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hd39a/VpXRVdG2ZQ+geXj6pZp1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en-US"/>
              <a:t>List&lt;Person&gt; getPersons(){</a:t>
            </a:r>
            <a:br>
              <a:rPr lang="en-US"/>
            </a:br>
            <a:r>
              <a:rPr lang="en-US"/>
              <a:t>     RestTemplate restTemplate =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/>
              <a:t>RestTemplate();</a:t>
            </a:r>
            <a:br>
              <a:rPr lang="en-US"/>
            </a:br>
            <a:r>
              <a:rPr lang="en-US"/>
              <a:t>    List&lt;Person&gt; persons = restTemplate.getForEntity(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"http://localhost:8081/persons"</a:t>
            </a:r>
            <a:r>
              <a:rPr lang="en-US"/>
              <a:t>,ArrayList.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/>
              <a:t>).getBody();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/>
              <a:t>persons;</a:t>
            </a:r>
            <a:br>
              <a:rPr lang="en-US"/>
            </a:b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// Move Rest template into application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@Bean public RestTemplate getRestTemplate() { return new RestTemplate(); }</a:t>
            </a:r>
            <a:endParaRPr/>
          </a:p>
        </p:txBody>
      </p:sp>
      <p:sp>
        <p:nvSpPr>
          <p:cNvPr id="157" name="Google Shape;157;p10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en-US"/>
              <a:t>List&lt;Person&gt; getPersons(){</a:t>
            </a:r>
            <a:br>
              <a:rPr lang="en-US"/>
            </a:br>
            <a:r>
              <a:rPr lang="en-US"/>
              <a:t>     RestTemplate restTemplate =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/>
              <a:t>RestTemplate();</a:t>
            </a:r>
            <a:br>
              <a:rPr lang="en-US"/>
            </a:br>
            <a:r>
              <a:rPr lang="en-US"/>
              <a:t>    List&lt;Person&gt; persons = restTemplate.getForEntity(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"http://localhost:8081/persons"</a:t>
            </a:r>
            <a:r>
              <a:rPr lang="en-US"/>
              <a:t>,ArrayList.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/>
              <a:t>).getBody();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/>
              <a:t>persons;</a:t>
            </a:r>
            <a:br>
              <a:rPr lang="en-US"/>
            </a:b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// Move Rest template into application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@Bean public RestTemplate getRestTemplate() { return new RestTemplate();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Autowire Rest template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two </a:t>
            </a:r>
            <a:endParaRPr/>
          </a:p>
        </p:txBody>
      </p:sp>
      <p:sp>
        <p:nvSpPr>
          <p:cNvPr id="194" name="Google Shape;194;p14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 to “Google Search”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the client look up for a phone number for a business in the google, and get the details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with the phone number, we call directly the services</a:t>
            </a:r>
            <a:endParaRPr/>
          </a:p>
        </p:txBody>
      </p:sp>
      <p:sp>
        <p:nvSpPr>
          <p:cNvPr id="215" name="Google Shape;215;p15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 to calling a person in a company via reception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don’t know/care what the extension, but the receptionist routes you to the right person you are looking for.</a:t>
            </a:r>
            <a:endParaRPr/>
          </a:p>
        </p:txBody>
      </p:sp>
      <p:sp>
        <p:nvSpPr>
          <p:cNvPr id="244" name="Google Shape;244;p16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&lt;groupId&gt;org.springframework.cloud&lt;/groupId&gt;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&lt;artifactId&gt;spring-cloud-starter-consul-config&lt;/artifactId&gt;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&lt;version&gt;2.0.1.RELEASE&lt;/version&gt;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@EnableDiscoveryClient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35" name="Google Shape;335;p22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44" name="Google Shape;344;p23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53" name="Google Shape;353;p24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64" name="Google Shape;364;p25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6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7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using RestTemplate all these things happen in the background and the developer doesn’t have to bother with it.</a:t>
            </a:r>
            <a:endParaRPr/>
          </a:p>
        </p:txBody>
      </p:sp>
      <p:sp>
        <p:nvSpPr>
          <p:cNvPr id="148" name="Google Shape;148;p9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/>
          <p:nvPr>
            <p:ph type="ctrTitle"/>
          </p:nvPr>
        </p:nvSpPr>
        <p:spPr>
          <a:xfrm>
            <a:off x="533400" y="1597819"/>
            <a:ext cx="80010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" type="subTitle"/>
          </p:nvPr>
        </p:nvSpPr>
        <p:spPr>
          <a:xfrm>
            <a:off x="533400" y="2914650"/>
            <a:ext cx="80010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9" name="Google Shape;1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600" y="209550"/>
            <a:ext cx="3172227" cy="115121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20" name="Google Shape;2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740" y="209550"/>
            <a:ext cx="3213660" cy="127766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81000" y="971550"/>
            <a:ext cx="8153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4" name="Google Shape;24;p30"/>
          <p:cNvCxnSpPr/>
          <p:nvPr/>
        </p:nvCxnSpPr>
        <p:spPr>
          <a:xfrm>
            <a:off x="0" y="70933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7CA5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" name="Google Shape;25;p30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1" type="ftr"/>
          </p:nvPr>
        </p:nvSpPr>
        <p:spPr>
          <a:xfrm>
            <a:off x="3124200" y="478155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8010" y="4689753"/>
            <a:ext cx="1204886" cy="44805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29" name="Google Shape;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087" y="64294"/>
            <a:ext cx="1513577" cy="60175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4705350"/>
            <a:ext cx="9144000" cy="414617"/>
          </a:xfrm>
          <a:prstGeom prst="rect">
            <a:avLst/>
          </a:prstGeom>
          <a:solidFill>
            <a:srgbClr val="95C14D"/>
          </a:solidFill>
          <a:ln cap="flat" cmpd="sng" w="25400">
            <a:solidFill>
              <a:srgbClr val="95C14D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 txBox="1"/>
          <p:nvPr>
            <p:ph type="title"/>
          </p:nvPr>
        </p:nvSpPr>
        <p:spPr>
          <a:xfrm>
            <a:off x="457200" y="10082"/>
            <a:ext cx="8229600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8"/>
          <p:cNvSpPr txBox="1"/>
          <p:nvPr>
            <p:ph idx="1" type="body"/>
          </p:nvPr>
        </p:nvSpPr>
        <p:spPr>
          <a:xfrm>
            <a:off x="457200" y="895350"/>
            <a:ext cx="8229600" cy="3699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1" type="ftr"/>
          </p:nvPr>
        </p:nvSpPr>
        <p:spPr>
          <a:xfrm>
            <a:off x="3124200" y="478155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hyperlink" Target="https://docs.spring.io/spring-framework/docs/current/javadoc-api/org/springframework/web/client/RestTemplate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jenkins.ulinedm.com/jenkins/login?from=%2Fjenkins%2F" TargetMode="External"/><Relationship Id="rId4" Type="http://schemas.openxmlformats.org/officeDocument/2006/relationships/hyperlink" Target="https://uops.ulinedm.com/#/settings" TargetMode="External"/><Relationship Id="rId5" Type="http://schemas.openxmlformats.org/officeDocument/2006/relationships/hyperlink" Target="https://ulogs.ulinedm.com/login?next=%2F#?_g=()" TargetMode="External"/><Relationship Id="rId6" Type="http://schemas.openxmlformats.org/officeDocument/2006/relationships/hyperlink" Target="https://dynatrace.ulinedm.com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>
            <p:ph type="ctrTitle"/>
          </p:nvPr>
        </p:nvSpPr>
        <p:spPr>
          <a:xfrm>
            <a:off x="533400" y="1597819"/>
            <a:ext cx="80010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Micro Services</a:t>
            </a:r>
            <a:endParaRPr/>
          </a:p>
        </p:txBody>
      </p:sp>
      <p:sp>
        <p:nvSpPr>
          <p:cNvPr id="36" name="Google Shape;36;p1"/>
          <p:cNvSpPr txBox="1"/>
          <p:nvPr>
            <p:ph idx="1" type="subTitle"/>
          </p:nvPr>
        </p:nvSpPr>
        <p:spPr>
          <a:xfrm>
            <a:off x="533400" y="3562350"/>
            <a:ext cx="80010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With Spring Boot</a:t>
            </a:r>
            <a:endParaRPr/>
          </a:p>
        </p:txBody>
      </p:sp>
      <p:sp>
        <p:nvSpPr>
          <p:cNvPr id="37" name="Google Shape;37;p1"/>
          <p:cNvSpPr txBox="1"/>
          <p:nvPr>
            <p:ph idx="4294967295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38" name="Google Shape;38;p1"/>
          <p:cNvSpPr txBox="1"/>
          <p:nvPr>
            <p:ph idx="4294967295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RestTemplate Methods</a:t>
            </a:r>
            <a:endParaRPr/>
          </a:p>
        </p:txBody>
      </p:sp>
      <p:sp>
        <p:nvSpPr>
          <p:cNvPr id="160" name="Google Shape;160;p10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161" name="Google Shape;161;p10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3950"/>
            <a:ext cx="89916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0"/>
          <p:cNvSpPr txBox="1"/>
          <p:nvPr/>
        </p:nvSpPr>
        <p:spPr>
          <a:xfrm>
            <a:off x="228600" y="3333750"/>
            <a:ext cx="8763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also methods for PUT, POST and DELETE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RestTEmplate doc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Lets use getForEntity</a:t>
            </a:r>
            <a:endParaRPr/>
          </a:p>
        </p:txBody>
      </p:sp>
      <p:sp>
        <p:nvSpPr>
          <p:cNvPr id="170" name="Google Shape;170;p11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11"/>
          <p:cNvSpPr txBox="1"/>
          <p:nvPr/>
        </p:nvSpPr>
        <p:spPr>
          <a:xfrm>
            <a:off x="190500" y="1014000"/>
            <a:ext cx="87630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List&lt;Person&gt; getPersons(){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RestTemplate restTemplate = new RestTemplate();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List&lt;Person&gt; persons = restTemplate.getForEntity("http://localhost:8081/persons",ArrayList.class).getBody();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persons;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Move Rest template into application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@Bean public RestTemplate getRestTemplate() { return new RestTemplate();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@Autowired vs @Bean</a:t>
            </a:r>
            <a:endParaRPr/>
          </a:p>
        </p:txBody>
      </p:sp>
      <p:sp>
        <p:nvSpPr>
          <p:cNvPr id="179" name="Google Shape;179;p12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180" name="Google Shape;180;p12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12"/>
          <p:cNvSpPr txBox="1"/>
          <p:nvPr/>
        </p:nvSpPr>
        <p:spPr>
          <a:xfrm>
            <a:off x="190500" y="1014000"/>
            <a:ext cx="87630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@Bean tells Spring 'here is an instance of this class, please keep hold of it and give it back to me when I ask’.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@Autowired says 'please give me an instance of this class, for example, one that I created with an @Bean annotation earlier’.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short @Bean is producer and @Autowired is consumer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What’s wrong</a:t>
            </a:r>
            <a:endParaRPr/>
          </a:p>
        </p:txBody>
      </p:sp>
      <p:sp>
        <p:nvSpPr>
          <p:cNvPr id="188" name="Google Shape;188;p13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189" name="Google Shape;189;p13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457199" y="1123950"/>
            <a:ext cx="83058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 is hardcoded here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what if port/server changes ?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Scaling.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Service Discovery </a:t>
            </a:r>
            <a:endParaRPr/>
          </a:p>
        </p:txBody>
      </p:sp>
      <p:sp>
        <p:nvSpPr>
          <p:cNvPr id="197" name="Google Shape;197;p14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198" name="Google Shape;198;p14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9" name="Google Shape;199;p14"/>
          <p:cNvGrpSpPr/>
          <p:nvPr/>
        </p:nvGrpSpPr>
        <p:grpSpPr>
          <a:xfrm>
            <a:off x="6934200" y="2876550"/>
            <a:ext cx="1962904" cy="1784556"/>
            <a:chOff x="7157014" y="2952750"/>
            <a:chExt cx="1962904" cy="1784556"/>
          </a:xfrm>
        </p:grpSpPr>
        <p:sp>
          <p:nvSpPr>
            <p:cNvPr id="200" name="Google Shape;200;p14"/>
            <p:cNvSpPr/>
            <p:nvPr/>
          </p:nvSpPr>
          <p:spPr>
            <a:xfrm>
              <a:off x="8097572" y="2952750"/>
              <a:ext cx="914400" cy="612648"/>
            </a:xfrm>
            <a:prstGeom prst="cloudCallout">
              <a:avLst>
                <a:gd fmla="val -20833" name="adj1"/>
                <a:gd fmla="val 625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8205518" y="3755326"/>
              <a:ext cx="914400" cy="612648"/>
            </a:xfrm>
            <a:prstGeom prst="cloudCallout">
              <a:avLst>
                <a:gd fmla="val -20833" name="adj1"/>
                <a:gd fmla="val 625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7157014" y="3449002"/>
              <a:ext cx="914400" cy="612648"/>
            </a:xfrm>
            <a:prstGeom prst="cloudCallout">
              <a:avLst>
                <a:gd fmla="val -20833" name="adj1"/>
                <a:gd fmla="val 625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03" name="Google Shape;203;p14"/>
            <p:cNvSpPr txBox="1"/>
            <p:nvPr/>
          </p:nvSpPr>
          <p:spPr>
            <a:xfrm>
              <a:off x="7391400" y="4367974"/>
              <a:ext cx="16205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MicroServices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14"/>
          <p:cNvGrpSpPr/>
          <p:nvPr/>
        </p:nvGrpSpPr>
        <p:grpSpPr>
          <a:xfrm>
            <a:off x="1371600" y="1352550"/>
            <a:ext cx="1143000" cy="1062871"/>
            <a:chOff x="1515888" y="1833298"/>
            <a:chExt cx="1143000" cy="1062871"/>
          </a:xfrm>
        </p:grpSpPr>
        <p:pic>
          <p:nvPicPr>
            <p:cNvPr descr="C:\Users\t-dantay\Documents\Placeholders\user.png" id="205" name="Google Shape;20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76400" y="1833298"/>
              <a:ext cx="360681" cy="394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14"/>
            <p:cNvSpPr txBox="1"/>
            <p:nvPr/>
          </p:nvSpPr>
          <p:spPr>
            <a:xfrm>
              <a:off x="1515888" y="2526837"/>
              <a:ext cx="1143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 </a:t>
              </a:r>
              <a:endParaRPr/>
            </a:p>
          </p:txBody>
        </p:sp>
      </p:grpSp>
      <p:sp>
        <p:nvSpPr>
          <p:cNvPr id="207" name="Google Shape;207;p14"/>
          <p:cNvSpPr/>
          <p:nvPr/>
        </p:nvSpPr>
        <p:spPr>
          <a:xfrm>
            <a:off x="6934200" y="1186103"/>
            <a:ext cx="1387828" cy="1080847"/>
          </a:xfrm>
          <a:prstGeom prst="flowChartMultidocumen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Registry</a:t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 rot="10800000">
            <a:off x="7582393" y="2263902"/>
            <a:ext cx="45719" cy="61264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7605252" y="2330410"/>
            <a:ext cx="1269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endParaRPr/>
          </a:p>
        </p:txBody>
      </p:sp>
      <p:sp>
        <p:nvSpPr>
          <p:cNvPr id="210" name="Google Shape;210;p14"/>
          <p:cNvSpPr/>
          <p:nvPr/>
        </p:nvSpPr>
        <p:spPr>
          <a:xfrm flipH="1" rot="10800000">
            <a:off x="2699849" y="1454934"/>
            <a:ext cx="3390900" cy="2921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4"/>
          <p:cNvSpPr txBox="1"/>
          <p:nvPr/>
        </p:nvSpPr>
        <p:spPr>
          <a:xfrm>
            <a:off x="3581400" y="1110911"/>
            <a:ext cx="1269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lookup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Client side Lookup</a:t>
            </a:r>
            <a:endParaRPr/>
          </a:p>
        </p:txBody>
      </p:sp>
      <p:sp>
        <p:nvSpPr>
          <p:cNvPr id="218" name="Google Shape;218;p15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219" name="Google Shape;219;p15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0" name="Google Shape;220;p15"/>
          <p:cNvGrpSpPr/>
          <p:nvPr/>
        </p:nvGrpSpPr>
        <p:grpSpPr>
          <a:xfrm>
            <a:off x="6934200" y="2876550"/>
            <a:ext cx="1962904" cy="1784556"/>
            <a:chOff x="7157014" y="2952750"/>
            <a:chExt cx="1962904" cy="1784556"/>
          </a:xfrm>
        </p:grpSpPr>
        <p:sp>
          <p:nvSpPr>
            <p:cNvPr id="221" name="Google Shape;221;p15"/>
            <p:cNvSpPr/>
            <p:nvPr/>
          </p:nvSpPr>
          <p:spPr>
            <a:xfrm>
              <a:off x="8097572" y="2952750"/>
              <a:ext cx="914400" cy="612648"/>
            </a:xfrm>
            <a:prstGeom prst="cloudCallout">
              <a:avLst>
                <a:gd fmla="val -20833" name="adj1"/>
                <a:gd fmla="val 625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8205518" y="3755326"/>
              <a:ext cx="914400" cy="612648"/>
            </a:xfrm>
            <a:prstGeom prst="cloudCallout">
              <a:avLst>
                <a:gd fmla="val -20833" name="adj1"/>
                <a:gd fmla="val 625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7157014" y="3449002"/>
              <a:ext cx="914400" cy="612648"/>
            </a:xfrm>
            <a:prstGeom prst="cloudCallout">
              <a:avLst>
                <a:gd fmla="val -20833" name="adj1"/>
                <a:gd fmla="val 625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24" name="Google Shape;224;p15"/>
            <p:cNvSpPr txBox="1"/>
            <p:nvPr/>
          </p:nvSpPr>
          <p:spPr>
            <a:xfrm>
              <a:off x="7391400" y="4367974"/>
              <a:ext cx="16205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MicroServices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15"/>
          <p:cNvGrpSpPr/>
          <p:nvPr/>
        </p:nvGrpSpPr>
        <p:grpSpPr>
          <a:xfrm>
            <a:off x="1371600" y="1352550"/>
            <a:ext cx="1143000" cy="1062871"/>
            <a:chOff x="1515888" y="1833298"/>
            <a:chExt cx="1143000" cy="1062871"/>
          </a:xfrm>
        </p:grpSpPr>
        <p:pic>
          <p:nvPicPr>
            <p:cNvPr descr="C:\Users\t-dantay\Documents\Placeholders\user.png" id="226" name="Google Shape;22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76400" y="1833298"/>
              <a:ext cx="360681" cy="394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15"/>
            <p:cNvSpPr txBox="1"/>
            <p:nvPr/>
          </p:nvSpPr>
          <p:spPr>
            <a:xfrm>
              <a:off x="1515888" y="2526837"/>
              <a:ext cx="1143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 </a:t>
              </a:r>
              <a:endParaRPr/>
            </a:p>
          </p:txBody>
        </p:sp>
      </p:grpSp>
      <p:grpSp>
        <p:nvGrpSpPr>
          <p:cNvPr id="228" name="Google Shape;228;p15"/>
          <p:cNvGrpSpPr/>
          <p:nvPr/>
        </p:nvGrpSpPr>
        <p:grpSpPr>
          <a:xfrm>
            <a:off x="6934200" y="1186103"/>
            <a:ext cx="1940294" cy="1690447"/>
            <a:chOff x="6934200" y="1186103"/>
            <a:chExt cx="1940294" cy="1690447"/>
          </a:xfrm>
        </p:grpSpPr>
        <p:sp>
          <p:nvSpPr>
            <p:cNvPr id="229" name="Google Shape;229;p15"/>
            <p:cNvSpPr/>
            <p:nvPr/>
          </p:nvSpPr>
          <p:spPr>
            <a:xfrm>
              <a:off x="6934200" y="1186103"/>
              <a:ext cx="1387828" cy="1080847"/>
            </a:xfrm>
            <a:prstGeom prst="flowChartMultidocumen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Registry</a:t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 rot="10800000">
              <a:off x="7582393" y="2263902"/>
              <a:ext cx="45719" cy="612648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5"/>
            <p:cNvSpPr txBox="1"/>
            <p:nvPr/>
          </p:nvSpPr>
          <p:spPr>
            <a:xfrm>
              <a:off x="7605252" y="2330410"/>
              <a:ext cx="1269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Registers</a:t>
              </a:r>
              <a:endParaRPr/>
            </a:p>
          </p:txBody>
        </p:sp>
      </p:grpSp>
      <p:grpSp>
        <p:nvGrpSpPr>
          <p:cNvPr id="232" name="Google Shape;232;p15"/>
          <p:cNvGrpSpPr/>
          <p:nvPr/>
        </p:nvGrpSpPr>
        <p:grpSpPr>
          <a:xfrm>
            <a:off x="2699849" y="1110911"/>
            <a:ext cx="3390900" cy="470239"/>
            <a:chOff x="2699849" y="1110911"/>
            <a:chExt cx="3390900" cy="470239"/>
          </a:xfrm>
        </p:grpSpPr>
        <p:sp>
          <p:nvSpPr>
            <p:cNvPr id="233" name="Google Shape;233;p15"/>
            <p:cNvSpPr/>
            <p:nvPr/>
          </p:nvSpPr>
          <p:spPr>
            <a:xfrm flipH="1" rot="10800000">
              <a:off x="2699849" y="1454934"/>
              <a:ext cx="3390900" cy="12621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5"/>
            <p:cNvSpPr txBox="1"/>
            <p:nvPr/>
          </p:nvSpPr>
          <p:spPr>
            <a:xfrm>
              <a:off x="3581400" y="1110911"/>
              <a:ext cx="1269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lookup</a:t>
              </a:r>
              <a:endParaRPr/>
            </a:p>
          </p:txBody>
        </p:sp>
      </p:grpSp>
      <p:grpSp>
        <p:nvGrpSpPr>
          <p:cNvPr id="235" name="Google Shape;235;p15"/>
          <p:cNvGrpSpPr/>
          <p:nvPr/>
        </p:nvGrpSpPr>
        <p:grpSpPr>
          <a:xfrm>
            <a:off x="2736244" y="1747044"/>
            <a:ext cx="3276600" cy="516858"/>
            <a:chOff x="2736244" y="1747044"/>
            <a:chExt cx="3276600" cy="516858"/>
          </a:xfrm>
        </p:grpSpPr>
        <p:sp>
          <p:nvSpPr>
            <p:cNvPr id="236" name="Google Shape;236;p15"/>
            <p:cNvSpPr/>
            <p:nvPr/>
          </p:nvSpPr>
          <p:spPr>
            <a:xfrm rot="10800000">
              <a:off x="2736244" y="1747044"/>
              <a:ext cx="3276600" cy="7722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5"/>
            <p:cNvSpPr txBox="1"/>
            <p:nvPr/>
          </p:nvSpPr>
          <p:spPr>
            <a:xfrm>
              <a:off x="3581400" y="1894570"/>
              <a:ext cx="1600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Location info</a:t>
              </a: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>
            <a:off x="2051296" y="1893428"/>
            <a:ext cx="4578106" cy="1479374"/>
            <a:chOff x="2051296" y="1893428"/>
            <a:chExt cx="4578106" cy="1479374"/>
          </a:xfrm>
        </p:grpSpPr>
        <p:cxnSp>
          <p:nvCxnSpPr>
            <p:cNvPr id="239" name="Google Shape;239;p15"/>
            <p:cNvCxnSpPr/>
            <p:nvPr/>
          </p:nvCxnSpPr>
          <p:spPr>
            <a:xfrm>
              <a:off x="2051296" y="1893428"/>
              <a:ext cx="4578106" cy="1479374"/>
            </a:xfrm>
            <a:prstGeom prst="straightConnector1">
              <a:avLst/>
            </a:prstGeom>
            <a:noFill/>
            <a:ln cap="flat" cmpd="sng" w="50800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0" name="Google Shape;240;p15"/>
            <p:cNvSpPr txBox="1"/>
            <p:nvPr/>
          </p:nvSpPr>
          <p:spPr>
            <a:xfrm rot="1250912">
              <a:off x="4646488" y="2599530"/>
              <a:ext cx="1532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REST Call </a:t>
              </a:r>
              <a:endParaRPr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Server side lookup</a:t>
            </a:r>
            <a:endParaRPr/>
          </a:p>
        </p:txBody>
      </p:sp>
      <p:sp>
        <p:nvSpPr>
          <p:cNvPr id="247" name="Google Shape;247;p16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248" name="Google Shape;248;p16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9" name="Google Shape;249;p16"/>
          <p:cNvGrpSpPr/>
          <p:nvPr/>
        </p:nvGrpSpPr>
        <p:grpSpPr>
          <a:xfrm>
            <a:off x="6934200" y="2876550"/>
            <a:ext cx="1962904" cy="1784556"/>
            <a:chOff x="7157014" y="2952750"/>
            <a:chExt cx="1962904" cy="1784556"/>
          </a:xfrm>
        </p:grpSpPr>
        <p:sp>
          <p:nvSpPr>
            <p:cNvPr id="250" name="Google Shape;250;p16"/>
            <p:cNvSpPr/>
            <p:nvPr/>
          </p:nvSpPr>
          <p:spPr>
            <a:xfrm>
              <a:off x="8097572" y="2952750"/>
              <a:ext cx="914400" cy="612648"/>
            </a:xfrm>
            <a:prstGeom prst="cloudCallout">
              <a:avLst>
                <a:gd fmla="val -20833" name="adj1"/>
                <a:gd fmla="val 625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205518" y="3755326"/>
              <a:ext cx="914400" cy="612648"/>
            </a:xfrm>
            <a:prstGeom prst="cloudCallout">
              <a:avLst>
                <a:gd fmla="val -20833" name="adj1"/>
                <a:gd fmla="val 625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7157014" y="3449002"/>
              <a:ext cx="914400" cy="612648"/>
            </a:xfrm>
            <a:prstGeom prst="cloudCallout">
              <a:avLst>
                <a:gd fmla="val -20833" name="adj1"/>
                <a:gd fmla="val 625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53" name="Google Shape;253;p16"/>
            <p:cNvSpPr txBox="1"/>
            <p:nvPr/>
          </p:nvSpPr>
          <p:spPr>
            <a:xfrm>
              <a:off x="7391400" y="4367974"/>
              <a:ext cx="16205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MicroServices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16"/>
          <p:cNvGrpSpPr/>
          <p:nvPr/>
        </p:nvGrpSpPr>
        <p:grpSpPr>
          <a:xfrm>
            <a:off x="1371600" y="1352550"/>
            <a:ext cx="1143000" cy="1062871"/>
            <a:chOff x="1515888" y="1833298"/>
            <a:chExt cx="1143000" cy="1062871"/>
          </a:xfrm>
        </p:grpSpPr>
        <p:pic>
          <p:nvPicPr>
            <p:cNvPr descr="C:\Users\t-dantay\Documents\Placeholders\user.png" id="255" name="Google Shape;25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76400" y="1833298"/>
              <a:ext cx="360681" cy="394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16"/>
            <p:cNvSpPr txBox="1"/>
            <p:nvPr/>
          </p:nvSpPr>
          <p:spPr>
            <a:xfrm>
              <a:off x="1515888" y="2526837"/>
              <a:ext cx="1143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 </a:t>
              </a:r>
              <a:endParaRPr/>
            </a:p>
          </p:txBody>
        </p:sp>
      </p:grpSp>
      <p:grpSp>
        <p:nvGrpSpPr>
          <p:cNvPr id="257" name="Google Shape;257;p16"/>
          <p:cNvGrpSpPr/>
          <p:nvPr/>
        </p:nvGrpSpPr>
        <p:grpSpPr>
          <a:xfrm>
            <a:off x="6934200" y="1186103"/>
            <a:ext cx="1940294" cy="1690447"/>
            <a:chOff x="6934200" y="1186103"/>
            <a:chExt cx="1940294" cy="1690447"/>
          </a:xfrm>
        </p:grpSpPr>
        <p:sp>
          <p:nvSpPr>
            <p:cNvPr id="258" name="Google Shape;258;p16"/>
            <p:cNvSpPr/>
            <p:nvPr/>
          </p:nvSpPr>
          <p:spPr>
            <a:xfrm>
              <a:off x="6934200" y="1186103"/>
              <a:ext cx="1387828" cy="1080847"/>
            </a:xfrm>
            <a:prstGeom prst="flowChartMultidocumen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Registry</a:t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 rot="10800000">
              <a:off x="7582393" y="2263902"/>
              <a:ext cx="45719" cy="612648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7605252" y="2330410"/>
              <a:ext cx="1269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Registers</a:t>
              </a: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2699849" y="1110911"/>
            <a:ext cx="3390900" cy="470239"/>
            <a:chOff x="2699849" y="1110911"/>
            <a:chExt cx="3390900" cy="470239"/>
          </a:xfrm>
        </p:grpSpPr>
        <p:sp>
          <p:nvSpPr>
            <p:cNvPr id="262" name="Google Shape;262;p16"/>
            <p:cNvSpPr/>
            <p:nvPr/>
          </p:nvSpPr>
          <p:spPr>
            <a:xfrm flipH="1" rot="10800000">
              <a:off x="2699849" y="1454934"/>
              <a:ext cx="3390900" cy="12621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6"/>
            <p:cNvSpPr txBox="1"/>
            <p:nvPr/>
          </p:nvSpPr>
          <p:spPr>
            <a:xfrm>
              <a:off x="3581400" y="1110911"/>
              <a:ext cx="1269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REST Call </a:t>
              </a:r>
              <a:endParaRPr/>
            </a:p>
          </p:txBody>
        </p:sp>
      </p:grpSp>
      <p:grpSp>
        <p:nvGrpSpPr>
          <p:cNvPr id="264" name="Google Shape;264;p16"/>
          <p:cNvGrpSpPr/>
          <p:nvPr/>
        </p:nvGrpSpPr>
        <p:grpSpPr>
          <a:xfrm>
            <a:off x="5959814" y="2338911"/>
            <a:ext cx="1484756" cy="690039"/>
            <a:chOff x="5959814" y="2338911"/>
            <a:chExt cx="1484756" cy="690039"/>
          </a:xfrm>
        </p:grpSpPr>
        <p:cxnSp>
          <p:nvCxnSpPr>
            <p:cNvPr id="265" name="Google Shape;265;p16"/>
            <p:cNvCxnSpPr/>
            <p:nvPr/>
          </p:nvCxnSpPr>
          <p:spPr>
            <a:xfrm>
              <a:off x="7110854" y="2338911"/>
              <a:ext cx="0" cy="690039"/>
            </a:xfrm>
            <a:prstGeom prst="straightConnector1">
              <a:avLst/>
            </a:prstGeom>
            <a:noFill/>
            <a:ln cap="flat" cmpd="sng" w="50800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6" name="Google Shape;266;p16"/>
            <p:cNvSpPr txBox="1"/>
            <p:nvPr/>
          </p:nvSpPr>
          <p:spPr>
            <a:xfrm>
              <a:off x="5959814" y="2383726"/>
              <a:ext cx="14847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REST Call </a:t>
              </a:r>
              <a:endParaRPr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Hashicorp Consul pattern</a:t>
            </a:r>
            <a:endParaRPr/>
          </a:p>
        </p:txBody>
      </p:sp>
      <p:sp>
        <p:nvSpPr>
          <p:cNvPr id="273" name="Google Shape;273;p17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274" name="Google Shape;274;p17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5" name="Google Shape;275;p17"/>
          <p:cNvGrpSpPr/>
          <p:nvPr/>
        </p:nvGrpSpPr>
        <p:grpSpPr>
          <a:xfrm>
            <a:off x="6934200" y="2876550"/>
            <a:ext cx="1962904" cy="1776698"/>
            <a:chOff x="7157014" y="2952750"/>
            <a:chExt cx="1962904" cy="1776698"/>
          </a:xfrm>
        </p:grpSpPr>
        <p:sp>
          <p:nvSpPr>
            <p:cNvPr id="276" name="Google Shape;276;p17"/>
            <p:cNvSpPr/>
            <p:nvPr/>
          </p:nvSpPr>
          <p:spPr>
            <a:xfrm>
              <a:off x="8097572" y="2952750"/>
              <a:ext cx="914400" cy="612648"/>
            </a:xfrm>
            <a:prstGeom prst="cloudCallout">
              <a:avLst>
                <a:gd fmla="val -20833" name="adj1"/>
                <a:gd fmla="val 625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8205518" y="3755326"/>
              <a:ext cx="914400" cy="612648"/>
            </a:xfrm>
            <a:prstGeom prst="cloudCallout">
              <a:avLst>
                <a:gd fmla="val -20833" name="adj1"/>
                <a:gd fmla="val 625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7157014" y="3449002"/>
              <a:ext cx="914400" cy="612648"/>
            </a:xfrm>
            <a:prstGeom prst="cloudCallout">
              <a:avLst>
                <a:gd fmla="val -20833" name="adj1"/>
                <a:gd fmla="val 625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79" name="Google Shape;279;p17"/>
            <p:cNvSpPr txBox="1"/>
            <p:nvPr/>
          </p:nvSpPr>
          <p:spPr>
            <a:xfrm>
              <a:off x="7379708" y="4360116"/>
              <a:ext cx="1717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Person service</a:t>
              </a:r>
              <a:endParaRPr/>
            </a:p>
          </p:txBody>
        </p:sp>
      </p:grpSp>
      <p:grpSp>
        <p:nvGrpSpPr>
          <p:cNvPr id="280" name="Google Shape;280;p17"/>
          <p:cNvGrpSpPr/>
          <p:nvPr/>
        </p:nvGrpSpPr>
        <p:grpSpPr>
          <a:xfrm>
            <a:off x="1371600" y="1352550"/>
            <a:ext cx="1143000" cy="1062871"/>
            <a:chOff x="1515888" y="1833298"/>
            <a:chExt cx="1143000" cy="1062871"/>
          </a:xfrm>
        </p:grpSpPr>
        <p:pic>
          <p:nvPicPr>
            <p:cNvPr descr="C:\Users\t-dantay\Documents\Placeholders\user.png" id="281" name="Google Shape;281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76400" y="1833298"/>
              <a:ext cx="360681" cy="394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Google Shape;282;p17"/>
            <p:cNvSpPr txBox="1"/>
            <p:nvPr/>
          </p:nvSpPr>
          <p:spPr>
            <a:xfrm>
              <a:off x="1515888" y="2526837"/>
              <a:ext cx="1143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PSA </a:t>
              </a:r>
              <a:endParaRPr/>
            </a:p>
          </p:txBody>
        </p:sp>
      </p:grpSp>
      <p:grpSp>
        <p:nvGrpSpPr>
          <p:cNvPr id="283" name="Google Shape;283;p17"/>
          <p:cNvGrpSpPr/>
          <p:nvPr/>
        </p:nvGrpSpPr>
        <p:grpSpPr>
          <a:xfrm>
            <a:off x="6934200" y="1186103"/>
            <a:ext cx="1940294" cy="1690447"/>
            <a:chOff x="6934200" y="1186103"/>
            <a:chExt cx="1940294" cy="1690447"/>
          </a:xfrm>
        </p:grpSpPr>
        <p:sp>
          <p:nvSpPr>
            <p:cNvPr id="284" name="Google Shape;284;p17"/>
            <p:cNvSpPr/>
            <p:nvPr/>
          </p:nvSpPr>
          <p:spPr>
            <a:xfrm>
              <a:off x="6934200" y="1186103"/>
              <a:ext cx="1387828" cy="1080847"/>
            </a:xfrm>
            <a:prstGeom prst="flowChartMultidocumen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Consul</a:t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 rot="10800000">
              <a:off x="7582393" y="2263902"/>
              <a:ext cx="45719" cy="612648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7"/>
            <p:cNvSpPr txBox="1"/>
            <p:nvPr/>
          </p:nvSpPr>
          <p:spPr>
            <a:xfrm>
              <a:off x="7605252" y="2330410"/>
              <a:ext cx="1269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Registers</a:t>
              </a:r>
              <a:endParaRPr/>
            </a:p>
          </p:txBody>
        </p:sp>
      </p:grpSp>
      <p:sp>
        <p:nvSpPr>
          <p:cNvPr id="287" name="Google Shape;287;p17"/>
          <p:cNvSpPr/>
          <p:nvPr/>
        </p:nvSpPr>
        <p:spPr>
          <a:xfrm flipH="1" rot="10800000">
            <a:off x="2699849" y="1454934"/>
            <a:ext cx="3390900" cy="1262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17"/>
          <p:cNvGrpSpPr/>
          <p:nvPr/>
        </p:nvGrpSpPr>
        <p:grpSpPr>
          <a:xfrm>
            <a:off x="2736244" y="1747044"/>
            <a:ext cx="3276600" cy="457398"/>
            <a:chOff x="2736244" y="1747044"/>
            <a:chExt cx="3276600" cy="457398"/>
          </a:xfrm>
        </p:grpSpPr>
        <p:sp>
          <p:nvSpPr>
            <p:cNvPr id="289" name="Google Shape;289;p17"/>
            <p:cNvSpPr/>
            <p:nvPr/>
          </p:nvSpPr>
          <p:spPr>
            <a:xfrm rot="10800000">
              <a:off x="2736244" y="1747044"/>
              <a:ext cx="3276600" cy="7722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 txBox="1"/>
            <p:nvPr/>
          </p:nvSpPr>
          <p:spPr>
            <a:xfrm>
              <a:off x="3120164" y="1835110"/>
              <a:ext cx="27546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 of service location</a:t>
              </a:r>
              <a:endParaRPr/>
            </a:p>
          </p:txBody>
        </p:sp>
      </p:grpSp>
      <p:grpSp>
        <p:nvGrpSpPr>
          <p:cNvPr id="291" name="Google Shape;291;p17"/>
          <p:cNvGrpSpPr/>
          <p:nvPr/>
        </p:nvGrpSpPr>
        <p:grpSpPr>
          <a:xfrm>
            <a:off x="2051296" y="1893428"/>
            <a:ext cx="4578106" cy="1479374"/>
            <a:chOff x="2051296" y="1893428"/>
            <a:chExt cx="4578106" cy="1479374"/>
          </a:xfrm>
        </p:grpSpPr>
        <p:cxnSp>
          <p:nvCxnSpPr>
            <p:cNvPr id="292" name="Google Shape;292;p17"/>
            <p:cNvCxnSpPr/>
            <p:nvPr/>
          </p:nvCxnSpPr>
          <p:spPr>
            <a:xfrm>
              <a:off x="2051296" y="1893428"/>
              <a:ext cx="4578106" cy="1479374"/>
            </a:xfrm>
            <a:prstGeom prst="straightConnector1">
              <a:avLst/>
            </a:prstGeom>
            <a:noFill/>
            <a:ln cap="flat" cmpd="sng" w="50800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3" name="Google Shape;293;p17"/>
            <p:cNvSpPr txBox="1"/>
            <p:nvPr/>
          </p:nvSpPr>
          <p:spPr>
            <a:xfrm rot="1250912">
              <a:off x="4225218" y="2522028"/>
              <a:ext cx="19680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REST Call </a:t>
              </a:r>
              <a:endParaRPr/>
            </a:p>
          </p:txBody>
        </p:sp>
      </p:grpSp>
      <p:sp>
        <p:nvSpPr>
          <p:cNvPr id="294" name="Google Shape;294;p17"/>
          <p:cNvSpPr txBox="1"/>
          <p:nvPr/>
        </p:nvSpPr>
        <p:spPr>
          <a:xfrm rot="1250912">
            <a:off x="2782370" y="2957076"/>
            <a:ext cx="40014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with physical end-point</a:t>
            </a:r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2642540" y="1082788"/>
            <a:ext cx="36628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me locations of services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Consul </a:t>
            </a:r>
            <a:endParaRPr/>
          </a:p>
        </p:txBody>
      </p:sp>
      <p:sp>
        <p:nvSpPr>
          <p:cNvPr id="302" name="Google Shape;302;p18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303" name="Google Shape;303;p18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18"/>
          <p:cNvSpPr txBox="1"/>
          <p:nvPr/>
        </p:nvSpPr>
        <p:spPr>
          <a:xfrm>
            <a:off x="457199" y="1123950"/>
            <a:ext cx="815340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Discovery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to automatically register and unregister the network locations of service instances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 Checking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detect when a service instance is up and running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 store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value store. to ensure all service instances use the same configuration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 Datacenter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What are other challenges ? </a:t>
            </a:r>
            <a:endParaRPr/>
          </a:p>
        </p:txBody>
      </p:sp>
      <p:sp>
        <p:nvSpPr>
          <p:cNvPr id="311" name="Google Shape;311;p19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312" name="Google Shape;312;p19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19"/>
          <p:cNvSpPr txBox="1"/>
          <p:nvPr/>
        </p:nvSpPr>
        <p:spPr>
          <a:xfrm>
            <a:off x="457199" y="863590"/>
            <a:ext cx="815340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Managing microservices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we have hundreds of services running with multiple instances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and zones.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Logging, monitoring and debugging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becomes highly fragmented and a stronger need arises for centralized monitoring and logging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Fault Tolerance and Resiliency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 many services and multiple point of failures.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 Challenges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product may need coordination among multiple services, which may not be as straightforward as deploying a WAR in a container.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44" name="Google Shape;44;p2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2"/>
          <p:cNvSpPr txBox="1"/>
          <p:nvPr/>
        </p:nvSpPr>
        <p:spPr>
          <a:xfrm>
            <a:off x="76200" y="895350"/>
            <a:ext cx="89916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of our app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its style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and disadvantages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Microservices Pattern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Hands-on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API layer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business service using REST template (hardcoded)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Uline libraries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REST libraries for developers.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 – Able to create a spring application from the scratch. 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What are other challenges ? </a:t>
            </a:r>
            <a:endParaRPr/>
          </a:p>
        </p:txBody>
      </p:sp>
      <p:sp>
        <p:nvSpPr>
          <p:cNvPr id="320" name="Google Shape;320;p20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321" name="Google Shape;321;p20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20"/>
          <p:cNvSpPr txBox="1"/>
          <p:nvPr/>
        </p:nvSpPr>
        <p:spPr>
          <a:xfrm>
            <a:off x="457199" y="1047750"/>
            <a:ext cx="815340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tons of communications happening between the services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it is really important to share information only with the right service.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management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 within the same organization using multiple versions of libraries causing issue.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Our answers</a:t>
            </a:r>
            <a:endParaRPr/>
          </a:p>
        </p:txBody>
      </p:sp>
      <p:sp>
        <p:nvSpPr>
          <p:cNvPr id="329" name="Google Shape;329;p21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330" name="Google Shape;330;p21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21"/>
          <p:cNvSpPr txBox="1"/>
          <p:nvPr/>
        </p:nvSpPr>
        <p:spPr>
          <a:xfrm>
            <a:off x="380999" y="698109"/>
            <a:ext cx="8153401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Managing microservices and deployment challenges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Jenkins CI/CD pipeline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 built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UOPS site.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Logging Monitoring and debugging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Kibana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Dynatrace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Fault Tolerance and Resiliency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Timeouts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Circuit break pattern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Web Token (common-security)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Management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base libraries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Fault Tolerant and Resiliency </a:t>
            </a:r>
            <a:endParaRPr/>
          </a:p>
        </p:txBody>
      </p:sp>
      <p:sp>
        <p:nvSpPr>
          <p:cNvPr id="338" name="Google Shape;338;p22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339" name="Google Shape;339;p22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22"/>
          <p:cNvSpPr txBox="1"/>
          <p:nvPr/>
        </p:nvSpPr>
        <p:spPr>
          <a:xfrm>
            <a:off x="380999" y="698109"/>
            <a:ext cx="815340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too many micro services and components and introduced now we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multiple point of failures.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 the failure to occur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going if something we depend on is broken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 quickly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Fault tolerant and resiliency go hand in hand 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Fault Tolerant and Resiliency </a:t>
            </a:r>
            <a:endParaRPr/>
          </a:p>
        </p:txBody>
      </p:sp>
      <p:sp>
        <p:nvSpPr>
          <p:cNvPr id="347" name="Google Shape;347;p23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348" name="Google Shape;348;p23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23"/>
          <p:cNvSpPr txBox="1"/>
          <p:nvPr/>
        </p:nvSpPr>
        <p:spPr>
          <a:xfrm>
            <a:off x="304800" y="477614"/>
            <a:ext cx="815340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Timeouts 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timeout on our services are 5s.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Retries 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 we could do 3 retries if not expected result 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Circuit Breaker Pattern 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Netflix’s Hystrix library provides an implementation of the circuit breaker pattern.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Circuit breaker</a:t>
            </a:r>
            <a:endParaRPr/>
          </a:p>
        </p:txBody>
      </p:sp>
      <p:sp>
        <p:nvSpPr>
          <p:cNvPr id="356" name="Google Shape;356;p24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357" name="Google Shape;357;p24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24"/>
          <p:cNvSpPr txBox="1"/>
          <p:nvPr/>
        </p:nvSpPr>
        <p:spPr>
          <a:xfrm>
            <a:off x="304800" y="477614"/>
            <a:ext cx="81534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" y="880149"/>
            <a:ext cx="9144000" cy="169160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4"/>
          <p:cNvSpPr txBox="1"/>
          <p:nvPr/>
        </p:nvSpPr>
        <p:spPr>
          <a:xfrm>
            <a:off x="304800" y="3105150"/>
            <a:ext cx="8610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explanation kind of matches with the expectation for a fault tolerant and resiliency system.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Circuit breaker</a:t>
            </a:r>
            <a:endParaRPr/>
          </a:p>
        </p:txBody>
      </p:sp>
      <p:sp>
        <p:nvSpPr>
          <p:cNvPr id="367" name="Google Shape;367;p25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368" name="Google Shape;368;p25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p25"/>
          <p:cNvSpPr txBox="1"/>
          <p:nvPr/>
        </p:nvSpPr>
        <p:spPr>
          <a:xfrm>
            <a:off x="304800" y="477614"/>
            <a:ext cx="81534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968" y="742950"/>
            <a:ext cx="79057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Uline Libraries </a:t>
            </a:r>
            <a:endParaRPr/>
          </a:p>
        </p:txBody>
      </p:sp>
      <p:sp>
        <p:nvSpPr>
          <p:cNvPr id="376" name="Google Shape;376;p26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377" name="Google Shape;377;p26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26"/>
          <p:cNvSpPr txBox="1"/>
          <p:nvPr/>
        </p:nvSpPr>
        <p:spPr>
          <a:xfrm>
            <a:off x="457199" y="1200150"/>
            <a:ext cx="830580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Business Service with resource layer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API Layer.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	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we call directly 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Introduced Consul and call through service discovery.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Now, Lets look into what all other Libraries developed by Uline Engineering team that are for re-use . Over to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Libraries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portion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Lifecycle of your code </a:t>
            </a:r>
            <a:endParaRPr/>
          </a:p>
        </p:txBody>
      </p:sp>
      <p:sp>
        <p:nvSpPr>
          <p:cNvPr id="385" name="Google Shape;385;p27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386" name="Google Shape;386;p27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7" name="Google Shape;387;p27"/>
          <p:cNvSpPr txBox="1"/>
          <p:nvPr/>
        </p:nvSpPr>
        <p:spPr>
          <a:xfrm>
            <a:off x="419099" y="926013"/>
            <a:ext cx="830580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 to Git from Intellij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Branching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Naming conventions – dev, feature, release.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 creation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Review process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Practices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 branch merge and Jenkins pipeline.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scripts and sonarqube analysis.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Urban Code Deploy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Uops services and health check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53" name="Google Shape;53;p3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54" name="Google Shape;54;p3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t-dantay\Documents\Placeholders\user.png" id="55" name="Google Shape;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13" y="2025555"/>
            <a:ext cx="487681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/>
          <p:nvPr/>
        </p:nvSpPr>
        <p:spPr>
          <a:xfrm>
            <a:off x="797371" y="2376416"/>
            <a:ext cx="726630" cy="457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26159" y="2570328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endParaRPr/>
          </a:p>
        </p:txBody>
      </p:sp>
      <p:grpSp>
        <p:nvGrpSpPr>
          <p:cNvPr id="58" name="Google Shape;58;p3"/>
          <p:cNvGrpSpPr/>
          <p:nvPr/>
        </p:nvGrpSpPr>
        <p:grpSpPr>
          <a:xfrm>
            <a:off x="1600200" y="964294"/>
            <a:ext cx="3962400" cy="3272188"/>
            <a:chOff x="2438400" y="964294"/>
            <a:chExt cx="3962400" cy="3272188"/>
          </a:xfrm>
        </p:grpSpPr>
        <p:sp>
          <p:nvSpPr>
            <p:cNvPr id="59" name="Google Shape;59;p3"/>
            <p:cNvSpPr/>
            <p:nvPr/>
          </p:nvSpPr>
          <p:spPr>
            <a:xfrm>
              <a:off x="2438400" y="964294"/>
              <a:ext cx="3962400" cy="22555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4F8FB"/>
                </a:gs>
                <a:gs pos="74000">
                  <a:srgbClr val="AEC5E1"/>
                </a:gs>
                <a:gs pos="83000">
                  <a:srgbClr val="AEC5E1"/>
                </a:gs>
                <a:gs pos="100000">
                  <a:srgbClr val="C8D8EB"/>
                </a:gs>
              </a:gsLst>
              <a:lin ang="5400000" scaled="0"/>
            </a:gra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 txBox="1"/>
            <p:nvPr/>
          </p:nvSpPr>
          <p:spPr>
            <a:xfrm>
              <a:off x="2667000" y="1033102"/>
              <a:ext cx="14307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312425" y="1584120"/>
              <a:ext cx="1905000" cy="369332"/>
            </a:xfrm>
            <a:prstGeom prst="rect">
              <a:avLst/>
            </a:prstGeom>
            <a:solidFill>
              <a:schemeClr val="accent6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User Interface </a:t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312425" y="2058279"/>
              <a:ext cx="1905000" cy="369332"/>
            </a:xfrm>
            <a:prstGeom prst="rect">
              <a:avLst/>
            </a:prstGeom>
            <a:solidFill>
              <a:schemeClr val="accent6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Business Logic</a:t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3312425" y="2570328"/>
              <a:ext cx="1905000" cy="369332"/>
            </a:xfrm>
            <a:prstGeom prst="rect">
              <a:avLst/>
            </a:prstGeom>
            <a:solidFill>
              <a:schemeClr val="accent6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Layer</a:t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274325" y="3714750"/>
              <a:ext cx="1878841" cy="521732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975822" y="3008467"/>
              <a:ext cx="45719" cy="587037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 flipH="1" rot="10800000">
              <a:off x="4262992" y="3031437"/>
              <a:ext cx="45719" cy="564067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3"/>
          <p:cNvSpPr/>
          <p:nvPr/>
        </p:nvSpPr>
        <p:spPr>
          <a:xfrm>
            <a:off x="5642780" y="2392109"/>
            <a:ext cx="755745" cy="457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6478705" y="2015658"/>
            <a:ext cx="755745" cy="914105"/>
          </a:xfrm>
          <a:prstGeom prst="flowChartMultidocumen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jar</a:t>
            </a:r>
            <a:endParaRPr/>
          </a:p>
        </p:txBody>
      </p:sp>
      <p:sp>
        <p:nvSpPr>
          <p:cNvPr id="69" name="Google Shape;69;p3"/>
          <p:cNvSpPr txBox="1"/>
          <p:nvPr/>
        </p:nvSpPr>
        <p:spPr>
          <a:xfrm>
            <a:off x="797371" y="204382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</p:txBody>
      </p:sp>
      <p:sp>
        <p:nvSpPr>
          <p:cNvPr id="70" name="Google Shape;70;p3"/>
          <p:cNvSpPr txBox="1"/>
          <p:nvPr/>
        </p:nvSpPr>
        <p:spPr>
          <a:xfrm>
            <a:off x="5638799" y="2017127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7318611" y="2433261"/>
            <a:ext cx="755745" cy="457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7164505" y="2058279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</a:t>
            </a:r>
            <a:endParaRPr/>
          </a:p>
        </p:txBody>
      </p:sp>
      <p:pic>
        <p:nvPicPr>
          <p:cNvPr descr="Computer" id="73" name="Google Shape;7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0555" y="199892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921955" y="2795064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</a:t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7028254" y="3942963"/>
            <a:ext cx="1787401" cy="587037"/>
          </a:xfrm>
          <a:prstGeom prst="wedgeEllipseCallout">
            <a:avLst>
              <a:gd fmla="val -72755" name="adj1"/>
              <a:gd fmla="val -88615" name="adj2"/>
            </a:avLst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Monolithic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Pros and Cons</a:t>
            </a:r>
            <a:endParaRPr/>
          </a:p>
        </p:txBody>
      </p:sp>
      <p:sp>
        <p:nvSpPr>
          <p:cNvPr id="81" name="Google Shape;81;p4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82" name="Google Shape;82;p4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4"/>
          <p:cNvSpPr txBox="1"/>
          <p:nvPr/>
        </p:nvSpPr>
        <p:spPr>
          <a:xfrm>
            <a:off x="76200" y="895350"/>
            <a:ext cx="89916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to develop.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to test. You can do end-to-end testing by simply launching the application and testing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to deploy. Just one jar that could be deployed.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can grow too large as functionalities increase 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update, we have to redeploy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change is usually not clear as the application grows big and complex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Reliability. A bug in a module (eg memory leak) can potentially bring down the entire process.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Microservices </a:t>
            </a:r>
            <a:endParaRPr/>
          </a:p>
        </p:txBody>
      </p:sp>
      <p:sp>
        <p:nvSpPr>
          <p:cNvPr id="89" name="Google Shape;89;p5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5"/>
          <p:cNvSpPr txBox="1"/>
          <p:nvPr/>
        </p:nvSpPr>
        <p:spPr>
          <a:xfrm>
            <a:off x="304800" y="1047750"/>
            <a:ext cx="83820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 is to split the application into a set of smaller, interconnected services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microservices is a small application that has its own domain specific business logic.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 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each service to be developed independently by a team that is focused on that service.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deploy independently. So continuous deployment is possible.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service to be scaled independently.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 of a distributed system.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Might be difficult to implement changes that span multiple services.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Try It! Create Api Layer </a:t>
            </a:r>
            <a:endParaRPr/>
          </a:p>
        </p:txBody>
      </p:sp>
      <p:sp>
        <p:nvSpPr>
          <p:cNvPr id="98" name="Google Shape;98;p6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99" name="Google Shape;99;p6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6"/>
          <p:cNvSpPr txBox="1"/>
          <p:nvPr/>
        </p:nvSpPr>
        <p:spPr>
          <a:xfrm>
            <a:off x="304800" y="1047750"/>
            <a:ext cx="8610600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create another Spring Boot REST service but with no database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Spring boot with WEB dependency 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 – Add spring boot parent</a:t>
            </a:r>
            <a:endParaRPr/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spring-boot-starter-parent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project is a special starter project – that provides default configurations for our application and a complete dependency tree to quickly build our 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 Boot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project.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 – Add spring boot starter web as dependencies 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Application Class and annotate with @SpringBootApplication.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model Person.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PersonController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/api/persons -🡪 returns list of Person Objects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PersonService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a dummy list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1" y="10082"/>
            <a:ext cx="7543800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Layered Architecture of Services</a:t>
            </a:r>
            <a:endParaRPr/>
          </a:p>
        </p:txBody>
      </p:sp>
      <p:sp>
        <p:nvSpPr>
          <p:cNvPr id="107" name="Google Shape;107;p7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108" name="Google Shape;108;p7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1371600" y="1163625"/>
            <a:ext cx="1600200" cy="18892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/>
          </a:p>
        </p:txBody>
      </p:sp>
      <p:cxnSp>
        <p:nvCxnSpPr>
          <p:cNvPr id="110" name="Google Shape;110;p7"/>
          <p:cNvCxnSpPr/>
          <p:nvPr/>
        </p:nvCxnSpPr>
        <p:spPr>
          <a:xfrm flipH="1">
            <a:off x="2019256" y="1352550"/>
            <a:ext cx="38145" cy="3048000"/>
          </a:xfrm>
          <a:prstGeom prst="straightConnector1">
            <a:avLst/>
          </a:prstGeom>
          <a:noFill/>
          <a:ln cap="sq" cmpd="sng" w="127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7"/>
          <p:cNvSpPr/>
          <p:nvPr/>
        </p:nvSpPr>
        <p:spPr>
          <a:xfrm>
            <a:off x="3200400" y="1163625"/>
            <a:ext cx="1600200" cy="18892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/>
          </a:p>
        </p:txBody>
      </p:sp>
      <p:cxnSp>
        <p:nvCxnSpPr>
          <p:cNvPr id="112" name="Google Shape;112;p7"/>
          <p:cNvCxnSpPr/>
          <p:nvPr/>
        </p:nvCxnSpPr>
        <p:spPr>
          <a:xfrm>
            <a:off x="3886200" y="1352550"/>
            <a:ext cx="0" cy="3048000"/>
          </a:xfrm>
          <a:prstGeom prst="straightConnector1">
            <a:avLst/>
          </a:prstGeom>
          <a:noFill/>
          <a:ln cap="sq" cmpd="sng" w="127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7"/>
          <p:cNvSpPr/>
          <p:nvPr/>
        </p:nvSpPr>
        <p:spPr>
          <a:xfrm>
            <a:off x="5463289" y="1163625"/>
            <a:ext cx="1600200" cy="18892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cxnSp>
        <p:nvCxnSpPr>
          <p:cNvPr id="114" name="Google Shape;114;p7"/>
          <p:cNvCxnSpPr/>
          <p:nvPr/>
        </p:nvCxnSpPr>
        <p:spPr>
          <a:xfrm>
            <a:off x="6149089" y="1352550"/>
            <a:ext cx="0" cy="3048000"/>
          </a:xfrm>
          <a:prstGeom prst="straightConnector1">
            <a:avLst/>
          </a:prstGeom>
          <a:noFill/>
          <a:ln cap="sq" cmpd="sng" w="127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7"/>
          <p:cNvSpPr/>
          <p:nvPr/>
        </p:nvSpPr>
        <p:spPr>
          <a:xfrm>
            <a:off x="232300" y="1736125"/>
            <a:ext cx="1748897" cy="1182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190457" y="1504950"/>
            <a:ext cx="148594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url  + Method</a:t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2060812" y="1751171"/>
            <a:ext cx="148988" cy="978381"/>
          </a:xfrm>
          <a:prstGeom prst="rect">
            <a:avLst/>
          </a:prstGeom>
          <a:solidFill>
            <a:srgbClr val="00B05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2209803" y="2571750"/>
            <a:ext cx="1676397" cy="1498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6301221" y="3019568"/>
            <a:ext cx="167638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 Call</a:t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3886134" y="2419351"/>
            <a:ext cx="152354" cy="972979"/>
          </a:xfrm>
          <a:prstGeom prst="rect">
            <a:avLst/>
          </a:prstGeom>
          <a:solidFill>
            <a:srgbClr val="00B05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2186652" y="1792129"/>
            <a:ext cx="167638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Mapping </a:t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4076589" y="3230128"/>
            <a:ext cx="2068101" cy="1622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6148934" y="3005912"/>
            <a:ext cx="152354" cy="972979"/>
          </a:xfrm>
          <a:prstGeom prst="rect">
            <a:avLst/>
          </a:prstGeom>
          <a:solidFill>
            <a:srgbClr val="00B05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6342913" y="3486150"/>
            <a:ext cx="1844037" cy="1498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4000431" y="2448639"/>
            <a:ext cx="167638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Logic</a:t>
            </a:r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6305531" y="3978891"/>
            <a:ext cx="15196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&lt;-&gt; JSON</a:t>
            </a:r>
            <a:endParaRPr/>
          </a:p>
        </p:txBody>
      </p:sp>
      <p:sp>
        <p:nvSpPr>
          <p:cNvPr id="127" name="Google Shape;127;p7"/>
          <p:cNvSpPr txBox="1"/>
          <p:nvPr/>
        </p:nvSpPr>
        <p:spPr>
          <a:xfrm>
            <a:off x="675635" y="4004255"/>
            <a:ext cx="9525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JSON</a:t>
            </a:r>
            <a:endParaRPr/>
          </a:p>
        </p:txBody>
      </p:sp>
      <p:sp>
        <p:nvSpPr>
          <p:cNvPr id="128" name="Google Shape;128;p7"/>
          <p:cNvSpPr txBox="1"/>
          <p:nvPr/>
        </p:nvSpPr>
        <p:spPr>
          <a:xfrm>
            <a:off x="3959189" y="4056378"/>
            <a:ext cx="2308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</a:t>
            </a:r>
            <a:endParaRPr/>
          </a:p>
        </p:txBody>
      </p:sp>
      <p:sp>
        <p:nvSpPr>
          <p:cNvPr id="129" name="Google Shape;129;p7"/>
          <p:cNvSpPr txBox="1"/>
          <p:nvPr/>
        </p:nvSpPr>
        <p:spPr>
          <a:xfrm>
            <a:off x="2654249" y="4056378"/>
            <a:ext cx="9525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</a:t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>
            <a:off x="765212" y="769913"/>
            <a:ext cx="7212390" cy="393543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6191477" y="742712"/>
            <a:ext cx="16233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/>
          </a:p>
        </p:txBody>
      </p:sp>
      <p:pic>
        <p:nvPicPr>
          <p:cNvPr descr="C:\Users\t-dantay\Documents\Placeholders\user.png"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46" y="1112044"/>
            <a:ext cx="360681" cy="394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/>
        </p:nvSpPr>
        <p:spPr>
          <a:xfrm>
            <a:off x="8067179" y="4053101"/>
            <a:ext cx="9525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8223814" y="3142678"/>
            <a:ext cx="914400" cy="612648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Pattern Alert ! </a:t>
            </a:r>
            <a:endParaRPr/>
          </a:p>
        </p:txBody>
      </p:sp>
      <p:sp>
        <p:nvSpPr>
          <p:cNvPr id="141" name="Google Shape;141;p8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304800" y="971550"/>
            <a:ext cx="84582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many frameworks, a significant portion of the code is boilerplate code.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method pattern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technique that defines the steps required for some action, implementing the boilerplate steps, and leaving the customizable steps as abstract.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10" y="2571750"/>
            <a:ext cx="68484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457199" y="10082"/>
            <a:ext cx="7086601" cy="656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REST Template</a:t>
            </a:r>
            <a:endParaRPr/>
          </a:p>
        </p:txBody>
      </p:sp>
      <p:sp>
        <p:nvSpPr>
          <p:cNvPr id="151" name="Google Shape;151;p9"/>
          <p:cNvSpPr txBox="1"/>
          <p:nvPr>
            <p:ph idx="10" type="dt"/>
          </p:nvPr>
        </p:nvSpPr>
        <p:spPr>
          <a:xfrm>
            <a:off x="990600" y="4781550"/>
            <a:ext cx="1371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2/16/2022</a:t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76200" y="4781550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9"/>
          <p:cNvSpPr txBox="1"/>
          <p:nvPr/>
        </p:nvSpPr>
        <p:spPr>
          <a:xfrm>
            <a:off x="304800" y="971550"/>
            <a:ext cx="84582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applications that consume RESTful Web Services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Handles boilerplate code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 URL object and opening the connection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Configuring the HTTP request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Executing the HTTP request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Interpretation of the HTTP response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Converting the HTTP response into a Java object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ew Hire Training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2018-08-15T17:32:49Z</dcterms:created>
  <dc:creator>Balaji Sadagopan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