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3" r:id="rId3"/>
    <p:sldId id="290" r:id="rId4"/>
    <p:sldId id="274" r:id="rId5"/>
    <p:sldId id="291" r:id="rId6"/>
    <p:sldId id="292" r:id="rId7"/>
    <p:sldId id="295" r:id="rId8"/>
    <p:sldId id="289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5A89476-0E35-43B2-B48F-3A66AC21A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6688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38A316CC-9A82-4FF3-933B-0C5FB67EF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5802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61773-0E0A-4FFC-8A9F-A698824FE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7B6BE-6756-4D12-B05B-6DE7B239E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083E8-6532-40F9-85C5-9570A6650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3A68A-45BC-45DA-8F87-124D5597D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F56CC-850E-497D-9644-857A2513F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C8F7-FCF8-4DD8-B4F5-B176B7BC0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B1B6A-38DA-45D0-B481-6508F0129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71689-1E5F-40B4-BB8F-864D638BB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251FD-95E7-415E-A92E-E6BF9607A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E89F0-3127-4AEE-9BE2-8497D0B74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14575-0473-4F5B-A862-81EB4658A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152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5EE225E-CCB0-448A-BEE0-F761F6BCE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pitchFamily="-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pitchFamily="-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pitchFamily="-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pitchFamily="-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pitchFamily="-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0F3818-726D-4437-BCD8-8FB0713C2D8A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Assignment 4 </a:t>
            </a:r>
            <a:br>
              <a:rPr lang="en-US" dirty="0" smtClean="0"/>
            </a:br>
            <a:r>
              <a:rPr lang="en-US" dirty="0" smtClean="0"/>
              <a:t>Symbol Table with Scope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886200"/>
            <a:ext cx="6400800" cy="1752600"/>
          </a:xfrm>
        </p:spPr>
        <p:txBody>
          <a:bodyPr/>
          <a:lstStyle/>
          <a:p>
            <a:pPr algn="r" eaLnBrk="1" hangingPunct="1"/>
            <a:r>
              <a:rPr lang="en-US" sz="2400" dirty="0" smtClean="0">
                <a:solidFill>
                  <a:srgbClr val="FF0000"/>
                </a:solidFill>
              </a:rPr>
              <a:t>Dr. S. M. Farhad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35A3CB-49C9-472B-A243-63DF958764B8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Symbol Tables for Scoping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09600" y="1828800"/>
            <a:ext cx="233910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a: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</a:rPr>
              <a:t>b: real;</a:t>
            </a:r>
          </a:p>
          <a:p>
            <a:endParaRPr lang="en-US" sz="2000" b="1" dirty="0" smtClean="0">
              <a:latin typeface="Courier New" pitchFamily="49" charset="0"/>
            </a:endParaRPr>
          </a:p>
          <a:p>
            <a:endParaRPr lang="en-US" sz="2000" b="1" dirty="0" smtClean="0">
              <a:latin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</a:rPr>
              <a:t>proc </a:t>
            </a:r>
            <a:r>
              <a:rPr lang="en-US" sz="2000" b="1" dirty="0" err="1" smtClean="0">
                <a:latin typeface="Courier New" pitchFamily="49" charset="0"/>
              </a:rPr>
              <a:t>abc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</a:rPr>
              <a:t>	x: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</a:rPr>
              <a:t>	y: real;</a:t>
            </a:r>
          </a:p>
          <a:p>
            <a:r>
              <a:rPr lang="en-US" sz="2000" b="1" dirty="0" smtClean="0">
                <a:latin typeface="Courier New" pitchFamily="49" charset="0"/>
              </a:rPr>
              <a:t>start</a:t>
            </a:r>
          </a:p>
          <a:p>
            <a:r>
              <a:rPr lang="en-US" sz="2000" b="1" dirty="0" smtClean="0">
                <a:latin typeface="Courier New" pitchFamily="49" charset="0"/>
              </a:rPr>
              <a:t>	x = y;</a:t>
            </a:r>
          </a:p>
          <a:p>
            <a:r>
              <a:rPr lang="en-US" sz="2000" b="1" dirty="0" smtClean="0">
                <a:latin typeface="Courier New" pitchFamily="49" charset="0"/>
              </a:rPr>
              <a:t>end;</a:t>
            </a:r>
          </a:p>
          <a:p>
            <a:endParaRPr lang="en-US" sz="2000" b="1" dirty="0" smtClean="0">
              <a:latin typeface="Courier New" pitchFamily="49" charset="0"/>
            </a:endParaRPr>
          </a:p>
        </p:txBody>
      </p:sp>
      <p:grpSp>
        <p:nvGrpSpPr>
          <p:cNvPr id="2" name="Group 59"/>
          <p:cNvGrpSpPr/>
          <p:nvPr/>
        </p:nvGrpSpPr>
        <p:grpSpPr>
          <a:xfrm>
            <a:off x="4572000" y="2057400"/>
            <a:ext cx="4191000" cy="3833812"/>
            <a:chOff x="4572000" y="2057400"/>
            <a:chExt cx="4191000" cy="3833812"/>
          </a:xfrm>
        </p:grpSpPr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5105400" y="2767012"/>
              <a:ext cx="1219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smtClean="0">
                  <a:latin typeface="Courier New" pitchFamily="49" charset="0"/>
                </a:rPr>
                <a:t>a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5105400" y="4143375"/>
              <a:ext cx="1219200" cy="369332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 err="1"/>
                <a:t>Tfun</a:t>
              </a:r>
              <a:r>
                <a:rPr lang="en-US" sz="1800" dirty="0"/>
                <a:t> </a:t>
              </a:r>
              <a:r>
                <a:rPr lang="en-US" sz="1800" dirty="0" err="1" smtClean="0"/>
                <a:t>abc</a:t>
              </a:r>
              <a:endParaRPr lang="en-US" sz="1800" dirty="0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5105400" y="5133975"/>
              <a:ext cx="121920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smtClean="0">
                  <a:latin typeface="Courier New" pitchFamily="49" charset="0"/>
                </a:rPr>
                <a:t>x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5105400" y="5514975"/>
              <a:ext cx="121920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smtClean="0">
                  <a:latin typeface="Courier New" pitchFamily="49" charset="0"/>
                </a:rPr>
                <a:t>y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5105400" y="2386012"/>
              <a:ext cx="1219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i="1"/>
                <a:t>prev=nil</a:t>
              </a:r>
              <a:endParaRPr lang="en-US" sz="1800"/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5105400" y="4752975"/>
              <a:ext cx="121920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i="1"/>
                <a:t>    prev</a:t>
              </a:r>
              <a:endParaRPr lang="en-US" sz="1800"/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5105400" y="3152775"/>
              <a:ext cx="121920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smtClean="0">
                  <a:latin typeface="Courier New" pitchFamily="49" charset="0"/>
                </a:rPr>
                <a:t>b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5105400" y="3533775"/>
              <a:ext cx="121920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abc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6172200" y="3733800"/>
              <a:ext cx="544513" cy="636587"/>
            </a:xfrm>
            <a:custGeom>
              <a:avLst/>
              <a:gdLst>
                <a:gd name="T0" fmla="*/ 0 w 343"/>
                <a:gd name="T1" fmla="*/ 0 h 626"/>
                <a:gd name="T2" fmla="*/ 2147483647 w 343"/>
                <a:gd name="T3" fmla="*/ 2147483647 h 626"/>
                <a:gd name="T4" fmla="*/ 2147483647 w 343"/>
                <a:gd name="T5" fmla="*/ 2147483647 h 626"/>
                <a:gd name="T6" fmla="*/ 0 60000 65536"/>
                <a:gd name="T7" fmla="*/ 0 60000 65536"/>
                <a:gd name="T8" fmla="*/ 0 60000 65536"/>
                <a:gd name="T9" fmla="*/ 0 w 343"/>
                <a:gd name="T10" fmla="*/ 0 h 626"/>
                <a:gd name="T11" fmla="*/ 343 w 343"/>
                <a:gd name="T12" fmla="*/ 626 h 6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3" h="626">
                  <a:moveTo>
                    <a:pt x="0" y="0"/>
                  </a:moveTo>
                  <a:cubicBezTo>
                    <a:pt x="56" y="66"/>
                    <a:pt x="343" y="199"/>
                    <a:pt x="334" y="396"/>
                  </a:cubicBezTo>
                  <a:cubicBezTo>
                    <a:pt x="325" y="601"/>
                    <a:pt x="145" y="578"/>
                    <a:pt x="95" y="62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 flipH="1" flipV="1">
              <a:off x="4572000" y="2690812"/>
              <a:ext cx="685800" cy="2286000"/>
            </a:xfrm>
            <a:custGeom>
              <a:avLst/>
              <a:gdLst>
                <a:gd name="T0" fmla="*/ 0 w 343"/>
                <a:gd name="T1" fmla="*/ 0 h 626"/>
                <a:gd name="T2" fmla="*/ 2147483647 w 343"/>
                <a:gd name="T3" fmla="*/ 2147483647 h 626"/>
                <a:gd name="T4" fmla="*/ 2147483647 w 343"/>
                <a:gd name="T5" fmla="*/ 2147483647 h 626"/>
                <a:gd name="T6" fmla="*/ 0 60000 65536"/>
                <a:gd name="T7" fmla="*/ 0 60000 65536"/>
                <a:gd name="T8" fmla="*/ 0 60000 65536"/>
                <a:gd name="T9" fmla="*/ 0 w 343"/>
                <a:gd name="T10" fmla="*/ 0 h 626"/>
                <a:gd name="T11" fmla="*/ 343 w 343"/>
                <a:gd name="T12" fmla="*/ 626 h 6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3" h="626">
                  <a:moveTo>
                    <a:pt x="0" y="0"/>
                  </a:moveTo>
                  <a:cubicBezTo>
                    <a:pt x="56" y="66"/>
                    <a:pt x="343" y="199"/>
                    <a:pt x="334" y="396"/>
                  </a:cubicBezTo>
                  <a:cubicBezTo>
                    <a:pt x="325" y="601"/>
                    <a:pt x="145" y="578"/>
                    <a:pt x="95" y="62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5257800" y="2057400"/>
              <a:ext cx="844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globals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6172200" y="4367212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5638800" y="5129212"/>
              <a:ext cx="450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(0)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5638800" y="5510212"/>
              <a:ext cx="450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(4)</a:t>
              </a:r>
            </a:p>
          </p:txBody>
        </p:sp>
        <p:sp>
          <p:nvSpPr>
            <p:cNvPr id="43" name="Text Box 46"/>
            <p:cNvSpPr txBox="1">
              <a:spLocks noChangeArrowheads="1"/>
            </p:cNvSpPr>
            <p:nvPr/>
          </p:nvSpPr>
          <p:spPr bwMode="auto">
            <a:xfrm>
              <a:off x="5835650" y="4748212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[12]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7467600" y="2995612"/>
              <a:ext cx="1219200" cy="404813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Tint</a:t>
              </a: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7543800" y="3757612"/>
              <a:ext cx="1219200" cy="369332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 err="1" smtClean="0"/>
                <a:t>Treal</a:t>
              </a:r>
              <a:endParaRPr lang="en-US" sz="1800" dirty="0"/>
            </a:p>
          </p:txBody>
        </p:sp>
        <p:cxnSp>
          <p:nvCxnSpPr>
            <p:cNvPr id="52" name="Straight Arrow Connector 51"/>
            <p:cNvCxnSpPr>
              <a:stCxn id="22" idx="3"/>
              <a:endCxn id="46" idx="1"/>
            </p:cNvCxnSpPr>
            <p:nvPr/>
          </p:nvCxnSpPr>
          <p:spPr bwMode="auto">
            <a:xfrm>
              <a:off x="6324600" y="2955131"/>
              <a:ext cx="1143000" cy="2428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31" idx="3"/>
              <a:endCxn id="50" idx="1"/>
            </p:cNvCxnSpPr>
            <p:nvPr/>
          </p:nvCxnSpPr>
          <p:spPr bwMode="auto">
            <a:xfrm>
              <a:off x="6324600" y="3340894"/>
              <a:ext cx="1219200" cy="60138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V="1">
              <a:off x="6324600" y="3452812"/>
              <a:ext cx="1143000" cy="18288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endCxn id="50" idx="2"/>
            </p:cNvCxnSpPr>
            <p:nvPr/>
          </p:nvCxnSpPr>
          <p:spPr bwMode="auto">
            <a:xfrm flipV="1">
              <a:off x="6324600" y="4126944"/>
              <a:ext cx="1828800" cy="168806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909F6E-8E3F-42CB-AC9D-6A9C2C3FEC43}" type="slidenum">
              <a:rPr lang="en-US"/>
              <a:pPr/>
              <a:t>3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Syntax-Directed Translation of Declarations in Scope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630738" y="3505200"/>
            <a:ext cx="40511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Synthesized attributes: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i="1" dirty="0" err="1"/>
              <a:t>T</a:t>
            </a:r>
            <a:r>
              <a:rPr lang="en-US" sz="2000" dirty="0" err="1"/>
              <a:t>.type</a:t>
            </a:r>
            <a:r>
              <a:rPr lang="en-US" sz="2000" dirty="0"/>
              <a:t>	pointer to type</a:t>
            </a:r>
          </a:p>
          <a:p>
            <a:r>
              <a:rPr lang="en-US" sz="2000" i="1" dirty="0" err="1"/>
              <a:t>T</a:t>
            </a:r>
            <a:r>
              <a:rPr lang="en-US" sz="2000" dirty="0" err="1"/>
              <a:t>.width</a:t>
            </a:r>
            <a:r>
              <a:rPr lang="en-US" sz="2000" dirty="0"/>
              <a:t>	storage width of type (bytes</a:t>
            </a:r>
            <a:r>
              <a:rPr lang="en-US" sz="2000" dirty="0" smtClean="0"/>
              <a:t>)</a:t>
            </a:r>
            <a:endParaRPr lang="en-US" sz="2000" i="1" dirty="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674987" y="2514600"/>
            <a:ext cx="336361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Productions</a:t>
            </a:r>
            <a:br>
              <a:rPr lang="en-US" sz="2000" dirty="0"/>
            </a:br>
            <a:r>
              <a:rPr lang="en-US" sz="2000" i="1" dirty="0"/>
              <a:t>P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i="1" dirty="0">
                <a:sym typeface="Symbol" pitchFamily="18" charset="2"/>
              </a:rPr>
              <a:t>D</a:t>
            </a:r>
            <a:r>
              <a:rPr lang="en-US" sz="2000" b="1" dirty="0">
                <a:sym typeface="Symbol" pitchFamily="18" charset="2"/>
              </a:rPr>
              <a:t> ; </a:t>
            </a:r>
            <a:r>
              <a:rPr lang="en-US" sz="2000" i="1" dirty="0">
                <a:sym typeface="Symbol" pitchFamily="18" charset="2"/>
              </a:rPr>
              <a:t>S</a:t>
            </a:r>
            <a:r>
              <a:rPr lang="en-US" sz="2000" dirty="0">
                <a:sym typeface="Symbol" pitchFamily="18" charset="2"/>
              </a:rPr>
              <a:t/>
            </a:r>
            <a:br>
              <a:rPr lang="en-US" sz="2000" dirty="0">
                <a:sym typeface="Symbol" pitchFamily="18" charset="2"/>
              </a:rPr>
            </a:br>
            <a:r>
              <a:rPr lang="en-US" sz="2000" i="1" dirty="0"/>
              <a:t>D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b="1" dirty="0" smtClean="0">
                <a:sym typeface="Symbol" pitchFamily="18" charset="2"/>
              </a:rPr>
              <a:t>id </a:t>
            </a:r>
            <a:r>
              <a:rPr lang="en-US" sz="2000" b="1" dirty="0">
                <a:sym typeface="Symbol" pitchFamily="18" charset="2"/>
              </a:rPr>
              <a:t>: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i="1" dirty="0">
                <a:sym typeface="Symbol" pitchFamily="18" charset="2"/>
              </a:rPr>
              <a:t>T</a:t>
            </a:r>
            <a:r>
              <a:rPr lang="en-US" sz="2000" dirty="0">
                <a:sym typeface="Symbol" pitchFamily="18" charset="2"/>
              </a:rPr>
              <a:t/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       | </a:t>
            </a:r>
            <a:r>
              <a:rPr lang="en-US" sz="2000" b="1" dirty="0">
                <a:sym typeface="Symbol" pitchFamily="18" charset="2"/>
              </a:rPr>
              <a:t>proc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1" dirty="0">
                <a:sym typeface="Symbol" pitchFamily="18" charset="2"/>
              </a:rPr>
              <a:t>id ;</a:t>
            </a:r>
            <a:r>
              <a:rPr lang="en-US" sz="2000" i="1" dirty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start </a:t>
            </a:r>
            <a:r>
              <a:rPr lang="en-US" sz="2000" i="1" dirty="0" smtClean="0">
                <a:sym typeface="Symbol" pitchFamily="18" charset="2"/>
              </a:rPr>
              <a:t>D</a:t>
            </a:r>
            <a:r>
              <a:rPr lang="en-US" sz="2000" b="1" dirty="0" smtClean="0">
                <a:sym typeface="Symbol" pitchFamily="18" charset="2"/>
              </a:rPr>
              <a:t> </a:t>
            </a:r>
            <a:r>
              <a:rPr lang="en-US" sz="2000" b="1" dirty="0">
                <a:sym typeface="Symbol" pitchFamily="18" charset="2"/>
              </a:rPr>
              <a:t>; </a:t>
            </a:r>
            <a:r>
              <a:rPr lang="en-US" sz="2000" i="1" dirty="0" smtClean="0">
                <a:sym typeface="Symbol" pitchFamily="18" charset="2"/>
              </a:rPr>
              <a:t>S</a:t>
            </a:r>
            <a:r>
              <a:rPr lang="en-US" sz="2000" b="1" dirty="0" smtClean="0">
                <a:sym typeface="Symbol" pitchFamily="18" charset="2"/>
              </a:rPr>
              <a:t> end</a:t>
            </a:r>
          </a:p>
          <a:p>
            <a:r>
              <a:rPr lang="en-US" sz="2000" b="1" i="1" dirty="0" smtClean="0">
                <a:sym typeface="Symbol" pitchFamily="18" charset="2"/>
              </a:rPr>
              <a:t>       | </a:t>
            </a:r>
            <a:r>
              <a:rPr lang="en-US" sz="2000" i="1" dirty="0" smtClean="0">
                <a:sym typeface="Symbol" pitchFamily="18" charset="2"/>
              </a:rPr>
              <a:t>D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;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D</a:t>
            </a:r>
            <a:endParaRPr lang="en-US" sz="2000" dirty="0" smtClean="0">
              <a:sym typeface="Symbol" pitchFamily="18" charset="2"/>
            </a:endParaRPr>
          </a:p>
          <a:p>
            <a:r>
              <a:rPr lang="en-US" sz="2000" i="1" dirty="0">
                <a:sym typeface="Symbol" pitchFamily="18" charset="2"/>
              </a:rPr>
              <a:t/>
            </a:r>
            <a:br>
              <a:rPr lang="en-US" sz="2000" i="1" dirty="0">
                <a:sym typeface="Symbol" pitchFamily="18" charset="2"/>
              </a:rPr>
            </a:br>
            <a:r>
              <a:rPr lang="en-US" sz="2000" i="1" dirty="0"/>
              <a:t>T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b="1" dirty="0">
                <a:sym typeface="Symbol" pitchFamily="18" charset="2"/>
              </a:rPr>
              <a:t>integer</a:t>
            </a:r>
            <a:r>
              <a:rPr lang="en-US" sz="2000" dirty="0">
                <a:sym typeface="Symbol" pitchFamily="18" charset="2"/>
              </a:rPr>
              <a:t/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       | </a:t>
            </a:r>
            <a:r>
              <a:rPr lang="en-US" sz="2000" b="1" dirty="0" smtClean="0">
                <a:sym typeface="Symbol" pitchFamily="18" charset="2"/>
              </a:rPr>
              <a:t>real</a:t>
            </a:r>
          </a:p>
          <a:p>
            <a:r>
              <a:rPr lang="en-US" sz="2000" b="1" dirty="0">
                <a:sym typeface="Symbol" pitchFamily="18" charset="2"/>
              </a:rPr>
              <a:t/>
            </a:r>
            <a:br>
              <a:rPr lang="en-US" sz="2000" b="1" dirty="0">
                <a:sym typeface="Symbol" pitchFamily="18" charset="2"/>
              </a:rPr>
            </a:br>
            <a:r>
              <a:rPr lang="en-US" sz="2000" i="1" dirty="0"/>
              <a:t>S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b="1" dirty="0" smtClean="0">
                <a:sym typeface="Symbol" pitchFamily="18" charset="2"/>
              </a:rPr>
              <a:t>id </a:t>
            </a:r>
            <a:r>
              <a:rPr lang="en-US" sz="2000" b="1" dirty="0">
                <a:sym typeface="Symbol" pitchFamily="18" charset="2"/>
              </a:rPr>
              <a:t>:= </a:t>
            </a:r>
            <a:r>
              <a:rPr lang="en-US" sz="2000" b="1" dirty="0" smtClean="0">
                <a:sym typeface="Symbol" pitchFamily="18" charset="2"/>
              </a:rPr>
              <a:t>id </a:t>
            </a:r>
          </a:p>
          <a:p>
            <a:r>
              <a:rPr lang="en-US" sz="2000" b="1" dirty="0" smtClean="0">
                <a:sym typeface="Symbol" pitchFamily="18" charset="2"/>
              </a:rPr>
              <a:t>       | </a:t>
            </a:r>
            <a:r>
              <a:rPr lang="en-US" sz="2000" i="1" dirty="0" smtClean="0">
                <a:sym typeface="Symbol" pitchFamily="18" charset="2"/>
              </a:rPr>
              <a:t>S</a:t>
            </a:r>
            <a:r>
              <a:rPr lang="en-US" sz="2000" b="1" dirty="0" smtClean="0">
                <a:sym typeface="Symbol" pitchFamily="18" charset="2"/>
              </a:rPr>
              <a:t> ; </a:t>
            </a:r>
            <a:r>
              <a:rPr lang="en-US" sz="2000" i="1" dirty="0" smtClean="0">
                <a:sym typeface="Symbol" pitchFamily="18" charset="2"/>
              </a:rPr>
              <a:t>S</a:t>
            </a:r>
            <a:endParaRPr lang="en-US" sz="2000" b="1" dirty="0" smtClean="0">
              <a:sym typeface="Symbol" pitchFamily="18" charset="2"/>
            </a:endParaRPr>
          </a:p>
          <a:p>
            <a:endParaRPr lang="en-US" sz="2000" i="1" dirty="0"/>
          </a:p>
        </p:txBody>
      </p:sp>
      <p:sp>
        <p:nvSpPr>
          <p:cNvPr id="23558" name="Text Box 11"/>
          <p:cNvSpPr txBox="1">
            <a:spLocks noChangeArrowheads="1"/>
          </p:cNvSpPr>
          <p:nvPr/>
        </p:nvSpPr>
        <p:spPr bwMode="auto">
          <a:xfrm>
            <a:off x="4648200" y="5105400"/>
            <a:ext cx="374912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Global data to implement scoping: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 err="1"/>
              <a:t>tblptr</a:t>
            </a:r>
            <a:r>
              <a:rPr lang="en-US" sz="2000" dirty="0"/>
              <a:t>	stack of pointers to tables</a:t>
            </a:r>
            <a:br>
              <a:rPr lang="en-US" sz="2000" dirty="0"/>
            </a:br>
            <a:r>
              <a:rPr lang="en-US" sz="2000" i="1" dirty="0"/>
              <a:t>offset</a:t>
            </a:r>
            <a:r>
              <a:rPr lang="en-US" sz="2000" dirty="0"/>
              <a:t>	stack of offset values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70C535-A0CE-4369-8604-24C286320DAC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Hierarchical Symbol Table Operations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i="1" dirty="0" err="1" smtClean="0">
                <a:solidFill>
                  <a:srgbClr val="002060"/>
                </a:solidFill>
              </a:rPr>
              <a:t>mktable</a:t>
            </a:r>
            <a:r>
              <a:rPr lang="en-US" sz="2800" dirty="0" smtClean="0">
                <a:solidFill>
                  <a:srgbClr val="002060"/>
                </a:solidFill>
              </a:rPr>
              <a:t>(</a:t>
            </a:r>
            <a:r>
              <a:rPr lang="en-US" sz="2800" i="1" dirty="0" smtClean="0">
                <a:solidFill>
                  <a:srgbClr val="002060"/>
                </a:solidFill>
              </a:rPr>
              <a:t>previous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returns</a:t>
            </a:r>
            <a:r>
              <a:rPr lang="en-US" sz="2800" dirty="0" smtClean="0"/>
              <a:t> a pointer to </a:t>
            </a:r>
            <a:r>
              <a:rPr lang="en-US" sz="2800" dirty="0" smtClean="0">
                <a:solidFill>
                  <a:srgbClr val="FF0000"/>
                </a:solidFill>
              </a:rPr>
              <a:t>a new table </a:t>
            </a:r>
            <a:r>
              <a:rPr lang="en-US" sz="2800" dirty="0" smtClean="0"/>
              <a:t>that is </a:t>
            </a:r>
            <a:r>
              <a:rPr lang="en-US" sz="2800" dirty="0" smtClean="0">
                <a:solidFill>
                  <a:srgbClr val="FF0000"/>
                </a:solidFill>
              </a:rPr>
              <a:t>linked</a:t>
            </a:r>
            <a:r>
              <a:rPr lang="en-US" sz="2800" dirty="0" smtClean="0"/>
              <a:t> to a previous table in the </a:t>
            </a:r>
            <a:r>
              <a:rPr lang="en-US" sz="2800" dirty="0" smtClean="0">
                <a:solidFill>
                  <a:srgbClr val="FF0000"/>
                </a:solidFill>
              </a:rPr>
              <a:t>outer</a:t>
            </a:r>
            <a:r>
              <a:rPr lang="en-US" sz="2800" dirty="0" smtClean="0"/>
              <a:t> scope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dirty="0" smtClean="0">
                <a:solidFill>
                  <a:srgbClr val="002060"/>
                </a:solidFill>
              </a:rPr>
              <a:t>enter</a:t>
            </a:r>
            <a:r>
              <a:rPr lang="en-US" sz="2800" dirty="0" smtClean="0">
                <a:solidFill>
                  <a:srgbClr val="002060"/>
                </a:solidFill>
              </a:rPr>
              <a:t>(</a:t>
            </a:r>
            <a:r>
              <a:rPr lang="en-US" sz="2800" i="1" dirty="0" smtClean="0">
                <a:solidFill>
                  <a:srgbClr val="002060"/>
                </a:solidFill>
              </a:rPr>
              <a:t>table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i="1" dirty="0" smtClean="0">
                <a:solidFill>
                  <a:srgbClr val="002060"/>
                </a:solidFill>
              </a:rPr>
              <a:t>name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i="1" dirty="0" smtClean="0">
                <a:solidFill>
                  <a:srgbClr val="002060"/>
                </a:solidFill>
              </a:rPr>
              <a:t>type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i="1" dirty="0" smtClean="0">
                <a:solidFill>
                  <a:srgbClr val="002060"/>
                </a:solidFill>
              </a:rPr>
              <a:t>offset</a:t>
            </a:r>
            <a:r>
              <a:rPr lang="en-US" sz="2800" dirty="0" smtClean="0">
                <a:solidFill>
                  <a:srgbClr val="002060"/>
                </a:solidFill>
              </a:rPr>
              <a:t>) </a:t>
            </a:r>
            <a:r>
              <a:rPr lang="en-US" sz="2800" dirty="0" smtClean="0"/>
              <a:t>creates a new </a:t>
            </a:r>
            <a:r>
              <a:rPr lang="en-US" sz="2800" dirty="0" smtClean="0">
                <a:solidFill>
                  <a:srgbClr val="FF0000"/>
                </a:solidFill>
              </a:rPr>
              <a:t>entry</a:t>
            </a:r>
            <a:r>
              <a:rPr lang="en-US" sz="2800" dirty="0" smtClean="0"/>
              <a:t> in </a:t>
            </a:r>
            <a:r>
              <a:rPr lang="en-US" sz="2800" i="1" dirty="0" smtClean="0"/>
              <a:t>table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i="1" dirty="0" err="1" smtClean="0">
                <a:solidFill>
                  <a:srgbClr val="002060"/>
                </a:solidFill>
              </a:rPr>
              <a:t>addwidth</a:t>
            </a:r>
            <a:r>
              <a:rPr lang="en-US" sz="2800" dirty="0" smtClean="0">
                <a:solidFill>
                  <a:srgbClr val="002060"/>
                </a:solidFill>
              </a:rPr>
              <a:t>(</a:t>
            </a:r>
            <a:r>
              <a:rPr lang="en-US" sz="2800" i="1" dirty="0" smtClean="0">
                <a:solidFill>
                  <a:srgbClr val="002060"/>
                </a:solidFill>
              </a:rPr>
              <a:t>table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i="1" dirty="0" smtClean="0">
                <a:solidFill>
                  <a:srgbClr val="002060"/>
                </a:solidFill>
              </a:rPr>
              <a:t>width</a:t>
            </a:r>
            <a:r>
              <a:rPr lang="en-US" sz="2800" dirty="0" smtClean="0">
                <a:solidFill>
                  <a:srgbClr val="002060"/>
                </a:solidFill>
              </a:rPr>
              <a:t>) </a:t>
            </a:r>
            <a:r>
              <a:rPr lang="en-US" sz="2800" dirty="0" smtClean="0"/>
              <a:t>accumulates the total width of </a:t>
            </a:r>
            <a:r>
              <a:rPr lang="en-US" sz="2800" dirty="0" smtClean="0">
                <a:solidFill>
                  <a:srgbClr val="FF0000"/>
                </a:solidFill>
              </a:rPr>
              <a:t>all</a:t>
            </a:r>
            <a:r>
              <a:rPr lang="en-US" sz="2800" dirty="0" smtClean="0"/>
              <a:t> entries in </a:t>
            </a:r>
            <a:r>
              <a:rPr lang="en-US" sz="2800" i="1" dirty="0" smtClean="0"/>
              <a:t>table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i="1" dirty="0" err="1" smtClean="0">
                <a:solidFill>
                  <a:srgbClr val="002060"/>
                </a:solidFill>
              </a:rPr>
              <a:t>enterproc</a:t>
            </a:r>
            <a:r>
              <a:rPr lang="en-US" sz="2800" dirty="0" smtClean="0">
                <a:solidFill>
                  <a:srgbClr val="002060"/>
                </a:solidFill>
              </a:rPr>
              <a:t>(</a:t>
            </a:r>
            <a:r>
              <a:rPr lang="en-US" sz="2800" i="1" dirty="0" smtClean="0">
                <a:solidFill>
                  <a:srgbClr val="002060"/>
                </a:solidFill>
              </a:rPr>
              <a:t>table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i="1" dirty="0" smtClean="0">
                <a:solidFill>
                  <a:srgbClr val="002060"/>
                </a:solidFill>
              </a:rPr>
              <a:t>name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i="1" dirty="0" err="1" smtClean="0">
                <a:solidFill>
                  <a:srgbClr val="002060"/>
                </a:solidFill>
              </a:rPr>
              <a:t>newtable</a:t>
            </a:r>
            <a:r>
              <a:rPr lang="en-US" sz="2800" dirty="0" smtClean="0">
                <a:solidFill>
                  <a:srgbClr val="002060"/>
                </a:solidFill>
              </a:rPr>
              <a:t>) </a:t>
            </a:r>
            <a:r>
              <a:rPr lang="en-US" sz="2800" dirty="0" smtClean="0"/>
              <a:t>creates a new entry in </a:t>
            </a:r>
            <a:r>
              <a:rPr lang="en-US" sz="2800" i="1" dirty="0" smtClean="0"/>
              <a:t>table</a:t>
            </a:r>
            <a:r>
              <a:rPr lang="en-US" sz="2800" dirty="0" smtClean="0"/>
              <a:t> for </a:t>
            </a:r>
            <a:r>
              <a:rPr lang="en-US" sz="2800" dirty="0" smtClean="0">
                <a:solidFill>
                  <a:srgbClr val="FF0000"/>
                </a:solidFill>
              </a:rPr>
              <a:t>procedure</a:t>
            </a:r>
            <a:r>
              <a:rPr lang="en-US" sz="2800" dirty="0" smtClean="0"/>
              <a:t> with local scope </a:t>
            </a:r>
            <a:r>
              <a:rPr lang="en-US" sz="2800" i="1" dirty="0" err="1" smtClean="0"/>
              <a:t>newtable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i="1" dirty="0" smtClean="0">
                <a:solidFill>
                  <a:srgbClr val="002060"/>
                </a:solidFill>
              </a:rPr>
              <a:t>lookup</a:t>
            </a:r>
            <a:r>
              <a:rPr lang="en-US" sz="2800" dirty="0" smtClean="0">
                <a:solidFill>
                  <a:srgbClr val="002060"/>
                </a:solidFill>
              </a:rPr>
              <a:t>(</a:t>
            </a:r>
            <a:r>
              <a:rPr lang="en-US" sz="2800" i="1" dirty="0" smtClean="0">
                <a:solidFill>
                  <a:srgbClr val="002060"/>
                </a:solidFill>
              </a:rPr>
              <a:t>table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i="1" dirty="0" smtClean="0">
                <a:solidFill>
                  <a:srgbClr val="002060"/>
                </a:solidFill>
              </a:rPr>
              <a:t>name</a:t>
            </a:r>
            <a:r>
              <a:rPr lang="en-US" sz="2800" dirty="0" smtClean="0">
                <a:solidFill>
                  <a:srgbClr val="002060"/>
                </a:solidFill>
              </a:rPr>
              <a:t>) </a:t>
            </a:r>
            <a:r>
              <a:rPr lang="en-US" sz="2800" dirty="0" smtClean="0">
                <a:solidFill>
                  <a:srgbClr val="FF0000"/>
                </a:solidFill>
              </a:rPr>
              <a:t>returns</a:t>
            </a:r>
            <a:r>
              <a:rPr lang="en-US" sz="2800" dirty="0" smtClean="0"/>
              <a:t> a pointer to the entry in the table for </a:t>
            </a:r>
            <a:r>
              <a:rPr lang="en-US" sz="2800" i="1" dirty="0" smtClean="0"/>
              <a:t>name</a:t>
            </a:r>
            <a:r>
              <a:rPr lang="en-US" sz="2800" dirty="0" smtClean="0"/>
              <a:t> by following linked </a:t>
            </a:r>
            <a:r>
              <a:rPr lang="en-US" sz="2800" dirty="0" smtClean="0">
                <a:solidFill>
                  <a:srgbClr val="FF0000"/>
                </a:solidFill>
              </a:rPr>
              <a:t>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55C273-857F-4D0C-AF2C-FEFD2541A8C3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Syntax-Directed Translation of Declarations in Scope (cont</a:t>
            </a:r>
            <a:r>
              <a:rPr lang="ja-JP" altLang="en-US" smtClean="0"/>
              <a:t>’</a:t>
            </a:r>
            <a:r>
              <a:rPr lang="en-US" altLang="ja-JP" dirty="0" smtClean="0"/>
              <a:t>d)</a:t>
            </a:r>
            <a:endParaRPr lang="en-US" dirty="0" smtClean="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81000" y="2155825"/>
            <a:ext cx="86836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	{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 := </a:t>
            </a:r>
            <a:r>
              <a:rPr lang="en-US" i="1" dirty="0" err="1">
                <a:sym typeface="Symbol" pitchFamily="18" charset="2"/>
              </a:rPr>
              <a:t>mktable</a:t>
            </a:r>
            <a:r>
              <a:rPr lang="en-US" dirty="0">
                <a:sym typeface="Symbol" pitchFamily="18" charset="2"/>
              </a:rPr>
              <a:t>(nil); </a:t>
            </a:r>
            <a:r>
              <a:rPr lang="en-US" i="1" dirty="0">
                <a:sym typeface="Symbol" pitchFamily="18" charset="2"/>
              </a:rPr>
              <a:t>push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 err="1">
                <a:solidFill>
                  <a:srgbClr val="FF0000"/>
                </a:solidFill>
                <a:sym typeface="Symbol" pitchFamily="18" charset="2"/>
              </a:rPr>
              <a:t>tblptr</a:t>
            </a:r>
            <a:r>
              <a:rPr lang="en-US" dirty="0">
                <a:sym typeface="Symbol" pitchFamily="18" charset="2"/>
              </a:rPr>
              <a:t>); </a:t>
            </a:r>
            <a:r>
              <a:rPr lang="en-US" i="1" dirty="0">
                <a:sym typeface="Symbol" pitchFamily="18" charset="2"/>
              </a:rPr>
              <a:t>push</a:t>
            </a:r>
            <a:r>
              <a:rPr lang="en-US" dirty="0">
                <a:sym typeface="Symbol" pitchFamily="18" charset="2"/>
              </a:rPr>
              <a:t>(0, 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offset</a:t>
            </a:r>
            <a:r>
              <a:rPr lang="en-US" dirty="0">
                <a:sym typeface="Symbol" pitchFamily="18" charset="2"/>
              </a:rPr>
              <a:t>) }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</a:t>
            </a:r>
            <a:r>
              <a:rPr lang="en-US" i="1" dirty="0">
                <a:sym typeface="Symbol" pitchFamily="18" charset="2"/>
              </a:rPr>
              <a:t>D</a:t>
            </a:r>
            <a:r>
              <a:rPr lang="en-US" b="1" dirty="0">
                <a:sym typeface="Symbol" pitchFamily="18" charset="2"/>
              </a:rPr>
              <a:t> ;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b="1" dirty="0">
                <a:sym typeface="Symbol" pitchFamily="18" charset="2"/>
              </a:rPr>
              <a:t>id :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{ </a:t>
            </a:r>
            <a:r>
              <a:rPr lang="en-US" i="1" dirty="0">
                <a:sym typeface="Symbol" pitchFamily="18" charset="2"/>
              </a:rPr>
              <a:t>enter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 err="1">
                <a:solidFill>
                  <a:srgbClr val="FF0000"/>
                </a:solidFill>
                <a:sym typeface="Symbol" pitchFamily="18" charset="2"/>
              </a:rPr>
              <a:t>tblptr</a:t>
            </a:r>
            <a:r>
              <a:rPr lang="en-US" i="1" dirty="0"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b="1" dirty="0" err="1">
                <a:sym typeface="Symbol" pitchFamily="18" charset="2"/>
              </a:rPr>
              <a:t>id</a:t>
            </a:r>
            <a:r>
              <a:rPr lang="en-US" dirty="0" err="1">
                <a:sym typeface="Symbol" pitchFamily="18" charset="2"/>
              </a:rPr>
              <a:t>.name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 err="1">
                <a:sym typeface="Symbol" pitchFamily="18" charset="2"/>
              </a:rPr>
              <a:t>T</a:t>
            </a:r>
            <a:r>
              <a:rPr lang="en-US" dirty="0" err="1">
                <a:sym typeface="Symbol" pitchFamily="18" charset="2"/>
              </a:rPr>
              <a:t>.type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offset</a:t>
            </a:r>
            <a:r>
              <a:rPr lang="en-US" dirty="0">
                <a:sym typeface="Symbol" pitchFamily="18" charset="2"/>
              </a:rPr>
              <a:t>));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   </a:t>
            </a:r>
            <a:r>
              <a:rPr lang="en-US" i="1" dirty="0"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offset</a:t>
            </a:r>
            <a:r>
              <a:rPr lang="en-US" dirty="0">
                <a:sym typeface="Symbol" pitchFamily="18" charset="2"/>
              </a:rPr>
              <a:t>) := </a:t>
            </a:r>
            <a:r>
              <a:rPr lang="en-US" i="1" dirty="0"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offset</a:t>
            </a:r>
            <a:r>
              <a:rPr lang="en-US" dirty="0">
                <a:sym typeface="Symbol" pitchFamily="18" charset="2"/>
              </a:rPr>
              <a:t>) + </a:t>
            </a:r>
            <a:r>
              <a:rPr lang="en-US" i="1" dirty="0" err="1">
                <a:sym typeface="Symbol" pitchFamily="18" charset="2"/>
              </a:rPr>
              <a:t>T</a:t>
            </a:r>
            <a:r>
              <a:rPr lang="en-US" dirty="0" err="1">
                <a:sym typeface="Symbol" pitchFamily="18" charset="2"/>
              </a:rPr>
              <a:t>.width</a:t>
            </a:r>
            <a:r>
              <a:rPr lang="en-US" dirty="0">
                <a:sym typeface="Symbol" pitchFamily="18" charset="2"/>
              </a:rPr>
              <a:t> }</a:t>
            </a:r>
            <a:br>
              <a:rPr lang="en-US" dirty="0">
                <a:sym typeface="Symbol" pitchFamily="18" charset="2"/>
              </a:rPr>
            </a:b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b="1" dirty="0" err="1">
                <a:sym typeface="Symbol" pitchFamily="18" charset="2"/>
              </a:rPr>
              <a:t>proc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id ;</a:t>
            </a:r>
            <a:r>
              <a:rPr lang="en-US" i="1" dirty="0">
                <a:sym typeface="Symbol" pitchFamily="18" charset="2"/>
              </a:rPr>
              <a:t> </a:t>
            </a:r>
            <a:br>
              <a:rPr lang="en-US" i="1" dirty="0">
                <a:sym typeface="Symbol" pitchFamily="18" charset="2"/>
              </a:rPr>
            </a:br>
            <a:r>
              <a:rPr lang="en-US" i="1" dirty="0">
                <a:sym typeface="Symbol" pitchFamily="18" charset="2"/>
              </a:rPr>
              <a:t>	</a:t>
            </a:r>
            <a:r>
              <a:rPr lang="en-US" dirty="0">
                <a:sym typeface="Symbol" pitchFamily="18" charset="2"/>
              </a:rPr>
              <a:t>{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 := </a:t>
            </a:r>
            <a:r>
              <a:rPr lang="en-US" i="1" dirty="0" err="1">
                <a:sym typeface="Symbol" pitchFamily="18" charset="2"/>
              </a:rPr>
              <a:t>mktable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 err="1">
                <a:solidFill>
                  <a:srgbClr val="FF0000"/>
                </a:solidFill>
                <a:sym typeface="Symbol" pitchFamily="18" charset="2"/>
              </a:rPr>
              <a:t>tblptr</a:t>
            </a:r>
            <a:r>
              <a:rPr lang="en-US" dirty="0">
                <a:sym typeface="Symbol" pitchFamily="18" charset="2"/>
              </a:rPr>
              <a:t>));  </a:t>
            </a:r>
            <a:r>
              <a:rPr lang="en-US" i="1" dirty="0">
                <a:sym typeface="Symbol" pitchFamily="18" charset="2"/>
              </a:rPr>
              <a:t>push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Symbol" pitchFamily="18" charset="2"/>
              </a:rPr>
              <a:t>tblptr</a:t>
            </a:r>
            <a:r>
              <a:rPr lang="en-US" dirty="0">
                <a:sym typeface="Symbol" pitchFamily="18" charset="2"/>
              </a:rPr>
              <a:t>); </a:t>
            </a:r>
            <a:r>
              <a:rPr lang="en-US" i="1" dirty="0">
                <a:sym typeface="Symbol" pitchFamily="18" charset="2"/>
              </a:rPr>
              <a:t>push</a:t>
            </a:r>
            <a:r>
              <a:rPr lang="en-US" dirty="0">
                <a:sym typeface="Symbol" pitchFamily="18" charset="2"/>
              </a:rPr>
              <a:t>(0, 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offset</a:t>
            </a:r>
            <a:r>
              <a:rPr lang="en-US" dirty="0">
                <a:sym typeface="Symbol" pitchFamily="18" charset="2"/>
              </a:rPr>
              <a:t>)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}</a:t>
            </a:r>
            <a:r>
              <a:rPr lang="en-US" i="1" dirty="0">
                <a:sym typeface="Symbol" pitchFamily="18" charset="2"/>
              </a:rPr>
              <a:t/>
            </a:r>
            <a:br>
              <a:rPr lang="en-US" i="1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</a:t>
            </a:r>
            <a:r>
              <a:rPr lang="en-US" i="1" dirty="0">
                <a:sym typeface="Symbol" pitchFamily="18" charset="2"/>
              </a:rPr>
              <a:t>D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b="1" dirty="0">
                <a:sym typeface="Symbol" pitchFamily="18" charset="2"/>
              </a:rPr>
              <a:t> ;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{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 := </a:t>
            </a:r>
            <a:r>
              <a:rPr lang="en-US" i="1" dirty="0"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 err="1">
                <a:solidFill>
                  <a:srgbClr val="FF0000"/>
                </a:solidFill>
                <a:sym typeface="Symbol" pitchFamily="18" charset="2"/>
              </a:rPr>
              <a:t>tblptr</a:t>
            </a:r>
            <a:r>
              <a:rPr lang="en-US" dirty="0">
                <a:sym typeface="Symbol" pitchFamily="18" charset="2"/>
              </a:rPr>
              <a:t>); </a:t>
            </a:r>
            <a:r>
              <a:rPr lang="en-US" i="1" dirty="0" err="1">
                <a:sym typeface="Symbol" pitchFamily="18" charset="2"/>
              </a:rPr>
              <a:t>addwidth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offset</a:t>
            </a:r>
            <a:r>
              <a:rPr lang="en-US" dirty="0">
                <a:sym typeface="Symbol" pitchFamily="18" charset="2"/>
              </a:rPr>
              <a:t>));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   </a:t>
            </a:r>
            <a:r>
              <a:rPr lang="en-US" i="1" dirty="0">
                <a:sym typeface="Symbol" pitchFamily="18" charset="2"/>
              </a:rPr>
              <a:t>pop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 err="1">
                <a:solidFill>
                  <a:srgbClr val="FF0000"/>
                </a:solidFill>
                <a:sym typeface="Symbol" pitchFamily="18" charset="2"/>
              </a:rPr>
              <a:t>tblptr</a:t>
            </a:r>
            <a:r>
              <a:rPr lang="en-US" dirty="0">
                <a:sym typeface="Symbol" pitchFamily="18" charset="2"/>
              </a:rPr>
              <a:t>);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pop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offset</a:t>
            </a:r>
            <a:r>
              <a:rPr lang="en-US" dirty="0">
                <a:sym typeface="Symbol" pitchFamily="18" charset="2"/>
              </a:rPr>
              <a:t>);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   </a:t>
            </a:r>
            <a:r>
              <a:rPr lang="en-US" i="1" dirty="0" err="1">
                <a:sym typeface="Symbol" pitchFamily="18" charset="2"/>
              </a:rPr>
              <a:t>enterproc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 err="1">
                <a:solidFill>
                  <a:srgbClr val="FF0000"/>
                </a:solidFill>
                <a:sym typeface="Symbol" pitchFamily="18" charset="2"/>
              </a:rPr>
              <a:t>tblptr</a:t>
            </a:r>
            <a:r>
              <a:rPr lang="en-US" dirty="0">
                <a:sym typeface="Symbol" pitchFamily="18" charset="2"/>
              </a:rPr>
              <a:t>), </a:t>
            </a:r>
            <a:r>
              <a:rPr lang="en-US" b="1" dirty="0" err="1">
                <a:sym typeface="Symbol" pitchFamily="18" charset="2"/>
              </a:rPr>
              <a:t>id</a:t>
            </a:r>
            <a:r>
              <a:rPr lang="en-US" dirty="0" err="1">
                <a:sym typeface="Symbol" pitchFamily="18" charset="2"/>
              </a:rPr>
              <a:t>.name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) }</a:t>
            </a:r>
            <a:br>
              <a:rPr lang="en-US" dirty="0">
                <a:sym typeface="Symbol" pitchFamily="18" charset="2"/>
              </a:rPr>
            </a:b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>
                <a:sym typeface="Symbol" pitchFamily="18" charset="2"/>
              </a:rPr>
              <a:t>D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;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D</a:t>
            </a:r>
            <a:r>
              <a:rPr lang="en-US" baseline="-25000" dirty="0">
                <a:sym typeface="Symbol" pitchFamily="18" charset="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6A7ED7-59F9-4540-AF77-E3362F52F20F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Syntax-Directed Translation of Declarations in Scope (cont</a:t>
            </a:r>
            <a:r>
              <a:rPr lang="ja-JP" altLang="en-US" smtClean="0"/>
              <a:t>’</a:t>
            </a:r>
            <a:r>
              <a:rPr lang="en-US" altLang="ja-JP" dirty="0" smtClean="0"/>
              <a:t>d)</a:t>
            </a:r>
            <a:endParaRPr lang="en-US" dirty="0" smtClean="0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524000" y="2057400"/>
            <a:ext cx="63546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b="1" dirty="0" err="1" smtClean="0">
                <a:sym typeface="Symbol" pitchFamily="18" charset="2"/>
              </a:rPr>
              <a:t>int</a:t>
            </a:r>
            <a:r>
              <a:rPr lang="en-US" b="1" dirty="0">
                <a:sym typeface="Symbol" pitchFamily="18" charset="2"/>
              </a:rPr>
              <a:t>	</a:t>
            </a:r>
            <a:r>
              <a:rPr lang="en-US" dirty="0">
                <a:sym typeface="Symbol" pitchFamily="18" charset="2"/>
              </a:rPr>
              <a:t>{ </a:t>
            </a:r>
            <a:r>
              <a:rPr lang="en-US" i="1" dirty="0" err="1">
                <a:sym typeface="Symbol" pitchFamily="18" charset="2"/>
              </a:rPr>
              <a:t>T</a:t>
            </a:r>
            <a:r>
              <a:rPr lang="en-US" dirty="0" err="1">
                <a:sym typeface="Symbol" pitchFamily="18" charset="2"/>
              </a:rPr>
              <a:t>.type</a:t>
            </a:r>
            <a:r>
              <a:rPr lang="en-US" dirty="0">
                <a:sym typeface="Symbol" pitchFamily="18" charset="2"/>
              </a:rPr>
              <a:t> := </a:t>
            </a:r>
            <a:r>
              <a:rPr lang="ja-JP" altLang="en-US">
                <a:sym typeface="Symbol" pitchFamily="18" charset="2"/>
              </a:rPr>
              <a:t>‘</a:t>
            </a:r>
            <a:r>
              <a:rPr lang="en-US" altLang="ja-JP" i="1" dirty="0">
                <a:sym typeface="Symbol" pitchFamily="18" charset="2"/>
              </a:rPr>
              <a:t>integer</a:t>
            </a:r>
            <a:r>
              <a:rPr lang="ja-JP" altLang="en-US" i="1">
                <a:sym typeface="Symbol" pitchFamily="18" charset="2"/>
              </a:rPr>
              <a:t>’</a:t>
            </a:r>
            <a:r>
              <a:rPr lang="en-US" altLang="ja-JP" dirty="0">
                <a:sym typeface="Symbol" pitchFamily="18" charset="2"/>
              </a:rPr>
              <a:t>; </a:t>
            </a:r>
            <a:r>
              <a:rPr lang="en-US" altLang="ja-JP" i="1" dirty="0" err="1">
                <a:sym typeface="Symbol" pitchFamily="18" charset="2"/>
              </a:rPr>
              <a:t>T</a:t>
            </a:r>
            <a:r>
              <a:rPr lang="en-US" altLang="ja-JP" dirty="0" err="1">
                <a:sym typeface="Symbol" pitchFamily="18" charset="2"/>
              </a:rPr>
              <a:t>.width</a:t>
            </a:r>
            <a:r>
              <a:rPr lang="en-US" altLang="ja-JP" dirty="0">
                <a:sym typeface="Symbol" pitchFamily="18" charset="2"/>
              </a:rPr>
              <a:t> := 4 }</a:t>
            </a:r>
            <a:br>
              <a:rPr lang="en-US" altLang="ja-JP" dirty="0">
                <a:sym typeface="Symbol" pitchFamily="18" charset="2"/>
              </a:rPr>
            </a:br>
            <a:r>
              <a:rPr lang="en-US" altLang="ja-JP" i="1" dirty="0"/>
              <a:t>T</a:t>
            </a:r>
            <a:r>
              <a:rPr lang="en-US" altLang="ja-JP" dirty="0"/>
              <a:t> </a:t>
            </a:r>
            <a:r>
              <a:rPr lang="en-US" altLang="ja-JP" dirty="0">
                <a:sym typeface="Symbol" pitchFamily="18" charset="2"/>
              </a:rPr>
              <a:t> </a:t>
            </a:r>
            <a:r>
              <a:rPr lang="en-US" altLang="ja-JP" b="1" dirty="0">
                <a:sym typeface="Symbol" pitchFamily="18" charset="2"/>
              </a:rPr>
              <a:t>real</a:t>
            </a:r>
            <a:r>
              <a:rPr lang="en-US" altLang="ja-JP" dirty="0">
                <a:sym typeface="Symbol" pitchFamily="18" charset="2"/>
              </a:rPr>
              <a:t>	{ </a:t>
            </a:r>
            <a:r>
              <a:rPr lang="en-US" altLang="ja-JP" i="1" dirty="0" err="1">
                <a:sym typeface="Symbol" pitchFamily="18" charset="2"/>
              </a:rPr>
              <a:t>T</a:t>
            </a:r>
            <a:r>
              <a:rPr lang="en-US" altLang="ja-JP" dirty="0" err="1">
                <a:sym typeface="Symbol" pitchFamily="18" charset="2"/>
              </a:rPr>
              <a:t>.type</a:t>
            </a:r>
            <a:r>
              <a:rPr lang="en-US" altLang="ja-JP" dirty="0">
                <a:sym typeface="Symbol" pitchFamily="18" charset="2"/>
              </a:rPr>
              <a:t> := </a:t>
            </a:r>
            <a:r>
              <a:rPr lang="ja-JP" altLang="en-US">
                <a:sym typeface="Symbol" pitchFamily="18" charset="2"/>
              </a:rPr>
              <a:t>‘</a:t>
            </a:r>
            <a:r>
              <a:rPr lang="en-US" altLang="ja-JP" i="1" dirty="0">
                <a:sym typeface="Symbol" pitchFamily="18" charset="2"/>
              </a:rPr>
              <a:t>real</a:t>
            </a:r>
            <a:r>
              <a:rPr lang="ja-JP" altLang="en-US" i="1">
                <a:sym typeface="Symbol" pitchFamily="18" charset="2"/>
              </a:rPr>
              <a:t>’</a:t>
            </a:r>
            <a:r>
              <a:rPr lang="en-US" altLang="ja-JP" dirty="0">
                <a:sym typeface="Symbol" pitchFamily="18" charset="2"/>
              </a:rPr>
              <a:t>; </a:t>
            </a:r>
            <a:r>
              <a:rPr lang="en-US" altLang="ja-JP" i="1" dirty="0" err="1">
                <a:sym typeface="Symbol" pitchFamily="18" charset="2"/>
              </a:rPr>
              <a:t>T</a:t>
            </a:r>
            <a:r>
              <a:rPr lang="en-US" altLang="ja-JP" dirty="0" err="1">
                <a:sym typeface="Symbol" pitchFamily="18" charset="2"/>
              </a:rPr>
              <a:t>.width</a:t>
            </a:r>
            <a:r>
              <a:rPr lang="en-US" altLang="ja-JP" dirty="0">
                <a:sym typeface="Symbol" pitchFamily="18" charset="2"/>
              </a:rPr>
              <a:t> := 8 </a:t>
            </a:r>
            <a:r>
              <a:rPr lang="en-US" altLang="ja-JP" dirty="0" smtClean="0">
                <a:sym typeface="Symbol" pitchFamily="18" charset="2"/>
              </a:rPr>
              <a:t>}</a:t>
            </a:r>
          </a:p>
          <a:p>
            <a:r>
              <a:rPr lang="en-US" i="1" dirty="0" smtClean="0">
                <a:sym typeface="Symbol" pitchFamily="18" charset="2"/>
              </a:rPr>
              <a:t/>
            </a:r>
            <a:br>
              <a:rPr lang="en-US" i="1" dirty="0" smtClean="0">
                <a:sym typeface="Symbol" pitchFamily="18" charset="2"/>
              </a:rPr>
            </a:b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id := </a:t>
            </a:r>
            <a:r>
              <a:rPr lang="en-US" i="1" dirty="0" smtClean="0">
                <a:sym typeface="Symbol" pitchFamily="18" charset="2"/>
              </a:rPr>
              <a:t>E</a:t>
            </a:r>
            <a:br>
              <a:rPr lang="en-US" i="1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{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 := </a:t>
            </a:r>
            <a:r>
              <a:rPr lang="en-US" i="1" dirty="0" smtClean="0">
                <a:solidFill>
                  <a:srgbClr val="FF0000"/>
                </a:solidFill>
                <a:sym typeface="Symbol" pitchFamily="18" charset="2"/>
              </a:rPr>
              <a:t>lookup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top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err="1" smtClean="0">
                <a:sym typeface="Symbol" pitchFamily="18" charset="2"/>
              </a:rPr>
              <a:t>tblptr</a:t>
            </a:r>
            <a:r>
              <a:rPr lang="en-US" dirty="0" smtClean="0">
                <a:sym typeface="Symbol" pitchFamily="18" charset="2"/>
              </a:rPr>
              <a:t>), </a:t>
            </a:r>
            <a:r>
              <a:rPr lang="en-US" b="1" dirty="0" smtClean="0">
                <a:sym typeface="Symbol" pitchFamily="18" charset="2"/>
              </a:rPr>
              <a:t>id</a:t>
            </a:r>
            <a:r>
              <a:rPr lang="en-US" dirty="0" smtClean="0">
                <a:sym typeface="Symbol" pitchFamily="18" charset="2"/>
              </a:rPr>
              <a:t>.name);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   </a:t>
            </a:r>
            <a:r>
              <a:rPr lang="en-US" b="1" dirty="0" smtClean="0">
                <a:sym typeface="Symbol" pitchFamily="18" charset="2"/>
              </a:rPr>
              <a:t>if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 = nil </a:t>
            </a:r>
            <a:r>
              <a:rPr lang="en-US" b="1" dirty="0" smtClean="0">
                <a:sym typeface="Symbol" pitchFamily="18" charset="2"/>
              </a:rPr>
              <a:t>then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      </a:t>
            </a:r>
            <a:r>
              <a:rPr lang="en-US" i="1" dirty="0" smtClean="0">
                <a:sym typeface="Symbol" pitchFamily="18" charset="2"/>
              </a:rPr>
              <a:t>error</a:t>
            </a:r>
            <a:r>
              <a:rPr lang="en-US" dirty="0" smtClean="0">
                <a:sym typeface="Symbol" pitchFamily="18" charset="2"/>
              </a:rPr>
              <a:t>()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   </a:t>
            </a:r>
            <a:r>
              <a:rPr lang="en-US" b="1" dirty="0" smtClean="0">
                <a:sym typeface="Symbol" pitchFamily="18" charset="2"/>
              </a:rPr>
              <a:t>else if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err="1" smtClean="0">
                <a:sym typeface="Symbol" pitchFamily="18" charset="2"/>
              </a:rPr>
              <a:t>p</a:t>
            </a:r>
            <a:r>
              <a:rPr lang="en-US" dirty="0" err="1" smtClean="0">
                <a:sym typeface="Symbol" pitchFamily="18" charset="2"/>
              </a:rPr>
              <a:t>.level</a:t>
            </a:r>
            <a:r>
              <a:rPr lang="en-US" dirty="0" smtClean="0">
                <a:sym typeface="Symbol" pitchFamily="18" charset="2"/>
              </a:rPr>
              <a:t> = 0 </a:t>
            </a:r>
            <a:r>
              <a:rPr lang="en-US" b="1" dirty="0" smtClean="0">
                <a:sym typeface="Symbol" pitchFamily="18" charset="2"/>
              </a:rPr>
              <a:t>then </a:t>
            </a:r>
            <a:r>
              <a:rPr lang="en-US" i="1" dirty="0" smtClean="0">
                <a:sym typeface="Symbol" pitchFamily="18" charset="2"/>
              </a:rPr>
              <a:t>// </a:t>
            </a:r>
            <a:r>
              <a:rPr lang="en-US" i="1" dirty="0" smtClean="0">
                <a:solidFill>
                  <a:srgbClr val="FF0000"/>
                </a:solidFill>
                <a:sym typeface="Symbol" pitchFamily="18" charset="2"/>
              </a:rPr>
              <a:t>global variable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      </a:t>
            </a:r>
            <a:r>
              <a:rPr lang="en-US" i="1" dirty="0" smtClean="0">
                <a:sym typeface="Symbol" pitchFamily="18" charset="2"/>
              </a:rPr>
              <a:t>emit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b="1" dirty="0" err="1" smtClean="0">
                <a:sym typeface="Symbol" pitchFamily="18" charset="2"/>
              </a:rPr>
              <a:t>id</a:t>
            </a:r>
            <a:r>
              <a:rPr lang="en-US" dirty="0" err="1" smtClean="0">
                <a:sym typeface="Symbol" pitchFamily="18" charset="2"/>
              </a:rPr>
              <a:t>.place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ja-JP" altLang="en-US" smtClean="0">
                <a:sym typeface="Symbol" pitchFamily="18" charset="2"/>
              </a:rPr>
              <a:t>‘</a:t>
            </a:r>
            <a:r>
              <a:rPr lang="en-US" altLang="ja-JP" dirty="0" smtClean="0">
                <a:sym typeface="Symbol" pitchFamily="18" charset="2"/>
              </a:rPr>
              <a:t>:=</a:t>
            </a:r>
            <a:r>
              <a:rPr lang="ja-JP" altLang="en-US" smtClean="0">
                <a:sym typeface="Symbol" pitchFamily="18" charset="2"/>
              </a:rPr>
              <a:t>’</a:t>
            </a:r>
            <a:r>
              <a:rPr lang="en-US" altLang="ja-JP" dirty="0" smtClean="0">
                <a:sym typeface="Symbol" pitchFamily="18" charset="2"/>
              </a:rPr>
              <a:t> </a:t>
            </a:r>
            <a:r>
              <a:rPr lang="en-US" altLang="ja-JP" i="1" dirty="0" err="1" smtClean="0">
                <a:sym typeface="Symbol" pitchFamily="18" charset="2"/>
              </a:rPr>
              <a:t>E</a:t>
            </a:r>
            <a:r>
              <a:rPr lang="en-US" altLang="ja-JP" dirty="0" err="1" smtClean="0">
                <a:sym typeface="Symbol" pitchFamily="18" charset="2"/>
              </a:rPr>
              <a:t>.place</a:t>
            </a:r>
            <a:r>
              <a:rPr lang="en-US" altLang="ja-JP" dirty="0" smtClean="0">
                <a:sym typeface="Symbol" pitchFamily="18" charset="2"/>
              </a:rPr>
              <a:t>)</a:t>
            </a:r>
            <a:br>
              <a:rPr lang="en-US" altLang="ja-JP" dirty="0" smtClean="0">
                <a:sym typeface="Symbol" pitchFamily="18" charset="2"/>
              </a:rPr>
            </a:br>
            <a:r>
              <a:rPr lang="en-US" altLang="ja-JP" dirty="0" smtClean="0">
                <a:sym typeface="Symbol" pitchFamily="18" charset="2"/>
              </a:rPr>
              <a:t>	   </a:t>
            </a:r>
            <a:r>
              <a:rPr lang="en-US" altLang="ja-JP" b="1" dirty="0" smtClean="0">
                <a:sym typeface="Symbol" pitchFamily="18" charset="2"/>
              </a:rPr>
              <a:t>else </a:t>
            </a:r>
            <a:r>
              <a:rPr lang="en-US" altLang="ja-JP" i="1" dirty="0" smtClean="0">
                <a:sym typeface="Symbol" pitchFamily="18" charset="2"/>
              </a:rPr>
              <a:t>// local variable in subroutine frame</a:t>
            </a:r>
            <a:r>
              <a:rPr lang="en-US" altLang="ja-JP" dirty="0" smtClean="0">
                <a:sym typeface="Symbol" pitchFamily="18" charset="2"/>
              </a:rPr>
              <a:t/>
            </a:r>
            <a:br>
              <a:rPr lang="en-US" altLang="ja-JP" dirty="0" smtClean="0">
                <a:sym typeface="Symbol" pitchFamily="18" charset="2"/>
              </a:rPr>
            </a:br>
            <a:r>
              <a:rPr lang="en-US" altLang="ja-JP" dirty="0" smtClean="0">
                <a:sym typeface="Symbol" pitchFamily="18" charset="2"/>
              </a:rPr>
              <a:t>	      </a:t>
            </a:r>
            <a:r>
              <a:rPr lang="en-US" altLang="ja-JP" i="1" dirty="0" smtClean="0">
                <a:sym typeface="Symbol" pitchFamily="18" charset="2"/>
              </a:rPr>
              <a:t>emit</a:t>
            </a:r>
            <a:r>
              <a:rPr lang="en-US" altLang="ja-JP" dirty="0" smtClean="0">
                <a:sym typeface="Symbol" pitchFamily="18" charset="2"/>
              </a:rPr>
              <a:t>(</a:t>
            </a:r>
            <a:r>
              <a:rPr lang="en-US" altLang="ja-JP" dirty="0" err="1" smtClean="0">
                <a:sym typeface="Symbol" pitchFamily="18" charset="2"/>
              </a:rPr>
              <a:t>fp</a:t>
            </a:r>
            <a:r>
              <a:rPr lang="en-US" altLang="ja-JP" dirty="0" smtClean="0">
                <a:sym typeface="Symbol" pitchFamily="18" charset="2"/>
              </a:rPr>
              <a:t>[</a:t>
            </a:r>
            <a:r>
              <a:rPr lang="en-US" altLang="ja-JP" i="1" dirty="0" err="1" smtClean="0">
                <a:sym typeface="Symbol" pitchFamily="18" charset="2"/>
              </a:rPr>
              <a:t>p.</a:t>
            </a:r>
            <a:r>
              <a:rPr lang="en-US" altLang="ja-JP" dirty="0" err="1" smtClean="0">
                <a:sym typeface="Symbol" pitchFamily="18" charset="2"/>
              </a:rPr>
              <a:t>offset</a:t>
            </a:r>
            <a:r>
              <a:rPr lang="en-US" altLang="ja-JP" dirty="0" smtClean="0">
                <a:sym typeface="Symbol" pitchFamily="18" charset="2"/>
              </a:rPr>
              <a:t>] </a:t>
            </a:r>
            <a:r>
              <a:rPr lang="ja-JP" altLang="en-US" smtClean="0">
                <a:sym typeface="Symbol" pitchFamily="18" charset="2"/>
              </a:rPr>
              <a:t>‘</a:t>
            </a:r>
            <a:r>
              <a:rPr lang="en-US" altLang="ja-JP" dirty="0" smtClean="0">
                <a:sym typeface="Symbol" pitchFamily="18" charset="2"/>
              </a:rPr>
              <a:t>:=</a:t>
            </a:r>
            <a:r>
              <a:rPr lang="ja-JP" altLang="en-US" smtClean="0">
                <a:sym typeface="Symbol" pitchFamily="18" charset="2"/>
              </a:rPr>
              <a:t>’</a:t>
            </a:r>
            <a:r>
              <a:rPr lang="en-US" altLang="ja-JP" dirty="0" smtClean="0">
                <a:sym typeface="Symbol" pitchFamily="18" charset="2"/>
              </a:rPr>
              <a:t> </a:t>
            </a:r>
            <a:r>
              <a:rPr lang="en-US" altLang="ja-JP" i="1" dirty="0" err="1" smtClean="0">
                <a:sym typeface="Symbol" pitchFamily="18" charset="2"/>
              </a:rPr>
              <a:t>E</a:t>
            </a:r>
            <a:r>
              <a:rPr lang="en-US" altLang="ja-JP" dirty="0" err="1" smtClean="0">
                <a:sym typeface="Symbol" pitchFamily="18" charset="2"/>
              </a:rPr>
              <a:t>.place</a:t>
            </a:r>
            <a:r>
              <a:rPr lang="en-US" altLang="ja-JP" dirty="0" smtClean="0">
                <a:sym typeface="Symbol" pitchFamily="18" charset="2"/>
              </a:rPr>
              <a:t>) }</a:t>
            </a:r>
          </a:p>
          <a:p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>
                <a:sym typeface="Symbol" pitchFamily="18" charset="2"/>
              </a:rPr>
              <a:t>S</a:t>
            </a:r>
            <a:r>
              <a:rPr lang="en-US" b="1" dirty="0" smtClean="0">
                <a:sym typeface="Symbol" pitchFamily="18" charset="2"/>
              </a:rPr>
              <a:t> ; </a:t>
            </a:r>
            <a:r>
              <a:rPr lang="en-US" i="1" dirty="0" smtClean="0">
                <a:sym typeface="Symbol" pitchFamily="18" charset="2"/>
              </a:rPr>
              <a:t>S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35A3CB-49C9-472B-A243-63DF958764B8}" type="slidenum">
              <a:rPr lang="en-US"/>
              <a:pPr/>
              <a:t>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Input /Output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09600" y="1828800"/>
            <a:ext cx="233910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a: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</a:rPr>
              <a:t>b: real;</a:t>
            </a:r>
          </a:p>
          <a:p>
            <a:endParaRPr lang="en-US" sz="2000" b="1" dirty="0" smtClean="0">
              <a:latin typeface="Courier New" pitchFamily="49" charset="0"/>
            </a:endParaRPr>
          </a:p>
          <a:p>
            <a:endParaRPr lang="en-US" sz="2000" b="1" dirty="0" smtClean="0">
              <a:latin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</a:rPr>
              <a:t>proc </a:t>
            </a:r>
            <a:r>
              <a:rPr lang="en-US" sz="2000" b="1" dirty="0" err="1" smtClean="0">
                <a:latin typeface="Courier New" pitchFamily="49" charset="0"/>
              </a:rPr>
              <a:t>abc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</a:rPr>
              <a:t>	x: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</a:rPr>
              <a:t>	y: real;</a:t>
            </a:r>
          </a:p>
          <a:p>
            <a:r>
              <a:rPr lang="en-US" sz="2000" b="1" dirty="0" smtClean="0">
                <a:latin typeface="Courier New" pitchFamily="49" charset="0"/>
              </a:rPr>
              <a:t>start</a:t>
            </a:r>
          </a:p>
          <a:p>
            <a:r>
              <a:rPr lang="en-US" sz="2000" b="1" dirty="0" smtClean="0">
                <a:latin typeface="Courier New" pitchFamily="49" charset="0"/>
              </a:rPr>
              <a:t>	x = y;</a:t>
            </a:r>
          </a:p>
          <a:p>
            <a:r>
              <a:rPr lang="en-US" sz="2000" b="1" dirty="0" smtClean="0">
                <a:latin typeface="Courier New" pitchFamily="49" charset="0"/>
              </a:rPr>
              <a:t>end;</a:t>
            </a:r>
          </a:p>
          <a:p>
            <a:endParaRPr lang="en-US" sz="2000" b="1" dirty="0" smtClean="0">
              <a:latin typeface="Courier New" pitchFamily="49" charset="0"/>
            </a:endParaRPr>
          </a:p>
        </p:txBody>
      </p:sp>
      <p:grpSp>
        <p:nvGrpSpPr>
          <p:cNvPr id="2" name="Group 59"/>
          <p:cNvGrpSpPr/>
          <p:nvPr/>
        </p:nvGrpSpPr>
        <p:grpSpPr>
          <a:xfrm>
            <a:off x="4572000" y="2057400"/>
            <a:ext cx="4191000" cy="3833812"/>
            <a:chOff x="4572000" y="2057400"/>
            <a:chExt cx="4191000" cy="3833812"/>
          </a:xfrm>
        </p:grpSpPr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5105400" y="2767012"/>
              <a:ext cx="1219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smtClean="0">
                  <a:latin typeface="Courier New" pitchFamily="49" charset="0"/>
                </a:rPr>
                <a:t>a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5105400" y="4143375"/>
              <a:ext cx="1219200" cy="369332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 err="1"/>
                <a:t>Tfun</a:t>
              </a:r>
              <a:r>
                <a:rPr lang="en-US" sz="1800" dirty="0"/>
                <a:t> </a:t>
              </a:r>
              <a:r>
                <a:rPr lang="en-US" sz="1800" dirty="0" err="1" smtClean="0"/>
                <a:t>abc</a:t>
              </a:r>
              <a:endParaRPr lang="en-US" sz="1800" dirty="0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5105400" y="5133975"/>
              <a:ext cx="121920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smtClean="0">
                  <a:latin typeface="Courier New" pitchFamily="49" charset="0"/>
                </a:rPr>
                <a:t>x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5105400" y="5514975"/>
              <a:ext cx="121920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smtClean="0">
                  <a:latin typeface="Courier New" pitchFamily="49" charset="0"/>
                </a:rPr>
                <a:t>y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5105400" y="2386012"/>
              <a:ext cx="1219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i="1"/>
                <a:t>prev=nil</a:t>
              </a:r>
              <a:endParaRPr lang="en-US" sz="1800"/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5105400" y="4752975"/>
              <a:ext cx="121920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i="1"/>
                <a:t>    prev</a:t>
              </a:r>
              <a:endParaRPr lang="en-US" sz="1800"/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5105400" y="3152775"/>
              <a:ext cx="121920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smtClean="0">
                  <a:latin typeface="Courier New" pitchFamily="49" charset="0"/>
                </a:rPr>
                <a:t>b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5105400" y="3533775"/>
              <a:ext cx="121920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abc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6172200" y="3733800"/>
              <a:ext cx="544513" cy="636587"/>
            </a:xfrm>
            <a:custGeom>
              <a:avLst/>
              <a:gdLst>
                <a:gd name="T0" fmla="*/ 0 w 343"/>
                <a:gd name="T1" fmla="*/ 0 h 626"/>
                <a:gd name="T2" fmla="*/ 2147483647 w 343"/>
                <a:gd name="T3" fmla="*/ 2147483647 h 626"/>
                <a:gd name="T4" fmla="*/ 2147483647 w 343"/>
                <a:gd name="T5" fmla="*/ 2147483647 h 626"/>
                <a:gd name="T6" fmla="*/ 0 60000 65536"/>
                <a:gd name="T7" fmla="*/ 0 60000 65536"/>
                <a:gd name="T8" fmla="*/ 0 60000 65536"/>
                <a:gd name="T9" fmla="*/ 0 w 343"/>
                <a:gd name="T10" fmla="*/ 0 h 626"/>
                <a:gd name="T11" fmla="*/ 343 w 343"/>
                <a:gd name="T12" fmla="*/ 626 h 6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3" h="626">
                  <a:moveTo>
                    <a:pt x="0" y="0"/>
                  </a:moveTo>
                  <a:cubicBezTo>
                    <a:pt x="56" y="66"/>
                    <a:pt x="343" y="199"/>
                    <a:pt x="334" y="396"/>
                  </a:cubicBezTo>
                  <a:cubicBezTo>
                    <a:pt x="325" y="601"/>
                    <a:pt x="145" y="578"/>
                    <a:pt x="95" y="62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 flipH="1" flipV="1">
              <a:off x="4572000" y="2690812"/>
              <a:ext cx="685800" cy="2286000"/>
            </a:xfrm>
            <a:custGeom>
              <a:avLst/>
              <a:gdLst>
                <a:gd name="T0" fmla="*/ 0 w 343"/>
                <a:gd name="T1" fmla="*/ 0 h 626"/>
                <a:gd name="T2" fmla="*/ 2147483647 w 343"/>
                <a:gd name="T3" fmla="*/ 2147483647 h 626"/>
                <a:gd name="T4" fmla="*/ 2147483647 w 343"/>
                <a:gd name="T5" fmla="*/ 2147483647 h 626"/>
                <a:gd name="T6" fmla="*/ 0 60000 65536"/>
                <a:gd name="T7" fmla="*/ 0 60000 65536"/>
                <a:gd name="T8" fmla="*/ 0 60000 65536"/>
                <a:gd name="T9" fmla="*/ 0 w 343"/>
                <a:gd name="T10" fmla="*/ 0 h 626"/>
                <a:gd name="T11" fmla="*/ 343 w 343"/>
                <a:gd name="T12" fmla="*/ 626 h 6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3" h="626">
                  <a:moveTo>
                    <a:pt x="0" y="0"/>
                  </a:moveTo>
                  <a:cubicBezTo>
                    <a:pt x="56" y="66"/>
                    <a:pt x="343" y="199"/>
                    <a:pt x="334" y="396"/>
                  </a:cubicBezTo>
                  <a:cubicBezTo>
                    <a:pt x="325" y="601"/>
                    <a:pt x="145" y="578"/>
                    <a:pt x="95" y="62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5257800" y="2057400"/>
              <a:ext cx="844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globals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6172200" y="4367212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5638800" y="5129212"/>
              <a:ext cx="450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(0)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5638800" y="5510212"/>
              <a:ext cx="450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(4)</a:t>
              </a:r>
            </a:p>
          </p:txBody>
        </p:sp>
        <p:sp>
          <p:nvSpPr>
            <p:cNvPr id="43" name="Text Box 46"/>
            <p:cNvSpPr txBox="1">
              <a:spLocks noChangeArrowheads="1"/>
            </p:cNvSpPr>
            <p:nvPr/>
          </p:nvSpPr>
          <p:spPr bwMode="auto">
            <a:xfrm>
              <a:off x="5835650" y="4748212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[12]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7467600" y="2995612"/>
              <a:ext cx="1219200" cy="404813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Tint</a:t>
              </a: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7543800" y="3757612"/>
              <a:ext cx="1219200" cy="369332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 err="1" smtClean="0"/>
                <a:t>Treal</a:t>
              </a:r>
              <a:endParaRPr lang="en-US" sz="1800" dirty="0"/>
            </a:p>
          </p:txBody>
        </p:sp>
        <p:cxnSp>
          <p:nvCxnSpPr>
            <p:cNvPr id="52" name="Straight Arrow Connector 51"/>
            <p:cNvCxnSpPr>
              <a:stCxn id="22" idx="3"/>
              <a:endCxn id="46" idx="1"/>
            </p:cNvCxnSpPr>
            <p:nvPr/>
          </p:nvCxnSpPr>
          <p:spPr bwMode="auto">
            <a:xfrm>
              <a:off x="6324600" y="2955131"/>
              <a:ext cx="1143000" cy="2428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31" idx="3"/>
              <a:endCxn id="50" idx="1"/>
            </p:cNvCxnSpPr>
            <p:nvPr/>
          </p:nvCxnSpPr>
          <p:spPr bwMode="auto">
            <a:xfrm>
              <a:off x="6324600" y="3340894"/>
              <a:ext cx="1219200" cy="60138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V="1">
              <a:off x="6324600" y="3452812"/>
              <a:ext cx="1143000" cy="18288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endCxn id="50" idx="2"/>
            </p:cNvCxnSpPr>
            <p:nvPr/>
          </p:nvCxnSpPr>
          <p:spPr bwMode="auto">
            <a:xfrm flipV="1">
              <a:off x="6324600" y="4126944"/>
              <a:ext cx="1828800" cy="168806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Right Arrow 28"/>
          <p:cNvSpPr/>
          <p:nvPr/>
        </p:nvSpPr>
        <p:spPr bwMode="auto">
          <a:xfrm>
            <a:off x="3429000" y="3505200"/>
            <a:ext cx="6858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5638800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mismatch in the stmt print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671689-1E5F-40B4-BB8F-864D638BBA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53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16664</TotalTime>
  <Words>230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 Presentation</vt:lpstr>
      <vt:lpstr>Assignment 4  Symbol Table with Scope</vt:lpstr>
      <vt:lpstr>Symbol Tables for Scoping</vt:lpstr>
      <vt:lpstr>Syntax-Directed Translation of Declarations in Scope</vt:lpstr>
      <vt:lpstr>Hierarchical Symbol Table Operations</vt:lpstr>
      <vt:lpstr>Syntax-Directed Translation of Declarations in Scope (cont’d)</vt:lpstr>
      <vt:lpstr>Syntax-Directed Translation of Declarations in Scope (cont’d)</vt:lpstr>
      <vt:lpstr>Input /Output</vt:lpstr>
      <vt:lpstr>Question?</vt:lpstr>
    </vt:vector>
  </TitlesOfParts>
  <Company>Florida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One-Pass Compiler (generating code for the JVM)</dc:title>
  <dc:creator>Robert van Engelen</dc:creator>
  <cp:lastModifiedBy>HP</cp:lastModifiedBy>
  <cp:revision>297</cp:revision>
  <cp:lastPrinted>2005-03-22T20:36:54Z</cp:lastPrinted>
  <dcterms:created xsi:type="dcterms:W3CDTF">2011-10-27T18:22:57Z</dcterms:created>
  <dcterms:modified xsi:type="dcterms:W3CDTF">2015-11-29T07:54:25Z</dcterms:modified>
</cp:coreProperties>
</file>