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handoutMasterIdLst>
    <p:handoutMasterId r:id="rId80"/>
  </p:handoutMasterIdLst>
  <p:sldIdLst>
    <p:sldId id="256" r:id="rId2"/>
    <p:sldId id="320" r:id="rId3"/>
    <p:sldId id="322" r:id="rId4"/>
    <p:sldId id="323" r:id="rId5"/>
    <p:sldId id="324" r:id="rId6"/>
    <p:sldId id="325" r:id="rId7"/>
    <p:sldId id="331" r:id="rId8"/>
    <p:sldId id="332" r:id="rId9"/>
    <p:sldId id="257" r:id="rId10"/>
    <p:sldId id="258" r:id="rId11"/>
    <p:sldId id="259" r:id="rId12"/>
    <p:sldId id="262" r:id="rId13"/>
    <p:sldId id="263" r:id="rId14"/>
    <p:sldId id="264" r:id="rId15"/>
    <p:sldId id="261" r:id="rId16"/>
    <p:sldId id="265" r:id="rId17"/>
    <p:sldId id="266" r:id="rId18"/>
    <p:sldId id="272" r:id="rId19"/>
    <p:sldId id="27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268" r:id="rId65"/>
    <p:sldId id="269" r:id="rId66"/>
    <p:sldId id="270" r:id="rId67"/>
    <p:sldId id="333" r:id="rId68"/>
    <p:sldId id="334" r:id="rId69"/>
    <p:sldId id="335" r:id="rId70"/>
    <p:sldId id="336" r:id="rId71"/>
    <p:sldId id="337" r:id="rId72"/>
    <p:sldId id="339" r:id="rId73"/>
    <p:sldId id="340" r:id="rId74"/>
    <p:sldId id="341" r:id="rId75"/>
    <p:sldId id="342" r:id="rId76"/>
    <p:sldId id="343" r:id="rId77"/>
    <p:sldId id="344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9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66676-84B4-4E69-AB41-365B01BEBA45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D9F3-42F8-4951-8704-178D7067F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64797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0CAFC-582B-4B6F-9194-F228193E78DC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440E7-756E-413D-9B40-70A95E8CA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957967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440E7-756E-413D-9B40-70A95E8CA23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051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40E7-756E-413D-9B40-70A95E8CA23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384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440E7-756E-413D-9B40-70A95E8CA234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CF32F8A-D06F-4142-A330-3965B7E97A88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D18-1FDA-4219-8A9A-F6C40CABA35E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11F2-CE9D-4286-BAA8-29B462BA51C6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0670A0-832F-4D2B-9B3E-D5919AFB17C4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© Aashik Azim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E19E8D2-509C-4B9F-9C44-7744C92166CC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C620-7892-4360-9C60-F93CC734DDE5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3FCF-1045-4241-B5BF-711B34916DA1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112944-C73A-407D-9E1A-E357A36F7CBF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© Aashik Azim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CB9D-940E-45FD-9B1C-4E980691B928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21E800E-BDFF-4197-8C7B-3D5DA627445B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© Aashik Azim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9E0731-16C1-4B00-BE98-ABD75AA8B155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© Aashik Azim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A7B6126-6FE5-4707-9A6B-002E66FA7500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i-prolog.org/" TargetMode="External"/><Relationship Id="rId2" Type="http://schemas.openxmlformats.org/officeDocument/2006/relationships/hyperlink" Target="https://sites.google.com/site/prologsite/hom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unsw.edu.au/~billw/dictionaries/prolog/tracing.html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828800"/>
            <a:ext cx="7391400" cy="189436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Prolog </a:t>
            </a:r>
            <a:br>
              <a:rPr lang="en-US" sz="4400" dirty="0" smtClean="0"/>
            </a:br>
            <a:r>
              <a:rPr lang="en-US" sz="4400" dirty="0" smtClean="0"/>
              <a:t>(</a:t>
            </a:r>
            <a:r>
              <a:rPr lang="en-US" sz="4400" i="1" u="sng" dirty="0" smtClean="0"/>
              <a:t>Pro</a:t>
            </a:r>
            <a:r>
              <a:rPr lang="en-US" sz="4400" dirty="0" smtClean="0"/>
              <a:t>gramming </a:t>
            </a:r>
            <a:r>
              <a:rPr lang="en-US" sz="4400" b="0" dirty="0"/>
              <a:t>I</a:t>
            </a:r>
            <a:r>
              <a:rPr lang="en-US" sz="4400" b="0" dirty="0" smtClean="0"/>
              <a:t>n</a:t>
            </a:r>
            <a:r>
              <a:rPr lang="en-US" sz="4400" dirty="0" smtClean="0"/>
              <a:t> </a:t>
            </a:r>
            <a:r>
              <a:rPr lang="en-US" sz="4400" i="1" u="sng" dirty="0" smtClean="0"/>
              <a:t>Log</a:t>
            </a:r>
            <a:r>
              <a:rPr lang="en-US" sz="4400" dirty="0" smtClean="0"/>
              <a:t>ic)</a:t>
            </a:r>
            <a:endParaRPr lang="en-US" sz="4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5FA3-1CC4-4DA0-B36B-5E3714EF1608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926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simplest kind of statement is called a fact. </a:t>
            </a:r>
            <a:endParaRPr lang="en-US" dirty="0" smtClean="0"/>
          </a:p>
          <a:p>
            <a:r>
              <a:rPr lang="en-US" dirty="0" smtClean="0"/>
              <a:t>Relation holds between objects </a:t>
            </a:r>
            <a:r>
              <a:rPr lang="en-US" dirty="0" smtClean="0">
                <a:sym typeface="Wingdings" pitchFamily="2" charset="2"/>
              </a:rPr>
              <a:t> Facts</a:t>
            </a:r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Example</a:t>
            </a:r>
            <a:r>
              <a:rPr lang="en-US" dirty="0">
                <a:sym typeface="Wingdings" pitchFamily="2" charset="2"/>
              </a:rPr>
              <a:t>: </a:t>
            </a:r>
            <a:r>
              <a:rPr lang="en-US" b="1" dirty="0">
                <a:sym typeface="Wingdings" pitchFamily="2" charset="2"/>
              </a:rPr>
              <a:t>father(</a:t>
            </a:r>
            <a:r>
              <a:rPr lang="en-US" b="1" dirty="0" err="1">
                <a:sym typeface="Wingdings" pitchFamily="2" charset="2"/>
              </a:rPr>
              <a:t>abraham</a:t>
            </a:r>
            <a:r>
              <a:rPr lang="en-US" b="1" dirty="0" smtClean="0">
                <a:sym typeface="Wingdings" pitchFamily="2" charset="2"/>
              </a:rPr>
              <a:t>, </a:t>
            </a:r>
            <a:r>
              <a:rPr lang="en-US" b="1" dirty="0" err="1" smtClean="0">
                <a:sym typeface="Wingdings" pitchFamily="2" charset="2"/>
              </a:rPr>
              <a:t>isaac</a:t>
            </a:r>
            <a:r>
              <a:rPr lang="en-US" b="1" dirty="0">
                <a:sym typeface="Wingdings" pitchFamily="2" charset="2"/>
              </a:rPr>
              <a:t>).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r>
              <a:rPr lang="en-US" dirty="0">
                <a:sym typeface="Wingdings" pitchFamily="2" charset="2"/>
              </a:rPr>
              <a:t>This fact says that </a:t>
            </a:r>
            <a:r>
              <a:rPr lang="en-US" b="1" dirty="0">
                <a:sym typeface="Wingdings" pitchFamily="2" charset="2"/>
              </a:rPr>
              <a:t>Abraham</a:t>
            </a:r>
            <a:r>
              <a:rPr lang="en-US" dirty="0">
                <a:sym typeface="Wingdings" pitchFamily="2" charset="2"/>
              </a:rPr>
              <a:t> is the father of </a:t>
            </a:r>
            <a:r>
              <a:rPr lang="en-US" b="1" dirty="0">
                <a:sym typeface="Wingdings" pitchFamily="2" charset="2"/>
              </a:rPr>
              <a:t>Isaac</a:t>
            </a:r>
            <a:r>
              <a:rPr lang="en-US" dirty="0">
                <a:sym typeface="Wingdings" pitchFamily="2" charset="2"/>
              </a:rPr>
              <a:t>, or that the relation </a:t>
            </a:r>
            <a:r>
              <a:rPr lang="en-US" dirty="0" smtClean="0">
                <a:sym typeface="Wingdings" pitchFamily="2" charset="2"/>
              </a:rPr>
              <a:t>father </a:t>
            </a:r>
            <a:r>
              <a:rPr lang="en-US" dirty="0">
                <a:sym typeface="Wingdings" pitchFamily="2" charset="2"/>
              </a:rPr>
              <a:t>holds between the individuals named </a:t>
            </a:r>
            <a:r>
              <a:rPr lang="en-US" b="1" dirty="0" err="1" smtClean="0">
                <a:sym typeface="Wingdings" pitchFamily="2" charset="2"/>
              </a:rPr>
              <a:t>abraham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and </a:t>
            </a:r>
            <a:r>
              <a:rPr lang="en-US" b="1" dirty="0" err="1" smtClean="0">
                <a:sym typeface="Wingdings" pitchFamily="2" charset="2"/>
              </a:rPr>
              <a:t>isaac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Predicate</a:t>
            </a:r>
            <a:r>
              <a:rPr lang="en-US" dirty="0">
                <a:sym typeface="Wingdings" pitchFamily="2" charset="2"/>
              </a:rPr>
              <a:t>: Another </a:t>
            </a:r>
            <a:r>
              <a:rPr lang="en-US" dirty="0" smtClean="0">
                <a:sym typeface="Wingdings" pitchFamily="2" charset="2"/>
              </a:rPr>
              <a:t>name </a:t>
            </a:r>
            <a:r>
              <a:rPr lang="en-US" dirty="0">
                <a:sym typeface="Wingdings" pitchFamily="2" charset="2"/>
              </a:rPr>
              <a:t>for a relation is a predicate. </a:t>
            </a:r>
            <a:endParaRPr lang="en-US" dirty="0" smtClean="0">
              <a:sym typeface="Wingdings" pitchFamily="2" charset="2"/>
            </a:endParaRPr>
          </a:p>
          <a:p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Atoms</a:t>
            </a:r>
            <a:r>
              <a:rPr lang="en-US" dirty="0">
                <a:sym typeface="Wingdings" pitchFamily="2" charset="2"/>
              </a:rPr>
              <a:t>: Names of individuals are known as </a:t>
            </a:r>
            <a:r>
              <a:rPr lang="en-US" dirty="0" smtClean="0">
                <a:sym typeface="Wingdings" pitchFamily="2" charset="2"/>
              </a:rPr>
              <a:t>atoms</a:t>
            </a:r>
            <a:r>
              <a:rPr lang="en-US" dirty="0">
                <a:sym typeface="Wingdings" pitchFamily="2" charset="2"/>
              </a:rPr>
              <a:t>. </a:t>
            </a:r>
            <a:r>
              <a:rPr lang="en-US" dirty="0" smtClean="0">
                <a:sym typeface="Wingdings" pitchFamily="2" charset="2"/>
              </a:rPr>
              <a:t> Example: </a:t>
            </a:r>
            <a:r>
              <a:rPr lang="en-US" b="1" dirty="0" err="1">
                <a:sym typeface="Wingdings" pitchFamily="2" charset="2"/>
              </a:rPr>
              <a:t>abraham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b="1" dirty="0" err="1" smtClean="0">
                <a:sym typeface="Wingdings" pitchFamily="2" charset="2"/>
              </a:rPr>
              <a:t>isaac</a:t>
            </a:r>
            <a:r>
              <a:rPr lang="en-US" b="1" dirty="0" smtClean="0">
                <a:sym typeface="Wingdings" pitchFamily="2" charset="2"/>
              </a:rPr>
              <a:t>.</a:t>
            </a:r>
          </a:p>
          <a:p>
            <a:r>
              <a:rPr lang="en-US" b="1" dirty="0">
                <a:sym typeface="Wingdings" pitchFamily="2" charset="2"/>
              </a:rPr>
              <a:t>Program: </a:t>
            </a:r>
            <a:r>
              <a:rPr lang="en-US" dirty="0">
                <a:sym typeface="Wingdings" pitchFamily="2" charset="2"/>
              </a:rPr>
              <a:t>A finite set of facts constitutes a program.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27D2BA-4776-4F7C-A133-46E3EBC94DF9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02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Queries are </a:t>
            </a:r>
            <a:r>
              <a:rPr lang="en-US" dirty="0" smtClean="0"/>
              <a:t>a </a:t>
            </a:r>
            <a:r>
              <a:rPr lang="en-US" dirty="0"/>
              <a:t>means of retrieving information from a logic program. </a:t>
            </a:r>
            <a:endParaRPr lang="en-US" dirty="0" smtClean="0"/>
          </a:p>
          <a:p>
            <a:r>
              <a:rPr lang="en-US" dirty="0"/>
              <a:t>Example: father(</a:t>
            </a:r>
            <a:r>
              <a:rPr lang="en-US" b="1" dirty="0" err="1"/>
              <a:t>abraham</a:t>
            </a:r>
            <a:r>
              <a:rPr lang="en-US" dirty="0" smtClean="0"/>
              <a:t>, </a:t>
            </a:r>
            <a:r>
              <a:rPr lang="en-US" b="1" dirty="0" err="1" smtClean="0"/>
              <a:t>isaac</a:t>
            </a:r>
            <a:r>
              <a:rPr lang="en-US" dirty="0"/>
              <a:t>)? </a:t>
            </a:r>
            <a:endParaRPr lang="en-US" dirty="0" smtClean="0"/>
          </a:p>
          <a:p>
            <a:r>
              <a:rPr lang="en-US" dirty="0"/>
              <a:t>Given the facts of </a:t>
            </a:r>
            <a:r>
              <a:rPr lang="en-US" dirty="0" smtClean="0"/>
              <a:t>previous slide, </a:t>
            </a:r>
            <a:r>
              <a:rPr lang="en-US" dirty="0"/>
              <a:t>the answer </a:t>
            </a:r>
            <a:r>
              <a:rPr lang="en-US" dirty="0" smtClean="0"/>
              <a:t>to </a:t>
            </a:r>
            <a:r>
              <a:rPr lang="en-US" dirty="0"/>
              <a:t>this query is </a:t>
            </a:r>
            <a:r>
              <a:rPr lang="en-US" b="1" dirty="0" smtClean="0"/>
              <a:t>true/yes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31A1114-D1B9-4EBC-856C-E6A61308CC29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44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A sequence of characters of upper-case letters, lower-case letters, digits, or underscore, </a:t>
            </a:r>
            <a:r>
              <a:rPr lang="en-US" sz="2800" b="1" dirty="0"/>
              <a:t>starting with a lowercase </a:t>
            </a:r>
            <a:r>
              <a:rPr lang="en-US" sz="2800" b="1" dirty="0" smtClean="0"/>
              <a:t>letter.</a:t>
            </a:r>
            <a:endParaRPr lang="en-US" sz="2800" b="1" dirty="0"/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US" sz="2400" i="1" dirty="0"/>
              <a:t>Examples</a:t>
            </a:r>
            <a:r>
              <a:rPr lang="en-US" sz="2400" dirty="0"/>
              <a:t>:  </a:t>
            </a:r>
            <a:r>
              <a:rPr lang="en-US" sz="2400" b="1" dirty="0" err="1" smtClean="0"/>
              <a:t>abraham</a:t>
            </a:r>
            <a:r>
              <a:rPr lang="en-US" sz="2400" dirty="0" smtClean="0"/>
              <a:t>, </a:t>
            </a:r>
            <a:r>
              <a:rPr lang="en-US" sz="2400" b="1" dirty="0" err="1"/>
              <a:t>big</a:t>
            </a:r>
            <a:r>
              <a:rPr lang="en-US" sz="2400" b="1" dirty="0" err="1">
                <a:cs typeface="Arial" charset="0"/>
              </a:rPr>
              <a:t>_</a:t>
            </a:r>
            <a:r>
              <a:rPr lang="en-US" sz="2400" b="1" dirty="0" err="1"/>
              <a:t>kahuna</a:t>
            </a:r>
            <a:r>
              <a:rPr lang="en-US" sz="2400" b="1" dirty="0" err="1">
                <a:cs typeface="Arial" charset="0"/>
              </a:rPr>
              <a:t>_</a:t>
            </a:r>
            <a:r>
              <a:rPr lang="en-US" sz="2400" b="1" dirty="0" err="1"/>
              <a:t>burger</a:t>
            </a:r>
            <a:r>
              <a:rPr lang="en-US" sz="2400" dirty="0"/>
              <a:t>, </a:t>
            </a:r>
            <a:r>
              <a:rPr lang="en-US" sz="2400" b="1" dirty="0" err="1" smtClean="0"/>
              <a:t>hamSandwich</a:t>
            </a:r>
            <a:r>
              <a:rPr lang="en-US" sz="2400" b="1" dirty="0" smtClean="0"/>
              <a:t> etc.</a:t>
            </a:r>
            <a:endParaRPr lang="en-US" sz="2400" b="1" dirty="0"/>
          </a:p>
          <a:p>
            <a:pPr>
              <a:lnSpc>
                <a:spcPct val="90000"/>
              </a:lnSpc>
              <a:defRPr/>
            </a:pPr>
            <a:endParaRPr lang="en-US" sz="2800" dirty="0"/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An arbitrary sequence of characters enclosed in single quotes</a:t>
            </a: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US" sz="2400" i="1" dirty="0"/>
              <a:t>Examples</a:t>
            </a:r>
            <a:r>
              <a:rPr lang="en-US" sz="2400" dirty="0"/>
              <a:t>:    </a:t>
            </a:r>
            <a:r>
              <a:rPr lang="en-US" sz="2400" b="1" dirty="0">
                <a:cs typeface="Arial" charset="0"/>
              </a:rPr>
              <a:t>'</a:t>
            </a:r>
            <a:r>
              <a:rPr lang="en-US" sz="2400" b="1" dirty="0"/>
              <a:t>Vincent</a:t>
            </a:r>
            <a:r>
              <a:rPr lang="en-US" sz="2400" b="1" dirty="0">
                <a:cs typeface="Arial" charset="0"/>
              </a:rPr>
              <a:t>'</a:t>
            </a:r>
            <a:r>
              <a:rPr lang="en-US" sz="2400" dirty="0"/>
              <a:t>, </a:t>
            </a:r>
            <a:r>
              <a:rPr lang="en-US" sz="2400" b="1" dirty="0">
                <a:cs typeface="Arial" charset="0"/>
              </a:rPr>
              <a:t>'</a:t>
            </a:r>
            <a:r>
              <a:rPr lang="en-US" sz="2400" b="1" dirty="0" smtClean="0">
                <a:cs typeface="Arial" charset="0"/>
              </a:rPr>
              <a:t>Suarez’s bite'</a:t>
            </a:r>
            <a:r>
              <a:rPr lang="en-US" sz="2400" dirty="0" smtClean="0">
                <a:cs typeface="Arial" charset="0"/>
              </a:rPr>
              <a:t>,  </a:t>
            </a:r>
            <a:r>
              <a:rPr lang="en-US" sz="2400" b="1" dirty="0">
                <a:cs typeface="Arial" charset="0"/>
              </a:rPr>
              <a:t>'@$%'</a:t>
            </a:r>
            <a:r>
              <a:rPr lang="en-US" sz="2400" dirty="0"/>
              <a:t> 	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A sequence of special characters</a:t>
            </a: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US" sz="2400" i="1" dirty="0"/>
              <a:t>Examples</a:t>
            </a:r>
            <a:r>
              <a:rPr lang="en-US" sz="2400" dirty="0"/>
              <a:t>:     </a:t>
            </a:r>
            <a:r>
              <a:rPr lang="en-US" sz="2400" b="1" dirty="0"/>
              <a:t>:   ,    ;    .    :-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A72A1FC-7983-49C2-AA65-645B85B5121E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100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0-9</a:t>
            </a:r>
          </a:p>
          <a:p>
            <a:pPr>
              <a:defRPr/>
            </a:pPr>
            <a:r>
              <a:rPr lang="en-US" dirty="0"/>
              <a:t>Integers: 12, -34, 22342</a:t>
            </a:r>
          </a:p>
          <a:p>
            <a:pPr>
              <a:defRPr/>
            </a:pPr>
            <a:r>
              <a:rPr lang="en-US" dirty="0"/>
              <a:t>Floats: 34573.3234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2F4F3A-B777-472F-A8A5-D5FBBC64DDF3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11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sequence of characters of upper-case letters, lower-case letters, digits, or underscore, </a:t>
            </a:r>
            <a:r>
              <a:rPr lang="en-US" b="1" i="1" dirty="0"/>
              <a:t>starting with</a:t>
            </a:r>
            <a:r>
              <a:rPr lang="en-US" dirty="0"/>
              <a:t> either an </a:t>
            </a:r>
            <a:r>
              <a:rPr lang="en-US" b="1" dirty="0"/>
              <a:t>uppercase letter </a:t>
            </a:r>
            <a:r>
              <a:rPr lang="en-US" dirty="0"/>
              <a:t>or an </a:t>
            </a:r>
            <a:r>
              <a:rPr lang="en-US" b="1" dirty="0" smtClean="0"/>
              <a:t>underscore.</a:t>
            </a:r>
            <a:endParaRPr lang="en-US" b="1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Examples: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X, Y, Variable, Vincent</a:t>
            </a:r>
            <a:r>
              <a:rPr lang="en-US" b="1" dirty="0" smtClean="0"/>
              <a:t>,  </a:t>
            </a:r>
            <a:r>
              <a:rPr lang="en-US" b="1" dirty="0">
                <a:cs typeface="Arial" charset="0"/>
              </a:rPr>
              <a:t>_</a:t>
            </a:r>
            <a:r>
              <a:rPr lang="en-US" b="1" dirty="0" smtClean="0">
                <a:cs typeface="Arial" charset="0"/>
              </a:rPr>
              <a:t>tag etc.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D75532-95B9-4D15-B4E0-08CC00249485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20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Logical Variable, Substitutions, and Instances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 we want to know of </a:t>
            </a:r>
            <a:r>
              <a:rPr lang="en-US" dirty="0" smtClean="0"/>
              <a:t>whom </a:t>
            </a:r>
            <a:r>
              <a:rPr lang="en-US" b="1" dirty="0" err="1"/>
              <a:t>abraham</a:t>
            </a:r>
            <a:r>
              <a:rPr lang="en-US" dirty="0"/>
              <a:t> is the father</a:t>
            </a:r>
            <a:r>
              <a:rPr lang="en-US" dirty="0" smtClean="0"/>
              <a:t>.</a:t>
            </a:r>
          </a:p>
          <a:p>
            <a:r>
              <a:rPr lang="en-US" dirty="0"/>
              <a:t>father(</a:t>
            </a:r>
            <a:r>
              <a:rPr lang="en-US" dirty="0" err="1"/>
              <a:t>abraham</a:t>
            </a:r>
            <a:r>
              <a:rPr lang="en-US" dirty="0" smtClean="0"/>
              <a:t>, lot)?</a:t>
            </a:r>
          </a:p>
          <a:p>
            <a:r>
              <a:rPr lang="en-US" dirty="0" smtClean="0"/>
              <a:t>father(</a:t>
            </a:r>
            <a:r>
              <a:rPr lang="en-US" dirty="0" err="1" smtClean="0"/>
              <a:t>abraham</a:t>
            </a:r>
            <a:r>
              <a:rPr lang="en-US" dirty="0" smtClean="0"/>
              <a:t>, </a:t>
            </a:r>
            <a:r>
              <a:rPr lang="en-US" dirty="0" err="1" smtClean="0"/>
              <a:t>milcah</a:t>
            </a:r>
            <a:r>
              <a:rPr lang="en-US" dirty="0" smtClean="0"/>
              <a:t>)? </a:t>
            </a:r>
          </a:p>
          <a:p>
            <a:r>
              <a:rPr lang="en-US" dirty="0" smtClean="0"/>
              <a:t>,...,</a:t>
            </a:r>
          </a:p>
          <a:p>
            <a:r>
              <a:rPr lang="en-US" dirty="0" smtClean="0"/>
              <a:t> </a:t>
            </a:r>
            <a:r>
              <a:rPr lang="en-US" dirty="0"/>
              <a:t>father </a:t>
            </a:r>
            <a:r>
              <a:rPr lang="en-US" dirty="0" smtClean="0"/>
              <a:t>(</a:t>
            </a:r>
            <a:r>
              <a:rPr lang="en-US" dirty="0" err="1"/>
              <a:t>abraham</a:t>
            </a:r>
            <a:r>
              <a:rPr lang="en-US" dirty="0"/>
              <a:t>, </a:t>
            </a:r>
            <a:r>
              <a:rPr lang="en-US" dirty="0" err="1"/>
              <a:t>isaac</a:t>
            </a:r>
            <a:r>
              <a:rPr lang="en-US" dirty="0" smtClean="0"/>
              <a:t>)? until </a:t>
            </a:r>
            <a:r>
              <a:rPr lang="en-US" dirty="0"/>
              <a:t>an answer </a:t>
            </a:r>
            <a:r>
              <a:rPr lang="en-US" b="1" dirty="0"/>
              <a:t>yes</a:t>
            </a:r>
            <a:r>
              <a:rPr lang="en-US" dirty="0"/>
              <a:t> is given.  </a:t>
            </a:r>
            <a:endParaRPr lang="en-US" dirty="0" smtClean="0"/>
          </a:p>
          <a:p>
            <a:r>
              <a:rPr lang="en-US" dirty="0" smtClean="0"/>
              <a:t>Better way to use </a:t>
            </a:r>
            <a:r>
              <a:rPr lang="en-US" dirty="0" err="1" smtClean="0"/>
              <a:t>varialbe</a:t>
            </a:r>
            <a:r>
              <a:rPr lang="en-US" dirty="0" smtClean="0"/>
              <a:t> logically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r>
              <a:rPr lang="en-US" dirty="0"/>
              <a:t>father (</a:t>
            </a:r>
            <a:r>
              <a:rPr lang="en-US" dirty="0" err="1"/>
              <a:t>abraham</a:t>
            </a:r>
            <a:r>
              <a:rPr lang="en-US" dirty="0"/>
              <a:t>, </a:t>
            </a:r>
            <a:r>
              <a:rPr lang="en-US" b="1" dirty="0"/>
              <a:t>X</a:t>
            </a:r>
            <a:r>
              <a:rPr lang="en-US" dirty="0" smtClean="0"/>
              <a:t>)?</a:t>
            </a:r>
          </a:p>
          <a:p>
            <a:r>
              <a:rPr lang="en-US" b="1" dirty="0"/>
              <a:t>X=</a:t>
            </a:r>
            <a:r>
              <a:rPr lang="en-US" b="1" dirty="0" err="1"/>
              <a:t>isaac</a:t>
            </a:r>
            <a:r>
              <a:rPr lang="en-US" b="1" dirty="0"/>
              <a:t>. 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2ECC036-DC5C-429E-9AC6-7A9FB2F70374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25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r>
              <a:rPr lang="en-US" dirty="0" smtClean="0"/>
              <a:t>Variables. Example: X, Y, etc.</a:t>
            </a:r>
          </a:p>
          <a:p>
            <a:r>
              <a:rPr lang="en-US" dirty="0" smtClean="0"/>
              <a:t>Constants Example: </a:t>
            </a:r>
            <a:r>
              <a:rPr lang="en-US" dirty="0" err="1" smtClean="0"/>
              <a:t>abraham</a:t>
            </a:r>
            <a:r>
              <a:rPr lang="en-US" dirty="0" smtClean="0"/>
              <a:t>, </a:t>
            </a:r>
            <a:r>
              <a:rPr lang="en-US" dirty="0" err="1" smtClean="0"/>
              <a:t>isaac</a:t>
            </a:r>
            <a:r>
              <a:rPr lang="en-US" dirty="0" smtClean="0"/>
              <a:t>, </a:t>
            </a:r>
            <a:r>
              <a:rPr lang="en-US" dirty="0" smtClean="0"/>
              <a:t>etc.</a:t>
            </a:r>
            <a:endParaRPr lang="en-US" dirty="0" smtClean="0"/>
          </a:p>
          <a:p>
            <a:r>
              <a:rPr lang="en-US" b="1" dirty="0" smtClean="0"/>
              <a:t>Compound </a:t>
            </a:r>
            <a:r>
              <a:rPr lang="en-US" b="1" dirty="0" smtClean="0"/>
              <a:t>Terms: (functor)</a:t>
            </a:r>
          </a:p>
          <a:p>
            <a:pPr marL="574675" indent="-293688" algn="just">
              <a:buFont typeface="Courier New" pitchFamily="49" charset="0"/>
              <a:buChar char="o"/>
            </a:pPr>
            <a:r>
              <a:rPr lang="en-US" dirty="0"/>
              <a:t>A </a:t>
            </a:r>
            <a:r>
              <a:rPr lang="en-US" dirty="0" smtClean="0"/>
              <a:t>functor is </a:t>
            </a:r>
            <a:r>
              <a:rPr lang="en-US" dirty="0"/>
              <a:t>characterized by its name, which is an </a:t>
            </a:r>
            <a:r>
              <a:rPr lang="en-US" b="1" dirty="0"/>
              <a:t>atom</a:t>
            </a:r>
            <a:r>
              <a:rPr lang="en-US" dirty="0"/>
              <a:t>, and </a:t>
            </a:r>
            <a:r>
              <a:rPr lang="en-US" dirty="0" smtClean="0"/>
              <a:t>its </a:t>
            </a:r>
            <a:r>
              <a:rPr lang="en-US" b="1" dirty="0" err="1"/>
              <a:t>arity</a:t>
            </a:r>
            <a:r>
              <a:rPr lang="en-US" dirty="0"/>
              <a:t>, or number of arguments. </a:t>
            </a:r>
            <a:endParaRPr lang="en-US" dirty="0" smtClean="0"/>
          </a:p>
          <a:p>
            <a:pPr marL="574675" indent="-293688">
              <a:buFont typeface="Courier New" pitchFamily="49" charset="0"/>
              <a:buChar char="o"/>
            </a:pPr>
            <a:r>
              <a:rPr lang="en-US" dirty="0" smtClean="0"/>
              <a:t>Example: f(t1,t2</a:t>
            </a:r>
            <a:r>
              <a:rPr lang="en-US" dirty="0"/>
              <a:t>,...,</a:t>
            </a:r>
            <a:r>
              <a:rPr lang="en-US" dirty="0" err="1"/>
              <a:t>tn</a:t>
            </a:r>
            <a:r>
              <a:rPr lang="en-US" dirty="0" smtClean="0"/>
              <a:t>) </a:t>
            </a:r>
          </a:p>
          <a:p>
            <a:pPr marL="574675" indent="-293688">
              <a:buFont typeface="Courier New" pitchFamily="49" charset="0"/>
              <a:buChar char="o"/>
            </a:pPr>
            <a:r>
              <a:rPr lang="en-US" dirty="0" smtClean="0"/>
              <a:t>Atom </a:t>
            </a:r>
            <a:r>
              <a:rPr lang="en-US" dirty="0" smtClean="0">
                <a:sym typeface="Wingdings" pitchFamily="2" charset="2"/>
              </a:rPr>
              <a:t> f</a:t>
            </a:r>
          </a:p>
          <a:p>
            <a:pPr marL="574675" indent="-293688">
              <a:buFont typeface="Courier New" pitchFamily="49" charset="0"/>
              <a:buChar char="o"/>
            </a:pPr>
            <a:r>
              <a:rPr lang="en-US" dirty="0" err="1" smtClean="0">
                <a:sym typeface="Wingdings" pitchFamily="2" charset="2"/>
              </a:rPr>
              <a:t>Arity</a:t>
            </a:r>
            <a:r>
              <a:rPr lang="en-US" dirty="0" smtClean="0">
                <a:sym typeface="Wingdings" pitchFamily="2" charset="2"/>
              </a:rPr>
              <a:t>  n</a:t>
            </a:r>
          </a:p>
          <a:p>
            <a:pPr marL="574675" indent="-293688">
              <a:buFont typeface="Courier New" pitchFamily="49" charset="0"/>
              <a:buChar char="o"/>
            </a:pPr>
            <a:r>
              <a:rPr lang="en-US" dirty="0" err="1" smtClean="0">
                <a:sym typeface="Wingdings" pitchFamily="2" charset="2"/>
              </a:rPr>
              <a:t>ti</a:t>
            </a:r>
            <a:r>
              <a:rPr lang="en-US" dirty="0" smtClean="0">
                <a:sym typeface="Wingdings" pitchFamily="2" charset="2"/>
              </a:rPr>
              <a:t> are arguments.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F5D72A-8354-4EAD-8B54-C73FF612D2CD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790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Vs. </a:t>
            </a:r>
            <a:r>
              <a:rPr lang="en-US" dirty="0" err="1" smtClean="0"/>
              <a:t>Nonground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queries, goals or terms without variable is ground.</a:t>
            </a:r>
          </a:p>
          <a:p>
            <a:r>
              <a:rPr lang="en-US" dirty="0" smtClean="0"/>
              <a:t>Example: </a:t>
            </a:r>
            <a:r>
              <a:rPr lang="en-US" dirty="0"/>
              <a:t>foo(a, b) is </a:t>
            </a:r>
            <a:r>
              <a:rPr lang="en-US" dirty="0" smtClean="0"/>
              <a:t>ground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queries</a:t>
            </a:r>
            <a:r>
              <a:rPr lang="en-US" dirty="0"/>
              <a:t>, goals or terms </a:t>
            </a:r>
            <a:r>
              <a:rPr lang="en-US" dirty="0" smtClean="0"/>
              <a:t>with </a:t>
            </a:r>
            <a:r>
              <a:rPr lang="en-US" dirty="0"/>
              <a:t>variable is a ground.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Example: </a:t>
            </a:r>
            <a:r>
              <a:rPr lang="en-US" dirty="0"/>
              <a:t>bar(X) is </a:t>
            </a:r>
            <a:r>
              <a:rPr lang="en-US" dirty="0" err="1" smtClean="0"/>
              <a:t>nonground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C131620-BA68-409D-A19A-91E0FA78CBFB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30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and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Clearly Prolog has something to do with logic</a:t>
            </a:r>
          </a:p>
          <a:p>
            <a:pPr>
              <a:defRPr/>
            </a:pPr>
            <a:r>
              <a:rPr lang="en-US" dirty="0"/>
              <a:t>Operators</a:t>
            </a:r>
          </a:p>
          <a:p>
            <a:pPr lvl="1">
              <a:defRPr/>
            </a:pPr>
            <a:r>
              <a:rPr lang="en-US" dirty="0"/>
              <a:t>Implication    </a:t>
            </a:r>
            <a:r>
              <a:rPr lang="en-US" b="1" dirty="0"/>
              <a:t> :-</a:t>
            </a:r>
          </a:p>
          <a:p>
            <a:pPr lvl="1">
              <a:defRPr/>
            </a:pPr>
            <a:r>
              <a:rPr lang="en-US" dirty="0"/>
              <a:t>Conjunction    </a:t>
            </a:r>
            <a:r>
              <a:rPr lang="en-US" b="1" dirty="0"/>
              <a:t>,</a:t>
            </a:r>
          </a:p>
          <a:p>
            <a:pPr lvl="1">
              <a:defRPr/>
            </a:pPr>
            <a:r>
              <a:rPr lang="en-US" dirty="0"/>
              <a:t>Disjunction     </a:t>
            </a:r>
            <a:r>
              <a:rPr lang="en-US" b="1" dirty="0"/>
              <a:t>;</a:t>
            </a:r>
          </a:p>
          <a:p>
            <a:pPr>
              <a:defRPr/>
            </a:pPr>
            <a:r>
              <a:rPr lang="en-US" dirty="0"/>
              <a:t>Use of modus ponens</a:t>
            </a:r>
          </a:p>
          <a:p>
            <a:pPr>
              <a:defRPr/>
            </a:pPr>
            <a:r>
              <a:rPr lang="en-US" dirty="0"/>
              <a:t>Negation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FD50ED-2666-4617-8DC2-0C74CFB8B4C3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678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Rules are statements of the form: 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A :- B1,B2</a:t>
            </a:r>
            <a:r>
              <a:rPr lang="en-US" dirty="0"/>
              <a:t>,...,Bn. where n </a:t>
            </a:r>
            <a:r>
              <a:rPr lang="en-US" dirty="0" smtClean="0"/>
              <a:t>&gt;= </a:t>
            </a:r>
            <a:r>
              <a:rPr lang="en-US" dirty="0"/>
              <a:t>0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Note that a fact is just a special </a:t>
            </a:r>
            <a:r>
              <a:rPr lang="en-US" dirty="0" smtClean="0"/>
              <a:t>case </a:t>
            </a:r>
            <a:r>
              <a:rPr lang="en-US" dirty="0"/>
              <a:t>of a rule when n = 0. Facts are also called unit clauses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Example: A rule expressing the son relationship is 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b="1" dirty="0" smtClean="0"/>
              <a:t>son(X,Y</a:t>
            </a:r>
            <a:r>
              <a:rPr lang="en-US" b="1" dirty="0"/>
              <a:t>) </a:t>
            </a:r>
            <a:r>
              <a:rPr lang="en-US" b="1" dirty="0" smtClean="0"/>
              <a:t>:- father(Y,X</a:t>
            </a:r>
            <a:r>
              <a:rPr lang="en-US" b="1" dirty="0"/>
              <a:t>), male(X).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Similarly one can define a rule for the daughter relationship: </a:t>
            </a:r>
          </a:p>
          <a:p>
            <a:pPr marL="0" indent="0" algn="ctr">
              <a:buNone/>
            </a:pPr>
            <a:r>
              <a:rPr lang="en-US" b="1" dirty="0"/>
              <a:t>daughter(X,Y) </a:t>
            </a:r>
            <a:r>
              <a:rPr lang="en-US" b="1" dirty="0" smtClean="0"/>
              <a:t>:- father(Y,X</a:t>
            </a:r>
            <a:r>
              <a:rPr lang="en-US" b="1" dirty="0"/>
              <a:t>), female(X).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E81C1CB-E7D4-43E9-936C-3C8E786663BC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93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Artificial Intelligence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Introduction to Prolog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Exercises Teaching Material</a:t>
            </a:r>
          </a:p>
          <a:p>
            <a:pPr lvl="1" eaLnBrk="1" hangingPunct="1">
              <a:defRPr/>
            </a:pPr>
            <a:r>
              <a:rPr lang="en-US" dirty="0" smtClean="0"/>
              <a:t>Learn Prolog Now!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sites.google.com/site/prologsite/home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SWI Prolog interpreter </a:t>
            </a:r>
            <a:r>
              <a:rPr lang="en-US" dirty="0" smtClean="0">
                <a:hlinkClick r:id="rId3"/>
              </a:rPr>
              <a:t>http://www.swi-prolog.org/</a:t>
            </a:r>
            <a:endParaRPr lang="en-US" dirty="0"/>
          </a:p>
          <a:p>
            <a:pPr lvl="1" eaLnBrk="1" hangingPunct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/>
              <a:t>Book: The Art of Prolog by Leon Sterling </a:t>
            </a:r>
            <a:r>
              <a:rPr lang="en-US" dirty="0" smtClean="0"/>
              <a:t>and Ehud Shapiro.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C202C68-E12B-4B71-832F-E36B9A1E7B6D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607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dirty="0" smtClean="0"/>
              <a:t>collection of </a:t>
            </a:r>
            <a:r>
              <a:rPr lang="en-US" dirty="0"/>
              <a:t>facts and rules is called a knowledge base </a:t>
            </a:r>
            <a:r>
              <a:rPr lang="en-US" dirty="0" smtClean="0"/>
              <a:t>(KB) (</a:t>
            </a:r>
            <a:r>
              <a:rPr lang="en-US" dirty="0"/>
              <a:t>or a database) and Prolog </a:t>
            </a:r>
            <a:r>
              <a:rPr lang="en-US" dirty="0" smtClean="0"/>
              <a:t>programming is </a:t>
            </a:r>
            <a:r>
              <a:rPr lang="en-US" dirty="0"/>
              <a:t>all about writing knowledge </a:t>
            </a:r>
            <a:r>
              <a:rPr lang="en-US" dirty="0" smtClean="0"/>
              <a:t>bases.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E996497-B3B5-4F63-BC32-D51374F8DC83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2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Base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981200"/>
            <a:ext cx="7924800" cy="3505200"/>
          </a:xfrm>
          <a:prstGeom prst="rect">
            <a:avLst/>
          </a:prstGeo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sz="3600" dirty="0" smtClean="0"/>
              <a:t>woman</a:t>
            </a:r>
            <a:r>
              <a:rPr lang="en-US" sz="3600" dirty="0" smtClean="0">
                <a:cs typeface="Arial" charset="0"/>
              </a:rPr>
              <a:t>(</a:t>
            </a:r>
            <a:r>
              <a:rPr lang="en-US" sz="3600" dirty="0" err="1" smtClean="0">
                <a:cs typeface="Arial" charset="0"/>
              </a:rPr>
              <a:t>mia</a:t>
            </a:r>
            <a:r>
              <a:rPr lang="en-US" sz="3600" dirty="0" smtClean="0">
                <a:cs typeface="Arial" charset="0"/>
              </a:rPr>
              <a:t>).</a:t>
            </a:r>
          </a:p>
          <a:p>
            <a:pPr>
              <a:buFontTx/>
              <a:buNone/>
              <a:defRPr/>
            </a:pPr>
            <a:r>
              <a:rPr lang="en-US" sz="3600" dirty="0" smtClean="0"/>
              <a:t>woman</a:t>
            </a:r>
            <a:r>
              <a:rPr lang="en-US" sz="3600" dirty="0" smtClean="0">
                <a:cs typeface="Arial" charset="0"/>
              </a:rPr>
              <a:t>(</a:t>
            </a:r>
            <a:r>
              <a:rPr lang="en-US" sz="3600" dirty="0" err="1" smtClean="0">
                <a:cs typeface="Arial" charset="0"/>
              </a:rPr>
              <a:t>jody</a:t>
            </a:r>
            <a:r>
              <a:rPr lang="en-US" sz="3600" dirty="0" smtClean="0">
                <a:cs typeface="Arial" charset="0"/>
              </a:rPr>
              <a:t>).</a:t>
            </a:r>
          </a:p>
          <a:p>
            <a:pPr>
              <a:buFontTx/>
              <a:buNone/>
              <a:defRPr/>
            </a:pPr>
            <a:r>
              <a:rPr lang="en-US" sz="3600" dirty="0" smtClean="0"/>
              <a:t>woman</a:t>
            </a:r>
            <a:r>
              <a:rPr lang="en-US" sz="3600" dirty="0" smtClean="0">
                <a:cs typeface="Arial" charset="0"/>
              </a:rPr>
              <a:t>(</a:t>
            </a:r>
            <a:r>
              <a:rPr lang="en-US" sz="3600" dirty="0" err="1" smtClean="0">
                <a:cs typeface="Arial" charset="0"/>
              </a:rPr>
              <a:t>yolanda</a:t>
            </a:r>
            <a:r>
              <a:rPr lang="en-US" sz="3600" dirty="0" smtClean="0">
                <a:cs typeface="Arial" charset="0"/>
              </a:rPr>
              <a:t>).</a:t>
            </a:r>
          </a:p>
          <a:p>
            <a:pPr>
              <a:buFontTx/>
              <a:buNone/>
              <a:defRPr/>
            </a:pPr>
            <a:r>
              <a:rPr lang="en-US" sz="3600" dirty="0" err="1" smtClean="0"/>
              <a:t>playsAirGuitar</a:t>
            </a:r>
            <a:r>
              <a:rPr lang="en-US" sz="3600" dirty="0" smtClean="0">
                <a:cs typeface="Arial" charset="0"/>
              </a:rPr>
              <a:t>(</a:t>
            </a:r>
            <a:r>
              <a:rPr lang="en-US" sz="3600" dirty="0" err="1" smtClean="0">
                <a:cs typeface="Arial" charset="0"/>
              </a:rPr>
              <a:t>jody</a:t>
            </a:r>
            <a:r>
              <a:rPr lang="en-US" sz="3600" dirty="0" smtClean="0">
                <a:cs typeface="Arial" charset="0"/>
              </a:rPr>
              <a:t>).</a:t>
            </a:r>
          </a:p>
          <a:p>
            <a:pPr>
              <a:buFontTx/>
              <a:buNone/>
              <a:defRPr/>
            </a:pPr>
            <a:r>
              <a:rPr lang="en-US" sz="3600" dirty="0" smtClean="0">
                <a:cs typeface="Arial" charset="0"/>
              </a:rPr>
              <a:t>party.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2141471-92EE-40EE-B9D8-256CE39EF69B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72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1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8580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playsAirGuitar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party.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990600" y="4267200"/>
            <a:ext cx="68580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woman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(mia).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yes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?- </a:t>
            </a:r>
            <a:r>
              <a:rPr lang="en-US" sz="2000">
                <a:latin typeface="Arial" charset="0"/>
                <a:ea typeface="ＭＳ Ｐゴシック" charset="0"/>
              </a:rPr>
              <a:t>playsAirGuitar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(jody).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B2BA545-C4E4-4032-9B2B-897FEE2346DF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19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1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2484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playsAirGuitar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party.</a:t>
            </a:r>
          </a:p>
        </p:txBody>
      </p:sp>
      <p:sp>
        <p:nvSpPr>
          <p:cNvPr id="266244" name="Rectangle 4"/>
          <p:cNvSpPr>
            <a:spLocks noChangeArrowheads="1"/>
          </p:cNvSpPr>
          <p:nvPr/>
        </p:nvSpPr>
        <p:spPr bwMode="auto">
          <a:xfrm>
            <a:off x="990600" y="4267200"/>
            <a:ext cx="63246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woman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(mia).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yes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?- </a:t>
            </a:r>
            <a:r>
              <a:rPr lang="en-US" sz="2000">
                <a:latin typeface="Arial" charset="0"/>
                <a:ea typeface="ＭＳ Ｐゴシック" charset="0"/>
              </a:rPr>
              <a:t>playsAirGuitar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(jody).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yes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?-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111B5E6-CE67-4016-835D-7979486AA9AD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450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1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2484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playsAirGuitar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party.</a:t>
            </a: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990600" y="4267200"/>
            <a:ext cx="63246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woman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(mia).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yes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?- </a:t>
            </a:r>
            <a:r>
              <a:rPr lang="en-US" sz="2000">
                <a:latin typeface="Arial" charset="0"/>
                <a:ea typeface="ＭＳ Ｐゴシック" charset="0"/>
              </a:rPr>
              <a:t>playsAirGuitar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(jody).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yes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?- </a:t>
            </a:r>
            <a:r>
              <a:rPr lang="en-US" sz="2000">
                <a:latin typeface="Arial" charset="0"/>
                <a:ea typeface="ＭＳ Ｐゴシック" charset="0"/>
              </a:rPr>
              <a:t>playsAirGuitar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(mia).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no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52B06EF-CAB3-411F-979F-7A490CAF63D2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093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1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5532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playsAirGuitar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party.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990600" y="4267200"/>
            <a:ext cx="66294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tattoed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(jody).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B55871-3358-4BDC-B53D-5B2FD01F2DEC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99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1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4770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playsAirGuitar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party.</a:t>
            </a: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990600" y="4267200"/>
            <a:ext cx="64770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tattoed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(jody).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no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?-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9EE1ACE-AC13-433E-B406-E69A14F86783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96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1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5626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jody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jody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Arial" charset="0"/>
              </a:rPr>
              <a:t>party.</a:t>
            </a: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990600" y="4267200"/>
            <a:ext cx="55626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tattoed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(jody).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ERROR: predicate tattoed/1 not defined.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?-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3BF70D-931A-4468-903C-6347B2E87A59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12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1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4864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playsAirGuitar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party.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990600" y="4267200"/>
            <a:ext cx="54864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party.</a:t>
            </a:r>
            <a:endParaRPr lang="en-US" sz="20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C6434E6-6483-4E62-9717-9F46F19FFB6F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397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1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0292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jody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jody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Arial" charset="0"/>
              </a:rPr>
              <a:t>party.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990600" y="4267200"/>
            <a:ext cx="50292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party.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yes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?-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DA0A19E-F42F-4A47-AE08-B429E3853A6C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02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SWI Prolog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l-NL" dirty="0"/>
              <a:t> </a:t>
            </a:r>
            <a:r>
              <a:rPr lang="nl-NL" i="1" dirty="0"/>
              <a:t>Sociaal-Wetenschappelijke Informatica</a:t>
            </a:r>
            <a:r>
              <a:rPr lang="nl-NL" dirty="0"/>
              <a:t> ("Social Science Informatics")</a:t>
            </a: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Freely available Prolog interpreter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Works with 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Linux, 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Windows, or 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Mac OS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There are many more Prolog interpreters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F6D273D-0264-41D0-B47F-A14CBC9750B9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27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1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638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jody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jody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Arial" charset="0"/>
              </a:rPr>
              <a:t>party.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990600" y="4267200"/>
            <a:ext cx="5638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rockConcert.</a:t>
            </a:r>
          </a:p>
          <a:p>
            <a:pPr marL="342900" indent="-342900">
              <a:buFontTx/>
              <a:buNone/>
              <a:defRPr/>
            </a:pPr>
            <a:endParaRPr lang="en-US" sz="200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AC9BD26-D9B9-4821-8412-2D2B6320212D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01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1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7912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playsAirGuitar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party.</a:t>
            </a: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990600" y="4267200"/>
            <a:ext cx="57912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rockConcert.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no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?-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996F9F-11AF-4BA6-8F2E-BF4A1DF8F033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407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2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0960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happy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listens2music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listens2music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):- </a:t>
            </a:r>
            <a:r>
              <a:rPr lang="en-US" sz="2000" dirty="0" smtClean="0">
                <a:ea typeface="+mn-ea"/>
                <a:cs typeface="+mn-cs"/>
              </a:rPr>
              <a:t>happy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Arial" charset="0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):- listens2music(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Arial" charset="0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):- listens2music(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>
              <a:ea typeface="+mn-ea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AAD1F99-990C-4C9C-9616-EAEA1C0FDB0F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33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2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2484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happy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listens2music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listens2music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):- </a:t>
            </a:r>
            <a:r>
              <a:rPr lang="en-US" sz="2000" dirty="0" smtClean="0">
                <a:ea typeface="+mn-ea"/>
                <a:cs typeface="+mn-cs"/>
              </a:rPr>
              <a:t>happy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Arial" charset="0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):- listens2music(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Arial" charset="0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):- listens2music(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>
              <a:ea typeface="+mn-ea"/>
              <a:cs typeface="Arial" charset="0"/>
            </a:endParaRPr>
          </a:p>
        </p:txBody>
      </p:sp>
      <p:sp>
        <p:nvSpPr>
          <p:cNvPr id="277510" name="AutoShape 6"/>
          <p:cNvSpPr>
            <a:spLocks noChangeArrowheads="1"/>
          </p:cNvSpPr>
          <p:nvPr/>
        </p:nvSpPr>
        <p:spPr bwMode="auto">
          <a:xfrm>
            <a:off x="3352800" y="1600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fact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A5190BB-ADCA-4543-83B4-5A4F8D5330BD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750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2</a:t>
            </a:r>
          </a:p>
        </p:txBody>
      </p:sp>
      <p:sp>
        <p:nvSpPr>
          <p:cNvPr id="299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1722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(yolanda):- </a:t>
            </a: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playsAirGuitar(mia):- listens2music(mia).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playsAirGuitar(yolanda):- listens2music(yolanda).</a:t>
            </a:r>
          </a:p>
          <a:p>
            <a:pPr eaLnBrk="1" hangingPunct="1"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</p:txBody>
      </p:sp>
      <p:sp>
        <p:nvSpPr>
          <p:cNvPr id="299012" name="AutoShape 1028"/>
          <p:cNvSpPr>
            <a:spLocks noChangeArrowheads="1"/>
          </p:cNvSpPr>
          <p:nvPr/>
        </p:nvSpPr>
        <p:spPr bwMode="auto">
          <a:xfrm>
            <a:off x="3352800" y="1600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fact</a:t>
            </a:r>
          </a:p>
        </p:txBody>
      </p:sp>
      <p:sp>
        <p:nvSpPr>
          <p:cNvPr id="299013" name="AutoShape 1029"/>
          <p:cNvSpPr>
            <a:spLocks noChangeArrowheads="1"/>
          </p:cNvSpPr>
          <p:nvPr/>
        </p:nvSpPr>
        <p:spPr bwMode="auto">
          <a:xfrm>
            <a:off x="3733800" y="1981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fact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EC3C002-092B-4991-B136-C102A5649F57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887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2</a:t>
            </a:r>
          </a:p>
        </p:txBody>
      </p:sp>
      <p:sp>
        <p:nvSpPr>
          <p:cNvPr id="3000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5532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(yolanda):- </a:t>
            </a: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playsAirGuitar(mia):- listens2music(mia).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playsAirGuitar(yolanda):- listens2music(yolanda).</a:t>
            </a:r>
          </a:p>
          <a:p>
            <a:pPr eaLnBrk="1" hangingPunct="1"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</p:txBody>
      </p:sp>
      <p:sp>
        <p:nvSpPr>
          <p:cNvPr id="300036" name="AutoShape 1028"/>
          <p:cNvSpPr>
            <a:spLocks noChangeArrowheads="1"/>
          </p:cNvSpPr>
          <p:nvPr/>
        </p:nvSpPr>
        <p:spPr bwMode="auto">
          <a:xfrm>
            <a:off x="3352800" y="1600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fact</a:t>
            </a:r>
          </a:p>
        </p:txBody>
      </p:sp>
      <p:sp>
        <p:nvSpPr>
          <p:cNvPr id="300037" name="AutoShape 1029"/>
          <p:cNvSpPr>
            <a:spLocks noChangeArrowheads="1"/>
          </p:cNvSpPr>
          <p:nvPr/>
        </p:nvSpPr>
        <p:spPr bwMode="auto">
          <a:xfrm>
            <a:off x="3733800" y="1981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fact</a:t>
            </a:r>
          </a:p>
        </p:txBody>
      </p:sp>
      <p:sp>
        <p:nvSpPr>
          <p:cNvPr id="300038" name="AutoShape 1030"/>
          <p:cNvSpPr>
            <a:spLocks noChangeArrowheads="1"/>
          </p:cNvSpPr>
          <p:nvPr/>
        </p:nvSpPr>
        <p:spPr bwMode="auto">
          <a:xfrm>
            <a:off x="6172200" y="22860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rule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85A01FD-944D-4892-AC4F-7A85C006A1ED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64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2</a:t>
            </a:r>
          </a:p>
        </p:txBody>
      </p:sp>
      <p:sp>
        <p:nvSpPr>
          <p:cNvPr id="3010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7056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(yolanda):- </a:t>
            </a: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playsAirGuitar(mia):- listens2music(mia).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playsAirGuitar(yolanda):- listens2music(yolanda).</a:t>
            </a:r>
          </a:p>
          <a:p>
            <a:pPr eaLnBrk="1" hangingPunct="1"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</p:txBody>
      </p:sp>
      <p:sp>
        <p:nvSpPr>
          <p:cNvPr id="301060" name="AutoShape 1028"/>
          <p:cNvSpPr>
            <a:spLocks noChangeArrowheads="1"/>
          </p:cNvSpPr>
          <p:nvPr/>
        </p:nvSpPr>
        <p:spPr bwMode="auto">
          <a:xfrm>
            <a:off x="3352800" y="1600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fact</a:t>
            </a:r>
          </a:p>
        </p:txBody>
      </p:sp>
      <p:sp>
        <p:nvSpPr>
          <p:cNvPr id="301061" name="AutoShape 1029"/>
          <p:cNvSpPr>
            <a:spLocks noChangeArrowheads="1"/>
          </p:cNvSpPr>
          <p:nvPr/>
        </p:nvSpPr>
        <p:spPr bwMode="auto">
          <a:xfrm>
            <a:off x="3733800" y="1981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fact</a:t>
            </a:r>
          </a:p>
        </p:txBody>
      </p:sp>
      <p:sp>
        <p:nvSpPr>
          <p:cNvPr id="301062" name="AutoShape 1030"/>
          <p:cNvSpPr>
            <a:spLocks noChangeArrowheads="1"/>
          </p:cNvSpPr>
          <p:nvPr/>
        </p:nvSpPr>
        <p:spPr bwMode="auto">
          <a:xfrm>
            <a:off x="6172200" y="22860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rule</a:t>
            </a:r>
          </a:p>
        </p:txBody>
      </p:sp>
      <p:sp>
        <p:nvSpPr>
          <p:cNvPr id="301063" name="AutoShape 1031"/>
          <p:cNvSpPr>
            <a:spLocks noChangeArrowheads="1"/>
          </p:cNvSpPr>
          <p:nvPr/>
        </p:nvSpPr>
        <p:spPr bwMode="auto">
          <a:xfrm>
            <a:off x="6096000" y="26670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rule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80C5C5B-01D1-423F-B557-02148CC6AC8F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758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2</a:t>
            </a:r>
          </a:p>
        </p:txBody>
      </p:sp>
      <p:sp>
        <p:nvSpPr>
          <p:cNvPr id="3020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2390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(yolanda):- </a:t>
            </a: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playsAirGuitar(mia):- listens2music(mia).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playsAirGuitar(yolanda):- listens2music(yolanda).</a:t>
            </a:r>
          </a:p>
          <a:p>
            <a:pPr eaLnBrk="1" hangingPunct="1"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</p:txBody>
      </p:sp>
      <p:sp>
        <p:nvSpPr>
          <p:cNvPr id="302084" name="AutoShape 1028"/>
          <p:cNvSpPr>
            <a:spLocks noChangeArrowheads="1"/>
          </p:cNvSpPr>
          <p:nvPr/>
        </p:nvSpPr>
        <p:spPr bwMode="auto">
          <a:xfrm>
            <a:off x="3352800" y="1600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fact</a:t>
            </a:r>
          </a:p>
        </p:txBody>
      </p:sp>
      <p:sp>
        <p:nvSpPr>
          <p:cNvPr id="302085" name="AutoShape 1029"/>
          <p:cNvSpPr>
            <a:spLocks noChangeArrowheads="1"/>
          </p:cNvSpPr>
          <p:nvPr/>
        </p:nvSpPr>
        <p:spPr bwMode="auto">
          <a:xfrm>
            <a:off x="3733800" y="1981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fact</a:t>
            </a:r>
          </a:p>
        </p:txBody>
      </p:sp>
      <p:sp>
        <p:nvSpPr>
          <p:cNvPr id="302086" name="AutoShape 1030"/>
          <p:cNvSpPr>
            <a:spLocks noChangeArrowheads="1"/>
          </p:cNvSpPr>
          <p:nvPr/>
        </p:nvSpPr>
        <p:spPr bwMode="auto">
          <a:xfrm>
            <a:off x="6172200" y="22860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rule</a:t>
            </a:r>
          </a:p>
        </p:txBody>
      </p:sp>
      <p:sp>
        <p:nvSpPr>
          <p:cNvPr id="302087" name="AutoShape 1031"/>
          <p:cNvSpPr>
            <a:spLocks noChangeArrowheads="1"/>
          </p:cNvSpPr>
          <p:nvPr/>
        </p:nvSpPr>
        <p:spPr bwMode="auto">
          <a:xfrm>
            <a:off x="6096000" y="26670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rule</a:t>
            </a:r>
          </a:p>
        </p:txBody>
      </p:sp>
      <p:sp>
        <p:nvSpPr>
          <p:cNvPr id="302088" name="AutoShape 1032"/>
          <p:cNvSpPr>
            <a:spLocks noChangeArrowheads="1"/>
          </p:cNvSpPr>
          <p:nvPr/>
        </p:nvSpPr>
        <p:spPr bwMode="auto">
          <a:xfrm>
            <a:off x="7010400" y="30480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rule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137FCA9-938F-4834-AB47-C0799C19275F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32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2</a:t>
            </a:r>
          </a:p>
        </p:txBody>
      </p:sp>
      <p:sp>
        <p:nvSpPr>
          <p:cNvPr id="2979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3246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(yolanda):- </a:t>
            </a: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playsAirGuitar(mia):- listens2music(mia).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playsAirGuitar(yolanda):- listens2music(yolanda).</a:t>
            </a:r>
          </a:p>
          <a:p>
            <a:pPr eaLnBrk="1" hangingPunct="1"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</p:txBody>
      </p:sp>
      <p:sp>
        <p:nvSpPr>
          <p:cNvPr id="297989" name="AutoShape 1029"/>
          <p:cNvSpPr>
            <a:spLocks noChangeArrowheads="1"/>
          </p:cNvSpPr>
          <p:nvPr/>
        </p:nvSpPr>
        <p:spPr bwMode="auto">
          <a:xfrm>
            <a:off x="1524000" y="4419600"/>
            <a:ext cx="990600" cy="457200"/>
          </a:xfrm>
          <a:prstGeom prst="wedgeRoundRectCallout">
            <a:avLst>
              <a:gd name="adj1" fmla="val 38139"/>
              <a:gd name="adj2" fmla="val -145139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head</a:t>
            </a:r>
          </a:p>
        </p:txBody>
      </p:sp>
      <p:sp>
        <p:nvSpPr>
          <p:cNvPr id="297990" name="AutoShape 1030"/>
          <p:cNvSpPr>
            <a:spLocks noChangeArrowheads="1"/>
          </p:cNvSpPr>
          <p:nvPr/>
        </p:nvSpPr>
        <p:spPr bwMode="auto">
          <a:xfrm>
            <a:off x="4267200" y="4419600"/>
            <a:ext cx="990600" cy="457200"/>
          </a:xfrm>
          <a:prstGeom prst="wedgeRoundRectCallout">
            <a:avLst>
              <a:gd name="adj1" fmla="val 38139"/>
              <a:gd name="adj2" fmla="val -145139"/>
              <a:gd name="adj3" fmla="val 16667"/>
            </a:avLst>
          </a:prstGeom>
          <a:solidFill>
            <a:srgbClr val="99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body</a:t>
            </a:r>
          </a:p>
        </p:txBody>
      </p:sp>
      <p:sp>
        <p:nvSpPr>
          <p:cNvPr id="297991" name="AutoShape 1031"/>
          <p:cNvSpPr>
            <a:spLocks/>
          </p:cNvSpPr>
          <p:nvPr/>
        </p:nvSpPr>
        <p:spPr bwMode="auto">
          <a:xfrm rot="16200000">
            <a:off x="2324100" y="2552700"/>
            <a:ext cx="304800" cy="2514600"/>
          </a:xfrm>
          <a:prstGeom prst="leftBrace">
            <a:avLst>
              <a:gd name="adj1" fmla="val 68750"/>
              <a:gd name="adj2" fmla="val 48796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>
                    <a:alpha val="50000"/>
                  </a:srgb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ucida Console" charset="0"/>
              <a:ea typeface="ＭＳ Ｐゴシック" charset="0"/>
            </a:endParaRPr>
          </a:p>
        </p:txBody>
      </p:sp>
      <p:sp>
        <p:nvSpPr>
          <p:cNvPr id="297992" name="AutoShape 1032"/>
          <p:cNvSpPr>
            <a:spLocks/>
          </p:cNvSpPr>
          <p:nvPr/>
        </p:nvSpPr>
        <p:spPr bwMode="auto">
          <a:xfrm rot="16200000">
            <a:off x="5067300" y="2476500"/>
            <a:ext cx="304800" cy="2667000"/>
          </a:xfrm>
          <a:prstGeom prst="leftBrace">
            <a:avLst>
              <a:gd name="adj1" fmla="val 72917"/>
              <a:gd name="adj2" fmla="val 48796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>
                    <a:alpha val="50000"/>
                  </a:srgbClr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Lucida Console" charset="0"/>
              <a:ea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B81725-716D-465E-A424-3D854B8C5461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26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2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5532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(yolanda):- </a:t>
            </a: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playsAirGuitar(mia):- listens2music(mia).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playsAirGuitar(yolanda):- listens2music(yolanda).</a:t>
            </a:r>
          </a:p>
          <a:p>
            <a:pPr eaLnBrk="1" hangingPunct="1"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990600" y="4267200"/>
            <a:ext cx="65532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585C2E-9756-41CB-9C78-930CADB0C9C5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676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Lecture 1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Theory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Introduction to Prolog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Facts, Rules and Queries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Prolog Syntax</a:t>
            </a:r>
          </a:p>
          <a:p>
            <a:pPr marL="365760" lvl="1" indent="0" eaLnBrk="1" hangingPunct="1">
              <a:buNone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C5B79F4-3560-4D04-B9DC-52A9A0918F8A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4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2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781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(yolanda):- </a:t>
            </a: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playsAirGuitar(mia):- listens2music(mia).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playsAirGuitar(yolanda):- listens2music(yolanda).</a:t>
            </a:r>
          </a:p>
          <a:p>
            <a:pPr eaLnBrk="1" hangingPunct="1"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990600" y="4267200"/>
            <a:ext cx="6781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playsAirGuitar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(mia).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yes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AAEEA8-672A-440B-82A5-7C358014FFD4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31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2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5532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(yolanda):- </a:t>
            </a: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playsAirGuitar(mia):- listens2music(mia).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playsAirGuitar(yolanda):- listens2music(yolanda).</a:t>
            </a:r>
          </a:p>
          <a:p>
            <a:pPr eaLnBrk="1" hangingPunct="1"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990600" y="4267200"/>
            <a:ext cx="65532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playsAirGuitar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(mia).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yes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playsAirGuitar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(yolanda).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yes</a:t>
            </a:r>
          </a:p>
          <a:p>
            <a:pPr marL="342900" indent="-342900">
              <a:buFontTx/>
              <a:buNone/>
              <a:defRPr/>
            </a:pPr>
            <a:endParaRPr lang="en-US" sz="2000">
              <a:latin typeface="Arial" charset="0"/>
              <a:ea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EA2CD02-F0CE-452A-ACC6-A66D5857322A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66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Clauses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8580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(yolanda):- </a:t>
            </a: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playsAirGuitar(mia):- listens2music(mia).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playsAirGuitar(yolanda):- listens2music(yolanda).</a:t>
            </a:r>
          </a:p>
          <a:p>
            <a:pPr eaLnBrk="1" hangingPunct="1"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1295400" y="4476750"/>
            <a:ext cx="74676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i="1">
                <a:latin typeface="Verdana" charset="0"/>
                <a:ea typeface="ＭＳ Ｐゴシック" charset="0"/>
              </a:rPr>
              <a:t>There are five clauses</a:t>
            </a:r>
            <a:r>
              <a:rPr lang="en-US" b="1" i="1">
                <a:latin typeface="Verdana" charset="0"/>
                <a:ea typeface="ＭＳ Ｐゴシック" charset="0"/>
              </a:rPr>
              <a:t> </a:t>
            </a:r>
            <a:r>
              <a:rPr lang="en-US" i="1">
                <a:latin typeface="Verdana" charset="0"/>
                <a:ea typeface="ＭＳ Ｐゴシック" charset="0"/>
              </a:rPr>
              <a:t>in this knowledge base:</a:t>
            </a:r>
          </a:p>
          <a:p>
            <a:pPr>
              <a:buFontTx/>
              <a:buNone/>
              <a:defRPr/>
            </a:pPr>
            <a:r>
              <a:rPr lang="en-US" i="1">
                <a:latin typeface="Verdana" charset="0"/>
                <a:ea typeface="ＭＳ Ｐゴシック" charset="0"/>
              </a:rPr>
              <a:t>	two facts, and three rules.</a:t>
            </a:r>
          </a:p>
          <a:p>
            <a:pPr>
              <a:buFontTx/>
              <a:buNone/>
              <a:defRPr/>
            </a:pPr>
            <a:endParaRPr lang="en-US" i="1">
              <a:latin typeface="Verdana" charset="0"/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i="1">
                <a:latin typeface="Verdana" charset="0"/>
                <a:ea typeface="ＭＳ Ｐゴシック" charset="0"/>
              </a:rPr>
              <a:t>The end of a clause is marked with a full stop.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CBAB0E-7982-42EB-B221-A513043C039C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344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Predicates</a:t>
            </a:r>
          </a:p>
        </p:txBody>
      </p:sp>
      <p:sp>
        <p:nvSpPr>
          <p:cNvPr id="3031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9342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(yolanda):- </a:t>
            </a: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playsAirGuitar(mia):- listens2music(mia).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Arial" charset="0"/>
              </a:rPr>
              <a:t>playsAirGuitar(yolanda):- listens2music(yolanda).</a:t>
            </a:r>
          </a:p>
          <a:p>
            <a:pPr eaLnBrk="1" hangingPunct="1"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</p:txBody>
      </p:sp>
      <p:sp>
        <p:nvSpPr>
          <p:cNvPr id="303108" name="Text Box 1028"/>
          <p:cNvSpPr txBox="1">
            <a:spLocks noChangeArrowheads="1"/>
          </p:cNvSpPr>
          <p:nvPr/>
        </p:nvSpPr>
        <p:spPr bwMode="auto">
          <a:xfrm>
            <a:off x="1447800" y="4495800"/>
            <a:ext cx="6808788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i="1">
                <a:latin typeface="Verdana" charset="0"/>
                <a:ea typeface="ＭＳ Ｐゴシック" charset="0"/>
              </a:rPr>
              <a:t>There are three </a:t>
            </a:r>
            <a:r>
              <a:rPr lang="en-US" b="1" i="1">
                <a:latin typeface="Verdana" charset="0"/>
                <a:ea typeface="ＭＳ Ｐゴシック" charset="0"/>
              </a:rPr>
              <a:t>predicates</a:t>
            </a:r>
            <a:r>
              <a:rPr lang="en-US" i="1">
                <a:latin typeface="Verdana" charset="0"/>
                <a:ea typeface="ＭＳ Ｐゴシック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i="1">
                <a:latin typeface="Verdana" charset="0"/>
                <a:ea typeface="ＭＳ Ｐゴシック" charset="0"/>
              </a:rPr>
              <a:t>in this knowledge base:</a:t>
            </a:r>
          </a:p>
          <a:p>
            <a:pPr>
              <a:buFontTx/>
              <a:buNone/>
              <a:defRPr/>
            </a:pPr>
            <a:r>
              <a:rPr lang="en-US" i="1">
                <a:latin typeface="Verdana" charset="0"/>
                <a:ea typeface="ＭＳ Ｐゴシック" charset="0"/>
              </a:rPr>
              <a:t>	happy, listens2music, and playsAirGuitar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F09B4B-F4F7-4E94-88E0-587B7331957C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0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3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6962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happy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listens2music</a:t>
            </a:r>
            <a:r>
              <a:rPr lang="en-US" sz="2000" dirty="0" smtClean="0">
                <a:ea typeface="+mn-ea"/>
                <a:cs typeface="Arial" charset="0"/>
              </a:rPr>
              <a:t>(butch).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):- listens2music(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), happy(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(butch):- happy(butch).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(butch):- listens2music(butch).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>
              <a:ea typeface="+mn-ea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AA72ED6-B06A-4CBC-8EEA-7AEFF861C905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21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Expressing Conjunction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happy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listens2music</a:t>
            </a:r>
            <a:r>
              <a:rPr lang="en-US" sz="2000" dirty="0" smtClean="0">
                <a:ea typeface="+mn-ea"/>
                <a:cs typeface="Arial" charset="0"/>
              </a:rPr>
              <a:t>(butch).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):- listens2music(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), happy(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(butch):- happy(butch).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(butch):- listens2music(butch).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>
              <a:ea typeface="+mn-ea"/>
              <a:cs typeface="Arial" charset="0"/>
            </a:endParaRPr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1219200" y="45720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Console" pitchFamily="49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Console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Console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Console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Console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Lucida Console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Lucida Console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Lucida Console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Lucida Console" pitchFamily="49" charset="0"/>
                <a:ea typeface="MS PGothic" pitchFamily="34" charset="-128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i="1" smtClean="0">
                <a:latin typeface="Verdana" pitchFamily="34" charset="0"/>
              </a:rPr>
              <a:t>The comma </a:t>
            </a:r>
            <a:r>
              <a:rPr lang="en-US" altLang="en-US" i="1" smtClean="0">
                <a:latin typeface="Verdana" pitchFamily="34" charset="0"/>
              </a:rPr>
              <a:t>“</a:t>
            </a:r>
            <a:r>
              <a:rPr lang="en-US" i="1" smtClean="0">
                <a:latin typeface="Verdana" pitchFamily="34" charset="0"/>
              </a:rPr>
              <a:t>," expresses conjunction in Prolog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5EFF59-64A3-4979-A13F-C926EF72A8F6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16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3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happy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listens2music</a:t>
            </a:r>
            <a:r>
              <a:rPr lang="en-US" sz="2000" dirty="0" smtClean="0">
                <a:ea typeface="+mn-ea"/>
                <a:cs typeface="Arial" charset="0"/>
              </a:rPr>
              <a:t>(butch).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):- listens2music(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), happy(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(butch):- happy(butch).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(butch):- listens2music(butch).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>
              <a:ea typeface="+mn-ea"/>
              <a:cs typeface="Arial" charset="0"/>
            </a:endParaRP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533400" y="4114800"/>
            <a:ext cx="7924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playsAirGuitar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(vincent). 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no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?-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6997BCD-C823-4B4D-8452-E6E34F76669E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8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3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happy</a:t>
            </a:r>
            <a:r>
              <a:rPr lang="en-US" sz="2000" smtClean="0">
                <a:ea typeface="+mn-ea"/>
                <a:cs typeface="Arial" charset="0"/>
              </a:rPr>
              <a:t>(vincent).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listens2music</a:t>
            </a:r>
            <a:r>
              <a:rPr lang="en-US" sz="2000" smtClean="0">
                <a:ea typeface="+mn-ea"/>
                <a:cs typeface="Arial" charset="0"/>
              </a:rPr>
              <a:t>(butch).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playsAirGuitar</a:t>
            </a:r>
            <a:r>
              <a:rPr lang="en-US" sz="2000" smtClean="0">
                <a:ea typeface="+mn-ea"/>
                <a:cs typeface="Arial" charset="0"/>
              </a:rPr>
              <a:t>(vincent):- listens2music(vincent), happy(vincent).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playsAirGuitar</a:t>
            </a:r>
            <a:r>
              <a:rPr lang="en-US" sz="2000" smtClean="0">
                <a:ea typeface="+mn-ea"/>
                <a:cs typeface="Arial" charset="0"/>
              </a:rPr>
              <a:t>(butch):- happy(butch).</a:t>
            </a:r>
          </a:p>
          <a:p>
            <a:pPr eaLnBrk="1" hangingPunct="1"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playsAirGuitar</a:t>
            </a:r>
            <a:r>
              <a:rPr lang="en-US" sz="2000" smtClean="0">
                <a:ea typeface="+mn-ea"/>
                <a:cs typeface="Arial" charset="0"/>
              </a:rPr>
              <a:t>(butch):- listens2music(butch).</a:t>
            </a:r>
          </a:p>
          <a:p>
            <a:pPr eaLnBrk="1" hangingPunct="1"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533400" y="4225636"/>
            <a:ext cx="7924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playsAirGuitar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(butch). 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yes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?-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96D5BD3-7225-4D3C-B2AB-FF3F26DE309E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56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Expressing Disjunction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924800" cy="1981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happy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listens2music</a:t>
            </a:r>
            <a:r>
              <a:rPr lang="en-US" sz="2000" dirty="0" smtClean="0">
                <a:ea typeface="+mn-ea"/>
                <a:cs typeface="Arial" charset="0"/>
              </a:rPr>
              <a:t>(butch).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 smtClean="0">
                <a:ea typeface="+mn-ea"/>
                <a:cs typeface="+mn-cs"/>
              </a:rPr>
              <a:t>playsAirGuitar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):- listens2music(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), happy(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 err="1" smtClean="0">
                <a:ea typeface="+mn-ea"/>
                <a:cs typeface="+mn-cs"/>
              </a:rPr>
              <a:t>playsAirGuitar</a:t>
            </a:r>
            <a:r>
              <a:rPr lang="en-US" sz="2000" b="1" dirty="0" smtClean="0">
                <a:ea typeface="+mn-ea"/>
                <a:cs typeface="Arial" charset="0"/>
              </a:rPr>
              <a:t>(butch):- happy(butch).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 err="1" smtClean="0">
                <a:ea typeface="+mn-ea"/>
                <a:cs typeface="+mn-cs"/>
              </a:rPr>
              <a:t>playsAirGuitar</a:t>
            </a:r>
            <a:r>
              <a:rPr lang="en-US" sz="2000" b="1" dirty="0" smtClean="0">
                <a:ea typeface="+mn-ea"/>
                <a:cs typeface="Arial" charset="0"/>
              </a:rPr>
              <a:t>(butch):- listens2music(butch).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457200" y="4343400"/>
            <a:ext cx="7924800" cy="16764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happy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vincent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listens2music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(butch).</a:t>
            </a:r>
          </a:p>
          <a:p>
            <a:pPr marL="342900" indent="-342900">
              <a:buFontTx/>
              <a:buNone/>
              <a:defRPr/>
            </a:pPr>
            <a:r>
              <a:rPr lang="en-US" sz="2000" dirty="0" err="1">
                <a:latin typeface="Arial" charset="0"/>
                <a:ea typeface="ＭＳ Ｐゴシック" charset="0"/>
              </a:rPr>
              <a:t>playsAirGuitar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vincent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):- listens2music(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vincent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), happy(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vincent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  <a:defRPr/>
            </a:pPr>
            <a:r>
              <a:rPr lang="en-US" sz="2000" b="1" dirty="0" err="1">
                <a:latin typeface="Arial" charset="0"/>
                <a:ea typeface="ＭＳ Ｐゴシック" charset="0"/>
              </a:rPr>
              <a:t>playsAirGuitar</a:t>
            </a: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(butch):- happy(butch); listens2music(butch).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CAD405-3DFA-470F-9A5C-A6EF0A87FCD2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50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4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9436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(vincent,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(marsellus,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(pumpkin, honey_bunny).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(honey_bunny, pumpkin).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0E74A7F-0339-4F26-B5D1-71FDC8700F72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38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Aim of this lecture 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ea typeface="+mn-ea"/>
                <a:cs typeface="+mn-cs"/>
              </a:rPr>
              <a:t>Give some simple examples of Prolog programs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ea typeface="+mn-ea"/>
                <a:cs typeface="+mn-cs"/>
              </a:rPr>
              <a:t>Discuss the three basic constructs in Prolog: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ea typeface="+mn-ea"/>
              </a:rPr>
              <a:t>Facts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ea typeface="+mn-ea"/>
              </a:rPr>
              <a:t>Rules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ea typeface="+mn-ea"/>
              </a:rPr>
              <a:t>Queries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ea typeface="+mn-ea"/>
                <a:cs typeface="+mn-cs"/>
              </a:rPr>
              <a:t>Introduce other concepts, such as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ea typeface="+mn-ea"/>
              </a:rPr>
              <a:t>the role of logic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ea typeface="+mn-ea"/>
              </a:rPr>
              <a:t>unification with the help of variables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ea typeface="+mn-ea"/>
                <a:cs typeface="+mn-cs"/>
              </a:rPr>
              <a:t>Begin the systematic study of Prolog by defining terms, atoms, and variables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D57A10-900C-4C69-A88B-C65691D25CD3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600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Prolog Variables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8674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(vincent,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(marsellus,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(pumpkin, honey_bunny).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(honey_bunny, pumpkin).</a:t>
            </a: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990600" y="4724400"/>
            <a:ext cx="59436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woman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(X).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90BD92F-0C97-4DF6-B846-97B730C9056F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542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Variable Instantiation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5532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jody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>
              <a:ea typeface="+mn-ea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, 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marsellus</a:t>
            </a:r>
            <a:r>
              <a:rPr lang="en-US" sz="2000" dirty="0" smtClean="0">
                <a:ea typeface="+mn-ea"/>
                <a:cs typeface="Arial" charset="0"/>
              </a:rPr>
              <a:t>, 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(pumpkin, </a:t>
            </a:r>
            <a:r>
              <a:rPr lang="en-US" sz="2000" dirty="0" err="1" smtClean="0">
                <a:ea typeface="+mn-ea"/>
                <a:cs typeface="Arial" charset="0"/>
              </a:rPr>
              <a:t>honey_bunny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honey_bunny</a:t>
            </a:r>
            <a:r>
              <a:rPr lang="en-US" sz="2000" dirty="0" smtClean="0">
                <a:ea typeface="+mn-ea"/>
                <a:cs typeface="Arial" charset="0"/>
              </a:rPr>
              <a:t>, pumpkin).</a:t>
            </a: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990600" y="4724400"/>
            <a:ext cx="65532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woman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(X).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X=mia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1A04C6-81A4-479C-9A11-AFA8A0AC8B18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93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Asking Alternatives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2484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jody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>
              <a:ea typeface="+mn-ea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, 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marsellus</a:t>
            </a:r>
            <a:r>
              <a:rPr lang="en-US" sz="2000" dirty="0" smtClean="0">
                <a:ea typeface="+mn-ea"/>
                <a:cs typeface="Arial" charset="0"/>
              </a:rPr>
              <a:t>, 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(pumpkin, </a:t>
            </a:r>
            <a:r>
              <a:rPr lang="en-US" sz="2000" dirty="0" err="1" smtClean="0">
                <a:ea typeface="+mn-ea"/>
                <a:cs typeface="Arial" charset="0"/>
              </a:rPr>
              <a:t>honey_bunny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honey_bunny</a:t>
            </a:r>
            <a:r>
              <a:rPr lang="en-US" sz="2000" dirty="0" smtClean="0">
                <a:ea typeface="+mn-ea"/>
                <a:cs typeface="Arial" charset="0"/>
              </a:rPr>
              <a:t>, pumpkin).</a:t>
            </a: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990600" y="4724400"/>
            <a:ext cx="63246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woman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(X).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X=mia;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A26B20D-C0C5-4210-91FD-05EB3835177E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07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Asking Alternatives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0198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(vincent,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(marsellus,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(pumpkin, honey_bunny).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(honey_bunny, pumpkin).</a:t>
            </a: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990600" y="4724400"/>
            <a:ext cx="60198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woman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(X).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X=mia;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X=jody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25B029-06FA-4782-A766-3AF2B4785B5D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41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Asking Alternatives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60960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(vincent,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(marsellus,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(pumpkin, honey_bunny).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(honey_bunny, pumpkin).</a:t>
            </a: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990600" y="4724400"/>
            <a:ext cx="60960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woman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(X).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X=mia;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X=jody;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X=yolanda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DF8FED-62E1-49B6-941D-6A71FBBDD5AA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77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Asking Alternatives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6388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(vincent,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(marsellus,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(pumpkin, honey_bunny).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(honey_bunny, pumpkin).</a:t>
            </a: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990600" y="4724400"/>
            <a:ext cx="56388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woman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(X).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X=mia;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X=jody;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X=yolanda;</a:t>
            </a:r>
          </a:p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no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4429AF-D9D3-4A2F-8BBF-5823ABD7AB83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98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4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7150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(vincent,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(marsellus,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(pumpkin, honey_bunny).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(honey_bunny, pumpkin).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990600" y="4724400"/>
            <a:ext cx="57150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loves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(marsellus,X), woman(X).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D70F705-6E7D-48E6-BE91-042C64924D3E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64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4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8674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jody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woman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yolanda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>
              <a:ea typeface="+mn-ea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</a:t>
            </a:r>
            <a:r>
              <a:rPr lang="en-US" sz="2000" dirty="0" smtClean="0">
                <a:ea typeface="+mn-ea"/>
                <a:cs typeface="Arial" charset="0"/>
              </a:rPr>
              <a:t>, 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marsellus</a:t>
            </a:r>
            <a:r>
              <a:rPr lang="en-US" sz="2000" dirty="0" smtClean="0">
                <a:ea typeface="+mn-ea"/>
                <a:cs typeface="Arial" charset="0"/>
              </a:rPr>
              <a:t>, </a:t>
            </a:r>
            <a:r>
              <a:rPr lang="en-US" sz="2000" dirty="0" err="1" smtClean="0">
                <a:ea typeface="+mn-ea"/>
                <a:cs typeface="Arial" charset="0"/>
              </a:rPr>
              <a:t>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(pumpkin, </a:t>
            </a:r>
            <a:r>
              <a:rPr lang="en-US" sz="2000" dirty="0" err="1" smtClean="0">
                <a:ea typeface="+mn-ea"/>
                <a:cs typeface="Arial" charset="0"/>
              </a:rPr>
              <a:t>honey_bunny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honey_bunny</a:t>
            </a:r>
            <a:r>
              <a:rPr lang="en-US" sz="2000" dirty="0" smtClean="0">
                <a:ea typeface="+mn-ea"/>
                <a:cs typeface="Arial" charset="0"/>
              </a:rPr>
              <a:t>, pumpkin).</a:t>
            </a: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990600" y="4724400"/>
            <a:ext cx="58674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?- loves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marsellus,X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), woman(X).</a:t>
            </a:r>
          </a:p>
          <a:p>
            <a:pPr marL="342900" indent="-342900">
              <a:buFontTx/>
              <a:buNone/>
              <a:defRPr/>
            </a:pP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X=</a:t>
            </a:r>
            <a:r>
              <a:rPr lang="en-US" sz="2000" smtClean="0">
                <a:latin typeface="Arial" charset="0"/>
                <a:ea typeface="ＭＳ Ｐゴシック" charset="0"/>
                <a:cs typeface="Arial" charset="0"/>
              </a:rPr>
              <a:t>mia</a:t>
            </a:r>
            <a:endParaRPr lang="en-US" sz="2000" dirty="0">
              <a:latin typeface="Arial" charset="0"/>
              <a:ea typeface="ＭＳ Ｐゴシック" charset="0"/>
              <a:cs typeface="Arial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?-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3E28B7C-620B-4993-81EB-DAFC354EF558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04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4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7150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(vincent,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(marsellus,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(pumpkin, honey_bunny).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(honey_bunny, pumpkin).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990600" y="4724400"/>
            <a:ext cx="57150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loves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(pumpkin,X), woman(X).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1790510-AF10-441A-B0CA-3323B96A41C8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68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4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4864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(jody).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woman</a:t>
            </a:r>
            <a:r>
              <a:rPr lang="en-US" sz="2000" smtClean="0">
                <a:ea typeface="+mn-ea"/>
                <a:cs typeface="Arial" charset="0"/>
              </a:rPr>
              <a:t>(yolanda).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smtClean="0">
              <a:ea typeface="+mn-ea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(vincent,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(marsellus, mia).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(pumpkin, honey_bunny).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smtClean="0">
                <a:ea typeface="+mn-ea"/>
                <a:cs typeface="+mn-cs"/>
              </a:rPr>
              <a:t>loves</a:t>
            </a:r>
            <a:r>
              <a:rPr lang="en-US" sz="2000" smtClean="0">
                <a:ea typeface="+mn-ea"/>
                <a:cs typeface="Arial" charset="0"/>
              </a:rPr>
              <a:t>(honey_bunny, pumpkin).</a:t>
            </a:r>
          </a:p>
        </p:txBody>
      </p:sp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990600" y="4724400"/>
            <a:ext cx="54102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?- loves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pumpkin,X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), woman(X).</a:t>
            </a:r>
          </a:p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no</a:t>
            </a:r>
          </a:p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?-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588E619-DAC4-4A6A-AAE5-D2CD5F0B1082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00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Prolog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Arial" charset="0"/>
              </a:rPr>
              <a:t>"</a:t>
            </a:r>
            <a:r>
              <a:rPr lang="en-US" dirty="0" smtClean="0">
                <a:ea typeface="+mn-ea"/>
                <a:cs typeface="+mn-cs"/>
              </a:rPr>
              <a:t>Programming with Logic</a:t>
            </a:r>
            <a:r>
              <a:rPr lang="en-US" dirty="0" smtClean="0">
                <a:ea typeface="+mn-ea"/>
                <a:cs typeface="Arial" charset="0"/>
              </a:rPr>
              <a:t>"</a:t>
            </a: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Declarative 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Very different from other </a:t>
            </a:r>
            <a:r>
              <a:rPr lang="en-US" dirty="0" smtClean="0">
                <a:ea typeface="+mn-ea"/>
                <a:cs typeface="Arial" charset="0"/>
              </a:rPr>
              <a:t>(</a:t>
            </a:r>
            <a:r>
              <a:rPr lang="en-US" dirty="0" smtClean="0">
                <a:ea typeface="+mn-ea"/>
                <a:cs typeface="+mn-cs"/>
              </a:rPr>
              <a:t>procedural</a:t>
            </a:r>
            <a:r>
              <a:rPr lang="en-US" dirty="0" smtClean="0">
                <a:ea typeface="+mn-ea"/>
                <a:cs typeface="Arial" charset="0"/>
              </a:rPr>
              <a:t>)</a:t>
            </a:r>
            <a:r>
              <a:rPr lang="en-US" dirty="0" smtClean="0">
                <a:ea typeface="+mn-ea"/>
                <a:cs typeface="+mn-cs"/>
              </a:rPr>
              <a:t> programming languages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Good for knowledge-rich tasks</a:t>
            </a: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D60DFC-892E-40AD-A041-A481CB530855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595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5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7150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vincent,mia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marsellus,mia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  <a:r>
              <a:rPr lang="en-US" sz="2000" dirty="0" smtClean="0">
                <a:ea typeface="+mn-ea"/>
                <a:cs typeface="+mn-cs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(pumpkin, </a:t>
            </a:r>
            <a:r>
              <a:rPr lang="en-US" sz="2000" dirty="0" err="1" smtClean="0">
                <a:ea typeface="+mn-ea"/>
                <a:cs typeface="Arial" charset="0"/>
              </a:rPr>
              <a:t>honey_bunny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honey_bunny</a:t>
            </a:r>
            <a:r>
              <a:rPr lang="en-US" sz="2000" dirty="0" smtClean="0">
                <a:ea typeface="+mn-ea"/>
                <a:cs typeface="Arial" charset="0"/>
              </a:rPr>
              <a:t>, pumpkin).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jealous</a:t>
            </a:r>
            <a:r>
              <a:rPr lang="en-US" sz="2000" dirty="0" smtClean="0">
                <a:ea typeface="+mn-ea"/>
                <a:cs typeface="Arial" charset="0"/>
              </a:rPr>
              <a:t>(X,Y):- loves(X,Z), loves(Y,Z).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BCE7C77-80A7-433A-B45C-A37A6E104280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933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5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638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vincent,mia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marsellus,mia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  <a:r>
              <a:rPr lang="en-US" sz="2000" dirty="0" smtClean="0">
                <a:ea typeface="+mn-ea"/>
                <a:cs typeface="+mn-cs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(pumpkin, </a:t>
            </a:r>
            <a:r>
              <a:rPr lang="en-US" sz="2000" dirty="0" err="1" smtClean="0">
                <a:ea typeface="+mn-ea"/>
                <a:cs typeface="Arial" charset="0"/>
              </a:rPr>
              <a:t>honey_bunny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honey_bunny</a:t>
            </a:r>
            <a:r>
              <a:rPr lang="en-US" sz="2000" dirty="0" smtClean="0">
                <a:ea typeface="+mn-ea"/>
                <a:cs typeface="Arial" charset="0"/>
              </a:rPr>
              <a:t>, pumpkin).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jealous</a:t>
            </a:r>
            <a:r>
              <a:rPr lang="en-US" sz="2000" dirty="0" smtClean="0">
                <a:ea typeface="+mn-ea"/>
                <a:cs typeface="Arial" charset="0"/>
              </a:rPr>
              <a:t>(X,Y):- loves(X,Z), loves(Y,Z). </a:t>
            </a: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990600" y="4267200"/>
            <a:ext cx="55626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>
                <a:latin typeface="Arial" charset="0"/>
                <a:ea typeface="ＭＳ Ｐゴシック" charset="0"/>
              </a:rPr>
              <a:t>?- jealous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(marsellus,W).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D50483-C587-49CA-AE94-D5A2AFB475E8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41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Knowledge Base 5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51054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vincent,mia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marsellus,mia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  <a:r>
              <a:rPr lang="en-US" sz="2000" dirty="0" smtClean="0">
                <a:ea typeface="+mn-ea"/>
                <a:cs typeface="+mn-cs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(pumpkin, </a:t>
            </a:r>
            <a:r>
              <a:rPr lang="en-US" sz="2000" dirty="0" err="1" smtClean="0">
                <a:ea typeface="+mn-ea"/>
                <a:cs typeface="Arial" charset="0"/>
              </a:rPr>
              <a:t>honey_bunny</a:t>
            </a:r>
            <a:r>
              <a:rPr lang="en-US" sz="2000" dirty="0" smtClean="0">
                <a:ea typeface="+mn-ea"/>
                <a:cs typeface="Arial" charset="0"/>
              </a:rPr>
              <a:t>).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loves</a:t>
            </a:r>
            <a:r>
              <a:rPr lang="en-US" sz="2000" dirty="0" smtClean="0">
                <a:ea typeface="+mn-ea"/>
                <a:cs typeface="Arial" charset="0"/>
              </a:rPr>
              <a:t>(</a:t>
            </a:r>
            <a:r>
              <a:rPr lang="en-US" sz="2000" dirty="0" err="1" smtClean="0">
                <a:ea typeface="+mn-ea"/>
                <a:cs typeface="Arial" charset="0"/>
              </a:rPr>
              <a:t>honey_bunny</a:t>
            </a:r>
            <a:r>
              <a:rPr lang="en-US" sz="2000" dirty="0" smtClean="0">
                <a:ea typeface="+mn-ea"/>
                <a:cs typeface="Arial" charset="0"/>
              </a:rPr>
              <a:t>, pumpkin).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jealous</a:t>
            </a:r>
            <a:r>
              <a:rPr lang="en-US" sz="2000" dirty="0" smtClean="0">
                <a:ea typeface="+mn-ea"/>
                <a:cs typeface="Arial" charset="0"/>
              </a:rPr>
              <a:t>(X,Y):- loves(X,Z), loves(Y,Z). </a:t>
            </a: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990600" y="4267200"/>
            <a:ext cx="51054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?- jealous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marsellus,W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W=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vincent</a:t>
            </a:r>
            <a:endParaRPr lang="en-US" sz="2000" dirty="0">
              <a:latin typeface="Arial" charset="0"/>
              <a:ea typeface="ＭＳ Ｐゴシック" charset="0"/>
              <a:cs typeface="Arial" charset="0"/>
            </a:endParaRPr>
          </a:p>
          <a:p>
            <a:pPr marL="342900" indent="-342900">
              <a:buFontTx/>
              <a:buNone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?-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14169B6-6748-4F9F-BCCC-F3FB89FA8F67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122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Prolog Syntax</a:t>
            </a: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4610100" y="2209800"/>
            <a:ext cx="110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Terms</a:t>
            </a:r>
          </a:p>
        </p:txBody>
      </p:sp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2406650" y="3124200"/>
            <a:ext cx="239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Simple Terms</a:t>
            </a:r>
          </a:p>
        </p:txBody>
      </p:sp>
      <p:sp>
        <p:nvSpPr>
          <p:cNvPr id="246790" name="Text Box 6"/>
          <p:cNvSpPr txBox="1">
            <a:spLocks noChangeArrowheads="1"/>
          </p:cNvSpPr>
          <p:nvPr/>
        </p:nvSpPr>
        <p:spPr bwMode="auto">
          <a:xfrm>
            <a:off x="5873750" y="3359727"/>
            <a:ext cx="257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dirty="0">
                <a:latin typeface="Lucida Console" charset="0"/>
                <a:ea typeface="ＭＳ Ｐゴシック" charset="0"/>
              </a:rPr>
              <a:t>Complex Terms</a:t>
            </a:r>
          </a:p>
        </p:txBody>
      </p:sp>
      <p:sp>
        <p:nvSpPr>
          <p:cNvPr id="246791" name="Line 7"/>
          <p:cNvSpPr>
            <a:spLocks noChangeShapeType="1"/>
          </p:cNvSpPr>
          <p:nvPr/>
        </p:nvSpPr>
        <p:spPr bwMode="auto">
          <a:xfrm flipH="1">
            <a:off x="3657600" y="2667000"/>
            <a:ext cx="1524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Lucida Console" charset="0"/>
              <a:ea typeface="ＭＳ Ｐゴシック" charset="0"/>
            </a:endParaRPr>
          </a:p>
        </p:txBody>
      </p:sp>
      <p:sp>
        <p:nvSpPr>
          <p:cNvPr id="246792" name="Line 8"/>
          <p:cNvSpPr>
            <a:spLocks noChangeShapeType="1"/>
          </p:cNvSpPr>
          <p:nvPr/>
        </p:nvSpPr>
        <p:spPr bwMode="auto">
          <a:xfrm>
            <a:off x="5181600" y="2667000"/>
            <a:ext cx="1981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Lucida Console" charset="0"/>
              <a:ea typeface="ＭＳ Ｐゴシック" charset="0"/>
            </a:endParaRPr>
          </a:p>
        </p:txBody>
      </p:sp>
      <p:sp>
        <p:nvSpPr>
          <p:cNvPr id="246793" name="Text Box 9"/>
          <p:cNvSpPr txBox="1">
            <a:spLocks noChangeArrowheads="1"/>
          </p:cNvSpPr>
          <p:nvPr/>
        </p:nvSpPr>
        <p:spPr bwMode="auto">
          <a:xfrm>
            <a:off x="1358900" y="4114800"/>
            <a:ext cx="184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Constants</a:t>
            </a:r>
          </a:p>
        </p:txBody>
      </p:sp>
      <p:sp>
        <p:nvSpPr>
          <p:cNvPr id="246794" name="Text Box 10"/>
          <p:cNvSpPr txBox="1">
            <a:spLocks noChangeArrowheads="1"/>
          </p:cNvSpPr>
          <p:nvPr/>
        </p:nvSpPr>
        <p:spPr bwMode="auto">
          <a:xfrm>
            <a:off x="3721100" y="4114800"/>
            <a:ext cx="184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Variables</a:t>
            </a:r>
          </a:p>
        </p:txBody>
      </p:sp>
      <p:sp>
        <p:nvSpPr>
          <p:cNvPr id="246795" name="Text Box 11"/>
          <p:cNvSpPr txBox="1">
            <a:spLocks noChangeArrowheads="1"/>
          </p:cNvSpPr>
          <p:nvPr/>
        </p:nvSpPr>
        <p:spPr bwMode="auto">
          <a:xfrm>
            <a:off x="952500" y="5257800"/>
            <a:ext cx="110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Atoms</a:t>
            </a:r>
          </a:p>
        </p:txBody>
      </p:sp>
      <p:sp>
        <p:nvSpPr>
          <p:cNvPr id="246796" name="Text Box 12"/>
          <p:cNvSpPr txBox="1">
            <a:spLocks noChangeArrowheads="1"/>
          </p:cNvSpPr>
          <p:nvPr/>
        </p:nvSpPr>
        <p:spPr bwMode="auto">
          <a:xfrm>
            <a:off x="2590800" y="5257800"/>
            <a:ext cx="147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CCFF">
                    <a:alpha val="5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>
                <a:latin typeface="Lucida Console" charset="0"/>
                <a:ea typeface="ＭＳ Ｐゴシック" charset="0"/>
              </a:rPr>
              <a:t>Numbers</a:t>
            </a:r>
          </a:p>
        </p:txBody>
      </p:sp>
      <p:sp>
        <p:nvSpPr>
          <p:cNvPr id="246797" name="Line 13"/>
          <p:cNvSpPr>
            <a:spLocks noChangeShapeType="1"/>
          </p:cNvSpPr>
          <p:nvPr/>
        </p:nvSpPr>
        <p:spPr bwMode="auto">
          <a:xfrm flipH="1">
            <a:off x="2362200" y="3505200"/>
            <a:ext cx="1066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Lucida Console" charset="0"/>
              <a:ea typeface="ＭＳ Ｐゴシック" charset="0"/>
            </a:endParaRPr>
          </a:p>
        </p:txBody>
      </p:sp>
      <p:sp>
        <p:nvSpPr>
          <p:cNvPr id="246798" name="Line 14"/>
          <p:cNvSpPr>
            <a:spLocks noChangeShapeType="1"/>
          </p:cNvSpPr>
          <p:nvPr/>
        </p:nvSpPr>
        <p:spPr bwMode="auto">
          <a:xfrm flipH="1">
            <a:off x="1447800" y="4495800"/>
            <a:ext cx="8382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Lucida Console" charset="0"/>
              <a:ea typeface="ＭＳ Ｐゴシック" charset="0"/>
            </a:endParaRPr>
          </a:p>
        </p:txBody>
      </p:sp>
      <p:sp>
        <p:nvSpPr>
          <p:cNvPr id="246799" name="Line 15"/>
          <p:cNvSpPr>
            <a:spLocks noChangeShapeType="1"/>
          </p:cNvSpPr>
          <p:nvPr/>
        </p:nvSpPr>
        <p:spPr bwMode="auto">
          <a:xfrm>
            <a:off x="3429000" y="3505200"/>
            <a:ext cx="9144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Lucida Console" charset="0"/>
              <a:ea typeface="ＭＳ Ｐゴシック" charset="0"/>
            </a:endParaRPr>
          </a:p>
        </p:txBody>
      </p:sp>
      <p:sp>
        <p:nvSpPr>
          <p:cNvPr id="246800" name="Line 16"/>
          <p:cNvSpPr>
            <a:spLocks noChangeShapeType="1"/>
          </p:cNvSpPr>
          <p:nvPr/>
        </p:nvSpPr>
        <p:spPr bwMode="auto">
          <a:xfrm>
            <a:off x="2286000" y="4495800"/>
            <a:ext cx="9144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Lucida Console" charset="0"/>
              <a:ea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6920CA4-7A90-40DE-B4BF-A1C033D0E1CD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628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number of arguments a complex term has is called its </a:t>
            </a:r>
            <a:r>
              <a:rPr lang="en-US" b="1" u="sng" dirty="0" err="1"/>
              <a:t>arity</a:t>
            </a:r>
            <a:endParaRPr lang="en-US" b="1" u="sng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woman</a:t>
            </a:r>
            <a:r>
              <a:rPr lang="en-US" b="1" dirty="0">
                <a:cs typeface="Arial" charset="0"/>
              </a:rPr>
              <a:t>(</a:t>
            </a:r>
            <a:r>
              <a:rPr lang="en-US" b="1" dirty="0" err="1">
                <a:cs typeface="Arial" charset="0"/>
              </a:rPr>
              <a:t>mia</a:t>
            </a:r>
            <a:r>
              <a:rPr lang="en-US" b="1" dirty="0">
                <a:cs typeface="Arial" charset="0"/>
              </a:rPr>
              <a:t>)</a:t>
            </a:r>
            <a:r>
              <a:rPr lang="en-US" dirty="0">
                <a:cs typeface="Arial" charset="0"/>
              </a:rPr>
              <a:t>      is a term with </a:t>
            </a:r>
            <a:r>
              <a:rPr lang="en-US" dirty="0" err="1">
                <a:cs typeface="Arial" charset="0"/>
              </a:rPr>
              <a:t>arity</a:t>
            </a:r>
            <a:r>
              <a:rPr lang="en-US" dirty="0">
                <a:cs typeface="Arial" charset="0"/>
              </a:rPr>
              <a:t> 1</a:t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> </a:t>
            </a:r>
            <a:r>
              <a:rPr lang="en-US" b="1" dirty="0"/>
              <a:t>loves</a:t>
            </a:r>
            <a:r>
              <a:rPr lang="en-US" b="1" dirty="0">
                <a:cs typeface="Arial" charset="0"/>
              </a:rPr>
              <a:t>(</a:t>
            </a:r>
            <a:r>
              <a:rPr lang="en-US" b="1" dirty="0" err="1">
                <a:cs typeface="Arial" charset="0"/>
              </a:rPr>
              <a:t>vincent,mia</a:t>
            </a:r>
            <a:r>
              <a:rPr lang="en-US" b="1" dirty="0">
                <a:cs typeface="Arial" charset="0"/>
              </a:rPr>
              <a:t>)</a:t>
            </a:r>
            <a:r>
              <a:rPr lang="en-US" dirty="0">
                <a:cs typeface="Arial" charset="0"/>
              </a:rPr>
              <a:t>           has </a:t>
            </a:r>
            <a:r>
              <a:rPr lang="en-US" dirty="0" err="1">
                <a:cs typeface="Arial" charset="0"/>
              </a:rPr>
              <a:t>arity</a:t>
            </a:r>
            <a:r>
              <a:rPr lang="en-US" dirty="0">
                <a:cs typeface="Arial" charset="0"/>
              </a:rPr>
              <a:t> 2</a:t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> </a:t>
            </a:r>
            <a:r>
              <a:rPr lang="en-US" b="1" dirty="0"/>
              <a:t>father</a:t>
            </a:r>
            <a:r>
              <a:rPr lang="en-US" b="1" dirty="0">
                <a:cs typeface="Arial" charset="0"/>
              </a:rPr>
              <a:t>(father(butch))</a:t>
            </a:r>
            <a:r>
              <a:rPr lang="en-US" dirty="0">
                <a:cs typeface="Arial" charset="0"/>
              </a:rPr>
              <a:t>               </a:t>
            </a:r>
            <a:r>
              <a:rPr lang="en-US" dirty="0" err="1">
                <a:cs typeface="Arial" charset="0"/>
              </a:rPr>
              <a:t>arity</a:t>
            </a:r>
            <a:r>
              <a:rPr lang="en-US" dirty="0">
                <a:cs typeface="Arial" charset="0"/>
              </a:rPr>
              <a:t> 1</a:t>
            </a: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62A69B-0D3C-48F4-94EB-972ED1B2CB6B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6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Arity</a:t>
            </a:r>
            <a:r>
              <a:rPr lang="en-US" dirty="0"/>
              <a:t>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 Prolog you can define two predicates with the same functor but with different </a:t>
            </a:r>
            <a:r>
              <a:rPr lang="en-US" dirty="0" err="1"/>
              <a:t>arity</a:t>
            </a:r>
            <a:endParaRPr lang="en-US" dirty="0"/>
          </a:p>
          <a:p>
            <a:pPr>
              <a:defRPr/>
            </a:pPr>
            <a:r>
              <a:rPr lang="en-US" dirty="0"/>
              <a:t>Prolog would treat this as two different predicates</a:t>
            </a:r>
          </a:p>
          <a:p>
            <a:pPr>
              <a:defRPr/>
            </a:pPr>
            <a:r>
              <a:rPr lang="en-US" dirty="0"/>
              <a:t>In Prolog documentation </a:t>
            </a:r>
            <a:r>
              <a:rPr lang="en-US" dirty="0" err="1"/>
              <a:t>arity</a:t>
            </a:r>
            <a:r>
              <a:rPr lang="en-US" dirty="0"/>
              <a:t> of a predicate is usually indicated with the suffix </a:t>
            </a:r>
            <a:r>
              <a:rPr lang="en-US" dirty="0">
                <a:cs typeface="Arial" charset="0"/>
              </a:rPr>
              <a:t>"</a:t>
            </a:r>
            <a:r>
              <a:rPr lang="en-US" dirty="0"/>
              <a:t>/</a:t>
            </a:r>
            <a:r>
              <a:rPr lang="en-US" dirty="0">
                <a:cs typeface="Arial" charset="0"/>
              </a:rPr>
              <a:t>"</a:t>
            </a:r>
            <a:r>
              <a:rPr lang="en-US" dirty="0"/>
              <a:t> followed by a number to indicate the </a:t>
            </a:r>
            <a:r>
              <a:rPr lang="en-US" dirty="0" err="1"/>
              <a:t>arity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A92B5A-65E1-4583-BF46-AEA6D3FC5F4D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894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happy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yolanda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listens2music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mia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listens2music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yolanda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):- </a:t>
            </a:r>
            <a:r>
              <a:rPr lang="en-US" dirty="0">
                <a:latin typeface="Arial" charset="0"/>
                <a:ea typeface="ＭＳ Ｐゴシック" charset="0"/>
              </a:rPr>
              <a:t>happy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yolanda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  <a:defRPr/>
            </a:pP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playsAirGuitar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mia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):- listens2music(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mia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).</a:t>
            </a:r>
          </a:p>
          <a:p>
            <a:pPr marL="342900" indent="-342900">
              <a:buFontTx/>
              <a:buNone/>
              <a:defRPr/>
            </a:pP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playsAirGuitar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yolanda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):- listens2music(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yolanda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).</a:t>
            </a:r>
          </a:p>
          <a:p>
            <a:pPr>
              <a:defRPr/>
            </a:pPr>
            <a:r>
              <a:rPr lang="en-US" dirty="0"/>
              <a:t>This knowledge base defines</a:t>
            </a:r>
          </a:p>
          <a:p>
            <a:pPr lvl="1">
              <a:defRPr/>
            </a:pPr>
            <a:r>
              <a:rPr lang="en-US" dirty="0"/>
              <a:t>happy/1</a:t>
            </a:r>
          </a:p>
          <a:p>
            <a:pPr lvl="1">
              <a:defRPr/>
            </a:pPr>
            <a:r>
              <a:rPr lang="en-US" dirty="0"/>
              <a:t>listens2music/1</a:t>
            </a:r>
          </a:p>
          <a:p>
            <a:pPr lvl="1">
              <a:defRPr/>
            </a:pPr>
            <a:r>
              <a:rPr lang="en-US" dirty="0" err="1"/>
              <a:t>playsAirGuitar</a:t>
            </a:r>
            <a:r>
              <a:rPr lang="en-US" dirty="0"/>
              <a:t>/1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9CEEE9B-B3A9-4D87-A05A-2140CAD4A558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53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 and Functions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Prolog operators are prefix:</a:t>
            </a:r>
          </a:p>
          <a:p>
            <a:pPr lvl="1"/>
            <a:r>
              <a:rPr lang="en-US" dirty="0"/>
              <a:t>@&gt;(Item1, Item2).</a:t>
            </a:r>
          </a:p>
          <a:p>
            <a:pPr lvl="1"/>
            <a:r>
              <a:rPr lang="en-US" dirty="0"/>
              <a:t>@=&lt;(Item1, Item2).</a:t>
            </a:r>
          </a:p>
          <a:p>
            <a:pPr lvl="1"/>
            <a:r>
              <a:rPr lang="en-US" dirty="0"/>
              <a:t>==(Item1, Item2).</a:t>
            </a:r>
          </a:p>
          <a:p>
            <a:pPr lvl="1"/>
            <a:r>
              <a:rPr lang="en-US" dirty="0"/>
              <a:t>\==(Item1, Item2).</a:t>
            </a:r>
          </a:p>
          <a:p>
            <a:r>
              <a:rPr lang="en-US" dirty="0"/>
              <a:t>Some symbols can be used infix:  arithmetic and comparison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DE8885-19E1-422F-AE79-21F32922554A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006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Operators</a:t>
            </a:r>
          </a:p>
        </p:txBody>
      </p:sp>
      <p:graphicFrame>
        <p:nvGraphicFramePr>
          <p:cNvPr id="57420" name="Group 76"/>
          <p:cNvGraphicFramePr>
            <a:graphicFrameLocks noGrp="1"/>
          </p:cNvGraphicFramePr>
          <p:nvPr/>
        </p:nvGraphicFramePr>
        <p:xfrm>
          <a:off x="1143000" y="1524000"/>
          <a:ext cx="7391400" cy="4937760"/>
        </p:xfrm>
        <a:graphic>
          <a:graphicData uri="http://schemas.openxmlformats.org/drawingml/2006/table">
            <a:tbl>
              <a:tblPr/>
              <a:tblGrid>
                <a:gridCol w="2438400"/>
                <a:gridCol w="4953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\+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(negation by failure)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=, \=, =..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Unification, not unifiable, list unification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==, \==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 identical, term not identical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@&lt;, @=&lt;, @&gt;, @&gt;=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 less than, term less than or equal to,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Unify left-hand side with result of evaluating right hand side.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=:=, =\=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 equal, arithmetic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&lt;, =&lt;, &gt;, 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 less than,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+, -, /\, \/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Add, subtract, bitwise AND, bitwise 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*, /, //,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Mult, div, integer division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rem, mod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Different versions of mod (see manual)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&gt;&gt;, &lt;&lt;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right, shift 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**, ^. \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Exponentiation, bitwise XOR, bitwise 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18D480D-2230-4555-B0FB-174F7D9EC7D0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480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</a:t>
            </a:r>
            <a:r>
              <a:rPr lang="en-US" dirty="0"/>
              <a:t>functions</a:t>
            </a:r>
          </a:p>
        </p:txBody>
      </p:sp>
      <p:pic>
        <p:nvPicPr>
          <p:cNvPr id="58420" name="Picture 5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7239000" cy="32940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C58C558-BDC5-4A3C-8DDA-19E0431DE708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57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Basic idea of Prolog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Describe the situation of interest</a:t>
            </a:r>
          </a:p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Ask a question</a:t>
            </a:r>
          </a:p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Prolog logically deduces new facts about the situation we described</a:t>
            </a:r>
          </a:p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Prolog gives us its deductions back as answers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6C306A4-FE57-4FF0-BCBD-C36512FB8C35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146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Example.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 sz="2000">
                <a:latin typeface="Courier New" pitchFamily="-64" charset="0"/>
              </a:rPr>
              <a:t>	bonus(Number) :- Number is 2 + 3.</a:t>
            </a:r>
          </a:p>
          <a:p>
            <a:pPr>
              <a:buFontTx/>
              <a:buNone/>
            </a:pPr>
            <a:r>
              <a:rPr lang="en-US" sz="2000">
                <a:latin typeface="Courier New" pitchFamily="-64" charset="0"/>
              </a:rPr>
              <a:t>?- bonus(3).</a:t>
            </a:r>
          </a:p>
          <a:p>
            <a:pPr>
              <a:buFontTx/>
              <a:buNone/>
            </a:pPr>
            <a:r>
              <a:rPr lang="en-US" sz="2000">
                <a:latin typeface="Courier New" pitchFamily="-64" charset="0"/>
              </a:rPr>
              <a:t>No</a:t>
            </a:r>
          </a:p>
          <a:p>
            <a:pPr>
              <a:buFontTx/>
              <a:buNone/>
            </a:pPr>
            <a:r>
              <a:rPr lang="en-US" sz="2000">
                <a:latin typeface="Courier New" pitchFamily="-64" charset="0"/>
              </a:rPr>
              <a:t>?- bonus(5).</a:t>
            </a:r>
          </a:p>
          <a:p>
            <a:pPr>
              <a:buFontTx/>
              <a:buNone/>
            </a:pPr>
            <a:r>
              <a:rPr lang="en-US" sz="2000">
                <a:latin typeface="Courier New" pitchFamily="-64" charset="0"/>
              </a:rPr>
              <a:t>Yes</a:t>
            </a:r>
          </a:p>
          <a:p>
            <a:pPr>
              <a:buFontTx/>
              <a:buNone/>
            </a:pPr>
            <a:r>
              <a:rPr lang="en-US" sz="2000">
                <a:latin typeface="Courier New" pitchFamily="-64" charset="0"/>
              </a:rPr>
              <a:t>?- bonus(X).</a:t>
            </a:r>
          </a:p>
          <a:p>
            <a:pPr>
              <a:buFontTx/>
              <a:buNone/>
            </a:pPr>
            <a:r>
              <a:rPr lang="en-US" sz="2000">
                <a:latin typeface="Courier New" pitchFamily="-64" charset="0"/>
              </a:rPr>
              <a:t>X = 5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73A2E69-72FD-4325-A492-0451A2427386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05758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Example.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64" charset="0"/>
              </a:rPr>
              <a:t>| ?- X </a:t>
            </a:r>
            <a:r>
              <a:rPr lang="en-US" sz="1800" b="1" dirty="0">
                <a:solidFill>
                  <a:srgbClr val="0000FF"/>
                </a:solidFill>
                <a:latin typeface="Courier New" pitchFamily="-64" charset="0"/>
              </a:rPr>
              <a:t>is</a:t>
            </a:r>
            <a:r>
              <a:rPr lang="en-US" sz="1800" dirty="0">
                <a:latin typeface="Courier New" pitchFamily="-64" charset="0"/>
              </a:rPr>
              <a:t> 5 + 2.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64" charset="0"/>
              </a:rPr>
              <a:t>X = 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64" charset="0"/>
              </a:rPr>
              <a:t>yes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64" charset="0"/>
              </a:rPr>
              <a:t>| ?- X </a:t>
            </a:r>
            <a:r>
              <a:rPr lang="en-US" sz="1800" b="1" dirty="0">
                <a:solidFill>
                  <a:srgbClr val="0000FF"/>
                </a:solidFill>
                <a:latin typeface="Courier New" pitchFamily="-64" charset="0"/>
              </a:rPr>
              <a:t>=</a:t>
            </a:r>
            <a:r>
              <a:rPr lang="en-US" sz="1800" dirty="0">
                <a:latin typeface="Courier New" pitchFamily="-64" charset="0"/>
              </a:rPr>
              <a:t> 5 + 2.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64" charset="0"/>
              </a:rPr>
              <a:t>X = 5+2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64" charset="0"/>
              </a:rPr>
              <a:t>yes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64" charset="0"/>
              </a:rPr>
              <a:t>| ?- X is 5.3 + 7.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64" charset="0"/>
              </a:rPr>
              <a:t>X = </a:t>
            </a:r>
            <a:r>
              <a:rPr lang="en-US" sz="1800" dirty="0" smtClean="0">
                <a:latin typeface="Courier New" pitchFamily="-64" charset="0"/>
              </a:rPr>
              <a:t>12.3</a:t>
            </a:r>
            <a:endParaRPr lang="en-US" sz="1800" dirty="0">
              <a:latin typeface="Courier New" pitchFamily="-6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64" charset="0"/>
              </a:rPr>
              <a:t>yes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-64" charset="0"/>
              </a:rPr>
              <a:t>| ?-</a:t>
            </a:r>
            <a:r>
              <a:rPr lang="en-US" sz="2800" dirty="0"/>
              <a:t> 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3352800" y="2590800"/>
            <a:ext cx="2667000" cy="8413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0000CC"/>
                </a:solidFill>
              </a:rPr>
              <a:t>=</a:t>
            </a:r>
            <a:r>
              <a:rPr lang="en-US">
                <a:solidFill>
                  <a:srgbClr val="0000CC"/>
                </a:solidFill>
              </a:rPr>
              <a:t> and </a:t>
            </a:r>
            <a:r>
              <a:rPr lang="en-US" b="1">
                <a:solidFill>
                  <a:srgbClr val="0000CC"/>
                </a:solidFill>
              </a:rPr>
              <a:t>is</a:t>
            </a:r>
            <a:r>
              <a:rPr lang="en-US">
                <a:solidFill>
                  <a:srgbClr val="0000CC"/>
                </a:solidFill>
              </a:rPr>
              <a:t> have different meanings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495800" y="3657600"/>
            <a:ext cx="4267200" cy="8413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0000CC"/>
                </a:solidFill>
              </a:rPr>
              <a:t>=</a:t>
            </a:r>
            <a:r>
              <a:rPr lang="en-US">
                <a:solidFill>
                  <a:srgbClr val="0000CC"/>
                </a:solidFill>
              </a:rPr>
              <a:t> means term assignment</a:t>
            </a:r>
          </a:p>
          <a:p>
            <a:r>
              <a:rPr lang="en-US" b="1">
                <a:solidFill>
                  <a:srgbClr val="0000CC"/>
                </a:solidFill>
              </a:rPr>
              <a:t>is</a:t>
            </a:r>
            <a:r>
              <a:rPr lang="en-US">
                <a:solidFill>
                  <a:srgbClr val="0000CC"/>
                </a:solidFill>
              </a:rPr>
              <a:t> means arithmetic assignment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EA44A12-4AE3-4A8B-B445-8EEED7B9DD11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29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Example:  </a:t>
            </a:r>
            <a:r>
              <a:rPr lang="en-US" sz="2400" dirty="0" smtClean="0"/>
              <a:t>geography.p</a:t>
            </a:r>
            <a:r>
              <a:rPr lang="en-US" dirty="0"/>
              <a:t>l</a:t>
            </a:r>
            <a:endParaRPr lang="en-US" sz="1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/*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  north latitudes and west longitudes are positive.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  sound latitudes and east longitudes are negative.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location(</a:t>
            </a:r>
            <a:r>
              <a:rPr lang="en-US" sz="1400" dirty="0" err="1"/>
              <a:t>tokyo</a:t>
            </a:r>
            <a:r>
              <a:rPr lang="en-US" sz="1400" dirty="0"/>
              <a:t>, 35, -139).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location(</a:t>
            </a:r>
            <a:r>
              <a:rPr lang="en-US" sz="1400" dirty="0" err="1"/>
              <a:t>rome</a:t>
            </a:r>
            <a:r>
              <a:rPr lang="en-US" sz="1400" dirty="0"/>
              <a:t>, 41, -12).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location(</a:t>
            </a:r>
            <a:r>
              <a:rPr lang="en-US" sz="1400" dirty="0" err="1"/>
              <a:t>london</a:t>
            </a:r>
            <a:r>
              <a:rPr lang="en-US" sz="1400" dirty="0"/>
              <a:t>, 51, 0).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location(</a:t>
            </a:r>
            <a:r>
              <a:rPr lang="en-US" sz="1400" dirty="0" err="1"/>
              <a:t>canberra</a:t>
            </a:r>
            <a:r>
              <a:rPr lang="en-US" sz="1400" dirty="0"/>
              <a:t>, -31, -149).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location(</a:t>
            </a:r>
            <a:r>
              <a:rPr lang="en-US" sz="1400" dirty="0" err="1"/>
              <a:t>madrid</a:t>
            </a:r>
            <a:r>
              <a:rPr lang="en-US" sz="1400" dirty="0"/>
              <a:t>, 48, 3).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 err="1"/>
              <a:t>north_of</a:t>
            </a:r>
            <a:r>
              <a:rPr lang="en-US" sz="1400" dirty="0"/>
              <a:t>(X, Y) :-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        location(X, Lat1, _),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        location(Y, Lat2, _),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        Lat1 &gt; Lat2.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 err="1"/>
              <a:t>west_of</a:t>
            </a:r>
            <a:r>
              <a:rPr lang="en-US" sz="1400" dirty="0"/>
              <a:t>(X, Y) :-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        location(X, _, Long1),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        location(Y, _, Long2),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        Long1 &gt; Long2.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029200" y="2667000"/>
            <a:ext cx="3733800" cy="19367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Try:</a:t>
            </a:r>
          </a:p>
          <a:p>
            <a:r>
              <a:rPr lang="en-US" dirty="0">
                <a:solidFill>
                  <a:srgbClr val="0000CC"/>
                </a:solidFill>
              </a:rPr>
              <a:t>   </a:t>
            </a:r>
            <a:r>
              <a:rPr lang="en-US" dirty="0" err="1">
                <a:solidFill>
                  <a:srgbClr val="0000CC"/>
                </a:solidFill>
              </a:rPr>
              <a:t>north_of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madrid</a:t>
            </a:r>
            <a:r>
              <a:rPr lang="en-US" dirty="0">
                <a:solidFill>
                  <a:srgbClr val="0000CC"/>
                </a:solidFill>
              </a:rPr>
              <a:t>, </a:t>
            </a:r>
            <a:r>
              <a:rPr lang="en-US" dirty="0" err="1">
                <a:solidFill>
                  <a:srgbClr val="0000CC"/>
                </a:solidFill>
              </a:rPr>
              <a:t>tokyo</a:t>
            </a:r>
            <a:r>
              <a:rPr lang="en-US" dirty="0">
                <a:solidFill>
                  <a:srgbClr val="0000CC"/>
                </a:solidFill>
              </a:rPr>
              <a:t>).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 err="1">
                <a:solidFill>
                  <a:srgbClr val="0000CC"/>
                </a:solidFill>
              </a:rPr>
              <a:t>west_of</a:t>
            </a:r>
            <a:r>
              <a:rPr lang="en-US" dirty="0">
                <a:solidFill>
                  <a:srgbClr val="0000CC"/>
                </a:solidFill>
              </a:rPr>
              <a:t>(X, </a:t>
            </a:r>
            <a:r>
              <a:rPr lang="en-US" dirty="0" err="1">
                <a:solidFill>
                  <a:srgbClr val="0000CC"/>
                </a:solidFill>
              </a:rPr>
              <a:t>tokyo</a:t>
            </a:r>
            <a:r>
              <a:rPr lang="en-US" dirty="0">
                <a:solidFill>
                  <a:srgbClr val="0000CC"/>
                </a:solidFill>
              </a:rPr>
              <a:t>).</a:t>
            </a:r>
          </a:p>
          <a:p>
            <a:r>
              <a:rPr lang="en-US" dirty="0" err="1">
                <a:solidFill>
                  <a:srgbClr val="0000CC"/>
                </a:solidFill>
              </a:rPr>
              <a:t>west_of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london</a:t>
            </a:r>
            <a:r>
              <a:rPr lang="en-US" dirty="0">
                <a:solidFill>
                  <a:srgbClr val="0000CC"/>
                </a:solidFill>
              </a:rPr>
              <a:t>, X).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AAAA64D-B2F4-44CD-8094-F8738CED2BAA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820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dirty="0" smtClean="0"/>
              <a:t>prolog </a:t>
            </a:r>
            <a:r>
              <a:rPr lang="en-US" sz="2800" dirty="0"/>
              <a:t>command is </a:t>
            </a:r>
            <a:r>
              <a:rPr lang="en-US" sz="2800" dirty="0">
                <a:latin typeface="Courier New" pitchFamily="-64" charset="0"/>
              </a:rPr>
              <a:t>trace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-64" charset="0"/>
              </a:rPr>
              <a:t>|?-trace.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pitchFamily="-64" charset="0"/>
              </a:rPr>
              <a:t>yes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64" charset="0"/>
              </a:rPr>
              <a:t>[trace] 1 ?- </a:t>
            </a:r>
            <a:r>
              <a:rPr lang="en-US" sz="1600" dirty="0" err="1" smtClean="0">
                <a:latin typeface="Courier New" pitchFamily="-64" charset="0"/>
              </a:rPr>
              <a:t>north_of</a:t>
            </a:r>
            <a:r>
              <a:rPr lang="en-US" sz="1600" dirty="0" smtClean="0">
                <a:latin typeface="Courier New" pitchFamily="-64" charset="0"/>
              </a:rPr>
              <a:t>(</a:t>
            </a:r>
            <a:r>
              <a:rPr lang="en-US" sz="1600" dirty="0" err="1" smtClean="0">
                <a:latin typeface="Courier New" pitchFamily="-64" charset="0"/>
              </a:rPr>
              <a:t>madrid,tokyo</a:t>
            </a:r>
            <a:r>
              <a:rPr lang="en-US" sz="1600" dirty="0" smtClean="0">
                <a:latin typeface="Courier New" pitchFamily="-64" charset="0"/>
              </a:rPr>
              <a:t>).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64" charset="0"/>
              </a:rPr>
              <a:t>   Call: (7) </a:t>
            </a:r>
            <a:r>
              <a:rPr lang="en-US" sz="1600" dirty="0" err="1" smtClean="0">
                <a:latin typeface="Courier New" pitchFamily="-64" charset="0"/>
              </a:rPr>
              <a:t>north_of</a:t>
            </a:r>
            <a:r>
              <a:rPr lang="en-US" sz="1600" dirty="0" smtClean="0">
                <a:latin typeface="Courier New" pitchFamily="-64" charset="0"/>
              </a:rPr>
              <a:t>(</a:t>
            </a:r>
            <a:r>
              <a:rPr lang="en-US" sz="1600" dirty="0" err="1" smtClean="0">
                <a:latin typeface="Courier New" pitchFamily="-64" charset="0"/>
              </a:rPr>
              <a:t>madrid</a:t>
            </a:r>
            <a:r>
              <a:rPr lang="en-US" sz="1600" dirty="0" smtClean="0">
                <a:latin typeface="Courier New" pitchFamily="-64" charset="0"/>
              </a:rPr>
              <a:t>, </a:t>
            </a:r>
            <a:r>
              <a:rPr lang="en-US" sz="1600" dirty="0" err="1" smtClean="0">
                <a:latin typeface="Courier New" pitchFamily="-64" charset="0"/>
              </a:rPr>
              <a:t>tokyo</a:t>
            </a:r>
            <a:r>
              <a:rPr lang="en-US" sz="1600" dirty="0" smtClean="0">
                <a:latin typeface="Courier New" pitchFamily="-64" charset="0"/>
              </a:rPr>
              <a:t>) ? creep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64" charset="0"/>
              </a:rPr>
              <a:t>   Call: (8) location(</a:t>
            </a:r>
            <a:r>
              <a:rPr lang="en-US" sz="1600" dirty="0" err="1" smtClean="0">
                <a:latin typeface="Courier New" pitchFamily="-64" charset="0"/>
              </a:rPr>
              <a:t>madrid</a:t>
            </a:r>
            <a:r>
              <a:rPr lang="en-US" sz="1600" dirty="0" smtClean="0">
                <a:latin typeface="Courier New" pitchFamily="-64" charset="0"/>
              </a:rPr>
              <a:t>, _G2207, _G2208) ? creep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64" charset="0"/>
              </a:rPr>
              <a:t>   Exit: (8) location(</a:t>
            </a:r>
            <a:r>
              <a:rPr lang="en-US" sz="1600" dirty="0" err="1" smtClean="0">
                <a:latin typeface="Courier New" pitchFamily="-64" charset="0"/>
              </a:rPr>
              <a:t>madrid</a:t>
            </a:r>
            <a:r>
              <a:rPr lang="en-US" sz="1600" dirty="0" smtClean="0">
                <a:latin typeface="Courier New" pitchFamily="-64" charset="0"/>
              </a:rPr>
              <a:t>, 48, 3) ? creep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64" charset="0"/>
              </a:rPr>
              <a:t>   Call: (8) location(</a:t>
            </a:r>
            <a:r>
              <a:rPr lang="en-US" sz="1600" dirty="0" err="1" smtClean="0">
                <a:latin typeface="Courier New" pitchFamily="-64" charset="0"/>
              </a:rPr>
              <a:t>tokyo</a:t>
            </a:r>
            <a:r>
              <a:rPr lang="en-US" sz="1600" dirty="0" smtClean="0">
                <a:latin typeface="Courier New" pitchFamily="-64" charset="0"/>
              </a:rPr>
              <a:t>, _G2207, _G2208) ? creep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64" charset="0"/>
              </a:rPr>
              <a:t>   Exit: (8) location(</a:t>
            </a:r>
            <a:r>
              <a:rPr lang="en-US" sz="1600" dirty="0" err="1" smtClean="0">
                <a:latin typeface="Courier New" pitchFamily="-64" charset="0"/>
              </a:rPr>
              <a:t>tokyo</a:t>
            </a:r>
            <a:r>
              <a:rPr lang="en-US" sz="1600" dirty="0" smtClean="0">
                <a:latin typeface="Courier New" pitchFamily="-64" charset="0"/>
              </a:rPr>
              <a:t>, 35, -139) ? creep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64" charset="0"/>
              </a:rPr>
              <a:t>   Call: (8) 48&gt;35 ? creep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64" charset="0"/>
              </a:rPr>
              <a:t>   Exit: (8) 48&gt;35 ? creep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64" charset="0"/>
              </a:rPr>
              <a:t>   Exit: (7) </a:t>
            </a:r>
            <a:r>
              <a:rPr lang="en-US" sz="1600" dirty="0" err="1" smtClean="0">
                <a:latin typeface="Courier New" pitchFamily="-64" charset="0"/>
              </a:rPr>
              <a:t>north_of</a:t>
            </a:r>
            <a:r>
              <a:rPr lang="en-US" sz="1600" dirty="0" smtClean="0">
                <a:latin typeface="Courier New" pitchFamily="-64" charset="0"/>
              </a:rPr>
              <a:t>(</a:t>
            </a:r>
            <a:r>
              <a:rPr lang="en-US" sz="1600" dirty="0" err="1" smtClean="0">
                <a:latin typeface="Courier New" pitchFamily="-64" charset="0"/>
              </a:rPr>
              <a:t>madrid</a:t>
            </a:r>
            <a:r>
              <a:rPr lang="en-US" sz="1600" dirty="0" smtClean="0">
                <a:latin typeface="Courier New" pitchFamily="-64" charset="0"/>
              </a:rPr>
              <a:t>, </a:t>
            </a:r>
            <a:r>
              <a:rPr lang="en-US" sz="1600" dirty="0" err="1" smtClean="0">
                <a:latin typeface="Courier New" pitchFamily="-64" charset="0"/>
              </a:rPr>
              <a:t>tokyo</a:t>
            </a:r>
            <a:r>
              <a:rPr lang="en-US" sz="1600" dirty="0" smtClean="0">
                <a:latin typeface="Courier New" pitchFamily="-64" charset="0"/>
              </a:rPr>
              <a:t>) ? creep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64" charset="0"/>
              </a:rPr>
              <a:t>true.</a:t>
            </a:r>
            <a:endParaRPr lang="en-US" sz="1600" dirty="0">
              <a:latin typeface="Courier New" pitchFamily="-6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-64" charset="0"/>
              </a:rPr>
              <a:t>For more</a:t>
            </a:r>
            <a:r>
              <a:rPr lang="en-US" sz="1600" dirty="0">
                <a:latin typeface="Courier New" pitchFamily="-64" charset="0"/>
              </a:rPr>
              <a:t>: visit: </a:t>
            </a:r>
            <a:r>
              <a:rPr lang="en-US" sz="1600" dirty="0">
                <a:latin typeface="Courier New" pitchFamily="-64" charset="0"/>
                <a:hlinkClick r:id="rId2"/>
              </a:rPr>
              <a:t>http://www.cse.unsw.edu.au/~</a:t>
            </a:r>
            <a:r>
              <a:rPr lang="en-US" sz="1600" dirty="0" smtClean="0">
                <a:latin typeface="Courier New" pitchFamily="-64" charset="0"/>
                <a:hlinkClick r:id="rId2"/>
              </a:rPr>
              <a:t>billw/dictionaries/prolog/tracing.html</a:t>
            </a:r>
            <a:endParaRPr lang="en-US" sz="1600" dirty="0" smtClean="0">
              <a:latin typeface="Courier New" pitchFamily="-6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1600" dirty="0">
              <a:latin typeface="Courier New" pitchFamily="-6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1600" dirty="0">
              <a:latin typeface="Courier New" pitchFamily="-6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BB99E61-156A-4426-BACA-B983EE2673B3}" type="datetime1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Aashik</a:t>
            </a:r>
            <a:r>
              <a:rPr lang="en-US" dirty="0" smtClean="0"/>
              <a:t> </a:t>
            </a:r>
            <a:r>
              <a:rPr lang="en-US" dirty="0" err="1" smtClean="0"/>
              <a:t>Azim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78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/>
              <a:t>The command to turn off is </a:t>
            </a:r>
            <a:r>
              <a:rPr lang="en-US">
                <a:latin typeface="Courier New" pitchFamily="-64" charset="0"/>
              </a:rPr>
              <a:t>notrace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>
              <a:latin typeface="Courier New" pitchFamily="-6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64" charset="0"/>
              </a:rPr>
              <a:t>|?-notrace.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64" charset="0"/>
              </a:rPr>
              <a:t>The debugger is switched off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64" charset="0"/>
              </a:rPr>
              <a:t>Yes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1800">
                <a:latin typeface="Courier New" pitchFamily="-64" charset="0"/>
              </a:rPr>
              <a:t>|?-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1DDAF8-4B2D-43E8-9CD5-6055DDE4A95C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37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Decisions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There are no </a:t>
            </a:r>
            <a:r>
              <a:rPr lang="en-US" sz="2800" i="1"/>
              <a:t>if</a:t>
            </a:r>
            <a:r>
              <a:rPr lang="en-US" sz="2800"/>
              <a:t> or </a:t>
            </a:r>
            <a:r>
              <a:rPr lang="en-US" sz="2800" i="1"/>
              <a:t>case</a:t>
            </a:r>
            <a:r>
              <a:rPr lang="en-US" sz="2800"/>
              <a:t> statements in prolog.</a:t>
            </a:r>
          </a:p>
          <a:p>
            <a:pPr>
              <a:lnSpc>
                <a:spcPct val="90000"/>
              </a:lnSpc>
            </a:pPr>
            <a:r>
              <a:rPr lang="en-US" sz="2800"/>
              <a:t>How do we make decisions?</a:t>
            </a:r>
          </a:p>
          <a:p>
            <a:pPr>
              <a:lnSpc>
                <a:spcPct val="90000"/>
              </a:lnSpc>
            </a:pPr>
            <a:r>
              <a:rPr lang="en-US" sz="2800"/>
              <a:t>Example:  determine how hot it is: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64" charset="0"/>
              </a:rPr>
              <a:t>// determine how hot it is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64" charset="0"/>
              </a:rPr>
              <a:t>void howHot(string &amp;HowHot, int Temp){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64" charset="0"/>
              </a:rPr>
              <a:t>	if (Temp &gt;= 100)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64" charset="0"/>
              </a:rPr>
              <a:t>		HowHot = “very”;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64" charset="0"/>
              </a:rPr>
              <a:t>	else if (Temp &gt;= 90)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64" charset="0"/>
              </a:rPr>
              <a:t>		HowHot = “pretty”;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64" charset="0"/>
              </a:rPr>
              <a:t>	else if (Temp &gt;= 70)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64" charset="0"/>
              </a:rPr>
              <a:t>		HowHot = “perfect”;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64" charset="0"/>
              </a:rPr>
              <a:t>	else if (Temp &lt; 70)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64" charset="0"/>
              </a:rPr>
              <a:t>		HowHot = “cold”;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-64" charset="0"/>
              </a:rPr>
              <a:t>}</a:t>
            </a:r>
            <a:endParaRPr lang="en-US" sz="2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B5B2412-92C2-40BC-BE8C-41320DAF0747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75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Decisions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decisions (</a:t>
            </a:r>
            <a:r>
              <a:rPr lang="en-US" dirty="0" smtClean="0"/>
              <a:t>howHot.pl)</a:t>
            </a:r>
            <a:endParaRPr lang="en-US" dirty="0"/>
          </a:p>
          <a:p>
            <a:pPr>
              <a:buFontTx/>
              <a:buNone/>
            </a:pPr>
            <a:r>
              <a:rPr lang="en-US" sz="1600" dirty="0">
                <a:latin typeface="Courier New" pitchFamily="-64" charset="0"/>
              </a:rPr>
              <a:t>% determine how hot it is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64" charset="0"/>
              </a:rPr>
              <a:t>Hot(</a:t>
            </a:r>
            <a:r>
              <a:rPr lang="en-US" sz="1600" dirty="0" err="1">
                <a:latin typeface="Courier New" pitchFamily="-64" charset="0"/>
              </a:rPr>
              <a:t>HowHot</a:t>
            </a:r>
            <a:r>
              <a:rPr lang="en-US" sz="1600" dirty="0">
                <a:latin typeface="Courier New" pitchFamily="-64" charset="0"/>
              </a:rPr>
              <a:t>, Temp) :-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64" charset="0"/>
              </a:rPr>
              <a:t>	Temp &gt;= 100,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64" charset="0"/>
              </a:rPr>
              <a:t>	</a:t>
            </a:r>
            <a:r>
              <a:rPr lang="en-US" sz="1600" dirty="0" err="1">
                <a:latin typeface="Courier New" pitchFamily="-64" charset="0"/>
              </a:rPr>
              <a:t>HowHot</a:t>
            </a:r>
            <a:r>
              <a:rPr lang="en-US" sz="1600" dirty="0">
                <a:latin typeface="Courier New" pitchFamily="-64" charset="0"/>
              </a:rPr>
              <a:t> = ‘very’;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64" charset="0"/>
              </a:rPr>
              <a:t>	Temp &lt; 100,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64" charset="0"/>
              </a:rPr>
              <a:t>	Temp &gt;= 90,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64" charset="0"/>
              </a:rPr>
              <a:t>	</a:t>
            </a:r>
            <a:r>
              <a:rPr lang="en-US" sz="1600" dirty="0" err="1">
                <a:latin typeface="Courier New" pitchFamily="-64" charset="0"/>
              </a:rPr>
              <a:t>HowHot</a:t>
            </a:r>
            <a:r>
              <a:rPr lang="en-US" sz="1600" dirty="0">
                <a:latin typeface="Courier New" pitchFamily="-64" charset="0"/>
              </a:rPr>
              <a:t> = ‘pretty’;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64" charset="0"/>
              </a:rPr>
              <a:t>	Temp &lt; 90,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64" charset="0"/>
              </a:rPr>
              <a:t>	Temp &gt;= 70,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64" charset="0"/>
              </a:rPr>
              <a:t>	</a:t>
            </a:r>
            <a:r>
              <a:rPr lang="en-US" sz="1600" dirty="0" err="1">
                <a:latin typeface="Courier New" pitchFamily="-64" charset="0"/>
              </a:rPr>
              <a:t>HowHot</a:t>
            </a:r>
            <a:r>
              <a:rPr lang="en-US" sz="1600" dirty="0">
                <a:latin typeface="Courier New" pitchFamily="-64" charset="0"/>
              </a:rPr>
              <a:t> = ‘perfect’;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64" charset="0"/>
              </a:rPr>
              <a:t>	Temp &lt; 70,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-64" charset="0"/>
              </a:rPr>
              <a:t>	</a:t>
            </a:r>
            <a:r>
              <a:rPr lang="en-US" sz="1600" dirty="0" err="1">
                <a:latin typeface="Courier New" pitchFamily="-64" charset="0"/>
              </a:rPr>
              <a:t>HowHot</a:t>
            </a:r>
            <a:r>
              <a:rPr lang="en-US" sz="1600" dirty="0">
                <a:latin typeface="Courier New" pitchFamily="-64" charset="0"/>
              </a:rPr>
              <a:t> = ‘cold’.</a:t>
            </a:r>
            <a:endParaRPr lang="en-US" dirty="0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5257800" y="2514600"/>
            <a:ext cx="2408238" cy="14906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Can ask </a:t>
            </a:r>
          </a:p>
          <a:p>
            <a:r>
              <a:rPr lang="en-US" sz="1800">
                <a:latin typeface="Courier New" pitchFamily="-64" charset="0"/>
              </a:rPr>
              <a:t>howHot(X, 80).</a:t>
            </a:r>
            <a:r>
              <a:rPr lang="en-US"/>
              <a:t> </a:t>
            </a:r>
          </a:p>
          <a:p>
            <a:r>
              <a:rPr lang="en-US"/>
              <a:t>But </a:t>
            </a:r>
            <a:r>
              <a:rPr lang="en-US" i="1"/>
              <a:t>not</a:t>
            </a:r>
            <a:r>
              <a:rPr lang="en-US"/>
              <a:t> </a:t>
            </a:r>
          </a:p>
          <a:p>
            <a:r>
              <a:rPr lang="en-US" sz="1800">
                <a:latin typeface="Courier New" pitchFamily="-64" charset="0"/>
              </a:rPr>
              <a:t>howHot(very, X).</a:t>
            </a:r>
            <a:endParaRPr lang="en-US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4343400" y="4156364"/>
            <a:ext cx="4572000" cy="10156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Cannot use </a:t>
            </a:r>
            <a:r>
              <a:rPr lang="en-US" sz="2000" i="1" dirty="0"/>
              <a:t>is </a:t>
            </a:r>
            <a:r>
              <a:rPr lang="en-US" sz="2000" dirty="0"/>
              <a:t>must use =</a:t>
            </a:r>
          </a:p>
          <a:p>
            <a:r>
              <a:rPr lang="en-US" sz="2000" i="1" dirty="0"/>
              <a:t>is</a:t>
            </a:r>
            <a:r>
              <a:rPr lang="en-US" sz="2000" dirty="0"/>
              <a:t> only works on arithmetic expressions</a:t>
            </a:r>
            <a:endParaRPr lang="en-US" dirty="0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 flipH="1" flipV="1">
            <a:off x="2819400" y="3276600"/>
            <a:ext cx="144780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4114800" y="5334000"/>
            <a:ext cx="4648200" cy="1631216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Must have this test because prolog will view each </a:t>
            </a:r>
            <a:r>
              <a:rPr lang="en-US" sz="2000" i="1" dirty="0"/>
              <a:t>or</a:t>
            </a:r>
            <a:r>
              <a:rPr lang="en-US" sz="2000" dirty="0"/>
              <a:t> clause independently.  If we left out Temp &lt; 100 then a temp of 110 would return both “very” and “pretty”</a:t>
            </a:r>
            <a:endParaRPr lang="en-US" dirty="0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 flipH="1" flipV="1">
            <a:off x="2971800" y="4191000"/>
            <a:ext cx="10668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09842FB-F60F-4B16-87C4-78094F6A6AEF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94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Thanks</a:t>
            </a:r>
          </a:p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8800" dirty="0" smtClean="0"/>
              <a:t>?</a:t>
            </a:r>
          </a:p>
          <a:p>
            <a:pPr marL="0" indent="0" algn="ctr">
              <a:buNone/>
            </a:pPr>
            <a:endParaRPr lang="en-US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F0670A0-832F-4D2B-9B3E-D5919AFB17C4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272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Consequences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Think declaratively, not procedurally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Challenging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Requires a different mindset</a:t>
            </a:r>
          </a:p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High-level language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Not as efficient as, say, C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Good for rapid prototyping </a:t>
            </a:r>
          </a:p>
          <a:p>
            <a:pPr lvl="1" eaLnBrk="1" hangingPunct="1">
              <a:defRPr/>
            </a:pPr>
            <a:r>
              <a:rPr lang="en-US" smtClean="0">
                <a:ea typeface="+mn-ea"/>
              </a:rPr>
              <a:t>Useful in many AI applications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9832D9-E113-4CE2-9994-53C97F7CAAE6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705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</a:t>
            </a:r>
            <a:r>
              <a:rPr lang="en-US" b="1" dirty="0"/>
              <a:t>Programs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logic program is a set of axioms, or rules, defining relations between </a:t>
            </a:r>
            <a:r>
              <a:rPr lang="en-US" sz="2800" dirty="0" smtClean="0"/>
              <a:t>objects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There are 3 basic constructs which define logic programming.</a:t>
            </a:r>
          </a:p>
          <a:p>
            <a:pPr marL="0" indent="0">
              <a:buNone/>
            </a:pPr>
            <a:endParaRPr lang="en-US" sz="2800" dirty="0"/>
          </a:p>
          <a:p>
            <a:pPr marL="457200" indent="-457200">
              <a:buAutoNum type="arabicPeriod"/>
            </a:pPr>
            <a:r>
              <a:rPr lang="en-US" sz="2800" dirty="0" smtClean="0"/>
              <a:t>Facts</a:t>
            </a:r>
          </a:p>
          <a:p>
            <a:pPr marL="457200" indent="-457200">
              <a:buFont typeface="Wingdings"/>
              <a:buAutoNum type="arabicPeriod"/>
            </a:pPr>
            <a:r>
              <a:rPr lang="en-US" sz="2800" dirty="0"/>
              <a:t>Queries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Rules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Aashik Azim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0526F2F-1890-428A-9E76-57029A461C23}" type="datetime1">
              <a:rPr lang="en-US" smtClean="0"/>
              <a:pPr/>
              <a:t>9/21/2016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1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400</TotalTime>
  <Words>2834</Words>
  <Application>Microsoft Office PowerPoint</Application>
  <PresentationFormat>On-screen Show (4:3)</PresentationFormat>
  <Paragraphs>925</Paragraphs>
  <Slides>77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Oriel</vt:lpstr>
      <vt:lpstr>Prolog  (Programming In Logic)</vt:lpstr>
      <vt:lpstr>Artificial Intelligence Introduction to Prolog</vt:lpstr>
      <vt:lpstr>SWI Prolog</vt:lpstr>
      <vt:lpstr>Lecture 1</vt:lpstr>
      <vt:lpstr>Aim of this lecture </vt:lpstr>
      <vt:lpstr>Prolog</vt:lpstr>
      <vt:lpstr>Basic idea of Prolog</vt:lpstr>
      <vt:lpstr>Consequences</vt:lpstr>
      <vt:lpstr>Logic Programs </vt:lpstr>
      <vt:lpstr>Facts</vt:lpstr>
      <vt:lpstr>Queries</vt:lpstr>
      <vt:lpstr>Atoms</vt:lpstr>
      <vt:lpstr>Numbers</vt:lpstr>
      <vt:lpstr>Variables</vt:lpstr>
      <vt:lpstr>The Logical Variable, Substitutions, and Instances </vt:lpstr>
      <vt:lpstr>Terms</vt:lpstr>
      <vt:lpstr>Ground Vs. Nonground</vt:lpstr>
      <vt:lpstr>Prolog and Logic</vt:lpstr>
      <vt:lpstr>Rules</vt:lpstr>
      <vt:lpstr>Knowledge Base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2</vt:lpstr>
      <vt:lpstr>Knowledge Base 2</vt:lpstr>
      <vt:lpstr>Knowledge Base 2</vt:lpstr>
      <vt:lpstr>Knowledge Base 2</vt:lpstr>
      <vt:lpstr>Knowledge Base 2</vt:lpstr>
      <vt:lpstr>Knowledge Base 2</vt:lpstr>
      <vt:lpstr>Knowledge Base 2</vt:lpstr>
      <vt:lpstr>Knowledge Base 2</vt:lpstr>
      <vt:lpstr>Knowledge Base 2</vt:lpstr>
      <vt:lpstr>Knowledge Base 2</vt:lpstr>
      <vt:lpstr>Clauses</vt:lpstr>
      <vt:lpstr>Predicates</vt:lpstr>
      <vt:lpstr>Knowledge Base 3</vt:lpstr>
      <vt:lpstr>Expressing Conjunction</vt:lpstr>
      <vt:lpstr>Knowledge Base 3</vt:lpstr>
      <vt:lpstr>Knowledge Base 3</vt:lpstr>
      <vt:lpstr>Expressing Disjunction</vt:lpstr>
      <vt:lpstr>Knowledge Base 4</vt:lpstr>
      <vt:lpstr>Prolog Variables</vt:lpstr>
      <vt:lpstr>Variable Instantiation</vt:lpstr>
      <vt:lpstr>Asking Alternatives</vt:lpstr>
      <vt:lpstr>Asking Alternatives</vt:lpstr>
      <vt:lpstr>Asking Alternatives</vt:lpstr>
      <vt:lpstr>Asking Alternatives</vt:lpstr>
      <vt:lpstr>Knowledge Base 4</vt:lpstr>
      <vt:lpstr>Knowledge Base 4</vt:lpstr>
      <vt:lpstr>Knowledge Base 4</vt:lpstr>
      <vt:lpstr>Knowledge Base 4</vt:lpstr>
      <vt:lpstr>Knowledge Base 5</vt:lpstr>
      <vt:lpstr>Knowledge Base 5</vt:lpstr>
      <vt:lpstr>Knowledge Base 5</vt:lpstr>
      <vt:lpstr>Prolog Syntax</vt:lpstr>
      <vt:lpstr>Arity</vt:lpstr>
      <vt:lpstr>Arity is important</vt:lpstr>
      <vt:lpstr>Example of Arity</vt:lpstr>
      <vt:lpstr>Operators and Functions</vt:lpstr>
      <vt:lpstr>Comparison Operators</vt:lpstr>
      <vt:lpstr>Arithmetic functions</vt:lpstr>
      <vt:lpstr>Arithmetic</vt:lpstr>
      <vt:lpstr>Arithmetic</vt:lpstr>
      <vt:lpstr>Arithmetic</vt:lpstr>
      <vt:lpstr>Tracing</vt:lpstr>
      <vt:lpstr>Tracing</vt:lpstr>
      <vt:lpstr>Making Decisions</vt:lpstr>
      <vt:lpstr>Making Decisions</vt:lpstr>
      <vt:lpstr>Slide 77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  (Programming Logic)</dc:title>
  <dc:creator>azim</dc:creator>
  <cp:lastModifiedBy>user</cp:lastModifiedBy>
  <cp:revision>49</cp:revision>
  <dcterms:created xsi:type="dcterms:W3CDTF">2006-08-16T00:00:00Z</dcterms:created>
  <dcterms:modified xsi:type="dcterms:W3CDTF">2016-09-21T04:32:37Z</dcterms:modified>
</cp:coreProperties>
</file>