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slides/slide7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handoutMasters/handoutMaster1.xml" ContentType="application/vnd.openxmlformats-officedocument.presentationml.handoutMaster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9"/>
  </p:notesMasterIdLst>
  <p:handoutMasterIdLst>
    <p:handoutMasterId r:id="rId80"/>
  </p:handoutMasterIdLst>
  <p:sldIdLst>
    <p:sldId id="256" r:id="rId2"/>
    <p:sldId id="320" r:id="rId3"/>
    <p:sldId id="322" r:id="rId4"/>
    <p:sldId id="323" r:id="rId5"/>
    <p:sldId id="324" r:id="rId6"/>
    <p:sldId id="325" r:id="rId7"/>
    <p:sldId id="331" r:id="rId8"/>
    <p:sldId id="332" r:id="rId9"/>
    <p:sldId id="257" r:id="rId10"/>
    <p:sldId id="258" r:id="rId11"/>
    <p:sldId id="259" r:id="rId12"/>
    <p:sldId id="262" r:id="rId13"/>
    <p:sldId id="263" r:id="rId14"/>
    <p:sldId id="264" r:id="rId15"/>
    <p:sldId id="261" r:id="rId16"/>
    <p:sldId id="265" r:id="rId17"/>
    <p:sldId id="266" r:id="rId18"/>
    <p:sldId id="272" r:id="rId19"/>
    <p:sldId id="271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2" r:id="rId59"/>
    <p:sldId id="313" r:id="rId60"/>
    <p:sldId id="314" r:id="rId61"/>
    <p:sldId id="315" r:id="rId62"/>
    <p:sldId id="316" r:id="rId63"/>
    <p:sldId id="317" r:id="rId64"/>
    <p:sldId id="268" r:id="rId65"/>
    <p:sldId id="269" r:id="rId66"/>
    <p:sldId id="270" r:id="rId67"/>
    <p:sldId id="333" r:id="rId68"/>
    <p:sldId id="334" r:id="rId69"/>
    <p:sldId id="335" r:id="rId70"/>
    <p:sldId id="336" r:id="rId71"/>
    <p:sldId id="337" r:id="rId72"/>
    <p:sldId id="339" r:id="rId73"/>
    <p:sldId id="340" r:id="rId74"/>
    <p:sldId id="341" r:id="rId75"/>
    <p:sldId id="342" r:id="rId76"/>
    <p:sldId id="343" r:id="rId77"/>
    <p:sldId id="344" r:id="rId7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88" autoAdjust="0"/>
    <p:restoredTop sz="94624" autoAdjust="0"/>
  </p:normalViewPr>
  <p:slideViewPr>
    <p:cSldViewPr>
      <p:cViewPr varScale="1">
        <p:scale>
          <a:sx n="69" d="100"/>
          <a:sy n="69" d="100"/>
        </p:scale>
        <p:origin x="-140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1598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666676-84B4-4E69-AB41-365B01BEBA45}" type="datetimeFigureOut">
              <a:rPr lang="en-US" smtClean="0"/>
              <a:pPr/>
              <a:t>10/3/2016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12D9F3-42F8-4951-8704-178D7067FE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796479712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70CAFC-582B-4B6F-9194-F228193E78DC}" type="datetimeFigureOut">
              <a:rPr lang="en-US" smtClean="0"/>
              <a:pPr/>
              <a:t>10/3/2016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1440E7-756E-413D-9B40-70A95E8CA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29579671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1440E7-756E-413D-9B40-70A95E8CA234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605131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41440E7-756E-413D-9B40-70A95E8CA234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338422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41440E7-756E-413D-9B40-70A95E8CA234}" type="slidenum">
              <a:rPr lang="en-US" smtClean="0"/>
              <a:pPr/>
              <a:t>69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FCF32F8A-D06F-4142-A330-3965B7E97A88}" type="datetime1">
              <a:rPr lang="en-US" smtClean="0"/>
              <a:pPr/>
              <a:t>10/3/2016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r>
              <a:rPr lang="en-US" smtClean="0"/>
              <a:t>© Aashik Azim</a:t>
            </a:r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82D18-1FDA-4219-8A9A-F6C40CABA35E}" type="datetime1">
              <a:rPr lang="en-US" smtClean="0"/>
              <a:pPr/>
              <a:t>10/3/2016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Aashik Azim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E11F2-CE9D-4286-BAA8-29B462BA51C6}" type="datetime1">
              <a:rPr lang="en-US" smtClean="0"/>
              <a:pPr/>
              <a:t>10/3/2016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Aashik Azim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4F0670A0-832F-4D2B-9B3E-D5919AFB17C4}" type="datetime1">
              <a:rPr lang="en-US" smtClean="0"/>
              <a:pPr/>
              <a:t>10/3/2016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r>
              <a:rPr lang="en-US" smtClean="0"/>
              <a:t>© Aashik Azim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CE19E8D2-509C-4B9F-9C44-7744C92166CC}" type="datetime1">
              <a:rPr lang="en-US" smtClean="0"/>
              <a:pPr/>
              <a:t>10/3/2016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r>
              <a:rPr lang="en-US" smtClean="0"/>
              <a:t>© Aashik Azim</a:t>
            </a:r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5C620-7892-4360-9C60-F93CC734DDE5}" type="datetime1">
              <a:rPr lang="en-US" smtClean="0"/>
              <a:pPr/>
              <a:t>10/3/2016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Aashik Azim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43FCF-1045-4241-B5BF-711B34916DA1}" type="datetime1">
              <a:rPr lang="en-US" smtClean="0"/>
              <a:pPr/>
              <a:t>10/3/2016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Aashik Azim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D6112944-C73A-407D-9E1A-E357A36F7CBF}" type="datetime1">
              <a:rPr lang="en-US" smtClean="0"/>
              <a:pPr/>
              <a:t>10/3/2016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lang="en-US" smtClean="0"/>
              <a:t>© Aashik Azim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2CB9D-940E-45FD-9B1C-4E980691B928}" type="datetime1">
              <a:rPr lang="en-US" smtClean="0"/>
              <a:pPr/>
              <a:t>10/3/2016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Aashik Azim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221E800E-BDFF-4197-8C7B-3D5DA627445B}" type="datetime1">
              <a:rPr lang="en-US" smtClean="0"/>
              <a:pPr/>
              <a:t>10/3/2016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r>
              <a:rPr lang="en-US" smtClean="0"/>
              <a:t>© Aashik Azim</a:t>
            </a: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19E0731-16C1-4B00-BE98-ABD75AA8B155}" type="datetime1">
              <a:rPr lang="en-US" smtClean="0"/>
              <a:pPr/>
              <a:t>10/3/2016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lang="en-US" smtClean="0"/>
              <a:t>© Aashik Azim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3A7B6126-6FE5-4707-9A6B-002E66FA7500}" type="datetime1">
              <a:rPr lang="en-US" smtClean="0"/>
              <a:pPr/>
              <a:t>10/3/2016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© Aashik Azim</a:t>
            </a:r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wi-prolog.org/" TargetMode="External"/><Relationship Id="rId2" Type="http://schemas.openxmlformats.org/officeDocument/2006/relationships/hyperlink" Target="https://sites.google.com/site/prologsite/home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se.unsw.edu.au/~billw/dictionaries/prolog/tracing.html" TargetMode="Externa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7800" y="1828800"/>
            <a:ext cx="7391400" cy="1894362"/>
          </a:xfrm>
        </p:spPr>
        <p:txBody>
          <a:bodyPr>
            <a:normAutofit/>
          </a:bodyPr>
          <a:lstStyle/>
          <a:p>
            <a:pPr algn="ctr"/>
            <a:r>
              <a:rPr lang="en-US" sz="4400" dirty="0" smtClean="0"/>
              <a:t>Prolog </a:t>
            </a:r>
            <a:br>
              <a:rPr lang="en-US" sz="4400" dirty="0" smtClean="0"/>
            </a:br>
            <a:r>
              <a:rPr lang="en-US" sz="4400" dirty="0" smtClean="0"/>
              <a:t>(</a:t>
            </a:r>
            <a:r>
              <a:rPr lang="en-US" sz="4400" i="1" u="sng" dirty="0" smtClean="0"/>
              <a:t>Pro</a:t>
            </a:r>
            <a:r>
              <a:rPr lang="en-US" sz="4400" dirty="0" smtClean="0"/>
              <a:t>gramming </a:t>
            </a:r>
            <a:r>
              <a:rPr lang="en-US" sz="4400" b="0" dirty="0"/>
              <a:t>I</a:t>
            </a:r>
            <a:r>
              <a:rPr lang="en-US" sz="4400" b="0" dirty="0" smtClean="0"/>
              <a:t>n</a:t>
            </a:r>
            <a:r>
              <a:rPr lang="en-US" sz="4400" dirty="0" smtClean="0"/>
              <a:t> </a:t>
            </a:r>
            <a:r>
              <a:rPr lang="en-US" sz="4400" i="1" u="sng" dirty="0" smtClean="0"/>
              <a:t>Log</a:t>
            </a:r>
            <a:r>
              <a:rPr lang="en-US" sz="4400" dirty="0" smtClean="0"/>
              <a:t>ic)</a:t>
            </a:r>
            <a:endParaRPr lang="en-US" sz="4400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C5FA3-1CC4-4DA0-B36B-5E3714EF1608}" type="datetime1">
              <a:rPr lang="en-US" smtClean="0"/>
              <a:pPr/>
              <a:t>10/3/2016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Aashik Azim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19261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The simplest kind of statement is called a fact. </a:t>
            </a:r>
            <a:endParaRPr lang="en-US" dirty="0" smtClean="0"/>
          </a:p>
          <a:p>
            <a:r>
              <a:rPr lang="en-US" dirty="0" smtClean="0"/>
              <a:t>Relation holds between objects </a:t>
            </a:r>
            <a:r>
              <a:rPr lang="en-US" dirty="0" smtClean="0">
                <a:sym typeface="Wingdings" pitchFamily="2" charset="2"/>
              </a:rPr>
              <a:t> Facts</a:t>
            </a:r>
            <a:endParaRPr lang="en-US" dirty="0">
              <a:sym typeface="Wingdings" pitchFamily="2" charset="2"/>
            </a:endParaRPr>
          </a:p>
          <a:p>
            <a:r>
              <a:rPr lang="en-US" b="1" dirty="0">
                <a:sym typeface="Wingdings" pitchFamily="2" charset="2"/>
              </a:rPr>
              <a:t>Example</a:t>
            </a:r>
            <a:r>
              <a:rPr lang="en-US" dirty="0">
                <a:sym typeface="Wingdings" pitchFamily="2" charset="2"/>
              </a:rPr>
              <a:t>: </a:t>
            </a:r>
            <a:r>
              <a:rPr lang="en-US" b="1" dirty="0">
                <a:sym typeface="Wingdings" pitchFamily="2" charset="2"/>
              </a:rPr>
              <a:t>father(</a:t>
            </a:r>
            <a:r>
              <a:rPr lang="en-US" b="1" dirty="0" err="1">
                <a:sym typeface="Wingdings" pitchFamily="2" charset="2"/>
              </a:rPr>
              <a:t>abraham</a:t>
            </a:r>
            <a:r>
              <a:rPr lang="en-US" b="1" dirty="0" smtClean="0">
                <a:sym typeface="Wingdings" pitchFamily="2" charset="2"/>
              </a:rPr>
              <a:t>, </a:t>
            </a:r>
            <a:r>
              <a:rPr lang="en-US" b="1" dirty="0" err="1" smtClean="0">
                <a:sym typeface="Wingdings" pitchFamily="2" charset="2"/>
              </a:rPr>
              <a:t>isaac</a:t>
            </a:r>
            <a:r>
              <a:rPr lang="en-US" b="1" dirty="0">
                <a:sym typeface="Wingdings" pitchFamily="2" charset="2"/>
              </a:rPr>
              <a:t>).</a:t>
            </a:r>
            <a:r>
              <a:rPr lang="en-US" dirty="0">
                <a:sym typeface="Wingdings" pitchFamily="2" charset="2"/>
              </a:rPr>
              <a:t> </a:t>
            </a:r>
          </a:p>
          <a:p>
            <a:r>
              <a:rPr lang="en-US" dirty="0">
                <a:sym typeface="Wingdings" pitchFamily="2" charset="2"/>
              </a:rPr>
              <a:t>This fact says that </a:t>
            </a:r>
            <a:r>
              <a:rPr lang="en-US" b="1" dirty="0">
                <a:sym typeface="Wingdings" pitchFamily="2" charset="2"/>
              </a:rPr>
              <a:t>Abraham</a:t>
            </a:r>
            <a:r>
              <a:rPr lang="en-US" dirty="0">
                <a:sym typeface="Wingdings" pitchFamily="2" charset="2"/>
              </a:rPr>
              <a:t> is the father of </a:t>
            </a:r>
            <a:r>
              <a:rPr lang="en-US" b="1" dirty="0">
                <a:sym typeface="Wingdings" pitchFamily="2" charset="2"/>
              </a:rPr>
              <a:t>Isaac</a:t>
            </a:r>
            <a:r>
              <a:rPr lang="en-US" dirty="0">
                <a:sym typeface="Wingdings" pitchFamily="2" charset="2"/>
              </a:rPr>
              <a:t>, or that the relation </a:t>
            </a:r>
            <a:r>
              <a:rPr lang="en-US" dirty="0" smtClean="0">
                <a:sym typeface="Wingdings" pitchFamily="2" charset="2"/>
              </a:rPr>
              <a:t>father </a:t>
            </a:r>
            <a:r>
              <a:rPr lang="en-US" dirty="0">
                <a:sym typeface="Wingdings" pitchFamily="2" charset="2"/>
              </a:rPr>
              <a:t>holds between the individuals named </a:t>
            </a:r>
            <a:r>
              <a:rPr lang="en-US" b="1" dirty="0" err="1" smtClean="0">
                <a:sym typeface="Wingdings" pitchFamily="2" charset="2"/>
              </a:rPr>
              <a:t>abraham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>
                <a:sym typeface="Wingdings" pitchFamily="2" charset="2"/>
              </a:rPr>
              <a:t>and </a:t>
            </a:r>
            <a:r>
              <a:rPr lang="en-US" b="1" dirty="0" err="1" smtClean="0">
                <a:sym typeface="Wingdings" pitchFamily="2" charset="2"/>
              </a:rPr>
              <a:t>isaac</a:t>
            </a:r>
            <a:r>
              <a:rPr lang="en-US" dirty="0" smtClean="0">
                <a:sym typeface="Wingdings" pitchFamily="2" charset="2"/>
              </a:rPr>
              <a:t>.</a:t>
            </a:r>
          </a:p>
          <a:p>
            <a:endParaRPr lang="en-US" dirty="0">
              <a:sym typeface="Wingdings" pitchFamily="2" charset="2"/>
            </a:endParaRPr>
          </a:p>
          <a:p>
            <a:r>
              <a:rPr lang="en-US" b="1" dirty="0" smtClean="0">
                <a:solidFill>
                  <a:srgbClr val="FF0000"/>
                </a:solidFill>
                <a:sym typeface="Wingdings" pitchFamily="2" charset="2"/>
              </a:rPr>
              <a:t>Predicate</a:t>
            </a:r>
            <a:r>
              <a:rPr lang="en-US" dirty="0">
                <a:sym typeface="Wingdings" pitchFamily="2" charset="2"/>
              </a:rPr>
              <a:t>: Another </a:t>
            </a:r>
            <a:r>
              <a:rPr lang="en-US" dirty="0" smtClean="0">
                <a:sym typeface="Wingdings" pitchFamily="2" charset="2"/>
              </a:rPr>
              <a:t>name </a:t>
            </a:r>
            <a:r>
              <a:rPr lang="en-US" dirty="0">
                <a:sym typeface="Wingdings" pitchFamily="2" charset="2"/>
              </a:rPr>
              <a:t>for a relation is a predicate. </a:t>
            </a:r>
            <a:endParaRPr lang="en-US" dirty="0" smtClean="0">
              <a:sym typeface="Wingdings" pitchFamily="2" charset="2"/>
            </a:endParaRPr>
          </a:p>
          <a:p>
            <a:r>
              <a:rPr lang="en-US" b="1" dirty="0">
                <a:solidFill>
                  <a:srgbClr val="FF0000"/>
                </a:solidFill>
                <a:sym typeface="Wingdings" pitchFamily="2" charset="2"/>
              </a:rPr>
              <a:t>Atoms</a:t>
            </a:r>
            <a:r>
              <a:rPr lang="en-US" dirty="0">
                <a:sym typeface="Wingdings" pitchFamily="2" charset="2"/>
              </a:rPr>
              <a:t>: Names of individuals are known as </a:t>
            </a:r>
            <a:r>
              <a:rPr lang="en-US" dirty="0" smtClean="0">
                <a:sym typeface="Wingdings" pitchFamily="2" charset="2"/>
              </a:rPr>
              <a:t>atoms</a:t>
            </a:r>
            <a:r>
              <a:rPr lang="en-US" dirty="0">
                <a:sym typeface="Wingdings" pitchFamily="2" charset="2"/>
              </a:rPr>
              <a:t>. </a:t>
            </a:r>
            <a:r>
              <a:rPr lang="en-US" dirty="0" smtClean="0">
                <a:sym typeface="Wingdings" pitchFamily="2" charset="2"/>
              </a:rPr>
              <a:t> Example: </a:t>
            </a:r>
            <a:r>
              <a:rPr lang="en-US" b="1" dirty="0" err="1">
                <a:sym typeface="Wingdings" pitchFamily="2" charset="2"/>
              </a:rPr>
              <a:t>abraham</a:t>
            </a:r>
            <a:r>
              <a:rPr lang="en-US" dirty="0">
                <a:sym typeface="Wingdings" pitchFamily="2" charset="2"/>
              </a:rPr>
              <a:t> and </a:t>
            </a:r>
            <a:r>
              <a:rPr lang="en-US" b="1" dirty="0" err="1" smtClean="0">
                <a:sym typeface="Wingdings" pitchFamily="2" charset="2"/>
              </a:rPr>
              <a:t>isaac</a:t>
            </a:r>
            <a:r>
              <a:rPr lang="en-US" b="1" dirty="0" smtClean="0">
                <a:sym typeface="Wingdings" pitchFamily="2" charset="2"/>
              </a:rPr>
              <a:t>.</a:t>
            </a:r>
          </a:p>
          <a:p>
            <a:r>
              <a:rPr lang="en-US" b="1" dirty="0">
                <a:sym typeface="Wingdings" pitchFamily="2" charset="2"/>
              </a:rPr>
              <a:t>Program: </a:t>
            </a:r>
            <a:r>
              <a:rPr lang="en-US" dirty="0">
                <a:sym typeface="Wingdings" pitchFamily="2" charset="2"/>
              </a:rPr>
              <a:t>A finite set of facts constitutes a program. 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© Aashik Azim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427D2BA-4776-4F7C-A133-46E3EBC94DF9}" type="datetime1">
              <a:rPr lang="en-US" smtClean="0"/>
              <a:pPr/>
              <a:t>10/3/2016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50219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Queries are </a:t>
            </a:r>
            <a:r>
              <a:rPr lang="en-US" dirty="0" smtClean="0"/>
              <a:t>a </a:t>
            </a:r>
            <a:r>
              <a:rPr lang="en-US" dirty="0"/>
              <a:t>means of retrieving information from a logic program. </a:t>
            </a:r>
            <a:endParaRPr lang="en-US" dirty="0" smtClean="0"/>
          </a:p>
          <a:p>
            <a:r>
              <a:rPr lang="en-US" dirty="0"/>
              <a:t>Example: father(</a:t>
            </a:r>
            <a:r>
              <a:rPr lang="en-US" b="1" dirty="0" err="1"/>
              <a:t>abraham</a:t>
            </a:r>
            <a:r>
              <a:rPr lang="en-US" dirty="0" smtClean="0"/>
              <a:t>, </a:t>
            </a:r>
            <a:r>
              <a:rPr lang="en-US" b="1" dirty="0" err="1" smtClean="0"/>
              <a:t>isaac</a:t>
            </a:r>
            <a:r>
              <a:rPr lang="en-US" dirty="0"/>
              <a:t>)? </a:t>
            </a:r>
            <a:endParaRPr lang="en-US" dirty="0" smtClean="0"/>
          </a:p>
          <a:p>
            <a:r>
              <a:rPr lang="en-US" dirty="0"/>
              <a:t>Given the facts of </a:t>
            </a:r>
            <a:r>
              <a:rPr lang="en-US" dirty="0" smtClean="0"/>
              <a:t>previous slide, </a:t>
            </a:r>
            <a:r>
              <a:rPr lang="en-US" dirty="0"/>
              <a:t>the answer </a:t>
            </a:r>
            <a:r>
              <a:rPr lang="en-US" dirty="0" smtClean="0"/>
              <a:t>to </a:t>
            </a:r>
            <a:r>
              <a:rPr lang="en-US" dirty="0"/>
              <a:t>this query is </a:t>
            </a:r>
            <a:r>
              <a:rPr lang="en-US" b="1" dirty="0" smtClean="0"/>
              <a:t>true/yes</a:t>
            </a:r>
            <a:r>
              <a:rPr lang="en-US" dirty="0" smtClean="0"/>
              <a:t>. 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© Aashik Azim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C31A1114-D1B9-4EBC-856C-E6A61308CC29}" type="datetime1">
              <a:rPr lang="en-US" smtClean="0"/>
              <a:pPr/>
              <a:t>10/3/2016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34421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Atoms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defRPr/>
            </a:pPr>
            <a:r>
              <a:rPr lang="en-US" sz="2800" dirty="0"/>
              <a:t>A sequence of characters of upper-case letters, lower-case letters, digits, or underscore, </a:t>
            </a:r>
            <a:r>
              <a:rPr lang="en-US" sz="2800" b="1" dirty="0"/>
              <a:t>starting with a lowercase </a:t>
            </a:r>
            <a:r>
              <a:rPr lang="en-US" sz="2800" b="1" dirty="0" smtClean="0"/>
              <a:t>letter.</a:t>
            </a:r>
            <a:endParaRPr lang="en-US" sz="2800" b="1" dirty="0"/>
          </a:p>
          <a:p>
            <a:pPr lvl="1">
              <a:lnSpc>
                <a:spcPct val="90000"/>
              </a:lnSpc>
              <a:buFontTx/>
              <a:buChar char="•"/>
              <a:defRPr/>
            </a:pPr>
            <a:r>
              <a:rPr lang="en-US" sz="2400" i="1" dirty="0"/>
              <a:t>Examples</a:t>
            </a:r>
            <a:r>
              <a:rPr lang="en-US" sz="2400" dirty="0"/>
              <a:t>:  </a:t>
            </a:r>
            <a:r>
              <a:rPr lang="en-US" sz="2400" b="1" dirty="0" err="1" smtClean="0"/>
              <a:t>abraham</a:t>
            </a:r>
            <a:r>
              <a:rPr lang="en-US" sz="2400" dirty="0" smtClean="0"/>
              <a:t>, </a:t>
            </a:r>
            <a:r>
              <a:rPr lang="en-US" sz="2400" b="1" dirty="0" err="1"/>
              <a:t>big</a:t>
            </a:r>
            <a:r>
              <a:rPr lang="en-US" sz="2400" b="1" dirty="0" err="1">
                <a:cs typeface="Arial" charset="0"/>
              </a:rPr>
              <a:t>_</a:t>
            </a:r>
            <a:r>
              <a:rPr lang="en-US" sz="2400" b="1" dirty="0" err="1"/>
              <a:t>kahuna</a:t>
            </a:r>
            <a:r>
              <a:rPr lang="en-US" sz="2400" b="1" dirty="0" err="1">
                <a:cs typeface="Arial" charset="0"/>
              </a:rPr>
              <a:t>_</a:t>
            </a:r>
            <a:r>
              <a:rPr lang="en-US" sz="2400" b="1" dirty="0" err="1"/>
              <a:t>burger</a:t>
            </a:r>
            <a:r>
              <a:rPr lang="en-US" sz="2400" dirty="0"/>
              <a:t>, </a:t>
            </a:r>
            <a:r>
              <a:rPr lang="en-US" sz="2400" b="1" dirty="0" err="1" smtClean="0"/>
              <a:t>hamSandwich</a:t>
            </a:r>
            <a:r>
              <a:rPr lang="en-US" sz="2400" b="1" dirty="0" smtClean="0"/>
              <a:t> etc.</a:t>
            </a:r>
            <a:endParaRPr lang="en-US" sz="2400" b="1" dirty="0"/>
          </a:p>
          <a:p>
            <a:pPr>
              <a:lnSpc>
                <a:spcPct val="90000"/>
              </a:lnSpc>
              <a:defRPr/>
            </a:pPr>
            <a:endParaRPr lang="en-US" sz="2800" dirty="0"/>
          </a:p>
          <a:p>
            <a:pPr>
              <a:lnSpc>
                <a:spcPct val="90000"/>
              </a:lnSpc>
              <a:defRPr/>
            </a:pPr>
            <a:r>
              <a:rPr lang="en-US" sz="2800" dirty="0"/>
              <a:t>An arbitrary sequence of characters enclosed in single quotes</a:t>
            </a:r>
          </a:p>
          <a:p>
            <a:pPr lvl="1">
              <a:lnSpc>
                <a:spcPct val="90000"/>
              </a:lnSpc>
              <a:buFontTx/>
              <a:buChar char="•"/>
              <a:defRPr/>
            </a:pPr>
            <a:r>
              <a:rPr lang="en-US" sz="2400" i="1" dirty="0"/>
              <a:t>Examples</a:t>
            </a:r>
            <a:r>
              <a:rPr lang="en-US" sz="2400" dirty="0"/>
              <a:t>:    </a:t>
            </a:r>
            <a:r>
              <a:rPr lang="en-US" sz="2400" b="1" dirty="0">
                <a:cs typeface="Arial" charset="0"/>
              </a:rPr>
              <a:t>'</a:t>
            </a:r>
            <a:r>
              <a:rPr lang="en-US" sz="2400" b="1" dirty="0"/>
              <a:t>Vincent</a:t>
            </a:r>
            <a:r>
              <a:rPr lang="en-US" sz="2400" b="1" dirty="0">
                <a:cs typeface="Arial" charset="0"/>
              </a:rPr>
              <a:t>'</a:t>
            </a:r>
            <a:r>
              <a:rPr lang="en-US" sz="2400" dirty="0"/>
              <a:t>, </a:t>
            </a:r>
            <a:r>
              <a:rPr lang="en-US" sz="2400" b="1" dirty="0">
                <a:cs typeface="Arial" charset="0"/>
              </a:rPr>
              <a:t>'</a:t>
            </a:r>
            <a:r>
              <a:rPr lang="en-US" sz="2400" b="1" dirty="0" smtClean="0">
                <a:cs typeface="Arial" charset="0"/>
              </a:rPr>
              <a:t>Suarez’s bite'</a:t>
            </a:r>
            <a:r>
              <a:rPr lang="en-US" sz="2400" dirty="0" smtClean="0">
                <a:cs typeface="Arial" charset="0"/>
              </a:rPr>
              <a:t>,  </a:t>
            </a:r>
            <a:r>
              <a:rPr lang="en-US" sz="2400" b="1" dirty="0">
                <a:cs typeface="Arial" charset="0"/>
              </a:rPr>
              <a:t>'@$%'</a:t>
            </a:r>
            <a:r>
              <a:rPr lang="en-US" sz="2400" dirty="0"/>
              <a:t> 	</a:t>
            </a:r>
          </a:p>
          <a:p>
            <a:pPr>
              <a:lnSpc>
                <a:spcPct val="90000"/>
              </a:lnSpc>
              <a:defRPr/>
            </a:pPr>
            <a:r>
              <a:rPr lang="en-US" sz="2800" dirty="0"/>
              <a:t>A sequence of special characters</a:t>
            </a:r>
          </a:p>
          <a:p>
            <a:pPr lvl="1">
              <a:lnSpc>
                <a:spcPct val="90000"/>
              </a:lnSpc>
              <a:buFontTx/>
              <a:buChar char="•"/>
              <a:defRPr/>
            </a:pPr>
            <a:r>
              <a:rPr lang="en-US" sz="2400" i="1" dirty="0"/>
              <a:t>Examples</a:t>
            </a:r>
            <a:r>
              <a:rPr lang="en-US" sz="2400" dirty="0"/>
              <a:t>:     </a:t>
            </a:r>
            <a:r>
              <a:rPr lang="en-US" sz="2400" b="1" dirty="0"/>
              <a:t>:   ,    ;    .    :-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© Aashik Azim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4A72A1FC-7983-49C2-AA65-645B85B5121E}" type="datetime1">
              <a:rPr lang="en-US" smtClean="0"/>
              <a:pPr/>
              <a:t>10/3/2016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61001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0-9</a:t>
            </a:r>
          </a:p>
          <a:p>
            <a:pPr>
              <a:defRPr/>
            </a:pPr>
            <a:r>
              <a:rPr lang="en-US" dirty="0"/>
              <a:t>Integers: 12, -34, 22342</a:t>
            </a:r>
          </a:p>
          <a:p>
            <a:pPr>
              <a:defRPr/>
            </a:pPr>
            <a:r>
              <a:rPr lang="en-US" dirty="0"/>
              <a:t>Floats: 34573.3234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© Aashik Azim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32F4F3A-B777-472F-A8A5-D5FBBC64DDF3}" type="datetime1">
              <a:rPr lang="en-US" smtClean="0"/>
              <a:pPr/>
              <a:t>10/3/2016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91103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 sequence of characters of upper-case letters, lower-case letters, digits, or underscore, </a:t>
            </a:r>
            <a:r>
              <a:rPr lang="en-US" b="1" i="1" dirty="0"/>
              <a:t>starting with</a:t>
            </a:r>
            <a:r>
              <a:rPr lang="en-US" dirty="0"/>
              <a:t> either an </a:t>
            </a:r>
            <a:r>
              <a:rPr lang="en-US" b="1" dirty="0"/>
              <a:t>uppercase letter </a:t>
            </a:r>
            <a:r>
              <a:rPr lang="en-US" dirty="0"/>
              <a:t>or an </a:t>
            </a:r>
            <a:r>
              <a:rPr lang="en-US" b="1" dirty="0" smtClean="0"/>
              <a:t>underscore.</a:t>
            </a:r>
            <a:endParaRPr lang="en-US" b="1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Examples: 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b="1" dirty="0"/>
              <a:t>X, Y, Variable, Vincent</a:t>
            </a:r>
            <a:r>
              <a:rPr lang="en-US" b="1" dirty="0" smtClean="0"/>
              <a:t>,  </a:t>
            </a:r>
            <a:r>
              <a:rPr lang="en-US" b="1" dirty="0">
                <a:cs typeface="Arial" charset="0"/>
              </a:rPr>
              <a:t>_</a:t>
            </a:r>
            <a:r>
              <a:rPr lang="en-US" b="1" dirty="0" smtClean="0">
                <a:cs typeface="Arial" charset="0"/>
              </a:rPr>
              <a:t>tag etc.</a:t>
            </a:r>
            <a:endParaRPr lang="en-US" b="1" dirty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© Aashik Azim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42D75532-95B9-4D15-B4E0-08CC00249485}" type="datetime1">
              <a:rPr lang="en-US" smtClean="0"/>
              <a:pPr/>
              <a:t>10/3/2016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12020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Logical Variable, Substitutions, and Instances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Suppose we want to know of </a:t>
            </a:r>
            <a:r>
              <a:rPr lang="en-US" dirty="0" smtClean="0"/>
              <a:t>whom </a:t>
            </a:r>
            <a:r>
              <a:rPr lang="en-US" b="1" dirty="0" err="1"/>
              <a:t>abraham</a:t>
            </a:r>
            <a:r>
              <a:rPr lang="en-US" dirty="0"/>
              <a:t> is the father</a:t>
            </a:r>
            <a:r>
              <a:rPr lang="en-US" dirty="0" smtClean="0"/>
              <a:t>.</a:t>
            </a:r>
          </a:p>
          <a:p>
            <a:r>
              <a:rPr lang="en-US" dirty="0"/>
              <a:t>father(</a:t>
            </a:r>
            <a:r>
              <a:rPr lang="en-US" dirty="0" err="1"/>
              <a:t>abraham</a:t>
            </a:r>
            <a:r>
              <a:rPr lang="en-US" dirty="0" smtClean="0"/>
              <a:t>, lot)?</a:t>
            </a:r>
          </a:p>
          <a:p>
            <a:r>
              <a:rPr lang="en-US" dirty="0" smtClean="0"/>
              <a:t>father(</a:t>
            </a:r>
            <a:r>
              <a:rPr lang="en-US" dirty="0" err="1" smtClean="0"/>
              <a:t>abraham</a:t>
            </a:r>
            <a:r>
              <a:rPr lang="en-US" dirty="0" smtClean="0"/>
              <a:t>, </a:t>
            </a:r>
            <a:r>
              <a:rPr lang="en-US" dirty="0" err="1" smtClean="0"/>
              <a:t>milcah</a:t>
            </a:r>
            <a:r>
              <a:rPr lang="en-US" dirty="0" smtClean="0"/>
              <a:t>)? </a:t>
            </a:r>
          </a:p>
          <a:p>
            <a:r>
              <a:rPr lang="en-US" dirty="0" smtClean="0"/>
              <a:t>,...,</a:t>
            </a:r>
          </a:p>
          <a:p>
            <a:r>
              <a:rPr lang="en-US" dirty="0" smtClean="0"/>
              <a:t> </a:t>
            </a:r>
            <a:r>
              <a:rPr lang="en-US" dirty="0"/>
              <a:t>father </a:t>
            </a:r>
            <a:r>
              <a:rPr lang="en-US" dirty="0" smtClean="0"/>
              <a:t>(</a:t>
            </a:r>
            <a:r>
              <a:rPr lang="en-US" dirty="0" err="1"/>
              <a:t>abraham</a:t>
            </a:r>
            <a:r>
              <a:rPr lang="en-US" dirty="0"/>
              <a:t>, </a:t>
            </a:r>
            <a:r>
              <a:rPr lang="en-US" dirty="0" err="1"/>
              <a:t>isaac</a:t>
            </a:r>
            <a:r>
              <a:rPr lang="en-US" dirty="0" smtClean="0"/>
              <a:t>)? until </a:t>
            </a:r>
            <a:r>
              <a:rPr lang="en-US" dirty="0"/>
              <a:t>an answer </a:t>
            </a:r>
            <a:r>
              <a:rPr lang="en-US" b="1" dirty="0"/>
              <a:t>yes</a:t>
            </a:r>
            <a:r>
              <a:rPr lang="en-US" dirty="0"/>
              <a:t> is given.  </a:t>
            </a:r>
            <a:endParaRPr lang="en-US" dirty="0" smtClean="0"/>
          </a:p>
          <a:p>
            <a:r>
              <a:rPr lang="en-US" dirty="0" smtClean="0"/>
              <a:t>Better way to use </a:t>
            </a:r>
            <a:r>
              <a:rPr lang="en-US" dirty="0" err="1" smtClean="0"/>
              <a:t>varialbe</a:t>
            </a:r>
            <a:r>
              <a:rPr lang="en-US" dirty="0" smtClean="0"/>
              <a:t> logically </a:t>
            </a:r>
            <a:r>
              <a:rPr lang="en-US" dirty="0" smtClean="0">
                <a:sym typeface="Wingdings" pitchFamily="2" charset="2"/>
              </a:rPr>
              <a:t></a:t>
            </a:r>
            <a:endParaRPr lang="en-US" dirty="0" smtClean="0"/>
          </a:p>
          <a:p>
            <a:r>
              <a:rPr lang="en-US" dirty="0"/>
              <a:t>father (</a:t>
            </a:r>
            <a:r>
              <a:rPr lang="en-US" dirty="0" err="1"/>
              <a:t>abraham</a:t>
            </a:r>
            <a:r>
              <a:rPr lang="en-US" dirty="0"/>
              <a:t>, </a:t>
            </a:r>
            <a:r>
              <a:rPr lang="en-US" b="1" dirty="0"/>
              <a:t>X</a:t>
            </a:r>
            <a:r>
              <a:rPr lang="en-US" dirty="0" smtClean="0"/>
              <a:t>)?</a:t>
            </a:r>
          </a:p>
          <a:p>
            <a:r>
              <a:rPr lang="en-US" b="1" dirty="0"/>
              <a:t>X=</a:t>
            </a:r>
            <a:r>
              <a:rPr lang="en-US" b="1" dirty="0" err="1"/>
              <a:t>isaac</a:t>
            </a:r>
            <a:r>
              <a:rPr lang="en-US" b="1" dirty="0"/>
              <a:t>. </a:t>
            </a:r>
            <a:endParaRPr lang="en-US" b="1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© Aashik Azim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2ECC036-DC5C-429E-9AC6-7A9FB2F70374}" type="datetime1">
              <a:rPr lang="en-US" smtClean="0"/>
              <a:pPr/>
              <a:t>10/3/2016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22557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Variables. Example: X, Y, etc.</a:t>
            </a:r>
          </a:p>
          <a:p>
            <a:r>
              <a:rPr lang="en-US" dirty="0" smtClean="0"/>
              <a:t>Constants Example: </a:t>
            </a:r>
            <a:r>
              <a:rPr lang="en-US" dirty="0" err="1" smtClean="0"/>
              <a:t>abraham</a:t>
            </a:r>
            <a:r>
              <a:rPr lang="en-US" dirty="0" smtClean="0"/>
              <a:t>, </a:t>
            </a:r>
            <a:r>
              <a:rPr lang="en-US" dirty="0" err="1" smtClean="0"/>
              <a:t>isaac</a:t>
            </a:r>
            <a:r>
              <a:rPr lang="en-US" dirty="0" smtClean="0"/>
              <a:t>, etc.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Compound Terms: (functor)</a:t>
            </a:r>
          </a:p>
          <a:p>
            <a:pPr>
              <a:buFont typeface="Courier New" pitchFamily="49" charset="0"/>
              <a:buChar char="o"/>
            </a:pPr>
            <a:r>
              <a:rPr lang="en-US" dirty="0"/>
              <a:t>A </a:t>
            </a:r>
            <a:r>
              <a:rPr lang="en-US" dirty="0" smtClean="0"/>
              <a:t>functor is </a:t>
            </a:r>
            <a:r>
              <a:rPr lang="en-US" dirty="0"/>
              <a:t>characterized by its name, which is an </a:t>
            </a:r>
            <a:r>
              <a:rPr lang="en-US" b="1" dirty="0"/>
              <a:t>atom</a:t>
            </a:r>
            <a:r>
              <a:rPr lang="en-US" dirty="0"/>
              <a:t>, and </a:t>
            </a:r>
            <a:r>
              <a:rPr lang="en-US" dirty="0" smtClean="0"/>
              <a:t>its </a:t>
            </a:r>
            <a:r>
              <a:rPr lang="en-US" b="1" dirty="0" err="1"/>
              <a:t>arity</a:t>
            </a:r>
            <a:r>
              <a:rPr lang="en-US" dirty="0"/>
              <a:t>, or number of arguments. </a:t>
            </a:r>
            <a:endParaRPr lang="en-US" dirty="0" smtClean="0"/>
          </a:p>
          <a:p>
            <a:pPr>
              <a:buFont typeface="Courier New" pitchFamily="49" charset="0"/>
              <a:buChar char="o"/>
            </a:pPr>
            <a:r>
              <a:rPr lang="en-US" dirty="0" smtClean="0"/>
              <a:t>Example: f(t1,t2</a:t>
            </a:r>
            <a:r>
              <a:rPr lang="en-US" dirty="0"/>
              <a:t>,...,</a:t>
            </a:r>
            <a:r>
              <a:rPr lang="en-US" dirty="0" err="1"/>
              <a:t>tn</a:t>
            </a:r>
            <a:r>
              <a:rPr lang="en-US" dirty="0" smtClean="0"/>
              <a:t>) </a:t>
            </a:r>
          </a:p>
          <a:p>
            <a:pPr>
              <a:buFont typeface="Courier New" pitchFamily="49" charset="0"/>
              <a:buChar char="o"/>
            </a:pPr>
            <a:r>
              <a:rPr lang="en-US" dirty="0" smtClean="0"/>
              <a:t>Atom </a:t>
            </a:r>
            <a:r>
              <a:rPr lang="en-US" dirty="0" smtClean="0">
                <a:sym typeface="Wingdings" pitchFamily="2" charset="2"/>
              </a:rPr>
              <a:t> f</a:t>
            </a:r>
          </a:p>
          <a:p>
            <a:pPr>
              <a:buFont typeface="Courier New" pitchFamily="49" charset="0"/>
              <a:buChar char="o"/>
            </a:pPr>
            <a:r>
              <a:rPr lang="en-US" dirty="0" err="1" smtClean="0">
                <a:sym typeface="Wingdings" pitchFamily="2" charset="2"/>
              </a:rPr>
              <a:t>Arity</a:t>
            </a:r>
            <a:r>
              <a:rPr lang="en-US" dirty="0" smtClean="0">
                <a:sym typeface="Wingdings" pitchFamily="2" charset="2"/>
              </a:rPr>
              <a:t>  n</a:t>
            </a:r>
          </a:p>
          <a:p>
            <a:pPr>
              <a:buFont typeface="Courier New" pitchFamily="49" charset="0"/>
              <a:buChar char="o"/>
            </a:pPr>
            <a:r>
              <a:rPr lang="en-US" dirty="0" err="1" smtClean="0">
                <a:sym typeface="Wingdings" pitchFamily="2" charset="2"/>
              </a:rPr>
              <a:t>ti</a:t>
            </a:r>
            <a:r>
              <a:rPr lang="en-US" dirty="0" smtClean="0">
                <a:sym typeface="Wingdings" pitchFamily="2" charset="2"/>
              </a:rPr>
              <a:t> are arguments.</a:t>
            </a:r>
          </a:p>
          <a:p>
            <a:pPr>
              <a:buFont typeface="Courier New" pitchFamily="49" charset="0"/>
              <a:buChar char="o"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© Aashik Azim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2F5D72A-8354-4EAD-8B54-C73FF612D2CD}" type="datetime1">
              <a:rPr lang="en-US" smtClean="0"/>
              <a:pPr/>
              <a:t>10/3/2016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27909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Ground Vs. </a:t>
            </a:r>
            <a:r>
              <a:rPr lang="en-US" dirty="0" err="1" smtClean="0"/>
              <a:t>Nonground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queries, goals or terms without variable is ground.</a:t>
            </a:r>
          </a:p>
          <a:p>
            <a:r>
              <a:rPr lang="en-US" dirty="0" smtClean="0"/>
              <a:t>Example: </a:t>
            </a:r>
            <a:r>
              <a:rPr lang="en-US" dirty="0"/>
              <a:t>foo(a, b) is </a:t>
            </a:r>
            <a:r>
              <a:rPr lang="en-US" dirty="0" smtClean="0"/>
              <a:t>ground</a:t>
            </a:r>
            <a:r>
              <a:rPr lang="en-US" dirty="0"/>
              <a:t>.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queries</a:t>
            </a:r>
            <a:r>
              <a:rPr lang="en-US" dirty="0"/>
              <a:t>, goals or terms </a:t>
            </a:r>
            <a:r>
              <a:rPr lang="en-US" dirty="0" smtClean="0"/>
              <a:t>with </a:t>
            </a:r>
            <a:r>
              <a:rPr lang="en-US" dirty="0"/>
              <a:t>variable is a ground.</a:t>
            </a:r>
            <a:r>
              <a:rPr lang="en-US" dirty="0" smtClean="0"/>
              <a:t> </a:t>
            </a:r>
          </a:p>
          <a:p>
            <a:r>
              <a:rPr lang="en-US" dirty="0" smtClean="0"/>
              <a:t>Example: </a:t>
            </a:r>
            <a:r>
              <a:rPr lang="en-US" dirty="0"/>
              <a:t>bar(X) is </a:t>
            </a:r>
            <a:r>
              <a:rPr lang="en-US" dirty="0" err="1" smtClean="0"/>
              <a:t>nonground</a:t>
            </a:r>
            <a:r>
              <a:rPr lang="en-US" dirty="0" smtClean="0"/>
              <a:t>. 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© Aashik Azim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C131620-BA68-409D-A19A-91E0FA78CBFB}" type="datetime1">
              <a:rPr lang="en-US" smtClean="0"/>
              <a:pPr/>
              <a:t>10/3/2016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73094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Prolog and Logic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Clearly Prolog has something to do with logic</a:t>
            </a:r>
          </a:p>
          <a:p>
            <a:pPr>
              <a:defRPr/>
            </a:pPr>
            <a:r>
              <a:rPr lang="en-US" dirty="0"/>
              <a:t>Operators</a:t>
            </a:r>
          </a:p>
          <a:p>
            <a:pPr lvl="1">
              <a:defRPr/>
            </a:pPr>
            <a:r>
              <a:rPr lang="en-US" dirty="0"/>
              <a:t>Implication    </a:t>
            </a:r>
            <a:r>
              <a:rPr lang="en-US" b="1" dirty="0"/>
              <a:t> :-</a:t>
            </a:r>
          </a:p>
          <a:p>
            <a:pPr lvl="1">
              <a:defRPr/>
            </a:pPr>
            <a:r>
              <a:rPr lang="en-US" dirty="0"/>
              <a:t>Conjunction    </a:t>
            </a:r>
            <a:r>
              <a:rPr lang="en-US" b="1" dirty="0"/>
              <a:t>,</a:t>
            </a:r>
          </a:p>
          <a:p>
            <a:pPr lvl="1">
              <a:defRPr/>
            </a:pPr>
            <a:r>
              <a:rPr lang="en-US" dirty="0"/>
              <a:t>Disjunction     </a:t>
            </a:r>
            <a:r>
              <a:rPr lang="en-US" b="1" dirty="0"/>
              <a:t>;</a:t>
            </a:r>
          </a:p>
          <a:p>
            <a:pPr>
              <a:defRPr/>
            </a:pPr>
            <a:r>
              <a:rPr lang="en-US" dirty="0"/>
              <a:t>Use of modus ponens</a:t>
            </a:r>
          </a:p>
          <a:p>
            <a:pPr>
              <a:defRPr/>
            </a:pPr>
            <a:r>
              <a:rPr lang="en-US" dirty="0"/>
              <a:t>Negation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© Aashik Azim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7FD50ED-2666-4617-8DC2-0C74CFB8B4C3}" type="datetime1">
              <a:rPr lang="en-US" smtClean="0"/>
              <a:pPr/>
              <a:t>10/3/2016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86781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Rules are statements of the form: </a:t>
            </a:r>
            <a:r>
              <a:rPr lang="en-US" dirty="0" smtClean="0"/>
              <a:t> </a:t>
            </a:r>
          </a:p>
          <a:p>
            <a:pPr marL="0" indent="0" algn="ctr">
              <a:buNone/>
            </a:pPr>
            <a:r>
              <a:rPr lang="en-US" dirty="0" smtClean="0"/>
              <a:t>A :- B1,B2</a:t>
            </a:r>
            <a:r>
              <a:rPr lang="en-US" dirty="0"/>
              <a:t>,...,Bn. where n </a:t>
            </a:r>
            <a:r>
              <a:rPr lang="en-US" dirty="0" smtClean="0"/>
              <a:t>&gt;= </a:t>
            </a:r>
            <a:r>
              <a:rPr lang="en-US" dirty="0"/>
              <a:t>0</a:t>
            </a:r>
            <a:r>
              <a:rPr lang="en-US" dirty="0" smtClean="0"/>
              <a:t>.</a:t>
            </a:r>
          </a:p>
          <a:p>
            <a:pPr>
              <a:buFont typeface="Wingdings" pitchFamily="2" charset="2"/>
              <a:buChar char="v"/>
            </a:pPr>
            <a:r>
              <a:rPr lang="en-US" dirty="0"/>
              <a:t> Note that a fact is just a special </a:t>
            </a:r>
            <a:r>
              <a:rPr lang="en-US" dirty="0" smtClean="0"/>
              <a:t>case </a:t>
            </a:r>
            <a:r>
              <a:rPr lang="en-US" dirty="0"/>
              <a:t>of a rule when n = 0. Facts are also called unit clauses</a:t>
            </a:r>
            <a:r>
              <a:rPr lang="en-US" dirty="0" smtClean="0"/>
              <a:t>.</a:t>
            </a:r>
          </a:p>
          <a:p>
            <a:pPr>
              <a:buFont typeface="Wingdings" pitchFamily="2" charset="2"/>
              <a:buChar char="v"/>
            </a:pPr>
            <a:r>
              <a:rPr lang="en-US" dirty="0"/>
              <a:t>Example: A rule expressing the son relationship is </a:t>
            </a:r>
            <a:r>
              <a:rPr lang="en-US" dirty="0" smtClean="0"/>
              <a:t> </a:t>
            </a:r>
          </a:p>
          <a:p>
            <a:pPr marL="0" indent="0" algn="ctr">
              <a:buNone/>
            </a:pPr>
            <a:r>
              <a:rPr lang="en-US" b="1" dirty="0" smtClean="0"/>
              <a:t>son(X,Y</a:t>
            </a:r>
            <a:r>
              <a:rPr lang="en-US" b="1" dirty="0"/>
              <a:t>) </a:t>
            </a:r>
            <a:r>
              <a:rPr lang="en-US" b="1" dirty="0" smtClean="0"/>
              <a:t>:- father(Y,X</a:t>
            </a:r>
            <a:r>
              <a:rPr lang="en-US" b="1" dirty="0"/>
              <a:t>), male(X). </a:t>
            </a:r>
          </a:p>
          <a:p>
            <a:pPr>
              <a:buFont typeface="Wingdings" pitchFamily="2" charset="2"/>
              <a:buChar char="v"/>
            </a:pPr>
            <a:r>
              <a:rPr lang="en-US" dirty="0"/>
              <a:t> Similarly one can define a rule for the daughter relationship: </a:t>
            </a:r>
          </a:p>
          <a:p>
            <a:pPr marL="0" indent="0" algn="ctr">
              <a:buNone/>
            </a:pPr>
            <a:r>
              <a:rPr lang="en-US" b="1" dirty="0"/>
              <a:t>daughter(X,Y) </a:t>
            </a:r>
            <a:r>
              <a:rPr lang="en-US" b="1" dirty="0" smtClean="0"/>
              <a:t>:- father(Y,X</a:t>
            </a:r>
            <a:r>
              <a:rPr lang="en-US" b="1" dirty="0"/>
              <a:t>), female(X). </a:t>
            </a:r>
          </a:p>
          <a:p>
            <a:pPr>
              <a:buFont typeface="Wingdings" pitchFamily="2" charset="2"/>
              <a:buChar char="v"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© Aashik Azim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4E81C1CB-E7D4-43E9-936C-3C8E786663BC}" type="datetime1">
              <a:rPr lang="en-US" smtClean="0"/>
              <a:pPr/>
              <a:t>10/3/2016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79390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ea typeface="+mj-ea"/>
                <a:cs typeface="+mj-cs"/>
              </a:rPr>
              <a:t>Artificial Intelligence</a:t>
            </a:r>
            <a:br>
              <a:rPr lang="en-US" dirty="0" smtClean="0">
                <a:ea typeface="+mj-ea"/>
                <a:cs typeface="+mj-cs"/>
              </a:rPr>
            </a:br>
            <a:r>
              <a:rPr lang="en-US" dirty="0" smtClean="0">
                <a:ea typeface="+mj-ea"/>
                <a:cs typeface="+mj-cs"/>
              </a:rPr>
              <a:t>Introduction to Prolog</a:t>
            </a:r>
          </a:p>
        </p:txBody>
      </p:sp>
      <p:sp>
        <p:nvSpPr>
          <p:cNvPr id="231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Exercises Teaching Material</a:t>
            </a:r>
          </a:p>
          <a:p>
            <a:pPr lvl="1" eaLnBrk="1" hangingPunct="1">
              <a:defRPr/>
            </a:pPr>
            <a:r>
              <a:rPr lang="en-US" dirty="0" smtClean="0"/>
              <a:t>Learn Prolog Now!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sites.google.com/site/prologsite/home</a:t>
            </a:r>
            <a:endParaRPr lang="en-US" dirty="0" smtClean="0"/>
          </a:p>
          <a:p>
            <a:pPr lvl="1" eaLnBrk="1" hangingPunct="1">
              <a:defRPr/>
            </a:pPr>
            <a:r>
              <a:rPr lang="en-US" dirty="0" smtClean="0"/>
              <a:t>SWI Prolog interpreter </a:t>
            </a:r>
            <a:r>
              <a:rPr lang="en-US" dirty="0" smtClean="0">
                <a:hlinkClick r:id="rId3"/>
              </a:rPr>
              <a:t>http://www.swi-prolog.org/</a:t>
            </a:r>
            <a:endParaRPr lang="en-US" dirty="0"/>
          </a:p>
          <a:p>
            <a:pPr lvl="1" eaLnBrk="1" hangingPunct="1">
              <a:defRPr/>
            </a:pPr>
            <a:endParaRPr lang="en-US" dirty="0" smtClean="0"/>
          </a:p>
          <a:p>
            <a:pPr lvl="1">
              <a:defRPr/>
            </a:pPr>
            <a:r>
              <a:rPr lang="en-US" dirty="0"/>
              <a:t>Book: The Art of Prolog by Leon Sterling </a:t>
            </a:r>
            <a:r>
              <a:rPr lang="en-US" dirty="0" smtClean="0"/>
              <a:t>and Ehud Shapiro.</a:t>
            </a:r>
          </a:p>
          <a:p>
            <a:pPr lvl="1">
              <a:defRPr/>
            </a:pPr>
            <a:endParaRPr lang="en-US" dirty="0"/>
          </a:p>
          <a:p>
            <a:pPr lvl="1">
              <a:defRPr/>
            </a:pPr>
            <a:endParaRPr lang="en-US" dirty="0"/>
          </a:p>
          <a:p>
            <a:pPr lvl="1">
              <a:defRPr/>
            </a:pPr>
            <a:endParaRPr lang="en-US" dirty="0" smtClean="0"/>
          </a:p>
          <a:p>
            <a:pPr lvl="1" eaLnBrk="1" hangingPunct="1">
              <a:defRPr/>
            </a:pPr>
            <a:endParaRPr lang="en-US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CC202C68-E12B-4B71-832F-E36B9A1E7B6D}" type="datetime1">
              <a:rPr lang="en-US" smtClean="0"/>
              <a:pPr/>
              <a:t>10/3/2016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© Aashik Azim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56070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Knowledge 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smtClean="0"/>
              <a:t>collection of </a:t>
            </a:r>
            <a:r>
              <a:rPr lang="en-US" dirty="0"/>
              <a:t>facts and rules is called a knowledge base </a:t>
            </a:r>
            <a:r>
              <a:rPr lang="en-US" dirty="0" smtClean="0"/>
              <a:t>(KB) (</a:t>
            </a:r>
            <a:r>
              <a:rPr lang="en-US" dirty="0"/>
              <a:t>or a database) and Prolog </a:t>
            </a:r>
            <a:r>
              <a:rPr lang="en-US" dirty="0" smtClean="0"/>
              <a:t>programming is </a:t>
            </a:r>
            <a:r>
              <a:rPr lang="en-US" dirty="0"/>
              <a:t>all about writing knowledge </a:t>
            </a:r>
            <a:r>
              <a:rPr lang="en-US" dirty="0" smtClean="0"/>
              <a:t>bases.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© Aashik Azim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3E996497-B3B5-4F63-BC32-D51374F8DC83}" type="datetime1">
              <a:rPr lang="en-US" smtClean="0"/>
              <a:pPr/>
              <a:t>10/3/2016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74212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Knowledge Base 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© Aashik Azim</a:t>
            </a:r>
            <a:endParaRPr lang="en-US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304800" y="1981200"/>
            <a:ext cx="7924800" cy="3505200"/>
          </a:xfrm>
          <a:prstGeom prst="rect">
            <a:avLst/>
          </a:prstGeom>
          <a:solidFill>
            <a:srgbClr val="DDDDDD">
              <a:alpha val="50000"/>
            </a:srgbClr>
          </a:solidFill>
          <a:ln>
            <a:solidFill>
              <a:schemeClr val="folHlink"/>
            </a:solidFill>
            <a:miter lim="800000"/>
            <a:headEnd/>
            <a:tailEnd/>
          </a:ln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  <a:defRPr/>
            </a:pPr>
            <a:r>
              <a:rPr lang="en-US" sz="3600" dirty="0" smtClean="0"/>
              <a:t>woman</a:t>
            </a:r>
            <a:r>
              <a:rPr lang="en-US" sz="3600" dirty="0" smtClean="0">
                <a:cs typeface="Arial" charset="0"/>
              </a:rPr>
              <a:t>(</a:t>
            </a:r>
            <a:r>
              <a:rPr lang="en-US" sz="3600" dirty="0" err="1" smtClean="0">
                <a:cs typeface="Arial" charset="0"/>
              </a:rPr>
              <a:t>mia</a:t>
            </a:r>
            <a:r>
              <a:rPr lang="en-US" sz="3600" dirty="0" smtClean="0">
                <a:cs typeface="Arial" charset="0"/>
              </a:rPr>
              <a:t>).</a:t>
            </a:r>
          </a:p>
          <a:p>
            <a:pPr>
              <a:buFontTx/>
              <a:buNone/>
              <a:defRPr/>
            </a:pPr>
            <a:r>
              <a:rPr lang="en-US" sz="3600" dirty="0" smtClean="0"/>
              <a:t>woman</a:t>
            </a:r>
            <a:r>
              <a:rPr lang="en-US" sz="3600" dirty="0" smtClean="0">
                <a:cs typeface="Arial" charset="0"/>
              </a:rPr>
              <a:t>(</a:t>
            </a:r>
            <a:r>
              <a:rPr lang="en-US" sz="3600" dirty="0" err="1" smtClean="0">
                <a:cs typeface="Arial" charset="0"/>
              </a:rPr>
              <a:t>jody</a:t>
            </a:r>
            <a:r>
              <a:rPr lang="en-US" sz="3600" dirty="0" smtClean="0">
                <a:cs typeface="Arial" charset="0"/>
              </a:rPr>
              <a:t>).</a:t>
            </a:r>
          </a:p>
          <a:p>
            <a:pPr>
              <a:buFontTx/>
              <a:buNone/>
              <a:defRPr/>
            </a:pPr>
            <a:r>
              <a:rPr lang="en-US" sz="3600" dirty="0" smtClean="0"/>
              <a:t>woman</a:t>
            </a:r>
            <a:r>
              <a:rPr lang="en-US" sz="3600" dirty="0" smtClean="0">
                <a:cs typeface="Arial" charset="0"/>
              </a:rPr>
              <a:t>(</a:t>
            </a:r>
            <a:r>
              <a:rPr lang="en-US" sz="3600" dirty="0" err="1" smtClean="0">
                <a:cs typeface="Arial" charset="0"/>
              </a:rPr>
              <a:t>yolanda</a:t>
            </a:r>
            <a:r>
              <a:rPr lang="en-US" sz="3600" dirty="0" smtClean="0">
                <a:cs typeface="Arial" charset="0"/>
              </a:rPr>
              <a:t>).</a:t>
            </a:r>
          </a:p>
          <a:p>
            <a:pPr>
              <a:buFontTx/>
              <a:buNone/>
              <a:defRPr/>
            </a:pPr>
            <a:r>
              <a:rPr lang="en-US" sz="3600" dirty="0" err="1" smtClean="0"/>
              <a:t>playsAirGuitar</a:t>
            </a:r>
            <a:r>
              <a:rPr lang="en-US" sz="3600" dirty="0" smtClean="0">
                <a:cs typeface="Arial" charset="0"/>
              </a:rPr>
              <a:t>(</a:t>
            </a:r>
            <a:r>
              <a:rPr lang="en-US" sz="3600" dirty="0" err="1" smtClean="0">
                <a:cs typeface="Arial" charset="0"/>
              </a:rPr>
              <a:t>jody</a:t>
            </a:r>
            <a:r>
              <a:rPr lang="en-US" sz="3600" dirty="0" smtClean="0">
                <a:cs typeface="Arial" charset="0"/>
              </a:rPr>
              <a:t>).</a:t>
            </a:r>
          </a:p>
          <a:p>
            <a:pPr>
              <a:buFontTx/>
              <a:buNone/>
              <a:defRPr/>
            </a:pPr>
            <a:r>
              <a:rPr lang="en-US" sz="3600" dirty="0" smtClean="0">
                <a:cs typeface="Arial" charset="0"/>
              </a:rPr>
              <a:t>party.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2141471-92EE-40EE-B9D8-256CE39EF69B}" type="datetime1">
              <a:rPr lang="en-US" smtClean="0"/>
              <a:pPr/>
              <a:t>10/3/2016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87281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ea typeface="+mj-ea"/>
                <a:cs typeface="+mj-cs"/>
              </a:rPr>
              <a:t>Knowledge Base 1</a:t>
            </a:r>
          </a:p>
        </p:txBody>
      </p:sp>
      <p:sp>
        <p:nvSpPr>
          <p:cNvPr id="265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752600"/>
            <a:ext cx="6858000" cy="2286000"/>
          </a:xfrm>
          <a:solidFill>
            <a:srgbClr val="DDDDDD">
              <a:alpha val="50000"/>
            </a:srgbClr>
          </a:solidFill>
          <a:ln>
            <a:solidFill>
              <a:schemeClr val="folHlink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US" sz="2000" dirty="0" smtClean="0">
                <a:ea typeface="+mn-ea"/>
                <a:cs typeface="+mn-cs"/>
              </a:rPr>
              <a:t>woman</a:t>
            </a:r>
            <a:r>
              <a:rPr lang="en-US" sz="2000" dirty="0" smtClean="0">
                <a:ea typeface="+mn-ea"/>
                <a:cs typeface="Arial" charset="0"/>
              </a:rPr>
              <a:t>(</a:t>
            </a:r>
            <a:r>
              <a:rPr lang="en-US" sz="2000" dirty="0" err="1" smtClean="0">
                <a:ea typeface="+mn-ea"/>
                <a:cs typeface="Arial" charset="0"/>
              </a:rPr>
              <a:t>mia</a:t>
            </a:r>
            <a:r>
              <a:rPr lang="en-US" sz="2000" dirty="0" smtClean="0">
                <a:ea typeface="+mn-ea"/>
                <a:cs typeface="Arial" charset="0"/>
              </a:rPr>
              <a:t>).</a:t>
            </a:r>
          </a:p>
          <a:p>
            <a:pPr eaLnBrk="1" hangingPunct="1">
              <a:buFontTx/>
              <a:buNone/>
              <a:defRPr/>
            </a:pPr>
            <a:r>
              <a:rPr lang="en-US" sz="2000" dirty="0" smtClean="0">
                <a:ea typeface="+mn-ea"/>
                <a:cs typeface="+mn-cs"/>
              </a:rPr>
              <a:t>woman</a:t>
            </a:r>
            <a:r>
              <a:rPr lang="en-US" sz="2000" dirty="0" smtClean="0">
                <a:ea typeface="+mn-ea"/>
                <a:cs typeface="Arial" charset="0"/>
              </a:rPr>
              <a:t>(</a:t>
            </a:r>
            <a:r>
              <a:rPr lang="en-US" sz="2000" dirty="0" err="1" smtClean="0">
                <a:ea typeface="+mn-ea"/>
                <a:cs typeface="Arial" charset="0"/>
              </a:rPr>
              <a:t>jody</a:t>
            </a:r>
            <a:r>
              <a:rPr lang="en-US" sz="2000" dirty="0" smtClean="0">
                <a:ea typeface="+mn-ea"/>
                <a:cs typeface="Arial" charset="0"/>
              </a:rPr>
              <a:t>).</a:t>
            </a:r>
          </a:p>
          <a:p>
            <a:pPr eaLnBrk="1" hangingPunct="1">
              <a:buFontTx/>
              <a:buNone/>
              <a:defRPr/>
            </a:pPr>
            <a:r>
              <a:rPr lang="en-US" sz="2000" dirty="0" smtClean="0">
                <a:ea typeface="+mn-ea"/>
                <a:cs typeface="+mn-cs"/>
              </a:rPr>
              <a:t>woman</a:t>
            </a:r>
            <a:r>
              <a:rPr lang="en-US" sz="2000" dirty="0" smtClean="0">
                <a:ea typeface="+mn-ea"/>
                <a:cs typeface="Arial" charset="0"/>
              </a:rPr>
              <a:t>(</a:t>
            </a:r>
            <a:r>
              <a:rPr lang="en-US" sz="2000" dirty="0" err="1" smtClean="0">
                <a:ea typeface="+mn-ea"/>
                <a:cs typeface="Arial" charset="0"/>
              </a:rPr>
              <a:t>yolanda</a:t>
            </a:r>
            <a:r>
              <a:rPr lang="en-US" sz="2000" dirty="0" smtClean="0">
                <a:ea typeface="+mn-ea"/>
                <a:cs typeface="Arial" charset="0"/>
              </a:rPr>
              <a:t>).</a:t>
            </a:r>
          </a:p>
          <a:p>
            <a:pPr eaLnBrk="1" hangingPunct="1">
              <a:buFontTx/>
              <a:buNone/>
              <a:defRPr/>
            </a:pPr>
            <a:r>
              <a:rPr lang="en-US" sz="2000" dirty="0" err="1" smtClean="0">
                <a:ea typeface="+mn-ea"/>
                <a:cs typeface="+mn-cs"/>
              </a:rPr>
              <a:t>playsAirGuitar</a:t>
            </a:r>
            <a:r>
              <a:rPr lang="en-US" sz="2000" dirty="0" smtClean="0">
                <a:ea typeface="+mn-ea"/>
                <a:cs typeface="Arial" charset="0"/>
              </a:rPr>
              <a:t>(</a:t>
            </a:r>
            <a:r>
              <a:rPr lang="en-US" sz="2000" dirty="0" err="1" smtClean="0">
                <a:ea typeface="+mn-ea"/>
                <a:cs typeface="Arial" charset="0"/>
              </a:rPr>
              <a:t>jody</a:t>
            </a:r>
            <a:r>
              <a:rPr lang="en-US" sz="2000" dirty="0" smtClean="0">
                <a:ea typeface="+mn-ea"/>
                <a:cs typeface="Arial" charset="0"/>
              </a:rPr>
              <a:t>).</a:t>
            </a:r>
          </a:p>
          <a:p>
            <a:pPr eaLnBrk="1" hangingPunct="1">
              <a:buFontTx/>
              <a:buNone/>
              <a:defRPr/>
            </a:pPr>
            <a:r>
              <a:rPr lang="en-US" sz="2000" dirty="0" smtClean="0">
                <a:ea typeface="+mn-ea"/>
                <a:cs typeface="Arial" charset="0"/>
              </a:rPr>
              <a:t>party.</a:t>
            </a:r>
          </a:p>
        </p:txBody>
      </p:sp>
      <p:sp>
        <p:nvSpPr>
          <p:cNvPr id="265220" name="Rectangle 4"/>
          <p:cNvSpPr>
            <a:spLocks noChangeArrowheads="1"/>
          </p:cNvSpPr>
          <p:nvPr/>
        </p:nvSpPr>
        <p:spPr bwMode="auto">
          <a:xfrm>
            <a:off x="990600" y="4267200"/>
            <a:ext cx="6858000" cy="2286000"/>
          </a:xfrm>
          <a:prstGeom prst="rect">
            <a:avLst/>
          </a:prstGeom>
          <a:solidFill>
            <a:srgbClr val="CCCCFF">
              <a:alpha val="50000"/>
            </a:srgbClr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buFontTx/>
              <a:buNone/>
              <a:defRPr/>
            </a:pPr>
            <a:r>
              <a:rPr lang="en-US" sz="2000" dirty="0">
                <a:latin typeface="Arial" charset="0"/>
                <a:ea typeface="ＭＳ Ｐゴシック" charset="0"/>
              </a:rPr>
              <a:t>?- woman</a:t>
            </a:r>
            <a:r>
              <a:rPr lang="en-US" sz="2000" dirty="0">
                <a:latin typeface="Arial" charset="0"/>
                <a:ea typeface="ＭＳ Ｐゴシック" charset="0"/>
                <a:cs typeface="Arial" charset="0"/>
              </a:rPr>
              <a:t>(</a:t>
            </a:r>
            <a:r>
              <a:rPr lang="en-US" sz="2000" dirty="0" err="1">
                <a:latin typeface="Arial" charset="0"/>
                <a:ea typeface="ＭＳ Ｐゴシック" charset="0"/>
                <a:cs typeface="Arial" charset="0"/>
              </a:rPr>
              <a:t>mia</a:t>
            </a:r>
            <a:r>
              <a:rPr lang="en-US" sz="2000" dirty="0">
                <a:latin typeface="Arial" charset="0"/>
                <a:ea typeface="ＭＳ Ｐゴシック" charset="0"/>
                <a:cs typeface="Arial" charset="0"/>
              </a:rPr>
              <a:t>).</a:t>
            </a:r>
          </a:p>
          <a:p>
            <a:pPr marL="342900" indent="-342900">
              <a:buFontTx/>
              <a:buNone/>
              <a:defRPr/>
            </a:pPr>
            <a:r>
              <a:rPr lang="en-US" sz="2000" dirty="0">
                <a:latin typeface="Arial" charset="0"/>
                <a:ea typeface="ＭＳ Ｐゴシック" charset="0"/>
                <a:cs typeface="Arial" charset="0"/>
              </a:rPr>
              <a:t>yes</a:t>
            </a:r>
          </a:p>
          <a:p>
            <a:pPr marL="342900" indent="-342900">
              <a:defRPr/>
            </a:pPr>
            <a:r>
              <a:rPr lang="en-US" sz="2000" dirty="0" smtClean="0">
                <a:latin typeface="Arial" charset="0"/>
                <a:ea typeface="ＭＳ Ｐゴシック" charset="0"/>
                <a:cs typeface="Arial" charset="0"/>
              </a:rPr>
              <a:t>?- </a:t>
            </a:r>
            <a:r>
              <a:rPr lang="en-US" sz="2000" dirty="0" err="1" smtClean="0">
                <a:latin typeface="Arial" charset="0"/>
                <a:ea typeface="ＭＳ Ｐゴシック" charset="0"/>
              </a:rPr>
              <a:t>playsAirGuitar</a:t>
            </a:r>
            <a:r>
              <a:rPr lang="en-US" sz="2000" dirty="0" smtClean="0">
                <a:latin typeface="Arial" charset="0"/>
                <a:ea typeface="ＭＳ Ｐゴシック" charset="0"/>
                <a:cs typeface="Arial" charset="0"/>
              </a:rPr>
              <a:t>(</a:t>
            </a:r>
            <a:r>
              <a:rPr lang="en-US" sz="2000" dirty="0" err="1" smtClean="0">
                <a:latin typeface="Arial" charset="0"/>
                <a:ea typeface="ＭＳ Ｐゴシック" charset="0"/>
                <a:cs typeface="Arial" charset="0"/>
              </a:rPr>
              <a:t>jody</a:t>
            </a:r>
            <a:r>
              <a:rPr lang="en-US" sz="2000" dirty="0" smtClean="0">
                <a:latin typeface="Arial" charset="0"/>
                <a:ea typeface="ＭＳ Ｐゴシック" charset="0"/>
                <a:cs typeface="Arial" charset="0"/>
              </a:rPr>
              <a:t>)</a:t>
            </a:r>
          </a:p>
          <a:p>
            <a:pPr marL="342900" indent="-342900">
              <a:buFontTx/>
              <a:buNone/>
              <a:defRPr/>
            </a:pPr>
            <a:r>
              <a:rPr lang="en-US" sz="2000" dirty="0" smtClean="0">
                <a:latin typeface="Arial" charset="0"/>
                <a:ea typeface="ＭＳ Ｐゴシック" charset="0"/>
                <a:cs typeface="Arial" charset="0"/>
              </a:rPr>
              <a:t>.</a:t>
            </a:r>
            <a:endParaRPr lang="en-US" sz="2000" dirty="0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© Aashik Azim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B2BA545-C4E4-4032-9B2B-897FEE2346DF}" type="datetime1">
              <a:rPr lang="en-US" smtClean="0"/>
              <a:pPr/>
              <a:t>10/3/2016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91990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ea typeface="+mj-ea"/>
                <a:cs typeface="+mj-cs"/>
              </a:rPr>
              <a:t>Knowledge Base 1</a:t>
            </a:r>
          </a:p>
        </p:txBody>
      </p:sp>
      <p:sp>
        <p:nvSpPr>
          <p:cNvPr id="266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752600"/>
            <a:ext cx="6248400" cy="2286000"/>
          </a:xfrm>
          <a:solidFill>
            <a:srgbClr val="DDDDDD">
              <a:alpha val="50000"/>
            </a:srgbClr>
          </a:solidFill>
          <a:ln>
            <a:solidFill>
              <a:schemeClr val="folHlink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US" sz="2000" smtClean="0">
                <a:ea typeface="+mn-ea"/>
                <a:cs typeface="+mn-cs"/>
              </a:rPr>
              <a:t>woman</a:t>
            </a:r>
            <a:r>
              <a:rPr lang="en-US" sz="2000" smtClean="0">
                <a:ea typeface="+mn-ea"/>
                <a:cs typeface="Arial" charset="0"/>
              </a:rPr>
              <a:t>(mia).</a:t>
            </a:r>
          </a:p>
          <a:p>
            <a:pPr eaLnBrk="1" hangingPunct="1">
              <a:buFontTx/>
              <a:buNone/>
              <a:defRPr/>
            </a:pPr>
            <a:r>
              <a:rPr lang="en-US" sz="2000" smtClean="0">
                <a:ea typeface="+mn-ea"/>
                <a:cs typeface="+mn-cs"/>
              </a:rPr>
              <a:t>woman</a:t>
            </a:r>
            <a:r>
              <a:rPr lang="en-US" sz="2000" smtClean="0">
                <a:ea typeface="+mn-ea"/>
                <a:cs typeface="Arial" charset="0"/>
              </a:rPr>
              <a:t>(jody).</a:t>
            </a:r>
          </a:p>
          <a:p>
            <a:pPr eaLnBrk="1" hangingPunct="1">
              <a:buFontTx/>
              <a:buNone/>
              <a:defRPr/>
            </a:pPr>
            <a:r>
              <a:rPr lang="en-US" sz="2000" smtClean="0">
                <a:ea typeface="+mn-ea"/>
                <a:cs typeface="+mn-cs"/>
              </a:rPr>
              <a:t>woman</a:t>
            </a:r>
            <a:r>
              <a:rPr lang="en-US" sz="2000" smtClean="0">
                <a:ea typeface="+mn-ea"/>
                <a:cs typeface="Arial" charset="0"/>
              </a:rPr>
              <a:t>(yolanda).</a:t>
            </a:r>
          </a:p>
          <a:p>
            <a:pPr eaLnBrk="1" hangingPunct="1">
              <a:buFontTx/>
              <a:buNone/>
              <a:defRPr/>
            </a:pPr>
            <a:r>
              <a:rPr lang="en-US" sz="2000" smtClean="0">
                <a:ea typeface="+mn-ea"/>
                <a:cs typeface="+mn-cs"/>
              </a:rPr>
              <a:t>playsAirGuitar</a:t>
            </a:r>
            <a:r>
              <a:rPr lang="en-US" sz="2000" smtClean="0">
                <a:ea typeface="+mn-ea"/>
                <a:cs typeface="Arial" charset="0"/>
              </a:rPr>
              <a:t>(jody).</a:t>
            </a:r>
          </a:p>
          <a:p>
            <a:pPr eaLnBrk="1" hangingPunct="1">
              <a:buFontTx/>
              <a:buNone/>
              <a:defRPr/>
            </a:pPr>
            <a:r>
              <a:rPr lang="en-US" sz="2000" smtClean="0">
                <a:ea typeface="+mn-ea"/>
                <a:cs typeface="Arial" charset="0"/>
              </a:rPr>
              <a:t>party.</a:t>
            </a:r>
          </a:p>
        </p:txBody>
      </p:sp>
      <p:sp>
        <p:nvSpPr>
          <p:cNvPr id="266244" name="Rectangle 4"/>
          <p:cNvSpPr>
            <a:spLocks noChangeArrowheads="1"/>
          </p:cNvSpPr>
          <p:nvPr/>
        </p:nvSpPr>
        <p:spPr bwMode="auto">
          <a:xfrm>
            <a:off x="990600" y="4267200"/>
            <a:ext cx="6324600" cy="2286000"/>
          </a:xfrm>
          <a:prstGeom prst="rect">
            <a:avLst/>
          </a:prstGeom>
          <a:solidFill>
            <a:srgbClr val="CCCCFF">
              <a:alpha val="50000"/>
            </a:srgbClr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buFontTx/>
              <a:buNone/>
              <a:defRPr/>
            </a:pPr>
            <a:r>
              <a:rPr lang="en-US" sz="2000">
                <a:latin typeface="Arial" charset="0"/>
                <a:ea typeface="ＭＳ Ｐゴシック" charset="0"/>
              </a:rPr>
              <a:t>?- woman</a:t>
            </a:r>
            <a:r>
              <a:rPr lang="en-US" sz="2000">
                <a:latin typeface="Arial" charset="0"/>
                <a:ea typeface="ＭＳ Ｐゴシック" charset="0"/>
                <a:cs typeface="Arial" charset="0"/>
              </a:rPr>
              <a:t>(mia).</a:t>
            </a:r>
          </a:p>
          <a:p>
            <a:pPr marL="342900" indent="-342900">
              <a:buFontTx/>
              <a:buNone/>
              <a:defRPr/>
            </a:pPr>
            <a:r>
              <a:rPr lang="en-US" sz="2000">
                <a:latin typeface="Arial" charset="0"/>
                <a:ea typeface="ＭＳ Ｐゴシック" charset="0"/>
                <a:cs typeface="Arial" charset="0"/>
              </a:rPr>
              <a:t>yes</a:t>
            </a:r>
          </a:p>
          <a:p>
            <a:pPr marL="342900" indent="-342900">
              <a:buFontTx/>
              <a:buNone/>
              <a:defRPr/>
            </a:pPr>
            <a:r>
              <a:rPr lang="en-US" sz="2000">
                <a:latin typeface="Arial" charset="0"/>
                <a:ea typeface="ＭＳ Ｐゴシック" charset="0"/>
                <a:cs typeface="Arial" charset="0"/>
              </a:rPr>
              <a:t>?- </a:t>
            </a:r>
            <a:r>
              <a:rPr lang="en-US" sz="2000">
                <a:latin typeface="Arial" charset="0"/>
                <a:ea typeface="ＭＳ Ｐゴシック" charset="0"/>
              </a:rPr>
              <a:t>playsAirGuitar</a:t>
            </a:r>
            <a:r>
              <a:rPr lang="en-US" sz="2000">
                <a:latin typeface="Arial" charset="0"/>
                <a:ea typeface="ＭＳ Ｐゴシック" charset="0"/>
                <a:cs typeface="Arial" charset="0"/>
              </a:rPr>
              <a:t>(jody).</a:t>
            </a:r>
          </a:p>
          <a:p>
            <a:pPr marL="342900" indent="-342900">
              <a:buFontTx/>
              <a:buNone/>
              <a:defRPr/>
            </a:pPr>
            <a:r>
              <a:rPr lang="en-US" sz="2000">
                <a:latin typeface="Arial" charset="0"/>
                <a:ea typeface="ＭＳ Ｐゴシック" charset="0"/>
                <a:cs typeface="Arial" charset="0"/>
              </a:rPr>
              <a:t>yes</a:t>
            </a:r>
          </a:p>
          <a:p>
            <a:pPr marL="342900" indent="-342900">
              <a:buFontTx/>
              <a:buNone/>
              <a:defRPr/>
            </a:pPr>
            <a:r>
              <a:rPr lang="en-US" sz="2000">
                <a:latin typeface="Arial" charset="0"/>
                <a:ea typeface="ＭＳ Ｐゴシック" charset="0"/>
                <a:cs typeface="Arial" charset="0"/>
              </a:rPr>
              <a:t>?-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© Aashik Azim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111B5E6-CE67-4016-835D-7979486AA9AD}" type="datetime1">
              <a:rPr lang="en-US" smtClean="0"/>
              <a:pPr/>
              <a:t>10/3/2016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14508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ea typeface="+mj-ea"/>
                <a:cs typeface="+mj-cs"/>
              </a:rPr>
              <a:t>Knowledge Base 1</a:t>
            </a:r>
          </a:p>
        </p:txBody>
      </p:sp>
      <p:sp>
        <p:nvSpPr>
          <p:cNvPr id="267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752600"/>
            <a:ext cx="6248400" cy="2286000"/>
          </a:xfrm>
          <a:solidFill>
            <a:srgbClr val="DDDDDD">
              <a:alpha val="50000"/>
            </a:srgbClr>
          </a:solidFill>
          <a:ln>
            <a:solidFill>
              <a:schemeClr val="folHlink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US" sz="2000" smtClean="0">
                <a:ea typeface="+mn-ea"/>
                <a:cs typeface="+mn-cs"/>
              </a:rPr>
              <a:t>woman</a:t>
            </a:r>
            <a:r>
              <a:rPr lang="en-US" sz="2000" smtClean="0">
                <a:ea typeface="+mn-ea"/>
                <a:cs typeface="Arial" charset="0"/>
              </a:rPr>
              <a:t>(mia).</a:t>
            </a:r>
          </a:p>
          <a:p>
            <a:pPr eaLnBrk="1" hangingPunct="1">
              <a:buFontTx/>
              <a:buNone/>
              <a:defRPr/>
            </a:pPr>
            <a:r>
              <a:rPr lang="en-US" sz="2000" smtClean="0">
                <a:ea typeface="+mn-ea"/>
                <a:cs typeface="+mn-cs"/>
              </a:rPr>
              <a:t>woman</a:t>
            </a:r>
            <a:r>
              <a:rPr lang="en-US" sz="2000" smtClean="0">
                <a:ea typeface="+mn-ea"/>
                <a:cs typeface="Arial" charset="0"/>
              </a:rPr>
              <a:t>(jody).</a:t>
            </a:r>
          </a:p>
          <a:p>
            <a:pPr eaLnBrk="1" hangingPunct="1">
              <a:buFontTx/>
              <a:buNone/>
              <a:defRPr/>
            </a:pPr>
            <a:r>
              <a:rPr lang="en-US" sz="2000" smtClean="0">
                <a:ea typeface="+mn-ea"/>
                <a:cs typeface="+mn-cs"/>
              </a:rPr>
              <a:t>woman</a:t>
            </a:r>
            <a:r>
              <a:rPr lang="en-US" sz="2000" smtClean="0">
                <a:ea typeface="+mn-ea"/>
                <a:cs typeface="Arial" charset="0"/>
              </a:rPr>
              <a:t>(yolanda).</a:t>
            </a:r>
          </a:p>
          <a:p>
            <a:pPr eaLnBrk="1" hangingPunct="1">
              <a:buFontTx/>
              <a:buNone/>
              <a:defRPr/>
            </a:pPr>
            <a:r>
              <a:rPr lang="en-US" sz="2000" smtClean="0">
                <a:ea typeface="+mn-ea"/>
                <a:cs typeface="+mn-cs"/>
              </a:rPr>
              <a:t>playsAirGuitar</a:t>
            </a:r>
            <a:r>
              <a:rPr lang="en-US" sz="2000" smtClean="0">
                <a:ea typeface="+mn-ea"/>
                <a:cs typeface="Arial" charset="0"/>
              </a:rPr>
              <a:t>(jody).</a:t>
            </a:r>
          </a:p>
          <a:p>
            <a:pPr eaLnBrk="1" hangingPunct="1">
              <a:buFontTx/>
              <a:buNone/>
              <a:defRPr/>
            </a:pPr>
            <a:r>
              <a:rPr lang="en-US" sz="2000" smtClean="0">
                <a:ea typeface="+mn-ea"/>
                <a:cs typeface="Arial" charset="0"/>
              </a:rPr>
              <a:t>party.</a:t>
            </a:r>
          </a:p>
        </p:txBody>
      </p:sp>
      <p:sp>
        <p:nvSpPr>
          <p:cNvPr id="267268" name="Rectangle 4"/>
          <p:cNvSpPr>
            <a:spLocks noChangeArrowheads="1"/>
          </p:cNvSpPr>
          <p:nvPr/>
        </p:nvSpPr>
        <p:spPr bwMode="auto">
          <a:xfrm>
            <a:off x="990600" y="4267200"/>
            <a:ext cx="6324600" cy="2286000"/>
          </a:xfrm>
          <a:prstGeom prst="rect">
            <a:avLst/>
          </a:prstGeom>
          <a:solidFill>
            <a:srgbClr val="CCCCFF">
              <a:alpha val="50000"/>
            </a:srgbClr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buFontTx/>
              <a:buNone/>
              <a:defRPr/>
            </a:pPr>
            <a:r>
              <a:rPr lang="en-US" sz="2000" dirty="0">
                <a:latin typeface="Arial" charset="0"/>
                <a:ea typeface="ＭＳ Ｐゴシック" charset="0"/>
              </a:rPr>
              <a:t>?- woman</a:t>
            </a:r>
            <a:r>
              <a:rPr lang="en-US" sz="2000" dirty="0">
                <a:latin typeface="Arial" charset="0"/>
                <a:ea typeface="ＭＳ Ｐゴシック" charset="0"/>
                <a:cs typeface="Arial" charset="0"/>
              </a:rPr>
              <a:t>(</a:t>
            </a:r>
            <a:r>
              <a:rPr lang="en-US" sz="2000" dirty="0" err="1">
                <a:latin typeface="Arial" charset="0"/>
                <a:ea typeface="ＭＳ Ｐゴシック" charset="0"/>
                <a:cs typeface="Arial" charset="0"/>
              </a:rPr>
              <a:t>mia</a:t>
            </a:r>
            <a:r>
              <a:rPr lang="en-US" sz="2000" dirty="0">
                <a:latin typeface="Arial" charset="0"/>
                <a:ea typeface="ＭＳ Ｐゴシック" charset="0"/>
                <a:cs typeface="Arial" charset="0"/>
              </a:rPr>
              <a:t>).</a:t>
            </a:r>
          </a:p>
          <a:p>
            <a:pPr marL="342900" indent="-342900">
              <a:buFontTx/>
              <a:buNone/>
              <a:defRPr/>
            </a:pPr>
            <a:r>
              <a:rPr lang="en-US" sz="2000" dirty="0">
                <a:latin typeface="Arial" charset="0"/>
                <a:ea typeface="ＭＳ Ｐゴシック" charset="0"/>
                <a:cs typeface="Arial" charset="0"/>
              </a:rPr>
              <a:t>yes</a:t>
            </a:r>
          </a:p>
          <a:p>
            <a:pPr marL="342900" indent="-342900">
              <a:buFontTx/>
              <a:buNone/>
              <a:defRPr/>
            </a:pPr>
            <a:r>
              <a:rPr lang="en-US" sz="2000" dirty="0">
                <a:latin typeface="Arial" charset="0"/>
                <a:ea typeface="ＭＳ Ｐゴシック" charset="0"/>
                <a:cs typeface="Arial" charset="0"/>
              </a:rPr>
              <a:t>?- </a:t>
            </a:r>
            <a:r>
              <a:rPr lang="en-US" sz="2000" dirty="0" err="1">
                <a:latin typeface="Arial" charset="0"/>
                <a:ea typeface="ＭＳ Ｐゴシック" charset="0"/>
              </a:rPr>
              <a:t>playsAirGuitar</a:t>
            </a:r>
            <a:r>
              <a:rPr lang="en-US" sz="2000" dirty="0">
                <a:latin typeface="Arial" charset="0"/>
                <a:ea typeface="ＭＳ Ｐゴシック" charset="0"/>
                <a:cs typeface="Arial" charset="0"/>
              </a:rPr>
              <a:t>(</a:t>
            </a:r>
            <a:r>
              <a:rPr lang="en-US" sz="2000" dirty="0" err="1">
                <a:latin typeface="Arial" charset="0"/>
                <a:ea typeface="ＭＳ Ｐゴシック" charset="0"/>
                <a:cs typeface="Arial" charset="0"/>
              </a:rPr>
              <a:t>jody</a:t>
            </a:r>
            <a:r>
              <a:rPr lang="en-US" sz="2000" dirty="0">
                <a:latin typeface="Arial" charset="0"/>
                <a:ea typeface="ＭＳ Ｐゴシック" charset="0"/>
                <a:cs typeface="Arial" charset="0"/>
              </a:rPr>
              <a:t>).</a:t>
            </a:r>
          </a:p>
          <a:p>
            <a:pPr marL="342900" indent="-342900">
              <a:buFontTx/>
              <a:buNone/>
              <a:defRPr/>
            </a:pPr>
            <a:r>
              <a:rPr lang="en-US" sz="2000" dirty="0">
                <a:latin typeface="Arial" charset="0"/>
                <a:ea typeface="ＭＳ Ｐゴシック" charset="0"/>
                <a:cs typeface="Arial" charset="0"/>
              </a:rPr>
              <a:t>yes</a:t>
            </a:r>
          </a:p>
          <a:p>
            <a:pPr marL="342900" indent="-342900">
              <a:buFontTx/>
              <a:buNone/>
              <a:defRPr/>
            </a:pPr>
            <a:r>
              <a:rPr lang="en-US" sz="2000" dirty="0">
                <a:latin typeface="Arial" charset="0"/>
                <a:ea typeface="ＭＳ Ｐゴシック" charset="0"/>
                <a:cs typeface="Arial" charset="0"/>
              </a:rPr>
              <a:t>?- </a:t>
            </a:r>
            <a:r>
              <a:rPr lang="en-US" sz="2000" dirty="0" err="1">
                <a:latin typeface="Arial" charset="0"/>
                <a:ea typeface="ＭＳ Ｐゴシック" charset="0"/>
              </a:rPr>
              <a:t>playsAirGuitar</a:t>
            </a:r>
            <a:r>
              <a:rPr lang="en-US" sz="2000" dirty="0">
                <a:latin typeface="Arial" charset="0"/>
                <a:ea typeface="ＭＳ Ｐゴシック" charset="0"/>
                <a:cs typeface="Arial" charset="0"/>
              </a:rPr>
              <a:t>(</a:t>
            </a:r>
            <a:r>
              <a:rPr lang="en-US" sz="2000" dirty="0" err="1">
                <a:latin typeface="Arial" charset="0"/>
                <a:ea typeface="ＭＳ Ｐゴシック" charset="0"/>
                <a:cs typeface="Arial" charset="0"/>
              </a:rPr>
              <a:t>mia</a:t>
            </a:r>
            <a:r>
              <a:rPr lang="en-US" sz="2000" dirty="0">
                <a:latin typeface="Arial" charset="0"/>
                <a:ea typeface="ＭＳ Ｐゴシック" charset="0"/>
                <a:cs typeface="Arial" charset="0"/>
              </a:rPr>
              <a:t>).</a:t>
            </a:r>
          </a:p>
          <a:p>
            <a:pPr marL="342900" indent="-342900">
              <a:buFontTx/>
              <a:buNone/>
              <a:defRPr/>
            </a:pPr>
            <a:r>
              <a:rPr lang="en-US" sz="2000" dirty="0">
                <a:latin typeface="Arial" charset="0"/>
                <a:ea typeface="ＭＳ Ｐゴシック" charset="0"/>
                <a:cs typeface="Arial" charset="0"/>
              </a:rPr>
              <a:t>no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© Aashik Azim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A52B06EF-CAB3-411F-979F-7A490CAF63D2}" type="datetime1">
              <a:rPr lang="en-US" smtClean="0"/>
              <a:pPr/>
              <a:t>10/3/2016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40939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ea typeface="+mj-ea"/>
                <a:cs typeface="+mj-cs"/>
              </a:rPr>
              <a:t>Knowledge Base 1</a:t>
            </a:r>
          </a:p>
        </p:txBody>
      </p:sp>
      <p:sp>
        <p:nvSpPr>
          <p:cNvPr id="268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752600"/>
            <a:ext cx="6553200" cy="2286000"/>
          </a:xfrm>
          <a:solidFill>
            <a:srgbClr val="DDDDDD">
              <a:alpha val="50000"/>
            </a:srgbClr>
          </a:solidFill>
          <a:ln>
            <a:solidFill>
              <a:schemeClr val="folHlink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US" sz="2000" dirty="0" smtClean="0">
                <a:ea typeface="+mn-ea"/>
                <a:cs typeface="+mn-cs"/>
              </a:rPr>
              <a:t>woman</a:t>
            </a:r>
            <a:r>
              <a:rPr lang="en-US" sz="2000" dirty="0" smtClean="0">
                <a:ea typeface="+mn-ea"/>
                <a:cs typeface="Arial" charset="0"/>
              </a:rPr>
              <a:t>(</a:t>
            </a:r>
            <a:r>
              <a:rPr lang="en-US" sz="2000" dirty="0" err="1" smtClean="0">
                <a:ea typeface="+mn-ea"/>
                <a:cs typeface="Arial" charset="0"/>
              </a:rPr>
              <a:t>mia</a:t>
            </a:r>
            <a:r>
              <a:rPr lang="en-US" sz="2000" dirty="0" smtClean="0">
                <a:ea typeface="+mn-ea"/>
                <a:cs typeface="Arial" charset="0"/>
              </a:rPr>
              <a:t>).</a:t>
            </a:r>
          </a:p>
          <a:p>
            <a:pPr eaLnBrk="1" hangingPunct="1">
              <a:buFontTx/>
              <a:buNone/>
              <a:defRPr/>
            </a:pPr>
            <a:r>
              <a:rPr lang="en-US" sz="2000" dirty="0" smtClean="0">
                <a:ea typeface="+mn-ea"/>
                <a:cs typeface="+mn-cs"/>
              </a:rPr>
              <a:t>woman</a:t>
            </a:r>
            <a:r>
              <a:rPr lang="en-US" sz="2000" dirty="0" smtClean="0">
                <a:ea typeface="+mn-ea"/>
                <a:cs typeface="Arial" charset="0"/>
              </a:rPr>
              <a:t>(</a:t>
            </a:r>
            <a:r>
              <a:rPr lang="en-US" sz="2000" dirty="0" err="1" smtClean="0">
                <a:ea typeface="+mn-ea"/>
                <a:cs typeface="Arial" charset="0"/>
              </a:rPr>
              <a:t>jody</a:t>
            </a:r>
            <a:r>
              <a:rPr lang="en-US" sz="2000" dirty="0" smtClean="0">
                <a:ea typeface="+mn-ea"/>
                <a:cs typeface="Arial" charset="0"/>
              </a:rPr>
              <a:t>).</a:t>
            </a:r>
          </a:p>
          <a:p>
            <a:pPr eaLnBrk="1" hangingPunct="1">
              <a:buFontTx/>
              <a:buNone/>
              <a:defRPr/>
            </a:pPr>
            <a:r>
              <a:rPr lang="en-US" sz="2000" dirty="0" smtClean="0">
                <a:ea typeface="+mn-ea"/>
                <a:cs typeface="+mn-cs"/>
              </a:rPr>
              <a:t>woman</a:t>
            </a:r>
            <a:r>
              <a:rPr lang="en-US" sz="2000" dirty="0" smtClean="0">
                <a:ea typeface="+mn-ea"/>
                <a:cs typeface="Arial" charset="0"/>
              </a:rPr>
              <a:t>(</a:t>
            </a:r>
            <a:r>
              <a:rPr lang="en-US" sz="2000" dirty="0" err="1" smtClean="0">
                <a:ea typeface="+mn-ea"/>
                <a:cs typeface="Arial" charset="0"/>
              </a:rPr>
              <a:t>yolanda</a:t>
            </a:r>
            <a:r>
              <a:rPr lang="en-US" sz="2000" dirty="0" smtClean="0">
                <a:ea typeface="+mn-ea"/>
                <a:cs typeface="Arial" charset="0"/>
              </a:rPr>
              <a:t>).</a:t>
            </a:r>
          </a:p>
          <a:p>
            <a:pPr eaLnBrk="1" hangingPunct="1">
              <a:buFontTx/>
              <a:buNone/>
              <a:defRPr/>
            </a:pPr>
            <a:r>
              <a:rPr lang="en-US" sz="2000" dirty="0" err="1" smtClean="0">
                <a:ea typeface="+mn-ea"/>
                <a:cs typeface="+mn-cs"/>
              </a:rPr>
              <a:t>playsAirGuitar</a:t>
            </a:r>
            <a:r>
              <a:rPr lang="en-US" sz="2000" dirty="0" smtClean="0">
                <a:ea typeface="+mn-ea"/>
                <a:cs typeface="Arial" charset="0"/>
              </a:rPr>
              <a:t>(</a:t>
            </a:r>
            <a:r>
              <a:rPr lang="en-US" sz="2000" dirty="0" err="1" smtClean="0">
                <a:ea typeface="+mn-ea"/>
                <a:cs typeface="Arial" charset="0"/>
              </a:rPr>
              <a:t>jody</a:t>
            </a:r>
            <a:r>
              <a:rPr lang="en-US" sz="2000" dirty="0" smtClean="0">
                <a:ea typeface="+mn-ea"/>
                <a:cs typeface="Arial" charset="0"/>
              </a:rPr>
              <a:t>).</a:t>
            </a:r>
          </a:p>
          <a:p>
            <a:pPr eaLnBrk="1" hangingPunct="1">
              <a:buFontTx/>
              <a:buNone/>
              <a:defRPr/>
            </a:pPr>
            <a:r>
              <a:rPr lang="en-US" sz="2000" dirty="0" smtClean="0">
                <a:ea typeface="+mn-ea"/>
                <a:cs typeface="Arial" charset="0"/>
              </a:rPr>
              <a:t>party.</a:t>
            </a:r>
          </a:p>
        </p:txBody>
      </p:sp>
      <p:sp>
        <p:nvSpPr>
          <p:cNvPr id="268292" name="Rectangle 4"/>
          <p:cNvSpPr>
            <a:spLocks noChangeArrowheads="1"/>
          </p:cNvSpPr>
          <p:nvPr/>
        </p:nvSpPr>
        <p:spPr bwMode="auto">
          <a:xfrm>
            <a:off x="990600" y="4267200"/>
            <a:ext cx="6629400" cy="2286000"/>
          </a:xfrm>
          <a:prstGeom prst="rect">
            <a:avLst/>
          </a:prstGeom>
          <a:solidFill>
            <a:srgbClr val="CCCCFF">
              <a:alpha val="50000"/>
            </a:srgbClr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buFontTx/>
              <a:buNone/>
              <a:defRPr/>
            </a:pPr>
            <a:r>
              <a:rPr lang="en-US" sz="2000">
                <a:latin typeface="Arial" charset="0"/>
                <a:ea typeface="ＭＳ Ｐゴシック" charset="0"/>
              </a:rPr>
              <a:t>?- tattoed</a:t>
            </a:r>
            <a:r>
              <a:rPr lang="en-US" sz="2000">
                <a:latin typeface="Arial" charset="0"/>
                <a:ea typeface="ＭＳ Ｐゴシック" charset="0"/>
                <a:cs typeface="Arial" charset="0"/>
              </a:rPr>
              <a:t>(jody).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© Aashik Azim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9B55871-3358-4BDC-B53D-5B2FD01F2DEC}" type="datetime1">
              <a:rPr lang="en-US" smtClean="0"/>
              <a:pPr/>
              <a:t>10/3/2016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49985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ea typeface="+mj-ea"/>
                <a:cs typeface="+mj-cs"/>
              </a:rPr>
              <a:t>Knowledge Base 1</a:t>
            </a:r>
          </a:p>
        </p:txBody>
      </p:sp>
      <p:sp>
        <p:nvSpPr>
          <p:cNvPr id="269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752600"/>
            <a:ext cx="6477000" cy="2286000"/>
          </a:xfrm>
          <a:solidFill>
            <a:srgbClr val="DDDDDD">
              <a:alpha val="50000"/>
            </a:srgbClr>
          </a:solidFill>
          <a:ln>
            <a:solidFill>
              <a:schemeClr val="folHlink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US" sz="2000" smtClean="0">
                <a:ea typeface="+mn-ea"/>
                <a:cs typeface="+mn-cs"/>
              </a:rPr>
              <a:t>woman</a:t>
            </a:r>
            <a:r>
              <a:rPr lang="en-US" sz="2000" smtClean="0">
                <a:ea typeface="+mn-ea"/>
                <a:cs typeface="Arial" charset="0"/>
              </a:rPr>
              <a:t>(mia).</a:t>
            </a:r>
          </a:p>
          <a:p>
            <a:pPr eaLnBrk="1" hangingPunct="1">
              <a:buFontTx/>
              <a:buNone/>
              <a:defRPr/>
            </a:pPr>
            <a:r>
              <a:rPr lang="en-US" sz="2000" smtClean="0">
                <a:ea typeface="+mn-ea"/>
                <a:cs typeface="+mn-cs"/>
              </a:rPr>
              <a:t>woman</a:t>
            </a:r>
            <a:r>
              <a:rPr lang="en-US" sz="2000" smtClean="0">
                <a:ea typeface="+mn-ea"/>
                <a:cs typeface="Arial" charset="0"/>
              </a:rPr>
              <a:t>(jody).</a:t>
            </a:r>
          </a:p>
          <a:p>
            <a:pPr eaLnBrk="1" hangingPunct="1">
              <a:buFontTx/>
              <a:buNone/>
              <a:defRPr/>
            </a:pPr>
            <a:r>
              <a:rPr lang="en-US" sz="2000" smtClean="0">
                <a:ea typeface="+mn-ea"/>
                <a:cs typeface="+mn-cs"/>
              </a:rPr>
              <a:t>woman</a:t>
            </a:r>
            <a:r>
              <a:rPr lang="en-US" sz="2000" smtClean="0">
                <a:ea typeface="+mn-ea"/>
                <a:cs typeface="Arial" charset="0"/>
              </a:rPr>
              <a:t>(yolanda).</a:t>
            </a:r>
          </a:p>
          <a:p>
            <a:pPr eaLnBrk="1" hangingPunct="1">
              <a:buFontTx/>
              <a:buNone/>
              <a:defRPr/>
            </a:pPr>
            <a:r>
              <a:rPr lang="en-US" sz="2000" smtClean="0">
                <a:ea typeface="+mn-ea"/>
                <a:cs typeface="+mn-cs"/>
              </a:rPr>
              <a:t>playsAirGuitar</a:t>
            </a:r>
            <a:r>
              <a:rPr lang="en-US" sz="2000" smtClean="0">
                <a:ea typeface="+mn-ea"/>
                <a:cs typeface="Arial" charset="0"/>
              </a:rPr>
              <a:t>(jody).</a:t>
            </a:r>
          </a:p>
          <a:p>
            <a:pPr eaLnBrk="1" hangingPunct="1">
              <a:buFontTx/>
              <a:buNone/>
              <a:defRPr/>
            </a:pPr>
            <a:r>
              <a:rPr lang="en-US" sz="2000" smtClean="0">
                <a:ea typeface="+mn-ea"/>
                <a:cs typeface="Arial" charset="0"/>
              </a:rPr>
              <a:t>party.</a:t>
            </a:r>
          </a:p>
        </p:txBody>
      </p:sp>
      <p:sp>
        <p:nvSpPr>
          <p:cNvPr id="269316" name="Rectangle 4"/>
          <p:cNvSpPr>
            <a:spLocks noChangeArrowheads="1"/>
          </p:cNvSpPr>
          <p:nvPr/>
        </p:nvSpPr>
        <p:spPr bwMode="auto">
          <a:xfrm>
            <a:off x="990600" y="4267200"/>
            <a:ext cx="6477000" cy="2286000"/>
          </a:xfrm>
          <a:prstGeom prst="rect">
            <a:avLst/>
          </a:prstGeom>
          <a:solidFill>
            <a:srgbClr val="CCCCFF">
              <a:alpha val="50000"/>
            </a:srgbClr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buFontTx/>
              <a:buNone/>
              <a:defRPr/>
            </a:pPr>
            <a:r>
              <a:rPr lang="en-US" sz="2000">
                <a:latin typeface="Arial" charset="0"/>
                <a:ea typeface="ＭＳ Ｐゴシック" charset="0"/>
              </a:rPr>
              <a:t>?- tattoed</a:t>
            </a:r>
            <a:r>
              <a:rPr lang="en-US" sz="2000">
                <a:latin typeface="Arial" charset="0"/>
                <a:ea typeface="ＭＳ Ｐゴシック" charset="0"/>
                <a:cs typeface="Arial" charset="0"/>
              </a:rPr>
              <a:t>(jody).</a:t>
            </a:r>
          </a:p>
          <a:p>
            <a:pPr marL="342900" indent="-342900">
              <a:buFontTx/>
              <a:buNone/>
              <a:defRPr/>
            </a:pPr>
            <a:r>
              <a:rPr lang="en-US" sz="2000">
                <a:latin typeface="Arial" charset="0"/>
                <a:ea typeface="ＭＳ Ｐゴシック" charset="0"/>
                <a:cs typeface="Arial" charset="0"/>
              </a:rPr>
              <a:t>no</a:t>
            </a:r>
          </a:p>
          <a:p>
            <a:pPr marL="342900" indent="-342900">
              <a:buFontTx/>
              <a:buNone/>
              <a:defRPr/>
            </a:pPr>
            <a:r>
              <a:rPr lang="en-US" sz="2000">
                <a:latin typeface="Arial" charset="0"/>
                <a:ea typeface="ＭＳ Ｐゴシック" charset="0"/>
                <a:cs typeface="Arial" charset="0"/>
              </a:rPr>
              <a:t>?-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© Aashik Azim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89EE1ACE-AC13-433E-B406-E69A14F86783}" type="datetime1">
              <a:rPr lang="en-US" smtClean="0"/>
              <a:pPr/>
              <a:t>10/3/2016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79680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ea typeface="+mj-ea"/>
                <a:cs typeface="+mj-cs"/>
              </a:rPr>
              <a:t>Knowledge Base 1</a:t>
            </a:r>
          </a:p>
        </p:txBody>
      </p:sp>
      <p:sp>
        <p:nvSpPr>
          <p:cNvPr id="270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752600"/>
            <a:ext cx="5562600" cy="2286000"/>
          </a:xfrm>
          <a:solidFill>
            <a:srgbClr val="DDDDDD">
              <a:alpha val="50000"/>
            </a:srgbClr>
          </a:solidFill>
          <a:ln>
            <a:solidFill>
              <a:schemeClr val="folHlink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US" sz="2000" dirty="0" smtClean="0">
                <a:ea typeface="+mn-ea"/>
                <a:cs typeface="+mn-cs"/>
              </a:rPr>
              <a:t>woman</a:t>
            </a:r>
            <a:r>
              <a:rPr lang="en-US" sz="2000" dirty="0" smtClean="0">
                <a:ea typeface="+mn-ea"/>
                <a:cs typeface="Arial" charset="0"/>
              </a:rPr>
              <a:t>(</a:t>
            </a:r>
            <a:r>
              <a:rPr lang="en-US" sz="2000" dirty="0" err="1" smtClean="0">
                <a:ea typeface="+mn-ea"/>
                <a:cs typeface="Arial" charset="0"/>
              </a:rPr>
              <a:t>mia</a:t>
            </a:r>
            <a:r>
              <a:rPr lang="en-US" sz="2000" dirty="0" smtClean="0">
                <a:ea typeface="+mn-ea"/>
                <a:cs typeface="Arial" charset="0"/>
              </a:rPr>
              <a:t>).</a:t>
            </a:r>
          </a:p>
          <a:p>
            <a:pPr eaLnBrk="1" hangingPunct="1">
              <a:buFontTx/>
              <a:buNone/>
              <a:defRPr/>
            </a:pPr>
            <a:r>
              <a:rPr lang="en-US" sz="2000" dirty="0" smtClean="0">
                <a:ea typeface="+mn-ea"/>
                <a:cs typeface="+mn-cs"/>
              </a:rPr>
              <a:t>woman</a:t>
            </a:r>
            <a:r>
              <a:rPr lang="en-US" sz="2000" dirty="0" smtClean="0">
                <a:ea typeface="+mn-ea"/>
                <a:cs typeface="Arial" charset="0"/>
              </a:rPr>
              <a:t>(</a:t>
            </a:r>
            <a:r>
              <a:rPr lang="en-US" sz="2000" dirty="0" err="1" smtClean="0">
                <a:ea typeface="+mn-ea"/>
                <a:cs typeface="Arial" charset="0"/>
              </a:rPr>
              <a:t>jody</a:t>
            </a:r>
            <a:r>
              <a:rPr lang="en-US" sz="2000" dirty="0" smtClean="0">
                <a:ea typeface="+mn-ea"/>
                <a:cs typeface="Arial" charset="0"/>
              </a:rPr>
              <a:t>).</a:t>
            </a:r>
          </a:p>
          <a:p>
            <a:pPr eaLnBrk="1" hangingPunct="1">
              <a:buFontTx/>
              <a:buNone/>
              <a:defRPr/>
            </a:pPr>
            <a:r>
              <a:rPr lang="en-US" sz="2000" dirty="0" smtClean="0">
                <a:ea typeface="+mn-ea"/>
                <a:cs typeface="+mn-cs"/>
              </a:rPr>
              <a:t>woman</a:t>
            </a:r>
            <a:r>
              <a:rPr lang="en-US" sz="2000" dirty="0" smtClean="0">
                <a:ea typeface="+mn-ea"/>
                <a:cs typeface="Arial" charset="0"/>
              </a:rPr>
              <a:t>(</a:t>
            </a:r>
            <a:r>
              <a:rPr lang="en-US" sz="2000" dirty="0" err="1" smtClean="0">
                <a:ea typeface="+mn-ea"/>
                <a:cs typeface="Arial" charset="0"/>
              </a:rPr>
              <a:t>yolanda</a:t>
            </a:r>
            <a:r>
              <a:rPr lang="en-US" sz="2000" dirty="0" smtClean="0">
                <a:ea typeface="+mn-ea"/>
                <a:cs typeface="Arial" charset="0"/>
              </a:rPr>
              <a:t>).</a:t>
            </a:r>
          </a:p>
          <a:p>
            <a:pPr eaLnBrk="1" hangingPunct="1">
              <a:buFontTx/>
              <a:buNone/>
              <a:defRPr/>
            </a:pPr>
            <a:r>
              <a:rPr lang="en-US" sz="2000" dirty="0" err="1" smtClean="0">
                <a:ea typeface="+mn-ea"/>
                <a:cs typeface="+mn-cs"/>
              </a:rPr>
              <a:t>playsAirGuitar</a:t>
            </a:r>
            <a:r>
              <a:rPr lang="en-US" sz="2000" dirty="0" smtClean="0">
                <a:ea typeface="+mn-ea"/>
                <a:cs typeface="Arial" charset="0"/>
              </a:rPr>
              <a:t>(</a:t>
            </a:r>
            <a:r>
              <a:rPr lang="en-US" sz="2000" dirty="0" err="1" smtClean="0">
                <a:ea typeface="+mn-ea"/>
                <a:cs typeface="Arial" charset="0"/>
              </a:rPr>
              <a:t>jody</a:t>
            </a:r>
            <a:r>
              <a:rPr lang="en-US" sz="2000" dirty="0" smtClean="0">
                <a:ea typeface="+mn-ea"/>
                <a:cs typeface="Arial" charset="0"/>
              </a:rPr>
              <a:t>).</a:t>
            </a:r>
          </a:p>
          <a:p>
            <a:pPr eaLnBrk="1" hangingPunct="1">
              <a:buFontTx/>
              <a:buNone/>
              <a:defRPr/>
            </a:pPr>
            <a:r>
              <a:rPr lang="en-US" sz="2000" dirty="0" smtClean="0">
                <a:ea typeface="+mn-ea"/>
                <a:cs typeface="Arial" charset="0"/>
              </a:rPr>
              <a:t>party.</a:t>
            </a:r>
          </a:p>
        </p:txBody>
      </p:sp>
      <p:sp>
        <p:nvSpPr>
          <p:cNvPr id="270340" name="Rectangle 4"/>
          <p:cNvSpPr>
            <a:spLocks noChangeArrowheads="1"/>
          </p:cNvSpPr>
          <p:nvPr/>
        </p:nvSpPr>
        <p:spPr bwMode="auto">
          <a:xfrm>
            <a:off x="990600" y="4267200"/>
            <a:ext cx="5562600" cy="2286000"/>
          </a:xfrm>
          <a:prstGeom prst="rect">
            <a:avLst/>
          </a:prstGeom>
          <a:solidFill>
            <a:srgbClr val="CCCCFF">
              <a:alpha val="50000"/>
            </a:srgbClr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buFontTx/>
              <a:buNone/>
              <a:defRPr/>
            </a:pPr>
            <a:r>
              <a:rPr lang="en-US" sz="2000" dirty="0">
                <a:latin typeface="Arial" charset="0"/>
                <a:ea typeface="ＭＳ Ｐゴシック" charset="0"/>
              </a:rPr>
              <a:t>?- </a:t>
            </a:r>
            <a:r>
              <a:rPr lang="en-US" sz="2000" dirty="0" err="1">
                <a:latin typeface="Arial" charset="0"/>
                <a:ea typeface="ＭＳ Ｐゴシック" charset="0"/>
              </a:rPr>
              <a:t>tattoed</a:t>
            </a:r>
            <a:r>
              <a:rPr lang="en-US" sz="2000" dirty="0">
                <a:latin typeface="Arial" charset="0"/>
                <a:ea typeface="ＭＳ Ｐゴシック" charset="0"/>
                <a:cs typeface="Arial" charset="0"/>
              </a:rPr>
              <a:t>(</a:t>
            </a:r>
            <a:r>
              <a:rPr lang="en-US" sz="2000" dirty="0" err="1">
                <a:latin typeface="Arial" charset="0"/>
                <a:ea typeface="ＭＳ Ｐゴシック" charset="0"/>
                <a:cs typeface="Arial" charset="0"/>
              </a:rPr>
              <a:t>jody</a:t>
            </a:r>
            <a:r>
              <a:rPr lang="en-US" sz="2000" dirty="0">
                <a:latin typeface="Arial" charset="0"/>
                <a:ea typeface="ＭＳ Ｐゴシック" charset="0"/>
                <a:cs typeface="Arial" charset="0"/>
              </a:rPr>
              <a:t>).</a:t>
            </a:r>
          </a:p>
          <a:p>
            <a:pPr marL="342900" indent="-342900">
              <a:buFontTx/>
              <a:buNone/>
              <a:defRPr/>
            </a:pPr>
            <a:r>
              <a:rPr lang="en-US" sz="2000" dirty="0">
                <a:latin typeface="Arial" charset="0"/>
                <a:ea typeface="ＭＳ Ｐゴシック" charset="0"/>
                <a:cs typeface="Arial" charset="0"/>
              </a:rPr>
              <a:t>ERROR: predicate </a:t>
            </a:r>
            <a:r>
              <a:rPr lang="en-US" sz="2000" dirty="0" err="1">
                <a:latin typeface="Arial" charset="0"/>
                <a:ea typeface="ＭＳ Ｐゴシック" charset="0"/>
                <a:cs typeface="Arial" charset="0"/>
              </a:rPr>
              <a:t>tattoed</a:t>
            </a:r>
            <a:r>
              <a:rPr lang="en-US" sz="2000" dirty="0">
                <a:latin typeface="Arial" charset="0"/>
                <a:ea typeface="ＭＳ Ｐゴシック" charset="0"/>
                <a:cs typeface="Arial" charset="0"/>
              </a:rPr>
              <a:t>/1 not defined.</a:t>
            </a:r>
          </a:p>
          <a:p>
            <a:pPr marL="342900" indent="-342900">
              <a:buFontTx/>
              <a:buNone/>
              <a:defRPr/>
            </a:pPr>
            <a:r>
              <a:rPr lang="en-US" sz="2000" dirty="0">
                <a:latin typeface="Arial" charset="0"/>
                <a:ea typeface="ＭＳ Ｐゴシック" charset="0"/>
                <a:cs typeface="Arial" charset="0"/>
              </a:rPr>
              <a:t>?-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© Aashik Azim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63BF70D-931A-4468-903C-6347B2E87A59}" type="datetime1">
              <a:rPr lang="en-US" smtClean="0"/>
              <a:pPr/>
              <a:t>10/3/2016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51275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ea typeface="+mj-ea"/>
                <a:cs typeface="+mj-cs"/>
              </a:rPr>
              <a:t>Knowledge Base 1</a:t>
            </a:r>
          </a:p>
        </p:txBody>
      </p:sp>
      <p:sp>
        <p:nvSpPr>
          <p:cNvPr id="271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752600"/>
            <a:ext cx="5486400" cy="2286000"/>
          </a:xfrm>
          <a:solidFill>
            <a:srgbClr val="DDDDDD">
              <a:alpha val="50000"/>
            </a:srgbClr>
          </a:solidFill>
          <a:ln>
            <a:solidFill>
              <a:schemeClr val="folHlink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US" sz="2000" smtClean="0">
                <a:ea typeface="+mn-ea"/>
                <a:cs typeface="+mn-cs"/>
              </a:rPr>
              <a:t>woman</a:t>
            </a:r>
            <a:r>
              <a:rPr lang="en-US" sz="2000" smtClean="0">
                <a:ea typeface="+mn-ea"/>
                <a:cs typeface="Arial" charset="0"/>
              </a:rPr>
              <a:t>(mia).</a:t>
            </a:r>
          </a:p>
          <a:p>
            <a:pPr eaLnBrk="1" hangingPunct="1">
              <a:buFontTx/>
              <a:buNone/>
              <a:defRPr/>
            </a:pPr>
            <a:r>
              <a:rPr lang="en-US" sz="2000" smtClean="0">
                <a:ea typeface="+mn-ea"/>
                <a:cs typeface="+mn-cs"/>
              </a:rPr>
              <a:t>woman</a:t>
            </a:r>
            <a:r>
              <a:rPr lang="en-US" sz="2000" smtClean="0">
                <a:ea typeface="+mn-ea"/>
                <a:cs typeface="Arial" charset="0"/>
              </a:rPr>
              <a:t>(jody).</a:t>
            </a:r>
          </a:p>
          <a:p>
            <a:pPr eaLnBrk="1" hangingPunct="1">
              <a:buFontTx/>
              <a:buNone/>
              <a:defRPr/>
            </a:pPr>
            <a:r>
              <a:rPr lang="en-US" sz="2000" smtClean="0">
                <a:ea typeface="+mn-ea"/>
                <a:cs typeface="+mn-cs"/>
              </a:rPr>
              <a:t>woman</a:t>
            </a:r>
            <a:r>
              <a:rPr lang="en-US" sz="2000" smtClean="0">
                <a:ea typeface="+mn-ea"/>
                <a:cs typeface="Arial" charset="0"/>
              </a:rPr>
              <a:t>(yolanda).</a:t>
            </a:r>
          </a:p>
          <a:p>
            <a:pPr eaLnBrk="1" hangingPunct="1">
              <a:buFontTx/>
              <a:buNone/>
              <a:defRPr/>
            </a:pPr>
            <a:r>
              <a:rPr lang="en-US" sz="2000" smtClean="0">
                <a:ea typeface="+mn-ea"/>
                <a:cs typeface="+mn-cs"/>
              </a:rPr>
              <a:t>playsAirGuitar</a:t>
            </a:r>
            <a:r>
              <a:rPr lang="en-US" sz="2000" smtClean="0">
                <a:ea typeface="+mn-ea"/>
                <a:cs typeface="Arial" charset="0"/>
              </a:rPr>
              <a:t>(jody).</a:t>
            </a:r>
          </a:p>
          <a:p>
            <a:pPr eaLnBrk="1" hangingPunct="1">
              <a:buFontTx/>
              <a:buNone/>
              <a:defRPr/>
            </a:pPr>
            <a:r>
              <a:rPr lang="en-US" sz="2000" smtClean="0">
                <a:ea typeface="+mn-ea"/>
                <a:cs typeface="Arial" charset="0"/>
              </a:rPr>
              <a:t>party.</a:t>
            </a:r>
          </a:p>
        </p:txBody>
      </p:sp>
      <p:sp>
        <p:nvSpPr>
          <p:cNvPr id="271364" name="Rectangle 4"/>
          <p:cNvSpPr>
            <a:spLocks noChangeArrowheads="1"/>
          </p:cNvSpPr>
          <p:nvPr/>
        </p:nvSpPr>
        <p:spPr bwMode="auto">
          <a:xfrm>
            <a:off x="990600" y="4267200"/>
            <a:ext cx="5486400" cy="2286000"/>
          </a:xfrm>
          <a:prstGeom prst="rect">
            <a:avLst/>
          </a:prstGeom>
          <a:solidFill>
            <a:srgbClr val="CCCCFF">
              <a:alpha val="50000"/>
            </a:srgbClr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buFontTx/>
              <a:buNone/>
              <a:defRPr/>
            </a:pPr>
            <a:r>
              <a:rPr lang="en-US" sz="2000">
                <a:latin typeface="Arial" charset="0"/>
                <a:ea typeface="ＭＳ Ｐゴシック" charset="0"/>
              </a:rPr>
              <a:t>?- party.</a:t>
            </a:r>
            <a:endParaRPr lang="en-US" sz="2000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© Aashik Azim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CC6434E6-6483-4E62-9717-9F46F19FFB6F}" type="datetime1">
              <a:rPr lang="en-US" smtClean="0"/>
              <a:pPr/>
              <a:t>10/3/2016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713978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ea typeface="+mj-ea"/>
                <a:cs typeface="+mj-cs"/>
              </a:rPr>
              <a:t>Knowledge Base 1</a:t>
            </a:r>
          </a:p>
        </p:txBody>
      </p:sp>
      <p:sp>
        <p:nvSpPr>
          <p:cNvPr id="272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752600"/>
            <a:ext cx="5029200" cy="2286000"/>
          </a:xfrm>
          <a:solidFill>
            <a:srgbClr val="DDDDDD">
              <a:alpha val="50000"/>
            </a:srgbClr>
          </a:solidFill>
          <a:ln>
            <a:solidFill>
              <a:schemeClr val="folHlink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US" sz="2000" dirty="0" smtClean="0">
                <a:ea typeface="+mn-ea"/>
                <a:cs typeface="+mn-cs"/>
              </a:rPr>
              <a:t>woman</a:t>
            </a:r>
            <a:r>
              <a:rPr lang="en-US" sz="2000" dirty="0" smtClean="0">
                <a:ea typeface="+mn-ea"/>
                <a:cs typeface="Arial" charset="0"/>
              </a:rPr>
              <a:t>(</a:t>
            </a:r>
            <a:r>
              <a:rPr lang="en-US" sz="2000" dirty="0" err="1" smtClean="0">
                <a:ea typeface="+mn-ea"/>
                <a:cs typeface="Arial" charset="0"/>
              </a:rPr>
              <a:t>mia</a:t>
            </a:r>
            <a:r>
              <a:rPr lang="en-US" sz="2000" dirty="0" smtClean="0">
                <a:ea typeface="+mn-ea"/>
                <a:cs typeface="Arial" charset="0"/>
              </a:rPr>
              <a:t>).</a:t>
            </a:r>
          </a:p>
          <a:p>
            <a:pPr eaLnBrk="1" hangingPunct="1">
              <a:buFontTx/>
              <a:buNone/>
              <a:defRPr/>
            </a:pPr>
            <a:r>
              <a:rPr lang="en-US" sz="2000" dirty="0" smtClean="0">
                <a:ea typeface="+mn-ea"/>
                <a:cs typeface="+mn-cs"/>
              </a:rPr>
              <a:t>woman</a:t>
            </a:r>
            <a:r>
              <a:rPr lang="en-US" sz="2000" dirty="0" smtClean="0">
                <a:ea typeface="+mn-ea"/>
                <a:cs typeface="Arial" charset="0"/>
              </a:rPr>
              <a:t>(</a:t>
            </a:r>
            <a:r>
              <a:rPr lang="en-US" sz="2000" dirty="0" err="1" smtClean="0">
                <a:ea typeface="+mn-ea"/>
                <a:cs typeface="Arial" charset="0"/>
              </a:rPr>
              <a:t>jody</a:t>
            </a:r>
            <a:r>
              <a:rPr lang="en-US" sz="2000" dirty="0" smtClean="0">
                <a:ea typeface="+mn-ea"/>
                <a:cs typeface="Arial" charset="0"/>
              </a:rPr>
              <a:t>).</a:t>
            </a:r>
          </a:p>
          <a:p>
            <a:pPr eaLnBrk="1" hangingPunct="1">
              <a:buFontTx/>
              <a:buNone/>
              <a:defRPr/>
            </a:pPr>
            <a:r>
              <a:rPr lang="en-US" sz="2000" dirty="0" smtClean="0">
                <a:ea typeface="+mn-ea"/>
                <a:cs typeface="+mn-cs"/>
              </a:rPr>
              <a:t>woman</a:t>
            </a:r>
            <a:r>
              <a:rPr lang="en-US" sz="2000" dirty="0" smtClean="0">
                <a:ea typeface="+mn-ea"/>
                <a:cs typeface="Arial" charset="0"/>
              </a:rPr>
              <a:t>(</a:t>
            </a:r>
            <a:r>
              <a:rPr lang="en-US" sz="2000" dirty="0" err="1" smtClean="0">
                <a:ea typeface="+mn-ea"/>
                <a:cs typeface="Arial" charset="0"/>
              </a:rPr>
              <a:t>yolanda</a:t>
            </a:r>
            <a:r>
              <a:rPr lang="en-US" sz="2000" dirty="0" smtClean="0">
                <a:ea typeface="+mn-ea"/>
                <a:cs typeface="Arial" charset="0"/>
              </a:rPr>
              <a:t>).</a:t>
            </a:r>
          </a:p>
          <a:p>
            <a:pPr eaLnBrk="1" hangingPunct="1">
              <a:buFontTx/>
              <a:buNone/>
              <a:defRPr/>
            </a:pPr>
            <a:r>
              <a:rPr lang="en-US" sz="2000" dirty="0" err="1" smtClean="0">
                <a:ea typeface="+mn-ea"/>
                <a:cs typeface="+mn-cs"/>
              </a:rPr>
              <a:t>playsAirGuitar</a:t>
            </a:r>
            <a:r>
              <a:rPr lang="en-US" sz="2000" dirty="0" smtClean="0">
                <a:ea typeface="+mn-ea"/>
                <a:cs typeface="Arial" charset="0"/>
              </a:rPr>
              <a:t>(</a:t>
            </a:r>
            <a:r>
              <a:rPr lang="en-US" sz="2000" dirty="0" err="1" smtClean="0">
                <a:ea typeface="+mn-ea"/>
                <a:cs typeface="Arial" charset="0"/>
              </a:rPr>
              <a:t>jody</a:t>
            </a:r>
            <a:r>
              <a:rPr lang="en-US" sz="2000" dirty="0" smtClean="0">
                <a:ea typeface="+mn-ea"/>
                <a:cs typeface="Arial" charset="0"/>
              </a:rPr>
              <a:t>).</a:t>
            </a:r>
          </a:p>
          <a:p>
            <a:pPr eaLnBrk="1" hangingPunct="1">
              <a:buFontTx/>
              <a:buNone/>
              <a:defRPr/>
            </a:pPr>
            <a:r>
              <a:rPr lang="en-US" sz="2000" dirty="0" smtClean="0">
                <a:ea typeface="+mn-ea"/>
                <a:cs typeface="Arial" charset="0"/>
              </a:rPr>
              <a:t>party.</a:t>
            </a:r>
          </a:p>
        </p:txBody>
      </p:sp>
      <p:sp>
        <p:nvSpPr>
          <p:cNvPr id="272388" name="Rectangle 4"/>
          <p:cNvSpPr>
            <a:spLocks noChangeArrowheads="1"/>
          </p:cNvSpPr>
          <p:nvPr/>
        </p:nvSpPr>
        <p:spPr bwMode="auto">
          <a:xfrm>
            <a:off x="990600" y="4267200"/>
            <a:ext cx="5029200" cy="2286000"/>
          </a:xfrm>
          <a:prstGeom prst="rect">
            <a:avLst/>
          </a:prstGeom>
          <a:solidFill>
            <a:srgbClr val="CCCCFF">
              <a:alpha val="50000"/>
            </a:srgbClr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buFontTx/>
              <a:buNone/>
              <a:defRPr/>
            </a:pPr>
            <a:r>
              <a:rPr lang="en-US" sz="2000">
                <a:latin typeface="Arial" charset="0"/>
                <a:ea typeface="ＭＳ Ｐゴシック" charset="0"/>
              </a:rPr>
              <a:t>?- party.</a:t>
            </a:r>
          </a:p>
          <a:p>
            <a:pPr marL="342900" indent="-342900">
              <a:buFontTx/>
              <a:buNone/>
              <a:defRPr/>
            </a:pPr>
            <a:r>
              <a:rPr lang="en-US" sz="2000">
                <a:latin typeface="Arial" charset="0"/>
                <a:ea typeface="ＭＳ Ｐゴシック" charset="0"/>
              </a:rPr>
              <a:t>yes</a:t>
            </a:r>
          </a:p>
          <a:p>
            <a:pPr marL="342900" indent="-342900">
              <a:buFontTx/>
              <a:buNone/>
              <a:defRPr/>
            </a:pPr>
            <a:r>
              <a:rPr lang="en-US" sz="2000">
                <a:latin typeface="Arial" charset="0"/>
                <a:ea typeface="ＭＳ Ｐゴシック" charset="0"/>
                <a:cs typeface="Arial" charset="0"/>
              </a:rPr>
              <a:t>?-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© Aashik Azim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DA0A19E-F42F-4A47-AE08-B429E3853A6C}" type="datetime1">
              <a:rPr lang="en-US" smtClean="0"/>
              <a:pPr/>
              <a:t>10/3/2016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20218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ea typeface="+mj-ea"/>
                <a:cs typeface="+mj-cs"/>
              </a:rPr>
              <a:t>SWI Prolog</a:t>
            </a:r>
          </a:p>
        </p:txBody>
      </p:sp>
      <p:sp>
        <p:nvSpPr>
          <p:cNvPr id="238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nl-NL" dirty="0"/>
              <a:t> </a:t>
            </a:r>
            <a:r>
              <a:rPr lang="nl-NL" i="1" dirty="0"/>
              <a:t>Sociaal-Wetenschappelijke Informatica</a:t>
            </a:r>
            <a:r>
              <a:rPr lang="nl-NL" dirty="0"/>
              <a:t> ("Social Science Informatics")</a:t>
            </a:r>
            <a:endParaRPr lang="en-US" dirty="0" smtClean="0">
              <a:ea typeface="+mn-ea"/>
              <a:cs typeface="+mn-cs"/>
            </a:endParaRPr>
          </a:p>
          <a:p>
            <a:pPr eaLnBrk="1" hangingPunct="1">
              <a:defRPr/>
            </a:pPr>
            <a:r>
              <a:rPr lang="en-US" dirty="0" smtClean="0">
                <a:ea typeface="+mn-ea"/>
                <a:cs typeface="+mn-cs"/>
              </a:rPr>
              <a:t>Freely available Prolog interpreter</a:t>
            </a:r>
          </a:p>
          <a:p>
            <a:pPr eaLnBrk="1" hangingPunct="1">
              <a:defRPr/>
            </a:pPr>
            <a:r>
              <a:rPr lang="en-US" dirty="0" smtClean="0">
                <a:ea typeface="+mn-ea"/>
                <a:cs typeface="+mn-cs"/>
              </a:rPr>
              <a:t>Works with </a:t>
            </a:r>
          </a:p>
          <a:p>
            <a:pPr lvl="1" eaLnBrk="1" hangingPunct="1">
              <a:defRPr/>
            </a:pPr>
            <a:r>
              <a:rPr lang="en-US" dirty="0" smtClean="0">
                <a:ea typeface="+mn-ea"/>
              </a:rPr>
              <a:t>Linux, </a:t>
            </a:r>
          </a:p>
          <a:p>
            <a:pPr lvl="1" eaLnBrk="1" hangingPunct="1">
              <a:defRPr/>
            </a:pPr>
            <a:r>
              <a:rPr lang="en-US" dirty="0" smtClean="0">
                <a:ea typeface="+mn-ea"/>
              </a:rPr>
              <a:t>Windows, or </a:t>
            </a:r>
          </a:p>
          <a:p>
            <a:pPr lvl="1" eaLnBrk="1" hangingPunct="1">
              <a:defRPr/>
            </a:pPr>
            <a:r>
              <a:rPr lang="en-US" dirty="0" smtClean="0">
                <a:ea typeface="+mn-ea"/>
              </a:rPr>
              <a:t>Mac OS</a:t>
            </a:r>
          </a:p>
          <a:p>
            <a:pPr eaLnBrk="1" hangingPunct="1">
              <a:defRPr/>
            </a:pPr>
            <a:r>
              <a:rPr lang="en-US" dirty="0" smtClean="0">
                <a:ea typeface="+mn-ea"/>
                <a:cs typeface="+mn-cs"/>
              </a:rPr>
              <a:t>There are many more Prolog interpreters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EF6D273D-0264-41D0-B47F-A14CBC9750B9}" type="datetime1">
              <a:rPr lang="en-US" smtClean="0"/>
              <a:pPr/>
              <a:t>10/3/2016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© Aashik Azim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52785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ea typeface="+mj-ea"/>
                <a:cs typeface="+mj-cs"/>
              </a:rPr>
              <a:t>Knowledge Base 1</a:t>
            </a:r>
          </a:p>
        </p:txBody>
      </p:sp>
      <p:sp>
        <p:nvSpPr>
          <p:cNvPr id="273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752600"/>
            <a:ext cx="5638800" cy="2286000"/>
          </a:xfrm>
          <a:solidFill>
            <a:srgbClr val="DDDDDD">
              <a:alpha val="50000"/>
            </a:srgbClr>
          </a:solidFill>
          <a:ln>
            <a:solidFill>
              <a:schemeClr val="folHlink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US" sz="2000" dirty="0" smtClean="0">
                <a:ea typeface="+mn-ea"/>
                <a:cs typeface="+mn-cs"/>
              </a:rPr>
              <a:t>woman</a:t>
            </a:r>
            <a:r>
              <a:rPr lang="en-US" sz="2000" dirty="0" smtClean="0">
                <a:ea typeface="+mn-ea"/>
                <a:cs typeface="Arial" charset="0"/>
              </a:rPr>
              <a:t>(</a:t>
            </a:r>
            <a:r>
              <a:rPr lang="en-US" sz="2000" dirty="0" err="1" smtClean="0">
                <a:ea typeface="+mn-ea"/>
                <a:cs typeface="Arial" charset="0"/>
              </a:rPr>
              <a:t>mia</a:t>
            </a:r>
            <a:r>
              <a:rPr lang="en-US" sz="2000" dirty="0" smtClean="0">
                <a:ea typeface="+mn-ea"/>
                <a:cs typeface="Arial" charset="0"/>
              </a:rPr>
              <a:t>).</a:t>
            </a:r>
          </a:p>
          <a:p>
            <a:pPr eaLnBrk="1" hangingPunct="1">
              <a:buFontTx/>
              <a:buNone/>
              <a:defRPr/>
            </a:pPr>
            <a:r>
              <a:rPr lang="en-US" sz="2000" dirty="0" smtClean="0">
                <a:ea typeface="+mn-ea"/>
                <a:cs typeface="+mn-cs"/>
              </a:rPr>
              <a:t>woman</a:t>
            </a:r>
            <a:r>
              <a:rPr lang="en-US" sz="2000" dirty="0" smtClean="0">
                <a:ea typeface="+mn-ea"/>
                <a:cs typeface="Arial" charset="0"/>
              </a:rPr>
              <a:t>(</a:t>
            </a:r>
            <a:r>
              <a:rPr lang="en-US" sz="2000" dirty="0" err="1" smtClean="0">
                <a:ea typeface="+mn-ea"/>
                <a:cs typeface="Arial" charset="0"/>
              </a:rPr>
              <a:t>jody</a:t>
            </a:r>
            <a:r>
              <a:rPr lang="en-US" sz="2000" dirty="0" smtClean="0">
                <a:ea typeface="+mn-ea"/>
                <a:cs typeface="Arial" charset="0"/>
              </a:rPr>
              <a:t>).</a:t>
            </a:r>
          </a:p>
          <a:p>
            <a:pPr eaLnBrk="1" hangingPunct="1">
              <a:buFontTx/>
              <a:buNone/>
              <a:defRPr/>
            </a:pPr>
            <a:r>
              <a:rPr lang="en-US" sz="2000" dirty="0" smtClean="0">
                <a:ea typeface="+mn-ea"/>
                <a:cs typeface="+mn-cs"/>
              </a:rPr>
              <a:t>woman</a:t>
            </a:r>
            <a:r>
              <a:rPr lang="en-US" sz="2000" dirty="0" smtClean="0">
                <a:ea typeface="+mn-ea"/>
                <a:cs typeface="Arial" charset="0"/>
              </a:rPr>
              <a:t>(</a:t>
            </a:r>
            <a:r>
              <a:rPr lang="en-US" sz="2000" dirty="0" err="1" smtClean="0">
                <a:ea typeface="+mn-ea"/>
                <a:cs typeface="Arial" charset="0"/>
              </a:rPr>
              <a:t>yolanda</a:t>
            </a:r>
            <a:r>
              <a:rPr lang="en-US" sz="2000" dirty="0" smtClean="0">
                <a:ea typeface="+mn-ea"/>
                <a:cs typeface="Arial" charset="0"/>
              </a:rPr>
              <a:t>).</a:t>
            </a:r>
          </a:p>
          <a:p>
            <a:pPr eaLnBrk="1" hangingPunct="1">
              <a:buFontTx/>
              <a:buNone/>
              <a:defRPr/>
            </a:pPr>
            <a:r>
              <a:rPr lang="en-US" sz="2000" dirty="0" err="1" smtClean="0">
                <a:ea typeface="+mn-ea"/>
                <a:cs typeface="+mn-cs"/>
              </a:rPr>
              <a:t>playsAirGuitar</a:t>
            </a:r>
            <a:r>
              <a:rPr lang="en-US" sz="2000" dirty="0" smtClean="0">
                <a:ea typeface="+mn-ea"/>
                <a:cs typeface="Arial" charset="0"/>
              </a:rPr>
              <a:t>(</a:t>
            </a:r>
            <a:r>
              <a:rPr lang="en-US" sz="2000" dirty="0" err="1" smtClean="0">
                <a:ea typeface="+mn-ea"/>
                <a:cs typeface="Arial" charset="0"/>
              </a:rPr>
              <a:t>jody</a:t>
            </a:r>
            <a:r>
              <a:rPr lang="en-US" sz="2000" dirty="0" smtClean="0">
                <a:ea typeface="+mn-ea"/>
                <a:cs typeface="Arial" charset="0"/>
              </a:rPr>
              <a:t>).</a:t>
            </a:r>
          </a:p>
          <a:p>
            <a:pPr eaLnBrk="1" hangingPunct="1">
              <a:buFontTx/>
              <a:buNone/>
              <a:defRPr/>
            </a:pPr>
            <a:r>
              <a:rPr lang="en-US" sz="2000" dirty="0" smtClean="0">
                <a:ea typeface="+mn-ea"/>
                <a:cs typeface="Arial" charset="0"/>
              </a:rPr>
              <a:t>party.</a:t>
            </a:r>
          </a:p>
        </p:txBody>
      </p:sp>
      <p:sp>
        <p:nvSpPr>
          <p:cNvPr id="273412" name="Rectangle 4"/>
          <p:cNvSpPr>
            <a:spLocks noChangeArrowheads="1"/>
          </p:cNvSpPr>
          <p:nvPr/>
        </p:nvSpPr>
        <p:spPr bwMode="auto">
          <a:xfrm>
            <a:off x="990600" y="4267200"/>
            <a:ext cx="5638800" cy="2286000"/>
          </a:xfrm>
          <a:prstGeom prst="rect">
            <a:avLst/>
          </a:prstGeom>
          <a:solidFill>
            <a:srgbClr val="CCCCFF">
              <a:alpha val="50000"/>
            </a:srgbClr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buFontTx/>
              <a:buNone/>
              <a:defRPr/>
            </a:pPr>
            <a:r>
              <a:rPr lang="en-US" sz="2000">
                <a:latin typeface="Arial" charset="0"/>
                <a:ea typeface="ＭＳ Ｐゴシック" charset="0"/>
              </a:rPr>
              <a:t>?- rockConcert.</a:t>
            </a:r>
          </a:p>
          <a:p>
            <a:pPr marL="342900" indent="-342900">
              <a:buFontTx/>
              <a:buNone/>
              <a:defRPr/>
            </a:pPr>
            <a:endParaRPr lang="en-US" sz="2000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© Aashik Azim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1AC9BD26-D9B9-4821-8412-2D2B6320212D}" type="datetime1">
              <a:rPr lang="en-US" smtClean="0"/>
              <a:pPr/>
              <a:t>10/3/2016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60166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ea typeface="+mj-ea"/>
                <a:cs typeface="+mj-cs"/>
              </a:rPr>
              <a:t>Knowledge Base 1</a:t>
            </a:r>
          </a:p>
        </p:txBody>
      </p:sp>
      <p:sp>
        <p:nvSpPr>
          <p:cNvPr id="274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752600"/>
            <a:ext cx="5791200" cy="2286000"/>
          </a:xfrm>
          <a:solidFill>
            <a:srgbClr val="DDDDDD">
              <a:alpha val="50000"/>
            </a:srgbClr>
          </a:solidFill>
          <a:ln>
            <a:solidFill>
              <a:schemeClr val="folHlink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US" sz="2000" smtClean="0">
                <a:ea typeface="+mn-ea"/>
                <a:cs typeface="+mn-cs"/>
              </a:rPr>
              <a:t>woman</a:t>
            </a:r>
            <a:r>
              <a:rPr lang="en-US" sz="2000" smtClean="0">
                <a:ea typeface="+mn-ea"/>
                <a:cs typeface="Arial" charset="0"/>
              </a:rPr>
              <a:t>(mia).</a:t>
            </a:r>
          </a:p>
          <a:p>
            <a:pPr eaLnBrk="1" hangingPunct="1">
              <a:buFontTx/>
              <a:buNone/>
              <a:defRPr/>
            </a:pPr>
            <a:r>
              <a:rPr lang="en-US" sz="2000" smtClean="0">
                <a:ea typeface="+mn-ea"/>
                <a:cs typeface="+mn-cs"/>
              </a:rPr>
              <a:t>woman</a:t>
            </a:r>
            <a:r>
              <a:rPr lang="en-US" sz="2000" smtClean="0">
                <a:ea typeface="+mn-ea"/>
                <a:cs typeface="Arial" charset="0"/>
              </a:rPr>
              <a:t>(jody).</a:t>
            </a:r>
          </a:p>
          <a:p>
            <a:pPr eaLnBrk="1" hangingPunct="1">
              <a:buFontTx/>
              <a:buNone/>
              <a:defRPr/>
            </a:pPr>
            <a:r>
              <a:rPr lang="en-US" sz="2000" smtClean="0">
                <a:ea typeface="+mn-ea"/>
                <a:cs typeface="+mn-cs"/>
              </a:rPr>
              <a:t>woman</a:t>
            </a:r>
            <a:r>
              <a:rPr lang="en-US" sz="2000" smtClean="0">
                <a:ea typeface="+mn-ea"/>
                <a:cs typeface="Arial" charset="0"/>
              </a:rPr>
              <a:t>(yolanda).</a:t>
            </a:r>
          </a:p>
          <a:p>
            <a:pPr eaLnBrk="1" hangingPunct="1">
              <a:buFontTx/>
              <a:buNone/>
              <a:defRPr/>
            </a:pPr>
            <a:r>
              <a:rPr lang="en-US" sz="2000" smtClean="0">
                <a:ea typeface="+mn-ea"/>
                <a:cs typeface="+mn-cs"/>
              </a:rPr>
              <a:t>playsAirGuitar</a:t>
            </a:r>
            <a:r>
              <a:rPr lang="en-US" sz="2000" smtClean="0">
                <a:ea typeface="+mn-ea"/>
                <a:cs typeface="Arial" charset="0"/>
              </a:rPr>
              <a:t>(jody).</a:t>
            </a:r>
          </a:p>
          <a:p>
            <a:pPr eaLnBrk="1" hangingPunct="1">
              <a:buFontTx/>
              <a:buNone/>
              <a:defRPr/>
            </a:pPr>
            <a:r>
              <a:rPr lang="en-US" sz="2000" smtClean="0">
                <a:ea typeface="+mn-ea"/>
                <a:cs typeface="Arial" charset="0"/>
              </a:rPr>
              <a:t>party.</a:t>
            </a:r>
          </a:p>
        </p:txBody>
      </p:sp>
      <p:sp>
        <p:nvSpPr>
          <p:cNvPr id="274436" name="Rectangle 4"/>
          <p:cNvSpPr>
            <a:spLocks noChangeArrowheads="1"/>
          </p:cNvSpPr>
          <p:nvPr/>
        </p:nvSpPr>
        <p:spPr bwMode="auto">
          <a:xfrm>
            <a:off x="990600" y="4267200"/>
            <a:ext cx="5791200" cy="2286000"/>
          </a:xfrm>
          <a:prstGeom prst="rect">
            <a:avLst/>
          </a:prstGeom>
          <a:solidFill>
            <a:srgbClr val="CCCCFF">
              <a:alpha val="50000"/>
            </a:srgbClr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buFontTx/>
              <a:buNone/>
              <a:defRPr/>
            </a:pPr>
            <a:r>
              <a:rPr lang="en-US" sz="2000">
                <a:latin typeface="Arial" charset="0"/>
                <a:ea typeface="ＭＳ Ｐゴシック" charset="0"/>
              </a:rPr>
              <a:t>?- rockConcert.</a:t>
            </a:r>
          </a:p>
          <a:p>
            <a:pPr marL="342900" indent="-342900">
              <a:buFontTx/>
              <a:buNone/>
              <a:defRPr/>
            </a:pPr>
            <a:r>
              <a:rPr lang="en-US" sz="2000">
                <a:latin typeface="Arial" charset="0"/>
                <a:ea typeface="ＭＳ Ｐゴシック" charset="0"/>
              </a:rPr>
              <a:t>no</a:t>
            </a:r>
          </a:p>
          <a:p>
            <a:pPr marL="342900" indent="-342900">
              <a:buFontTx/>
              <a:buNone/>
              <a:defRPr/>
            </a:pPr>
            <a:r>
              <a:rPr lang="en-US" sz="2000">
                <a:latin typeface="Arial" charset="0"/>
                <a:ea typeface="ＭＳ Ｐゴシック" charset="0"/>
                <a:cs typeface="Arial" charset="0"/>
              </a:rPr>
              <a:t>?-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© Aashik Azim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3996F9F-11AF-4BA6-8F2E-BF4A1DF8F033}" type="datetime1">
              <a:rPr lang="en-US" smtClean="0"/>
              <a:pPr/>
              <a:t>10/3/2016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74078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ea typeface="+mj-ea"/>
                <a:cs typeface="+mj-cs"/>
              </a:rPr>
              <a:t>Knowledge Base 2</a:t>
            </a:r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752600"/>
            <a:ext cx="6096000" cy="2286000"/>
          </a:xfrm>
          <a:solidFill>
            <a:srgbClr val="DDDDDD">
              <a:alpha val="50000"/>
            </a:srgbClr>
          </a:solidFill>
          <a:ln>
            <a:solidFill>
              <a:schemeClr val="folHlink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US" sz="2000" dirty="0" smtClean="0">
                <a:ea typeface="+mn-ea"/>
                <a:cs typeface="+mn-cs"/>
              </a:rPr>
              <a:t>happy</a:t>
            </a:r>
            <a:r>
              <a:rPr lang="en-US" sz="2000" dirty="0" smtClean="0">
                <a:ea typeface="+mn-ea"/>
                <a:cs typeface="Arial" charset="0"/>
              </a:rPr>
              <a:t>(</a:t>
            </a:r>
            <a:r>
              <a:rPr lang="en-US" sz="2000" dirty="0" err="1" smtClean="0">
                <a:ea typeface="+mn-ea"/>
                <a:cs typeface="Arial" charset="0"/>
              </a:rPr>
              <a:t>yolanda</a:t>
            </a:r>
            <a:r>
              <a:rPr lang="en-US" sz="2000" dirty="0" smtClean="0">
                <a:ea typeface="+mn-ea"/>
                <a:cs typeface="Arial" charset="0"/>
              </a:rPr>
              <a:t>).</a:t>
            </a:r>
          </a:p>
          <a:p>
            <a:pPr eaLnBrk="1" hangingPunct="1">
              <a:buFontTx/>
              <a:buNone/>
              <a:defRPr/>
            </a:pPr>
            <a:r>
              <a:rPr lang="en-US" sz="2000" dirty="0" smtClean="0">
                <a:ea typeface="+mn-ea"/>
                <a:cs typeface="+mn-cs"/>
              </a:rPr>
              <a:t>listens2music</a:t>
            </a:r>
            <a:r>
              <a:rPr lang="en-US" sz="2000" dirty="0" smtClean="0">
                <a:ea typeface="+mn-ea"/>
                <a:cs typeface="Arial" charset="0"/>
              </a:rPr>
              <a:t>(</a:t>
            </a:r>
            <a:r>
              <a:rPr lang="en-US" sz="2000" dirty="0" err="1" smtClean="0">
                <a:ea typeface="+mn-ea"/>
                <a:cs typeface="Arial" charset="0"/>
              </a:rPr>
              <a:t>mia</a:t>
            </a:r>
            <a:r>
              <a:rPr lang="en-US" sz="2000" dirty="0" smtClean="0">
                <a:ea typeface="+mn-ea"/>
                <a:cs typeface="Arial" charset="0"/>
              </a:rPr>
              <a:t>).</a:t>
            </a:r>
          </a:p>
          <a:p>
            <a:pPr eaLnBrk="1" hangingPunct="1">
              <a:buFontTx/>
              <a:buNone/>
              <a:defRPr/>
            </a:pPr>
            <a:r>
              <a:rPr lang="en-US" sz="2000" dirty="0" smtClean="0">
                <a:ea typeface="+mn-ea"/>
                <a:cs typeface="+mn-cs"/>
              </a:rPr>
              <a:t>listens2music</a:t>
            </a:r>
            <a:r>
              <a:rPr lang="en-US" sz="2000" dirty="0" smtClean="0">
                <a:ea typeface="+mn-ea"/>
                <a:cs typeface="Arial" charset="0"/>
              </a:rPr>
              <a:t>(</a:t>
            </a:r>
            <a:r>
              <a:rPr lang="en-US" sz="2000" dirty="0" err="1" smtClean="0">
                <a:ea typeface="+mn-ea"/>
                <a:cs typeface="Arial" charset="0"/>
              </a:rPr>
              <a:t>yolanda</a:t>
            </a:r>
            <a:r>
              <a:rPr lang="en-US" sz="2000" dirty="0" smtClean="0">
                <a:ea typeface="+mn-ea"/>
                <a:cs typeface="Arial" charset="0"/>
              </a:rPr>
              <a:t>):- </a:t>
            </a:r>
            <a:r>
              <a:rPr lang="en-US" sz="2000" dirty="0" smtClean="0">
                <a:ea typeface="+mn-ea"/>
                <a:cs typeface="+mn-cs"/>
              </a:rPr>
              <a:t>happy</a:t>
            </a:r>
            <a:r>
              <a:rPr lang="en-US" sz="2000" dirty="0" smtClean="0">
                <a:ea typeface="+mn-ea"/>
                <a:cs typeface="Arial" charset="0"/>
              </a:rPr>
              <a:t>(</a:t>
            </a:r>
            <a:r>
              <a:rPr lang="en-US" sz="2000" dirty="0" err="1" smtClean="0">
                <a:ea typeface="+mn-ea"/>
                <a:cs typeface="Arial" charset="0"/>
              </a:rPr>
              <a:t>yolanda</a:t>
            </a:r>
            <a:r>
              <a:rPr lang="en-US" sz="2000" dirty="0" smtClean="0">
                <a:ea typeface="+mn-ea"/>
                <a:cs typeface="Arial" charset="0"/>
              </a:rPr>
              <a:t>).</a:t>
            </a:r>
          </a:p>
          <a:p>
            <a:pPr eaLnBrk="1" hangingPunct="1">
              <a:buFontTx/>
              <a:buNone/>
              <a:defRPr/>
            </a:pPr>
            <a:r>
              <a:rPr lang="en-US" sz="2000" dirty="0" err="1" smtClean="0">
                <a:ea typeface="+mn-ea"/>
                <a:cs typeface="Arial" charset="0"/>
              </a:rPr>
              <a:t>playsAirGuitar</a:t>
            </a:r>
            <a:r>
              <a:rPr lang="en-US" sz="2000" dirty="0" smtClean="0">
                <a:ea typeface="+mn-ea"/>
                <a:cs typeface="Arial" charset="0"/>
              </a:rPr>
              <a:t>(</a:t>
            </a:r>
            <a:r>
              <a:rPr lang="en-US" sz="2000" dirty="0" err="1" smtClean="0">
                <a:ea typeface="+mn-ea"/>
                <a:cs typeface="Arial" charset="0"/>
              </a:rPr>
              <a:t>mia</a:t>
            </a:r>
            <a:r>
              <a:rPr lang="en-US" sz="2000" dirty="0" smtClean="0">
                <a:ea typeface="+mn-ea"/>
                <a:cs typeface="Arial" charset="0"/>
              </a:rPr>
              <a:t>):- listens2music(</a:t>
            </a:r>
            <a:r>
              <a:rPr lang="en-US" sz="2000" dirty="0" err="1" smtClean="0">
                <a:ea typeface="+mn-ea"/>
                <a:cs typeface="Arial" charset="0"/>
              </a:rPr>
              <a:t>mia</a:t>
            </a:r>
            <a:r>
              <a:rPr lang="en-US" sz="2000" dirty="0" smtClean="0">
                <a:ea typeface="+mn-ea"/>
                <a:cs typeface="Arial" charset="0"/>
              </a:rPr>
              <a:t>).</a:t>
            </a:r>
          </a:p>
          <a:p>
            <a:pPr eaLnBrk="1" hangingPunct="1">
              <a:buFontTx/>
              <a:buNone/>
              <a:defRPr/>
            </a:pPr>
            <a:r>
              <a:rPr lang="en-US" sz="2000" dirty="0" err="1" smtClean="0">
                <a:ea typeface="+mn-ea"/>
                <a:cs typeface="Arial" charset="0"/>
              </a:rPr>
              <a:t>playsAirGuitar</a:t>
            </a:r>
            <a:r>
              <a:rPr lang="en-US" sz="2000" dirty="0" smtClean="0">
                <a:ea typeface="+mn-ea"/>
                <a:cs typeface="Arial" charset="0"/>
              </a:rPr>
              <a:t>(</a:t>
            </a:r>
            <a:r>
              <a:rPr lang="en-US" sz="2000" dirty="0" err="1" smtClean="0">
                <a:ea typeface="+mn-ea"/>
                <a:cs typeface="Arial" charset="0"/>
              </a:rPr>
              <a:t>yolanda</a:t>
            </a:r>
            <a:r>
              <a:rPr lang="en-US" sz="2000" dirty="0" smtClean="0">
                <a:ea typeface="+mn-ea"/>
                <a:cs typeface="Arial" charset="0"/>
              </a:rPr>
              <a:t>):- listens2music(</a:t>
            </a:r>
            <a:r>
              <a:rPr lang="en-US" sz="2000" dirty="0" err="1" smtClean="0">
                <a:ea typeface="+mn-ea"/>
                <a:cs typeface="Arial" charset="0"/>
              </a:rPr>
              <a:t>yolanda</a:t>
            </a:r>
            <a:r>
              <a:rPr lang="en-US" sz="2000" dirty="0" smtClean="0">
                <a:ea typeface="+mn-ea"/>
                <a:cs typeface="Arial" charset="0"/>
              </a:rPr>
              <a:t>).</a:t>
            </a:r>
          </a:p>
          <a:p>
            <a:pPr eaLnBrk="1" hangingPunct="1">
              <a:buFontTx/>
              <a:buNone/>
              <a:defRPr/>
            </a:pPr>
            <a:endParaRPr lang="en-US" sz="2000" dirty="0" smtClean="0">
              <a:ea typeface="+mn-ea"/>
              <a:cs typeface="Arial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© Aashik Azim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AAAD1F99-990C-4C9C-9616-EAEA1C0FDB0F}" type="datetime1">
              <a:rPr lang="en-US" smtClean="0"/>
              <a:pPr/>
              <a:t>10/3/2016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93314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ea typeface="+mj-ea"/>
                <a:cs typeface="+mj-cs"/>
              </a:rPr>
              <a:t>Knowledge Base 2</a:t>
            </a:r>
          </a:p>
        </p:txBody>
      </p:sp>
      <p:sp>
        <p:nvSpPr>
          <p:cNvPr id="277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752600"/>
            <a:ext cx="6248400" cy="2286000"/>
          </a:xfrm>
          <a:solidFill>
            <a:srgbClr val="DDDDDD">
              <a:alpha val="50000"/>
            </a:srgbClr>
          </a:solidFill>
          <a:ln>
            <a:solidFill>
              <a:schemeClr val="folHlink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US" sz="2000" dirty="0" smtClean="0">
                <a:ea typeface="+mn-ea"/>
                <a:cs typeface="+mn-cs"/>
              </a:rPr>
              <a:t>happy</a:t>
            </a:r>
            <a:r>
              <a:rPr lang="en-US" sz="2000" dirty="0" smtClean="0">
                <a:ea typeface="+mn-ea"/>
                <a:cs typeface="Arial" charset="0"/>
              </a:rPr>
              <a:t>(</a:t>
            </a:r>
            <a:r>
              <a:rPr lang="en-US" sz="2000" dirty="0" err="1" smtClean="0">
                <a:ea typeface="+mn-ea"/>
                <a:cs typeface="Arial" charset="0"/>
              </a:rPr>
              <a:t>yolanda</a:t>
            </a:r>
            <a:r>
              <a:rPr lang="en-US" sz="2000" dirty="0" smtClean="0">
                <a:ea typeface="+mn-ea"/>
                <a:cs typeface="Arial" charset="0"/>
              </a:rPr>
              <a:t>).</a:t>
            </a:r>
          </a:p>
          <a:p>
            <a:pPr eaLnBrk="1" hangingPunct="1">
              <a:buFontTx/>
              <a:buNone/>
              <a:defRPr/>
            </a:pPr>
            <a:r>
              <a:rPr lang="en-US" sz="2000" dirty="0" smtClean="0">
                <a:ea typeface="+mn-ea"/>
                <a:cs typeface="+mn-cs"/>
              </a:rPr>
              <a:t>listens2music</a:t>
            </a:r>
            <a:r>
              <a:rPr lang="en-US" sz="2000" dirty="0" smtClean="0">
                <a:ea typeface="+mn-ea"/>
                <a:cs typeface="Arial" charset="0"/>
              </a:rPr>
              <a:t>(</a:t>
            </a:r>
            <a:r>
              <a:rPr lang="en-US" sz="2000" dirty="0" err="1" smtClean="0">
                <a:ea typeface="+mn-ea"/>
                <a:cs typeface="Arial" charset="0"/>
              </a:rPr>
              <a:t>mia</a:t>
            </a:r>
            <a:r>
              <a:rPr lang="en-US" sz="2000" dirty="0" smtClean="0">
                <a:ea typeface="+mn-ea"/>
                <a:cs typeface="Arial" charset="0"/>
              </a:rPr>
              <a:t>).</a:t>
            </a:r>
          </a:p>
          <a:p>
            <a:pPr eaLnBrk="1" hangingPunct="1">
              <a:buFontTx/>
              <a:buNone/>
              <a:defRPr/>
            </a:pPr>
            <a:r>
              <a:rPr lang="en-US" sz="2000" dirty="0" smtClean="0">
                <a:ea typeface="+mn-ea"/>
                <a:cs typeface="+mn-cs"/>
              </a:rPr>
              <a:t>listens2music</a:t>
            </a:r>
            <a:r>
              <a:rPr lang="en-US" sz="2000" dirty="0" smtClean="0">
                <a:ea typeface="+mn-ea"/>
                <a:cs typeface="Arial" charset="0"/>
              </a:rPr>
              <a:t>(</a:t>
            </a:r>
            <a:r>
              <a:rPr lang="en-US" sz="2000" dirty="0" err="1" smtClean="0">
                <a:ea typeface="+mn-ea"/>
                <a:cs typeface="Arial" charset="0"/>
              </a:rPr>
              <a:t>yolanda</a:t>
            </a:r>
            <a:r>
              <a:rPr lang="en-US" sz="2000" dirty="0" smtClean="0">
                <a:ea typeface="+mn-ea"/>
                <a:cs typeface="Arial" charset="0"/>
              </a:rPr>
              <a:t>):- </a:t>
            </a:r>
            <a:r>
              <a:rPr lang="en-US" sz="2000" dirty="0" smtClean="0">
                <a:ea typeface="+mn-ea"/>
                <a:cs typeface="+mn-cs"/>
              </a:rPr>
              <a:t>happy</a:t>
            </a:r>
            <a:r>
              <a:rPr lang="en-US" sz="2000" dirty="0" smtClean="0">
                <a:ea typeface="+mn-ea"/>
                <a:cs typeface="Arial" charset="0"/>
              </a:rPr>
              <a:t>(</a:t>
            </a:r>
            <a:r>
              <a:rPr lang="en-US" sz="2000" dirty="0" err="1" smtClean="0">
                <a:ea typeface="+mn-ea"/>
                <a:cs typeface="Arial" charset="0"/>
              </a:rPr>
              <a:t>yolanda</a:t>
            </a:r>
            <a:r>
              <a:rPr lang="en-US" sz="2000" dirty="0" smtClean="0">
                <a:ea typeface="+mn-ea"/>
                <a:cs typeface="Arial" charset="0"/>
              </a:rPr>
              <a:t>).</a:t>
            </a:r>
          </a:p>
          <a:p>
            <a:pPr eaLnBrk="1" hangingPunct="1">
              <a:buFontTx/>
              <a:buNone/>
              <a:defRPr/>
            </a:pPr>
            <a:r>
              <a:rPr lang="en-US" sz="2000" dirty="0" err="1" smtClean="0">
                <a:ea typeface="+mn-ea"/>
                <a:cs typeface="Arial" charset="0"/>
              </a:rPr>
              <a:t>playsAirGuitar</a:t>
            </a:r>
            <a:r>
              <a:rPr lang="en-US" sz="2000" dirty="0" smtClean="0">
                <a:ea typeface="+mn-ea"/>
                <a:cs typeface="Arial" charset="0"/>
              </a:rPr>
              <a:t>(</a:t>
            </a:r>
            <a:r>
              <a:rPr lang="en-US" sz="2000" dirty="0" err="1" smtClean="0">
                <a:ea typeface="+mn-ea"/>
                <a:cs typeface="Arial" charset="0"/>
              </a:rPr>
              <a:t>mia</a:t>
            </a:r>
            <a:r>
              <a:rPr lang="en-US" sz="2000" dirty="0" smtClean="0">
                <a:ea typeface="+mn-ea"/>
                <a:cs typeface="Arial" charset="0"/>
              </a:rPr>
              <a:t>):- listens2music(</a:t>
            </a:r>
            <a:r>
              <a:rPr lang="en-US" sz="2000" dirty="0" err="1" smtClean="0">
                <a:ea typeface="+mn-ea"/>
                <a:cs typeface="Arial" charset="0"/>
              </a:rPr>
              <a:t>mia</a:t>
            </a:r>
            <a:r>
              <a:rPr lang="en-US" sz="2000" dirty="0" smtClean="0">
                <a:ea typeface="+mn-ea"/>
                <a:cs typeface="Arial" charset="0"/>
              </a:rPr>
              <a:t>).</a:t>
            </a:r>
          </a:p>
          <a:p>
            <a:pPr eaLnBrk="1" hangingPunct="1">
              <a:buFontTx/>
              <a:buNone/>
              <a:defRPr/>
            </a:pPr>
            <a:r>
              <a:rPr lang="en-US" sz="2000" dirty="0" err="1" smtClean="0">
                <a:ea typeface="+mn-ea"/>
                <a:cs typeface="Arial" charset="0"/>
              </a:rPr>
              <a:t>playsAirGuitar</a:t>
            </a:r>
            <a:r>
              <a:rPr lang="en-US" sz="2000" dirty="0" smtClean="0">
                <a:ea typeface="+mn-ea"/>
                <a:cs typeface="Arial" charset="0"/>
              </a:rPr>
              <a:t>(</a:t>
            </a:r>
            <a:r>
              <a:rPr lang="en-US" sz="2000" dirty="0" err="1" smtClean="0">
                <a:ea typeface="+mn-ea"/>
                <a:cs typeface="Arial" charset="0"/>
              </a:rPr>
              <a:t>yolanda</a:t>
            </a:r>
            <a:r>
              <a:rPr lang="en-US" sz="2000" dirty="0" smtClean="0">
                <a:ea typeface="+mn-ea"/>
                <a:cs typeface="Arial" charset="0"/>
              </a:rPr>
              <a:t>):- listens2music(</a:t>
            </a:r>
            <a:r>
              <a:rPr lang="en-US" sz="2000" dirty="0" err="1" smtClean="0">
                <a:ea typeface="+mn-ea"/>
                <a:cs typeface="Arial" charset="0"/>
              </a:rPr>
              <a:t>yolanda</a:t>
            </a:r>
            <a:r>
              <a:rPr lang="en-US" sz="2000" dirty="0" smtClean="0">
                <a:ea typeface="+mn-ea"/>
                <a:cs typeface="Arial" charset="0"/>
              </a:rPr>
              <a:t>).</a:t>
            </a:r>
          </a:p>
          <a:p>
            <a:pPr eaLnBrk="1" hangingPunct="1">
              <a:buFontTx/>
              <a:buNone/>
              <a:defRPr/>
            </a:pPr>
            <a:endParaRPr lang="en-US" sz="2000" dirty="0" smtClean="0">
              <a:ea typeface="+mn-ea"/>
              <a:cs typeface="Arial" charset="0"/>
            </a:endParaRPr>
          </a:p>
        </p:txBody>
      </p:sp>
      <p:sp>
        <p:nvSpPr>
          <p:cNvPr id="277510" name="AutoShape 6"/>
          <p:cNvSpPr>
            <a:spLocks noChangeArrowheads="1"/>
          </p:cNvSpPr>
          <p:nvPr/>
        </p:nvSpPr>
        <p:spPr bwMode="auto">
          <a:xfrm>
            <a:off x="3352800" y="1600200"/>
            <a:ext cx="990600" cy="457200"/>
          </a:xfrm>
          <a:prstGeom prst="wedgeRoundRectCallout">
            <a:avLst>
              <a:gd name="adj1" fmla="val -100319"/>
              <a:gd name="adj2" fmla="val 30903"/>
              <a:gd name="adj3" fmla="val 16667"/>
            </a:avLst>
          </a:prstGeom>
          <a:solidFill>
            <a:srgbClr val="99CCFF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buFontTx/>
              <a:buNone/>
              <a:defRPr/>
            </a:pPr>
            <a:r>
              <a:rPr lang="en-US">
                <a:latin typeface="Lucida Console" charset="0"/>
                <a:ea typeface="ＭＳ Ｐゴシック" charset="0"/>
              </a:rPr>
              <a:t>fact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© Aashik Azim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4A5190BB-ADCA-4543-83B4-5A4F8D5330BD}" type="datetime1">
              <a:rPr lang="en-US" smtClean="0"/>
              <a:pPr/>
              <a:t>10/3/2016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17501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1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ea typeface="+mj-ea"/>
                <a:cs typeface="+mj-cs"/>
              </a:rPr>
              <a:t>Knowledge Base 2</a:t>
            </a:r>
          </a:p>
        </p:txBody>
      </p:sp>
      <p:sp>
        <p:nvSpPr>
          <p:cNvPr id="29901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990600" y="1752600"/>
            <a:ext cx="6172200" cy="2286000"/>
          </a:xfrm>
          <a:solidFill>
            <a:srgbClr val="DDDDDD">
              <a:alpha val="50000"/>
            </a:srgbClr>
          </a:solidFill>
          <a:ln>
            <a:solidFill>
              <a:schemeClr val="folHlink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US" sz="2000" smtClean="0">
                <a:ea typeface="+mn-ea"/>
                <a:cs typeface="+mn-cs"/>
              </a:rPr>
              <a:t>happy</a:t>
            </a:r>
            <a:r>
              <a:rPr lang="en-US" sz="2000" smtClean="0">
                <a:ea typeface="+mn-ea"/>
                <a:cs typeface="Arial" charset="0"/>
              </a:rPr>
              <a:t>(yolanda).</a:t>
            </a:r>
          </a:p>
          <a:p>
            <a:pPr eaLnBrk="1" hangingPunct="1">
              <a:buFontTx/>
              <a:buNone/>
              <a:defRPr/>
            </a:pPr>
            <a:r>
              <a:rPr lang="en-US" sz="2000" smtClean="0">
                <a:ea typeface="+mn-ea"/>
                <a:cs typeface="+mn-cs"/>
              </a:rPr>
              <a:t>listens2music</a:t>
            </a:r>
            <a:r>
              <a:rPr lang="en-US" sz="2000" smtClean="0">
                <a:ea typeface="+mn-ea"/>
                <a:cs typeface="Arial" charset="0"/>
              </a:rPr>
              <a:t>(mia).</a:t>
            </a:r>
          </a:p>
          <a:p>
            <a:pPr eaLnBrk="1" hangingPunct="1">
              <a:buFontTx/>
              <a:buNone/>
              <a:defRPr/>
            </a:pPr>
            <a:r>
              <a:rPr lang="en-US" sz="2000" smtClean="0">
                <a:ea typeface="+mn-ea"/>
                <a:cs typeface="+mn-cs"/>
              </a:rPr>
              <a:t>listens2music</a:t>
            </a:r>
            <a:r>
              <a:rPr lang="en-US" sz="2000" smtClean="0">
                <a:ea typeface="+mn-ea"/>
                <a:cs typeface="Arial" charset="0"/>
              </a:rPr>
              <a:t>(yolanda):- </a:t>
            </a:r>
            <a:r>
              <a:rPr lang="en-US" sz="2000" smtClean="0">
                <a:ea typeface="+mn-ea"/>
                <a:cs typeface="+mn-cs"/>
              </a:rPr>
              <a:t>happy</a:t>
            </a:r>
            <a:r>
              <a:rPr lang="en-US" sz="2000" smtClean="0">
                <a:ea typeface="+mn-ea"/>
                <a:cs typeface="Arial" charset="0"/>
              </a:rPr>
              <a:t>(yolanda).</a:t>
            </a:r>
          </a:p>
          <a:p>
            <a:pPr eaLnBrk="1" hangingPunct="1">
              <a:buFontTx/>
              <a:buNone/>
              <a:defRPr/>
            </a:pPr>
            <a:r>
              <a:rPr lang="en-US" sz="2000" smtClean="0">
                <a:ea typeface="+mn-ea"/>
                <a:cs typeface="Arial" charset="0"/>
              </a:rPr>
              <a:t>playsAirGuitar(mia):- listens2music(mia).</a:t>
            </a:r>
          </a:p>
          <a:p>
            <a:pPr eaLnBrk="1" hangingPunct="1">
              <a:buFontTx/>
              <a:buNone/>
              <a:defRPr/>
            </a:pPr>
            <a:r>
              <a:rPr lang="en-US" sz="2000" smtClean="0">
                <a:ea typeface="+mn-ea"/>
                <a:cs typeface="Arial" charset="0"/>
              </a:rPr>
              <a:t>playsAirGuitar(yolanda):- listens2music(yolanda).</a:t>
            </a:r>
          </a:p>
          <a:p>
            <a:pPr eaLnBrk="1" hangingPunct="1">
              <a:buFontTx/>
              <a:buNone/>
              <a:defRPr/>
            </a:pPr>
            <a:endParaRPr lang="en-US" sz="2000" smtClean="0">
              <a:ea typeface="+mn-ea"/>
              <a:cs typeface="Arial" charset="0"/>
            </a:endParaRPr>
          </a:p>
        </p:txBody>
      </p:sp>
      <p:sp>
        <p:nvSpPr>
          <p:cNvPr id="299012" name="AutoShape 1028"/>
          <p:cNvSpPr>
            <a:spLocks noChangeArrowheads="1"/>
          </p:cNvSpPr>
          <p:nvPr/>
        </p:nvSpPr>
        <p:spPr bwMode="auto">
          <a:xfrm>
            <a:off x="3352800" y="1600200"/>
            <a:ext cx="990600" cy="457200"/>
          </a:xfrm>
          <a:prstGeom prst="wedgeRoundRectCallout">
            <a:avLst>
              <a:gd name="adj1" fmla="val -100319"/>
              <a:gd name="adj2" fmla="val 30903"/>
              <a:gd name="adj3" fmla="val 16667"/>
            </a:avLst>
          </a:prstGeom>
          <a:solidFill>
            <a:srgbClr val="99CCFF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buFontTx/>
              <a:buNone/>
              <a:defRPr/>
            </a:pPr>
            <a:r>
              <a:rPr lang="en-US">
                <a:latin typeface="Lucida Console" charset="0"/>
                <a:ea typeface="ＭＳ Ｐゴシック" charset="0"/>
              </a:rPr>
              <a:t>fact</a:t>
            </a:r>
          </a:p>
        </p:txBody>
      </p:sp>
      <p:sp>
        <p:nvSpPr>
          <p:cNvPr id="299013" name="AutoShape 1029"/>
          <p:cNvSpPr>
            <a:spLocks noChangeArrowheads="1"/>
          </p:cNvSpPr>
          <p:nvPr/>
        </p:nvSpPr>
        <p:spPr bwMode="auto">
          <a:xfrm>
            <a:off x="3733800" y="1981200"/>
            <a:ext cx="990600" cy="457200"/>
          </a:xfrm>
          <a:prstGeom prst="wedgeRoundRectCallout">
            <a:avLst>
              <a:gd name="adj1" fmla="val -100319"/>
              <a:gd name="adj2" fmla="val 30903"/>
              <a:gd name="adj3" fmla="val 16667"/>
            </a:avLst>
          </a:prstGeom>
          <a:solidFill>
            <a:srgbClr val="99CCFF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buFontTx/>
              <a:buNone/>
              <a:defRPr/>
            </a:pPr>
            <a:r>
              <a:rPr lang="en-US">
                <a:latin typeface="Lucida Console" charset="0"/>
                <a:ea typeface="ＭＳ Ｐゴシック" charset="0"/>
              </a:rPr>
              <a:t>fact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© Aashik Azim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CEC3C002-092B-4991-B136-C102A5649F57}" type="datetime1">
              <a:rPr lang="en-US" smtClean="0"/>
              <a:pPr/>
              <a:t>10/3/2016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38871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03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ea typeface="+mj-ea"/>
                <a:cs typeface="+mj-cs"/>
              </a:rPr>
              <a:t>Knowledge Base 2</a:t>
            </a:r>
          </a:p>
        </p:txBody>
      </p:sp>
      <p:sp>
        <p:nvSpPr>
          <p:cNvPr id="300035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990600" y="1752600"/>
            <a:ext cx="6553200" cy="2286000"/>
          </a:xfrm>
          <a:solidFill>
            <a:srgbClr val="DDDDDD">
              <a:alpha val="50000"/>
            </a:srgbClr>
          </a:solidFill>
          <a:ln>
            <a:solidFill>
              <a:schemeClr val="folHlink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US" sz="2000" smtClean="0">
                <a:ea typeface="+mn-ea"/>
                <a:cs typeface="+mn-cs"/>
              </a:rPr>
              <a:t>happy</a:t>
            </a:r>
            <a:r>
              <a:rPr lang="en-US" sz="2000" smtClean="0">
                <a:ea typeface="+mn-ea"/>
                <a:cs typeface="Arial" charset="0"/>
              </a:rPr>
              <a:t>(yolanda).</a:t>
            </a:r>
          </a:p>
          <a:p>
            <a:pPr eaLnBrk="1" hangingPunct="1">
              <a:buFontTx/>
              <a:buNone/>
              <a:defRPr/>
            </a:pPr>
            <a:r>
              <a:rPr lang="en-US" sz="2000" smtClean="0">
                <a:ea typeface="+mn-ea"/>
                <a:cs typeface="+mn-cs"/>
              </a:rPr>
              <a:t>listens2music</a:t>
            </a:r>
            <a:r>
              <a:rPr lang="en-US" sz="2000" smtClean="0">
                <a:ea typeface="+mn-ea"/>
                <a:cs typeface="Arial" charset="0"/>
              </a:rPr>
              <a:t>(mia).</a:t>
            </a:r>
          </a:p>
          <a:p>
            <a:pPr eaLnBrk="1" hangingPunct="1">
              <a:buFontTx/>
              <a:buNone/>
              <a:defRPr/>
            </a:pPr>
            <a:r>
              <a:rPr lang="en-US" sz="2000" smtClean="0">
                <a:ea typeface="+mn-ea"/>
                <a:cs typeface="+mn-cs"/>
              </a:rPr>
              <a:t>listens2music</a:t>
            </a:r>
            <a:r>
              <a:rPr lang="en-US" sz="2000" smtClean="0">
                <a:ea typeface="+mn-ea"/>
                <a:cs typeface="Arial" charset="0"/>
              </a:rPr>
              <a:t>(yolanda):- </a:t>
            </a:r>
            <a:r>
              <a:rPr lang="en-US" sz="2000" smtClean="0">
                <a:ea typeface="+mn-ea"/>
                <a:cs typeface="+mn-cs"/>
              </a:rPr>
              <a:t>happy</a:t>
            </a:r>
            <a:r>
              <a:rPr lang="en-US" sz="2000" smtClean="0">
                <a:ea typeface="+mn-ea"/>
                <a:cs typeface="Arial" charset="0"/>
              </a:rPr>
              <a:t>(yolanda).</a:t>
            </a:r>
          </a:p>
          <a:p>
            <a:pPr eaLnBrk="1" hangingPunct="1">
              <a:buFontTx/>
              <a:buNone/>
              <a:defRPr/>
            </a:pPr>
            <a:r>
              <a:rPr lang="en-US" sz="2000" smtClean="0">
                <a:ea typeface="+mn-ea"/>
                <a:cs typeface="Arial" charset="0"/>
              </a:rPr>
              <a:t>playsAirGuitar(mia):- listens2music(mia).</a:t>
            </a:r>
          </a:p>
          <a:p>
            <a:pPr eaLnBrk="1" hangingPunct="1">
              <a:buFontTx/>
              <a:buNone/>
              <a:defRPr/>
            </a:pPr>
            <a:r>
              <a:rPr lang="en-US" sz="2000" smtClean="0">
                <a:ea typeface="+mn-ea"/>
                <a:cs typeface="Arial" charset="0"/>
              </a:rPr>
              <a:t>playsAirGuitar(yolanda):- listens2music(yolanda).</a:t>
            </a:r>
          </a:p>
          <a:p>
            <a:pPr eaLnBrk="1" hangingPunct="1">
              <a:buFontTx/>
              <a:buNone/>
              <a:defRPr/>
            </a:pPr>
            <a:endParaRPr lang="en-US" sz="2000" smtClean="0">
              <a:ea typeface="+mn-ea"/>
              <a:cs typeface="Arial" charset="0"/>
            </a:endParaRPr>
          </a:p>
        </p:txBody>
      </p:sp>
      <p:sp>
        <p:nvSpPr>
          <p:cNvPr id="300036" name="AutoShape 1028"/>
          <p:cNvSpPr>
            <a:spLocks noChangeArrowheads="1"/>
          </p:cNvSpPr>
          <p:nvPr/>
        </p:nvSpPr>
        <p:spPr bwMode="auto">
          <a:xfrm>
            <a:off x="3352800" y="1600200"/>
            <a:ext cx="990600" cy="457200"/>
          </a:xfrm>
          <a:prstGeom prst="wedgeRoundRectCallout">
            <a:avLst>
              <a:gd name="adj1" fmla="val -100319"/>
              <a:gd name="adj2" fmla="val 30903"/>
              <a:gd name="adj3" fmla="val 16667"/>
            </a:avLst>
          </a:prstGeom>
          <a:solidFill>
            <a:srgbClr val="99CCFF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buFontTx/>
              <a:buNone/>
              <a:defRPr/>
            </a:pPr>
            <a:r>
              <a:rPr lang="en-US">
                <a:latin typeface="Lucida Console" charset="0"/>
                <a:ea typeface="ＭＳ Ｐゴシック" charset="0"/>
              </a:rPr>
              <a:t>fact</a:t>
            </a:r>
          </a:p>
        </p:txBody>
      </p:sp>
      <p:sp>
        <p:nvSpPr>
          <p:cNvPr id="300037" name="AutoShape 1029"/>
          <p:cNvSpPr>
            <a:spLocks noChangeArrowheads="1"/>
          </p:cNvSpPr>
          <p:nvPr/>
        </p:nvSpPr>
        <p:spPr bwMode="auto">
          <a:xfrm>
            <a:off x="3733800" y="1981200"/>
            <a:ext cx="990600" cy="457200"/>
          </a:xfrm>
          <a:prstGeom prst="wedgeRoundRectCallout">
            <a:avLst>
              <a:gd name="adj1" fmla="val -100319"/>
              <a:gd name="adj2" fmla="val 30903"/>
              <a:gd name="adj3" fmla="val 16667"/>
            </a:avLst>
          </a:prstGeom>
          <a:solidFill>
            <a:srgbClr val="99CCFF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buFontTx/>
              <a:buNone/>
              <a:defRPr/>
            </a:pPr>
            <a:r>
              <a:rPr lang="en-US">
                <a:latin typeface="Lucida Console" charset="0"/>
                <a:ea typeface="ＭＳ Ｐゴシック" charset="0"/>
              </a:rPr>
              <a:t>fact</a:t>
            </a:r>
          </a:p>
        </p:txBody>
      </p:sp>
      <p:sp>
        <p:nvSpPr>
          <p:cNvPr id="300038" name="AutoShape 1030"/>
          <p:cNvSpPr>
            <a:spLocks noChangeArrowheads="1"/>
          </p:cNvSpPr>
          <p:nvPr/>
        </p:nvSpPr>
        <p:spPr bwMode="auto">
          <a:xfrm>
            <a:off x="6172200" y="2286000"/>
            <a:ext cx="990600" cy="457200"/>
          </a:xfrm>
          <a:prstGeom prst="wedgeRoundRectCallout">
            <a:avLst>
              <a:gd name="adj1" fmla="val -100319"/>
              <a:gd name="adj2" fmla="val 30903"/>
              <a:gd name="adj3" fmla="val 16667"/>
            </a:avLst>
          </a:prstGeom>
          <a:solidFill>
            <a:srgbClr val="99CCFF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buFontTx/>
              <a:buNone/>
              <a:defRPr/>
            </a:pPr>
            <a:r>
              <a:rPr lang="en-US">
                <a:latin typeface="Lucida Console" charset="0"/>
                <a:ea typeface="ＭＳ Ｐゴシック" charset="0"/>
              </a:rPr>
              <a:t>rule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© Aashik Azim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E85A01FD-944D-4892-AC4F-7A85C006A1ED}" type="datetime1">
              <a:rPr lang="en-US" smtClean="0"/>
              <a:pPr/>
              <a:t>10/3/2016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76453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05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ea typeface="+mj-ea"/>
                <a:cs typeface="+mj-cs"/>
              </a:rPr>
              <a:t>Knowledge Base 2</a:t>
            </a:r>
          </a:p>
        </p:txBody>
      </p:sp>
      <p:sp>
        <p:nvSpPr>
          <p:cNvPr id="30105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990600" y="1752600"/>
            <a:ext cx="6705600" cy="2286000"/>
          </a:xfrm>
          <a:solidFill>
            <a:srgbClr val="DDDDDD">
              <a:alpha val="50000"/>
            </a:srgbClr>
          </a:solidFill>
          <a:ln>
            <a:solidFill>
              <a:schemeClr val="folHlink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US" sz="2000" smtClean="0">
                <a:ea typeface="+mn-ea"/>
                <a:cs typeface="+mn-cs"/>
              </a:rPr>
              <a:t>happy</a:t>
            </a:r>
            <a:r>
              <a:rPr lang="en-US" sz="2000" smtClean="0">
                <a:ea typeface="+mn-ea"/>
                <a:cs typeface="Arial" charset="0"/>
              </a:rPr>
              <a:t>(yolanda).</a:t>
            </a:r>
          </a:p>
          <a:p>
            <a:pPr eaLnBrk="1" hangingPunct="1">
              <a:buFontTx/>
              <a:buNone/>
              <a:defRPr/>
            </a:pPr>
            <a:r>
              <a:rPr lang="en-US" sz="2000" smtClean="0">
                <a:ea typeface="+mn-ea"/>
                <a:cs typeface="+mn-cs"/>
              </a:rPr>
              <a:t>listens2music</a:t>
            </a:r>
            <a:r>
              <a:rPr lang="en-US" sz="2000" smtClean="0">
                <a:ea typeface="+mn-ea"/>
                <a:cs typeface="Arial" charset="0"/>
              </a:rPr>
              <a:t>(mia).</a:t>
            </a:r>
          </a:p>
          <a:p>
            <a:pPr eaLnBrk="1" hangingPunct="1">
              <a:buFontTx/>
              <a:buNone/>
              <a:defRPr/>
            </a:pPr>
            <a:r>
              <a:rPr lang="en-US" sz="2000" smtClean="0">
                <a:ea typeface="+mn-ea"/>
                <a:cs typeface="+mn-cs"/>
              </a:rPr>
              <a:t>listens2music</a:t>
            </a:r>
            <a:r>
              <a:rPr lang="en-US" sz="2000" smtClean="0">
                <a:ea typeface="+mn-ea"/>
                <a:cs typeface="Arial" charset="0"/>
              </a:rPr>
              <a:t>(yolanda):- </a:t>
            </a:r>
            <a:r>
              <a:rPr lang="en-US" sz="2000" smtClean="0">
                <a:ea typeface="+mn-ea"/>
                <a:cs typeface="+mn-cs"/>
              </a:rPr>
              <a:t>happy</a:t>
            </a:r>
            <a:r>
              <a:rPr lang="en-US" sz="2000" smtClean="0">
                <a:ea typeface="+mn-ea"/>
                <a:cs typeface="Arial" charset="0"/>
              </a:rPr>
              <a:t>(yolanda).</a:t>
            </a:r>
          </a:p>
          <a:p>
            <a:pPr eaLnBrk="1" hangingPunct="1">
              <a:buFontTx/>
              <a:buNone/>
              <a:defRPr/>
            </a:pPr>
            <a:r>
              <a:rPr lang="en-US" sz="2000" smtClean="0">
                <a:ea typeface="+mn-ea"/>
                <a:cs typeface="Arial" charset="0"/>
              </a:rPr>
              <a:t>playsAirGuitar(mia):- listens2music(mia).</a:t>
            </a:r>
          </a:p>
          <a:p>
            <a:pPr eaLnBrk="1" hangingPunct="1">
              <a:buFontTx/>
              <a:buNone/>
              <a:defRPr/>
            </a:pPr>
            <a:r>
              <a:rPr lang="en-US" sz="2000" smtClean="0">
                <a:ea typeface="+mn-ea"/>
                <a:cs typeface="Arial" charset="0"/>
              </a:rPr>
              <a:t>playsAirGuitar(yolanda):- listens2music(yolanda).</a:t>
            </a:r>
          </a:p>
          <a:p>
            <a:pPr eaLnBrk="1" hangingPunct="1">
              <a:buFontTx/>
              <a:buNone/>
              <a:defRPr/>
            </a:pPr>
            <a:endParaRPr lang="en-US" sz="2000" smtClean="0">
              <a:ea typeface="+mn-ea"/>
              <a:cs typeface="Arial" charset="0"/>
            </a:endParaRPr>
          </a:p>
        </p:txBody>
      </p:sp>
      <p:sp>
        <p:nvSpPr>
          <p:cNvPr id="301060" name="AutoShape 1028"/>
          <p:cNvSpPr>
            <a:spLocks noChangeArrowheads="1"/>
          </p:cNvSpPr>
          <p:nvPr/>
        </p:nvSpPr>
        <p:spPr bwMode="auto">
          <a:xfrm>
            <a:off x="3352800" y="1600200"/>
            <a:ext cx="990600" cy="457200"/>
          </a:xfrm>
          <a:prstGeom prst="wedgeRoundRectCallout">
            <a:avLst>
              <a:gd name="adj1" fmla="val -100319"/>
              <a:gd name="adj2" fmla="val 30903"/>
              <a:gd name="adj3" fmla="val 16667"/>
            </a:avLst>
          </a:prstGeom>
          <a:solidFill>
            <a:srgbClr val="99CCFF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buFontTx/>
              <a:buNone/>
              <a:defRPr/>
            </a:pPr>
            <a:r>
              <a:rPr lang="en-US">
                <a:latin typeface="Lucida Console" charset="0"/>
                <a:ea typeface="ＭＳ Ｐゴシック" charset="0"/>
              </a:rPr>
              <a:t>fact</a:t>
            </a:r>
          </a:p>
        </p:txBody>
      </p:sp>
      <p:sp>
        <p:nvSpPr>
          <p:cNvPr id="301061" name="AutoShape 1029"/>
          <p:cNvSpPr>
            <a:spLocks noChangeArrowheads="1"/>
          </p:cNvSpPr>
          <p:nvPr/>
        </p:nvSpPr>
        <p:spPr bwMode="auto">
          <a:xfrm>
            <a:off x="3733800" y="1981200"/>
            <a:ext cx="990600" cy="457200"/>
          </a:xfrm>
          <a:prstGeom prst="wedgeRoundRectCallout">
            <a:avLst>
              <a:gd name="adj1" fmla="val -100319"/>
              <a:gd name="adj2" fmla="val 30903"/>
              <a:gd name="adj3" fmla="val 16667"/>
            </a:avLst>
          </a:prstGeom>
          <a:solidFill>
            <a:srgbClr val="99CCFF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buFontTx/>
              <a:buNone/>
              <a:defRPr/>
            </a:pPr>
            <a:r>
              <a:rPr lang="en-US">
                <a:latin typeface="Lucida Console" charset="0"/>
                <a:ea typeface="ＭＳ Ｐゴシック" charset="0"/>
              </a:rPr>
              <a:t>fact</a:t>
            </a:r>
          </a:p>
        </p:txBody>
      </p:sp>
      <p:sp>
        <p:nvSpPr>
          <p:cNvPr id="301062" name="AutoShape 1030"/>
          <p:cNvSpPr>
            <a:spLocks noChangeArrowheads="1"/>
          </p:cNvSpPr>
          <p:nvPr/>
        </p:nvSpPr>
        <p:spPr bwMode="auto">
          <a:xfrm>
            <a:off x="6172200" y="2286000"/>
            <a:ext cx="990600" cy="457200"/>
          </a:xfrm>
          <a:prstGeom prst="wedgeRoundRectCallout">
            <a:avLst>
              <a:gd name="adj1" fmla="val -100319"/>
              <a:gd name="adj2" fmla="val 30903"/>
              <a:gd name="adj3" fmla="val 16667"/>
            </a:avLst>
          </a:prstGeom>
          <a:solidFill>
            <a:srgbClr val="99CCFF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buFontTx/>
              <a:buNone/>
              <a:defRPr/>
            </a:pPr>
            <a:r>
              <a:rPr lang="en-US">
                <a:latin typeface="Lucida Console" charset="0"/>
                <a:ea typeface="ＭＳ Ｐゴシック" charset="0"/>
              </a:rPr>
              <a:t>rule</a:t>
            </a:r>
          </a:p>
        </p:txBody>
      </p:sp>
      <p:sp>
        <p:nvSpPr>
          <p:cNvPr id="301063" name="AutoShape 1031"/>
          <p:cNvSpPr>
            <a:spLocks noChangeArrowheads="1"/>
          </p:cNvSpPr>
          <p:nvPr/>
        </p:nvSpPr>
        <p:spPr bwMode="auto">
          <a:xfrm>
            <a:off x="6096000" y="2667000"/>
            <a:ext cx="990600" cy="457200"/>
          </a:xfrm>
          <a:prstGeom prst="wedgeRoundRectCallout">
            <a:avLst>
              <a:gd name="adj1" fmla="val -100319"/>
              <a:gd name="adj2" fmla="val 30903"/>
              <a:gd name="adj3" fmla="val 16667"/>
            </a:avLst>
          </a:prstGeom>
          <a:solidFill>
            <a:srgbClr val="99CCFF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buFontTx/>
              <a:buNone/>
              <a:defRPr/>
            </a:pPr>
            <a:r>
              <a:rPr lang="en-US">
                <a:latin typeface="Lucida Console" charset="0"/>
                <a:ea typeface="ＭＳ Ｐゴシック" charset="0"/>
              </a:rPr>
              <a:t>rule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© Aashik Azim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80C5C5B-01D1-423F-B557-02148CC6AC8F}" type="datetime1">
              <a:rPr lang="en-US" smtClean="0"/>
              <a:pPr/>
              <a:t>10/3/2016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97583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8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ea typeface="+mj-ea"/>
                <a:cs typeface="+mj-cs"/>
              </a:rPr>
              <a:t>Knowledge Base 2</a:t>
            </a:r>
          </a:p>
        </p:txBody>
      </p:sp>
      <p:sp>
        <p:nvSpPr>
          <p:cNvPr id="302083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990600" y="1752600"/>
            <a:ext cx="7239000" cy="2286000"/>
          </a:xfrm>
          <a:solidFill>
            <a:srgbClr val="DDDDDD">
              <a:alpha val="50000"/>
            </a:srgbClr>
          </a:solidFill>
          <a:ln>
            <a:solidFill>
              <a:schemeClr val="folHlink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US" sz="2000" smtClean="0">
                <a:ea typeface="+mn-ea"/>
                <a:cs typeface="+mn-cs"/>
              </a:rPr>
              <a:t>happy</a:t>
            </a:r>
            <a:r>
              <a:rPr lang="en-US" sz="2000" smtClean="0">
                <a:ea typeface="+mn-ea"/>
                <a:cs typeface="Arial" charset="0"/>
              </a:rPr>
              <a:t>(yolanda).</a:t>
            </a:r>
          </a:p>
          <a:p>
            <a:pPr eaLnBrk="1" hangingPunct="1">
              <a:buFontTx/>
              <a:buNone/>
              <a:defRPr/>
            </a:pPr>
            <a:r>
              <a:rPr lang="en-US" sz="2000" smtClean="0">
                <a:ea typeface="+mn-ea"/>
                <a:cs typeface="+mn-cs"/>
              </a:rPr>
              <a:t>listens2music</a:t>
            </a:r>
            <a:r>
              <a:rPr lang="en-US" sz="2000" smtClean="0">
                <a:ea typeface="+mn-ea"/>
                <a:cs typeface="Arial" charset="0"/>
              </a:rPr>
              <a:t>(mia).</a:t>
            </a:r>
          </a:p>
          <a:p>
            <a:pPr eaLnBrk="1" hangingPunct="1">
              <a:buFontTx/>
              <a:buNone/>
              <a:defRPr/>
            </a:pPr>
            <a:r>
              <a:rPr lang="en-US" sz="2000" smtClean="0">
                <a:ea typeface="+mn-ea"/>
                <a:cs typeface="+mn-cs"/>
              </a:rPr>
              <a:t>listens2music</a:t>
            </a:r>
            <a:r>
              <a:rPr lang="en-US" sz="2000" smtClean="0">
                <a:ea typeface="+mn-ea"/>
                <a:cs typeface="Arial" charset="0"/>
              </a:rPr>
              <a:t>(yolanda):- </a:t>
            </a:r>
            <a:r>
              <a:rPr lang="en-US" sz="2000" smtClean="0">
                <a:ea typeface="+mn-ea"/>
                <a:cs typeface="+mn-cs"/>
              </a:rPr>
              <a:t>happy</a:t>
            </a:r>
            <a:r>
              <a:rPr lang="en-US" sz="2000" smtClean="0">
                <a:ea typeface="+mn-ea"/>
                <a:cs typeface="Arial" charset="0"/>
              </a:rPr>
              <a:t>(yolanda).</a:t>
            </a:r>
          </a:p>
          <a:p>
            <a:pPr eaLnBrk="1" hangingPunct="1">
              <a:buFontTx/>
              <a:buNone/>
              <a:defRPr/>
            </a:pPr>
            <a:r>
              <a:rPr lang="en-US" sz="2000" smtClean="0">
                <a:ea typeface="+mn-ea"/>
                <a:cs typeface="Arial" charset="0"/>
              </a:rPr>
              <a:t>playsAirGuitar(mia):- listens2music(mia).</a:t>
            </a:r>
          </a:p>
          <a:p>
            <a:pPr eaLnBrk="1" hangingPunct="1">
              <a:buFontTx/>
              <a:buNone/>
              <a:defRPr/>
            </a:pPr>
            <a:r>
              <a:rPr lang="en-US" sz="2000" smtClean="0">
                <a:ea typeface="+mn-ea"/>
                <a:cs typeface="Arial" charset="0"/>
              </a:rPr>
              <a:t>playsAirGuitar(yolanda):- listens2music(yolanda).</a:t>
            </a:r>
          </a:p>
          <a:p>
            <a:pPr eaLnBrk="1" hangingPunct="1">
              <a:buFontTx/>
              <a:buNone/>
              <a:defRPr/>
            </a:pPr>
            <a:endParaRPr lang="en-US" sz="2000" smtClean="0">
              <a:ea typeface="+mn-ea"/>
              <a:cs typeface="Arial" charset="0"/>
            </a:endParaRPr>
          </a:p>
        </p:txBody>
      </p:sp>
      <p:sp>
        <p:nvSpPr>
          <p:cNvPr id="302084" name="AutoShape 1028"/>
          <p:cNvSpPr>
            <a:spLocks noChangeArrowheads="1"/>
          </p:cNvSpPr>
          <p:nvPr/>
        </p:nvSpPr>
        <p:spPr bwMode="auto">
          <a:xfrm>
            <a:off x="3352800" y="1600200"/>
            <a:ext cx="990600" cy="457200"/>
          </a:xfrm>
          <a:prstGeom prst="wedgeRoundRectCallout">
            <a:avLst>
              <a:gd name="adj1" fmla="val -100319"/>
              <a:gd name="adj2" fmla="val 30903"/>
              <a:gd name="adj3" fmla="val 16667"/>
            </a:avLst>
          </a:prstGeom>
          <a:solidFill>
            <a:srgbClr val="99CCFF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buFontTx/>
              <a:buNone/>
              <a:defRPr/>
            </a:pPr>
            <a:r>
              <a:rPr lang="en-US">
                <a:latin typeface="Lucida Console" charset="0"/>
                <a:ea typeface="ＭＳ Ｐゴシック" charset="0"/>
              </a:rPr>
              <a:t>fact</a:t>
            </a:r>
          </a:p>
        </p:txBody>
      </p:sp>
      <p:sp>
        <p:nvSpPr>
          <p:cNvPr id="302085" name="AutoShape 1029"/>
          <p:cNvSpPr>
            <a:spLocks noChangeArrowheads="1"/>
          </p:cNvSpPr>
          <p:nvPr/>
        </p:nvSpPr>
        <p:spPr bwMode="auto">
          <a:xfrm>
            <a:off x="3733800" y="1981200"/>
            <a:ext cx="990600" cy="457200"/>
          </a:xfrm>
          <a:prstGeom prst="wedgeRoundRectCallout">
            <a:avLst>
              <a:gd name="adj1" fmla="val -100319"/>
              <a:gd name="adj2" fmla="val 30903"/>
              <a:gd name="adj3" fmla="val 16667"/>
            </a:avLst>
          </a:prstGeom>
          <a:solidFill>
            <a:srgbClr val="99CCFF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buFontTx/>
              <a:buNone/>
              <a:defRPr/>
            </a:pPr>
            <a:r>
              <a:rPr lang="en-US">
                <a:latin typeface="Lucida Console" charset="0"/>
                <a:ea typeface="ＭＳ Ｐゴシック" charset="0"/>
              </a:rPr>
              <a:t>fact</a:t>
            </a:r>
          </a:p>
        </p:txBody>
      </p:sp>
      <p:sp>
        <p:nvSpPr>
          <p:cNvPr id="302086" name="AutoShape 1030"/>
          <p:cNvSpPr>
            <a:spLocks noChangeArrowheads="1"/>
          </p:cNvSpPr>
          <p:nvPr/>
        </p:nvSpPr>
        <p:spPr bwMode="auto">
          <a:xfrm>
            <a:off x="6172200" y="2286000"/>
            <a:ext cx="990600" cy="457200"/>
          </a:xfrm>
          <a:prstGeom prst="wedgeRoundRectCallout">
            <a:avLst>
              <a:gd name="adj1" fmla="val -100319"/>
              <a:gd name="adj2" fmla="val 30903"/>
              <a:gd name="adj3" fmla="val 16667"/>
            </a:avLst>
          </a:prstGeom>
          <a:solidFill>
            <a:srgbClr val="99CCFF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buFontTx/>
              <a:buNone/>
              <a:defRPr/>
            </a:pPr>
            <a:r>
              <a:rPr lang="en-US">
                <a:latin typeface="Lucida Console" charset="0"/>
                <a:ea typeface="ＭＳ Ｐゴシック" charset="0"/>
              </a:rPr>
              <a:t>rule</a:t>
            </a:r>
          </a:p>
        </p:txBody>
      </p:sp>
      <p:sp>
        <p:nvSpPr>
          <p:cNvPr id="302087" name="AutoShape 1031"/>
          <p:cNvSpPr>
            <a:spLocks noChangeArrowheads="1"/>
          </p:cNvSpPr>
          <p:nvPr/>
        </p:nvSpPr>
        <p:spPr bwMode="auto">
          <a:xfrm>
            <a:off x="6096000" y="2667000"/>
            <a:ext cx="990600" cy="457200"/>
          </a:xfrm>
          <a:prstGeom prst="wedgeRoundRectCallout">
            <a:avLst>
              <a:gd name="adj1" fmla="val -100319"/>
              <a:gd name="adj2" fmla="val 30903"/>
              <a:gd name="adj3" fmla="val 16667"/>
            </a:avLst>
          </a:prstGeom>
          <a:solidFill>
            <a:srgbClr val="99CCFF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buFontTx/>
              <a:buNone/>
              <a:defRPr/>
            </a:pPr>
            <a:r>
              <a:rPr lang="en-US">
                <a:latin typeface="Lucida Console" charset="0"/>
                <a:ea typeface="ＭＳ Ｐゴシック" charset="0"/>
              </a:rPr>
              <a:t>rule</a:t>
            </a:r>
          </a:p>
        </p:txBody>
      </p:sp>
      <p:sp>
        <p:nvSpPr>
          <p:cNvPr id="302088" name="AutoShape 1032"/>
          <p:cNvSpPr>
            <a:spLocks noChangeArrowheads="1"/>
          </p:cNvSpPr>
          <p:nvPr/>
        </p:nvSpPr>
        <p:spPr bwMode="auto">
          <a:xfrm>
            <a:off x="7010400" y="3048000"/>
            <a:ext cx="990600" cy="457200"/>
          </a:xfrm>
          <a:prstGeom prst="wedgeRoundRectCallout">
            <a:avLst>
              <a:gd name="adj1" fmla="val -100319"/>
              <a:gd name="adj2" fmla="val 30903"/>
              <a:gd name="adj3" fmla="val 16667"/>
            </a:avLst>
          </a:prstGeom>
          <a:solidFill>
            <a:srgbClr val="99CCFF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buFontTx/>
              <a:buNone/>
              <a:defRPr/>
            </a:pPr>
            <a:r>
              <a:rPr lang="en-US">
                <a:latin typeface="Lucida Console" charset="0"/>
                <a:ea typeface="ＭＳ Ｐゴシック" charset="0"/>
              </a:rPr>
              <a:t>rule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© Aashik Azim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4137FCA9-938F-4834-AB47-C0799C19275F}" type="datetime1">
              <a:rPr lang="en-US" smtClean="0"/>
              <a:pPr/>
              <a:t>10/3/2016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13246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ea typeface="+mj-ea"/>
                <a:cs typeface="+mj-cs"/>
              </a:rPr>
              <a:t>Knowledge Base 2</a:t>
            </a:r>
          </a:p>
        </p:txBody>
      </p:sp>
      <p:sp>
        <p:nvSpPr>
          <p:cNvPr id="29798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990600" y="1752600"/>
            <a:ext cx="6324600" cy="2286000"/>
          </a:xfrm>
          <a:solidFill>
            <a:srgbClr val="DDDDDD">
              <a:alpha val="50000"/>
            </a:srgbClr>
          </a:solidFill>
          <a:ln>
            <a:solidFill>
              <a:schemeClr val="folHlink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US" sz="2000" smtClean="0">
                <a:ea typeface="+mn-ea"/>
                <a:cs typeface="+mn-cs"/>
              </a:rPr>
              <a:t>happy</a:t>
            </a:r>
            <a:r>
              <a:rPr lang="en-US" sz="2000" smtClean="0">
                <a:ea typeface="+mn-ea"/>
                <a:cs typeface="Arial" charset="0"/>
              </a:rPr>
              <a:t>(yolanda).</a:t>
            </a:r>
          </a:p>
          <a:p>
            <a:pPr eaLnBrk="1" hangingPunct="1">
              <a:buFontTx/>
              <a:buNone/>
              <a:defRPr/>
            </a:pPr>
            <a:r>
              <a:rPr lang="en-US" sz="2000" smtClean="0">
                <a:ea typeface="+mn-ea"/>
                <a:cs typeface="+mn-cs"/>
              </a:rPr>
              <a:t>listens2music</a:t>
            </a:r>
            <a:r>
              <a:rPr lang="en-US" sz="2000" smtClean="0">
                <a:ea typeface="+mn-ea"/>
                <a:cs typeface="Arial" charset="0"/>
              </a:rPr>
              <a:t>(mia).</a:t>
            </a:r>
          </a:p>
          <a:p>
            <a:pPr eaLnBrk="1" hangingPunct="1">
              <a:buFontTx/>
              <a:buNone/>
              <a:defRPr/>
            </a:pPr>
            <a:r>
              <a:rPr lang="en-US" sz="2000" smtClean="0">
                <a:ea typeface="+mn-ea"/>
                <a:cs typeface="+mn-cs"/>
              </a:rPr>
              <a:t>listens2music</a:t>
            </a:r>
            <a:r>
              <a:rPr lang="en-US" sz="2000" smtClean="0">
                <a:ea typeface="+mn-ea"/>
                <a:cs typeface="Arial" charset="0"/>
              </a:rPr>
              <a:t>(yolanda):- </a:t>
            </a:r>
            <a:r>
              <a:rPr lang="en-US" sz="2000" smtClean="0">
                <a:ea typeface="+mn-ea"/>
                <a:cs typeface="+mn-cs"/>
              </a:rPr>
              <a:t>happy</a:t>
            </a:r>
            <a:r>
              <a:rPr lang="en-US" sz="2000" smtClean="0">
                <a:ea typeface="+mn-ea"/>
                <a:cs typeface="Arial" charset="0"/>
              </a:rPr>
              <a:t>(yolanda).</a:t>
            </a:r>
          </a:p>
          <a:p>
            <a:pPr eaLnBrk="1" hangingPunct="1">
              <a:buFontTx/>
              <a:buNone/>
              <a:defRPr/>
            </a:pPr>
            <a:r>
              <a:rPr lang="en-US" sz="2000" smtClean="0">
                <a:ea typeface="+mn-ea"/>
                <a:cs typeface="Arial" charset="0"/>
              </a:rPr>
              <a:t>playsAirGuitar(mia):- listens2music(mia).</a:t>
            </a:r>
          </a:p>
          <a:p>
            <a:pPr eaLnBrk="1" hangingPunct="1">
              <a:buFontTx/>
              <a:buNone/>
              <a:defRPr/>
            </a:pPr>
            <a:r>
              <a:rPr lang="en-US" sz="2000" smtClean="0">
                <a:ea typeface="+mn-ea"/>
                <a:cs typeface="Arial" charset="0"/>
              </a:rPr>
              <a:t>playsAirGuitar(yolanda):- listens2music(yolanda).</a:t>
            </a:r>
          </a:p>
          <a:p>
            <a:pPr eaLnBrk="1" hangingPunct="1">
              <a:buFontTx/>
              <a:buNone/>
              <a:defRPr/>
            </a:pPr>
            <a:endParaRPr lang="en-US" sz="2000" smtClean="0">
              <a:ea typeface="+mn-ea"/>
              <a:cs typeface="Arial" charset="0"/>
            </a:endParaRPr>
          </a:p>
        </p:txBody>
      </p:sp>
      <p:sp>
        <p:nvSpPr>
          <p:cNvPr id="297989" name="AutoShape 1029"/>
          <p:cNvSpPr>
            <a:spLocks noChangeArrowheads="1"/>
          </p:cNvSpPr>
          <p:nvPr/>
        </p:nvSpPr>
        <p:spPr bwMode="auto">
          <a:xfrm>
            <a:off x="1524000" y="4419600"/>
            <a:ext cx="990600" cy="457200"/>
          </a:xfrm>
          <a:prstGeom prst="wedgeRoundRectCallout">
            <a:avLst>
              <a:gd name="adj1" fmla="val 38139"/>
              <a:gd name="adj2" fmla="val -145139"/>
              <a:gd name="adj3" fmla="val 16667"/>
            </a:avLst>
          </a:prstGeom>
          <a:solidFill>
            <a:srgbClr val="99CCFF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buFontTx/>
              <a:buNone/>
              <a:defRPr/>
            </a:pPr>
            <a:r>
              <a:rPr lang="en-US">
                <a:latin typeface="Lucida Console" charset="0"/>
                <a:ea typeface="ＭＳ Ｐゴシック" charset="0"/>
              </a:rPr>
              <a:t>head</a:t>
            </a:r>
          </a:p>
        </p:txBody>
      </p:sp>
      <p:sp>
        <p:nvSpPr>
          <p:cNvPr id="297990" name="AutoShape 1030"/>
          <p:cNvSpPr>
            <a:spLocks noChangeArrowheads="1"/>
          </p:cNvSpPr>
          <p:nvPr/>
        </p:nvSpPr>
        <p:spPr bwMode="auto">
          <a:xfrm>
            <a:off x="4267200" y="4419600"/>
            <a:ext cx="990600" cy="457200"/>
          </a:xfrm>
          <a:prstGeom prst="wedgeRoundRectCallout">
            <a:avLst>
              <a:gd name="adj1" fmla="val 38139"/>
              <a:gd name="adj2" fmla="val -145139"/>
              <a:gd name="adj3" fmla="val 16667"/>
            </a:avLst>
          </a:prstGeom>
          <a:solidFill>
            <a:srgbClr val="99CCFF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buFontTx/>
              <a:buNone/>
              <a:defRPr/>
            </a:pPr>
            <a:r>
              <a:rPr lang="en-US">
                <a:latin typeface="Lucida Console" charset="0"/>
                <a:ea typeface="ＭＳ Ｐゴシック" charset="0"/>
              </a:rPr>
              <a:t>body</a:t>
            </a:r>
          </a:p>
        </p:txBody>
      </p:sp>
      <p:sp>
        <p:nvSpPr>
          <p:cNvPr id="297991" name="AutoShape 1031"/>
          <p:cNvSpPr>
            <a:spLocks/>
          </p:cNvSpPr>
          <p:nvPr/>
        </p:nvSpPr>
        <p:spPr bwMode="auto">
          <a:xfrm rot="16200000">
            <a:off x="2324100" y="2552700"/>
            <a:ext cx="304800" cy="2514600"/>
          </a:xfrm>
          <a:prstGeom prst="leftBrace">
            <a:avLst>
              <a:gd name="adj1" fmla="val 68750"/>
              <a:gd name="adj2" fmla="val 48796"/>
            </a:avLst>
          </a:prstGeom>
          <a:noFill/>
          <a:ln w="254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99CCFF">
                    <a:alpha val="50000"/>
                  </a:srgbClr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Lucida Console" charset="0"/>
              <a:ea typeface="ＭＳ Ｐゴシック" charset="0"/>
            </a:endParaRPr>
          </a:p>
        </p:txBody>
      </p:sp>
      <p:sp>
        <p:nvSpPr>
          <p:cNvPr id="297992" name="AutoShape 1032"/>
          <p:cNvSpPr>
            <a:spLocks/>
          </p:cNvSpPr>
          <p:nvPr/>
        </p:nvSpPr>
        <p:spPr bwMode="auto">
          <a:xfrm rot="16200000">
            <a:off x="5067300" y="2476500"/>
            <a:ext cx="304800" cy="2667000"/>
          </a:xfrm>
          <a:prstGeom prst="leftBrace">
            <a:avLst>
              <a:gd name="adj1" fmla="val 72917"/>
              <a:gd name="adj2" fmla="val 48796"/>
            </a:avLst>
          </a:prstGeom>
          <a:noFill/>
          <a:ln w="254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99CCFF">
                    <a:alpha val="50000"/>
                  </a:srgbClr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Lucida Console" charset="0"/>
              <a:ea typeface="ＭＳ Ｐゴシック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© Aashik Azim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AB81725-716D-465E-A424-3D854B8C5461}" type="datetime1">
              <a:rPr lang="en-US" smtClean="0"/>
              <a:pPr/>
              <a:t>10/3/2016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62666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ea typeface="+mj-ea"/>
                <a:cs typeface="+mj-cs"/>
              </a:rPr>
              <a:t>Knowledge Base 2</a:t>
            </a:r>
          </a:p>
        </p:txBody>
      </p:sp>
      <p:sp>
        <p:nvSpPr>
          <p:cNvPr id="276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752600"/>
            <a:ext cx="6553200" cy="2286000"/>
          </a:xfrm>
          <a:solidFill>
            <a:srgbClr val="DDDDDD">
              <a:alpha val="50000"/>
            </a:srgbClr>
          </a:solidFill>
          <a:ln>
            <a:solidFill>
              <a:schemeClr val="folHlink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US" sz="2000" smtClean="0">
                <a:ea typeface="+mn-ea"/>
                <a:cs typeface="+mn-cs"/>
              </a:rPr>
              <a:t>happy</a:t>
            </a:r>
            <a:r>
              <a:rPr lang="en-US" sz="2000" smtClean="0">
                <a:ea typeface="+mn-ea"/>
                <a:cs typeface="Arial" charset="0"/>
              </a:rPr>
              <a:t>(yolanda).</a:t>
            </a:r>
          </a:p>
          <a:p>
            <a:pPr eaLnBrk="1" hangingPunct="1">
              <a:buFontTx/>
              <a:buNone/>
              <a:defRPr/>
            </a:pPr>
            <a:r>
              <a:rPr lang="en-US" sz="2000" smtClean="0">
                <a:ea typeface="+mn-ea"/>
                <a:cs typeface="+mn-cs"/>
              </a:rPr>
              <a:t>listens2music</a:t>
            </a:r>
            <a:r>
              <a:rPr lang="en-US" sz="2000" smtClean="0">
                <a:ea typeface="+mn-ea"/>
                <a:cs typeface="Arial" charset="0"/>
              </a:rPr>
              <a:t>(mia).</a:t>
            </a:r>
          </a:p>
          <a:p>
            <a:pPr eaLnBrk="1" hangingPunct="1">
              <a:buFontTx/>
              <a:buNone/>
              <a:defRPr/>
            </a:pPr>
            <a:r>
              <a:rPr lang="en-US" sz="2000" smtClean="0">
                <a:ea typeface="+mn-ea"/>
                <a:cs typeface="+mn-cs"/>
              </a:rPr>
              <a:t>listens2music</a:t>
            </a:r>
            <a:r>
              <a:rPr lang="en-US" sz="2000" smtClean="0">
                <a:ea typeface="+mn-ea"/>
                <a:cs typeface="Arial" charset="0"/>
              </a:rPr>
              <a:t>(yolanda):- </a:t>
            </a:r>
            <a:r>
              <a:rPr lang="en-US" sz="2000" smtClean="0">
                <a:ea typeface="+mn-ea"/>
                <a:cs typeface="+mn-cs"/>
              </a:rPr>
              <a:t>happy</a:t>
            </a:r>
            <a:r>
              <a:rPr lang="en-US" sz="2000" smtClean="0">
                <a:ea typeface="+mn-ea"/>
                <a:cs typeface="Arial" charset="0"/>
              </a:rPr>
              <a:t>(yolanda).</a:t>
            </a:r>
          </a:p>
          <a:p>
            <a:pPr eaLnBrk="1" hangingPunct="1">
              <a:buFontTx/>
              <a:buNone/>
              <a:defRPr/>
            </a:pPr>
            <a:r>
              <a:rPr lang="en-US" sz="2000" smtClean="0">
                <a:ea typeface="+mn-ea"/>
                <a:cs typeface="Arial" charset="0"/>
              </a:rPr>
              <a:t>playsAirGuitar(mia):- listens2music(mia).</a:t>
            </a:r>
          </a:p>
          <a:p>
            <a:pPr eaLnBrk="1" hangingPunct="1">
              <a:buFontTx/>
              <a:buNone/>
              <a:defRPr/>
            </a:pPr>
            <a:r>
              <a:rPr lang="en-US" sz="2000" smtClean="0">
                <a:ea typeface="+mn-ea"/>
                <a:cs typeface="Arial" charset="0"/>
              </a:rPr>
              <a:t>playsAirGuitar(yolanda):- listens2music(yolanda).</a:t>
            </a:r>
          </a:p>
          <a:p>
            <a:pPr eaLnBrk="1" hangingPunct="1">
              <a:buFontTx/>
              <a:buNone/>
              <a:defRPr/>
            </a:pPr>
            <a:endParaRPr lang="en-US" sz="2000" smtClean="0">
              <a:ea typeface="+mn-ea"/>
              <a:cs typeface="Arial" charset="0"/>
            </a:endParaRPr>
          </a:p>
        </p:txBody>
      </p:sp>
      <p:sp>
        <p:nvSpPr>
          <p:cNvPr id="276484" name="Rectangle 4"/>
          <p:cNvSpPr>
            <a:spLocks noChangeArrowheads="1"/>
          </p:cNvSpPr>
          <p:nvPr/>
        </p:nvSpPr>
        <p:spPr bwMode="auto">
          <a:xfrm>
            <a:off x="990600" y="4267200"/>
            <a:ext cx="6553200" cy="2286000"/>
          </a:xfrm>
          <a:prstGeom prst="rect">
            <a:avLst/>
          </a:prstGeom>
          <a:solidFill>
            <a:srgbClr val="CCCCFF">
              <a:alpha val="50000"/>
            </a:srgbClr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buFontTx/>
              <a:buNone/>
              <a:defRPr/>
            </a:pPr>
            <a:r>
              <a:rPr lang="en-US" sz="2000">
                <a:latin typeface="Arial" charset="0"/>
                <a:ea typeface="ＭＳ Ｐゴシック" charset="0"/>
              </a:rPr>
              <a:t>?-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© Aashik Azim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8585C2E-9756-41CB-9C78-930CADB0C9C5}" type="datetime1">
              <a:rPr lang="en-US" smtClean="0"/>
              <a:pPr/>
              <a:t>10/3/2016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66767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ea typeface="+mj-ea"/>
                <a:cs typeface="+mj-cs"/>
              </a:rPr>
              <a:t>Lecture 1</a:t>
            </a:r>
          </a:p>
        </p:txBody>
      </p:sp>
      <p:sp>
        <p:nvSpPr>
          <p:cNvPr id="232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ea typeface="+mn-ea"/>
                <a:cs typeface="+mn-cs"/>
              </a:rPr>
              <a:t>Theory</a:t>
            </a:r>
          </a:p>
          <a:p>
            <a:pPr lvl="1" eaLnBrk="1" hangingPunct="1">
              <a:defRPr/>
            </a:pPr>
            <a:r>
              <a:rPr lang="en-US" dirty="0" smtClean="0">
                <a:ea typeface="+mn-ea"/>
              </a:rPr>
              <a:t>Introduction to Prolog</a:t>
            </a:r>
          </a:p>
          <a:p>
            <a:pPr lvl="1" eaLnBrk="1" hangingPunct="1">
              <a:defRPr/>
            </a:pPr>
            <a:r>
              <a:rPr lang="en-US" dirty="0" smtClean="0">
                <a:ea typeface="+mn-ea"/>
              </a:rPr>
              <a:t>Facts, Rules and Queries</a:t>
            </a:r>
          </a:p>
          <a:p>
            <a:pPr lvl="1" eaLnBrk="1" hangingPunct="1">
              <a:defRPr/>
            </a:pPr>
            <a:r>
              <a:rPr lang="en-US" dirty="0" smtClean="0">
                <a:ea typeface="+mn-ea"/>
              </a:rPr>
              <a:t>Prolog Syntax</a:t>
            </a:r>
          </a:p>
          <a:p>
            <a:pPr marL="365760" lvl="1" indent="0" eaLnBrk="1" hangingPunct="1">
              <a:buNone/>
              <a:defRPr/>
            </a:pPr>
            <a:endParaRPr lang="en-US" dirty="0" smtClean="0">
              <a:ea typeface="+mn-ea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C5B79F4-3560-4D04-B9DC-52A9A0918F8A}" type="datetime1">
              <a:rPr lang="en-US" smtClean="0"/>
              <a:pPr/>
              <a:t>10/3/2016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© Aashik Azim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9463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ea typeface="+mj-ea"/>
                <a:cs typeface="+mj-cs"/>
              </a:rPr>
              <a:t>Knowledge Base 2</a:t>
            </a:r>
          </a:p>
        </p:txBody>
      </p:sp>
      <p:sp>
        <p:nvSpPr>
          <p:cNvPr id="278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752600"/>
            <a:ext cx="6781800" cy="2286000"/>
          </a:xfrm>
          <a:solidFill>
            <a:srgbClr val="DDDDDD">
              <a:alpha val="50000"/>
            </a:srgbClr>
          </a:solidFill>
          <a:ln>
            <a:solidFill>
              <a:schemeClr val="folHlink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US" sz="2000" smtClean="0">
                <a:ea typeface="+mn-ea"/>
                <a:cs typeface="+mn-cs"/>
              </a:rPr>
              <a:t>happy</a:t>
            </a:r>
            <a:r>
              <a:rPr lang="en-US" sz="2000" smtClean="0">
                <a:ea typeface="+mn-ea"/>
                <a:cs typeface="Arial" charset="0"/>
              </a:rPr>
              <a:t>(yolanda).</a:t>
            </a:r>
          </a:p>
          <a:p>
            <a:pPr eaLnBrk="1" hangingPunct="1">
              <a:buFontTx/>
              <a:buNone/>
              <a:defRPr/>
            </a:pPr>
            <a:r>
              <a:rPr lang="en-US" sz="2000" smtClean="0">
                <a:ea typeface="+mn-ea"/>
                <a:cs typeface="+mn-cs"/>
              </a:rPr>
              <a:t>listens2music</a:t>
            </a:r>
            <a:r>
              <a:rPr lang="en-US" sz="2000" smtClean="0">
                <a:ea typeface="+mn-ea"/>
                <a:cs typeface="Arial" charset="0"/>
              </a:rPr>
              <a:t>(mia).</a:t>
            </a:r>
          </a:p>
          <a:p>
            <a:pPr eaLnBrk="1" hangingPunct="1">
              <a:buFontTx/>
              <a:buNone/>
              <a:defRPr/>
            </a:pPr>
            <a:r>
              <a:rPr lang="en-US" sz="2000" smtClean="0">
                <a:ea typeface="+mn-ea"/>
                <a:cs typeface="+mn-cs"/>
              </a:rPr>
              <a:t>listens2music</a:t>
            </a:r>
            <a:r>
              <a:rPr lang="en-US" sz="2000" smtClean="0">
                <a:ea typeface="+mn-ea"/>
                <a:cs typeface="Arial" charset="0"/>
              </a:rPr>
              <a:t>(yolanda):- </a:t>
            </a:r>
            <a:r>
              <a:rPr lang="en-US" sz="2000" smtClean="0">
                <a:ea typeface="+mn-ea"/>
                <a:cs typeface="+mn-cs"/>
              </a:rPr>
              <a:t>happy</a:t>
            </a:r>
            <a:r>
              <a:rPr lang="en-US" sz="2000" smtClean="0">
                <a:ea typeface="+mn-ea"/>
                <a:cs typeface="Arial" charset="0"/>
              </a:rPr>
              <a:t>(yolanda).</a:t>
            </a:r>
          </a:p>
          <a:p>
            <a:pPr eaLnBrk="1" hangingPunct="1">
              <a:buFontTx/>
              <a:buNone/>
              <a:defRPr/>
            </a:pPr>
            <a:r>
              <a:rPr lang="en-US" sz="2000" smtClean="0">
                <a:ea typeface="+mn-ea"/>
                <a:cs typeface="Arial" charset="0"/>
              </a:rPr>
              <a:t>playsAirGuitar(mia):- listens2music(mia).</a:t>
            </a:r>
          </a:p>
          <a:p>
            <a:pPr eaLnBrk="1" hangingPunct="1">
              <a:buFontTx/>
              <a:buNone/>
              <a:defRPr/>
            </a:pPr>
            <a:r>
              <a:rPr lang="en-US" sz="2000" smtClean="0">
                <a:ea typeface="+mn-ea"/>
                <a:cs typeface="Arial" charset="0"/>
              </a:rPr>
              <a:t>playsAirGuitar(yolanda):- listens2music(yolanda).</a:t>
            </a:r>
          </a:p>
          <a:p>
            <a:pPr eaLnBrk="1" hangingPunct="1">
              <a:buFontTx/>
              <a:buNone/>
              <a:defRPr/>
            </a:pPr>
            <a:endParaRPr lang="en-US" sz="2000" smtClean="0">
              <a:ea typeface="+mn-ea"/>
              <a:cs typeface="Arial" charset="0"/>
            </a:endParaRPr>
          </a:p>
        </p:txBody>
      </p:sp>
      <p:sp>
        <p:nvSpPr>
          <p:cNvPr id="278532" name="Rectangle 4"/>
          <p:cNvSpPr>
            <a:spLocks noChangeArrowheads="1"/>
          </p:cNvSpPr>
          <p:nvPr/>
        </p:nvSpPr>
        <p:spPr bwMode="auto">
          <a:xfrm>
            <a:off x="990600" y="4267200"/>
            <a:ext cx="6781800" cy="2286000"/>
          </a:xfrm>
          <a:prstGeom prst="rect">
            <a:avLst/>
          </a:prstGeom>
          <a:solidFill>
            <a:srgbClr val="CCCCFF">
              <a:alpha val="50000"/>
            </a:srgbClr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buFontTx/>
              <a:buNone/>
              <a:defRPr/>
            </a:pPr>
            <a:r>
              <a:rPr lang="en-US" sz="2000">
                <a:latin typeface="Arial" charset="0"/>
                <a:ea typeface="ＭＳ Ｐゴシック" charset="0"/>
              </a:rPr>
              <a:t>?- playsAirGuitar</a:t>
            </a:r>
            <a:r>
              <a:rPr lang="en-US" sz="2000">
                <a:latin typeface="Arial" charset="0"/>
                <a:ea typeface="ＭＳ Ｐゴシック" charset="0"/>
                <a:cs typeface="Arial" charset="0"/>
              </a:rPr>
              <a:t>(mia).</a:t>
            </a:r>
          </a:p>
          <a:p>
            <a:pPr marL="342900" indent="-342900">
              <a:buFontTx/>
              <a:buNone/>
              <a:defRPr/>
            </a:pPr>
            <a:r>
              <a:rPr lang="en-US" sz="2000">
                <a:latin typeface="Arial" charset="0"/>
                <a:ea typeface="ＭＳ Ｐゴシック" charset="0"/>
                <a:cs typeface="Arial" charset="0"/>
              </a:rPr>
              <a:t>yes</a:t>
            </a:r>
          </a:p>
          <a:p>
            <a:pPr marL="342900" indent="-342900">
              <a:buFontTx/>
              <a:buNone/>
              <a:defRPr/>
            </a:pPr>
            <a:r>
              <a:rPr lang="en-US" sz="2000">
                <a:latin typeface="Arial" charset="0"/>
                <a:ea typeface="ＭＳ Ｐゴシック" charset="0"/>
              </a:rPr>
              <a:t>?-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© Aashik Azim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AAAEEA8-672A-440B-82A5-7C358014FFD4}" type="datetime1">
              <a:rPr lang="en-US" smtClean="0"/>
              <a:pPr/>
              <a:t>10/3/2016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23100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ea typeface="+mj-ea"/>
                <a:cs typeface="+mj-cs"/>
              </a:rPr>
              <a:t>Knowledge Base 2</a:t>
            </a:r>
          </a:p>
        </p:txBody>
      </p:sp>
      <p:sp>
        <p:nvSpPr>
          <p:cNvPr id="279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752600"/>
            <a:ext cx="6553200" cy="2286000"/>
          </a:xfrm>
          <a:solidFill>
            <a:srgbClr val="DDDDDD">
              <a:alpha val="50000"/>
            </a:srgbClr>
          </a:solidFill>
          <a:ln>
            <a:solidFill>
              <a:schemeClr val="folHlink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US" sz="2000" smtClean="0">
                <a:ea typeface="+mn-ea"/>
                <a:cs typeface="+mn-cs"/>
              </a:rPr>
              <a:t>happy</a:t>
            </a:r>
            <a:r>
              <a:rPr lang="en-US" sz="2000" smtClean="0">
                <a:ea typeface="+mn-ea"/>
                <a:cs typeface="Arial" charset="0"/>
              </a:rPr>
              <a:t>(yolanda).</a:t>
            </a:r>
          </a:p>
          <a:p>
            <a:pPr eaLnBrk="1" hangingPunct="1">
              <a:buFontTx/>
              <a:buNone/>
              <a:defRPr/>
            </a:pPr>
            <a:r>
              <a:rPr lang="en-US" sz="2000" smtClean="0">
                <a:ea typeface="+mn-ea"/>
                <a:cs typeface="+mn-cs"/>
              </a:rPr>
              <a:t>listens2music</a:t>
            </a:r>
            <a:r>
              <a:rPr lang="en-US" sz="2000" smtClean="0">
                <a:ea typeface="+mn-ea"/>
                <a:cs typeface="Arial" charset="0"/>
              </a:rPr>
              <a:t>(mia).</a:t>
            </a:r>
          </a:p>
          <a:p>
            <a:pPr eaLnBrk="1" hangingPunct="1">
              <a:buFontTx/>
              <a:buNone/>
              <a:defRPr/>
            </a:pPr>
            <a:r>
              <a:rPr lang="en-US" sz="2000" smtClean="0">
                <a:ea typeface="+mn-ea"/>
                <a:cs typeface="+mn-cs"/>
              </a:rPr>
              <a:t>listens2music</a:t>
            </a:r>
            <a:r>
              <a:rPr lang="en-US" sz="2000" smtClean="0">
                <a:ea typeface="+mn-ea"/>
                <a:cs typeface="Arial" charset="0"/>
              </a:rPr>
              <a:t>(yolanda):- </a:t>
            </a:r>
            <a:r>
              <a:rPr lang="en-US" sz="2000" smtClean="0">
                <a:ea typeface="+mn-ea"/>
                <a:cs typeface="+mn-cs"/>
              </a:rPr>
              <a:t>happy</a:t>
            </a:r>
            <a:r>
              <a:rPr lang="en-US" sz="2000" smtClean="0">
                <a:ea typeface="+mn-ea"/>
                <a:cs typeface="Arial" charset="0"/>
              </a:rPr>
              <a:t>(yolanda).</a:t>
            </a:r>
          </a:p>
          <a:p>
            <a:pPr eaLnBrk="1" hangingPunct="1">
              <a:buFontTx/>
              <a:buNone/>
              <a:defRPr/>
            </a:pPr>
            <a:r>
              <a:rPr lang="en-US" sz="2000" smtClean="0">
                <a:ea typeface="+mn-ea"/>
                <a:cs typeface="Arial" charset="0"/>
              </a:rPr>
              <a:t>playsAirGuitar(mia):- listens2music(mia).</a:t>
            </a:r>
          </a:p>
          <a:p>
            <a:pPr eaLnBrk="1" hangingPunct="1">
              <a:buFontTx/>
              <a:buNone/>
              <a:defRPr/>
            </a:pPr>
            <a:r>
              <a:rPr lang="en-US" sz="2000" smtClean="0">
                <a:ea typeface="+mn-ea"/>
                <a:cs typeface="Arial" charset="0"/>
              </a:rPr>
              <a:t>playsAirGuitar(yolanda):- listens2music(yolanda).</a:t>
            </a:r>
          </a:p>
          <a:p>
            <a:pPr eaLnBrk="1" hangingPunct="1">
              <a:buFontTx/>
              <a:buNone/>
              <a:defRPr/>
            </a:pPr>
            <a:endParaRPr lang="en-US" sz="2000" smtClean="0">
              <a:ea typeface="+mn-ea"/>
              <a:cs typeface="Arial" charset="0"/>
            </a:endParaRPr>
          </a:p>
        </p:txBody>
      </p:sp>
      <p:sp>
        <p:nvSpPr>
          <p:cNvPr id="279556" name="Rectangle 4"/>
          <p:cNvSpPr>
            <a:spLocks noChangeArrowheads="1"/>
          </p:cNvSpPr>
          <p:nvPr/>
        </p:nvSpPr>
        <p:spPr bwMode="auto">
          <a:xfrm>
            <a:off x="990600" y="4267200"/>
            <a:ext cx="6553200" cy="2286000"/>
          </a:xfrm>
          <a:prstGeom prst="rect">
            <a:avLst/>
          </a:prstGeom>
          <a:solidFill>
            <a:srgbClr val="CCCCFF">
              <a:alpha val="50000"/>
            </a:srgbClr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buFontTx/>
              <a:buNone/>
              <a:defRPr/>
            </a:pPr>
            <a:r>
              <a:rPr lang="en-US" sz="2000">
                <a:latin typeface="Arial" charset="0"/>
                <a:ea typeface="ＭＳ Ｐゴシック" charset="0"/>
              </a:rPr>
              <a:t>?- playsAirGuitar</a:t>
            </a:r>
            <a:r>
              <a:rPr lang="en-US" sz="2000">
                <a:latin typeface="Arial" charset="0"/>
                <a:ea typeface="ＭＳ Ｐゴシック" charset="0"/>
                <a:cs typeface="Arial" charset="0"/>
              </a:rPr>
              <a:t>(mia).</a:t>
            </a:r>
          </a:p>
          <a:p>
            <a:pPr marL="342900" indent="-342900">
              <a:buFontTx/>
              <a:buNone/>
              <a:defRPr/>
            </a:pPr>
            <a:r>
              <a:rPr lang="en-US" sz="2000">
                <a:latin typeface="Arial" charset="0"/>
                <a:ea typeface="ＭＳ Ｐゴシック" charset="0"/>
                <a:cs typeface="Arial" charset="0"/>
              </a:rPr>
              <a:t>yes</a:t>
            </a:r>
          </a:p>
          <a:p>
            <a:pPr marL="342900" indent="-342900">
              <a:buFontTx/>
              <a:buNone/>
              <a:defRPr/>
            </a:pPr>
            <a:r>
              <a:rPr lang="en-US" sz="2000">
                <a:latin typeface="Arial" charset="0"/>
                <a:ea typeface="ＭＳ Ｐゴシック" charset="0"/>
              </a:rPr>
              <a:t>?- playsAirGuitar</a:t>
            </a:r>
            <a:r>
              <a:rPr lang="en-US" sz="2000">
                <a:latin typeface="Arial" charset="0"/>
                <a:ea typeface="ＭＳ Ｐゴシック" charset="0"/>
                <a:cs typeface="Arial" charset="0"/>
              </a:rPr>
              <a:t>(yolanda).</a:t>
            </a:r>
          </a:p>
          <a:p>
            <a:pPr marL="342900" indent="-342900">
              <a:buFontTx/>
              <a:buNone/>
              <a:defRPr/>
            </a:pPr>
            <a:r>
              <a:rPr lang="en-US" sz="2000">
                <a:latin typeface="Arial" charset="0"/>
                <a:ea typeface="ＭＳ Ｐゴシック" charset="0"/>
                <a:cs typeface="Arial" charset="0"/>
              </a:rPr>
              <a:t>yes</a:t>
            </a:r>
          </a:p>
          <a:p>
            <a:pPr marL="342900" indent="-342900">
              <a:buFontTx/>
              <a:buNone/>
              <a:defRPr/>
            </a:pPr>
            <a:endParaRPr lang="en-US" sz="2000">
              <a:latin typeface="Arial" charset="0"/>
              <a:ea typeface="ＭＳ Ｐゴシック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© Aashik Azim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EA2CD02-F0CE-452A-ACC6-A66D5857322A}" type="datetime1">
              <a:rPr lang="en-US" smtClean="0"/>
              <a:pPr/>
              <a:t>10/3/2016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56684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ea typeface="+mj-ea"/>
                <a:cs typeface="+mj-cs"/>
              </a:rPr>
              <a:t>Clauses</a:t>
            </a:r>
          </a:p>
        </p:txBody>
      </p:sp>
      <p:sp>
        <p:nvSpPr>
          <p:cNvPr id="280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752600"/>
            <a:ext cx="6858000" cy="2286000"/>
          </a:xfrm>
          <a:solidFill>
            <a:srgbClr val="DDDDDD">
              <a:alpha val="50000"/>
            </a:srgbClr>
          </a:solidFill>
          <a:ln>
            <a:solidFill>
              <a:schemeClr val="folHlink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US" sz="2000" smtClean="0">
                <a:ea typeface="+mn-ea"/>
                <a:cs typeface="+mn-cs"/>
              </a:rPr>
              <a:t>happy</a:t>
            </a:r>
            <a:r>
              <a:rPr lang="en-US" sz="2000" smtClean="0">
                <a:ea typeface="+mn-ea"/>
                <a:cs typeface="Arial" charset="0"/>
              </a:rPr>
              <a:t>(yolanda).</a:t>
            </a:r>
          </a:p>
          <a:p>
            <a:pPr eaLnBrk="1" hangingPunct="1">
              <a:buFontTx/>
              <a:buNone/>
              <a:defRPr/>
            </a:pPr>
            <a:r>
              <a:rPr lang="en-US" sz="2000" smtClean="0">
                <a:ea typeface="+mn-ea"/>
                <a:cs typeface="+mn-cs"/>
              </a:rPr>
              <a:t>listens2music</a:t>
            </a:r>
            <a:r>
              <a:rPr lang="en-US" sz="2000" smtClean="0">
                <a:ea typeface="+mn-ea"/>
                <a:cs typeface="Arial" charset="0"/>
              </a:rPr>
              <a:t>(mia).</a:t>
            </a:r>
          </a:p>
          <a:p>
            <a:pPr eaLnBrk="1" hangingPunct="1">
              <a:buFontTx/>
              <a:buNone/>
              <a:defRPr/>
            </a:pPr>
            <a:r>
              <a:rPr lang="en-US" sz="2000" smtClean="0">
                <a:ea typeface="+mn-ea"/>
                <a:cs typeface="+mn-cs"/>
              </a:rPr>
              <a:t>listens2music</a:t>
            </a:r>
            <a:r>
              <a:rPr lang="en-US" sz="2000" smtClean="0">
                <a:ea typeface="+mn-ea"/>
                <a:cs typeface="Arial" charset="0"/>
              </a:rPr>
              <a:t>(yolanda):- </a:t>
            </a:r>
            <a:r>
              <a:rPr lang="en-US" sz="2000" smtClean="0">
                <a:ea typeface="+mn-ea"/>
                <a:cs typeface="+mn-cs"/>
              </a:rPr>
              <a:t>happy</a:t>
            </a:r>
            <a:r>
              <a:rPr lang="en-US" sz="2000" smtClean="0">
                <a:ea typeface="+mn-ea"/>
                <a:cs typeface="Arial" charset="0"/>
              </a:rPr>
              <a:t>(yolanda).</a:t>
            </a:r>
          </a:p>
          <a:p>
            <a:pPr eaLnBrk="1" hangingPunct="1">
              <a:buFontTx/>
              <a:buNone/>
              <a:defRPr/>
            </a:pPr>
            <a:r>
              <a:rPr lang="en-US" sz="2000" smtClean="0">
                <a:ea typeface="+mn-ea"/>
                <a:cs typeface="Arial" charset="0"/>
              </a:rPr>
              <a:t>playsAirGuitar(mia):- listens2music(mia).</a:t>
            </a:r>
          </a:p>
          <a:p>
            <a:pPr eaLnBrk="1" hangingPunct="1">
              <a:buFontTx/>
              <a:buNone/>
              <a:defRPr/>
            </a:pPr>
            <a:r>
              <a:rPr lang="en-US" sz="2000" smtClean="0">
                <a:ea typeface="+mn-ea"/>
                <a:cs typeface="Arial" charset="0"/>
              </a:rPr>
              <a:t>playsAirGuitar(yolanda):- listens2music(yolanda).</a:t>
            </a:r>
          </a:p>
          <a:p>
            <a:pPr eaLnBrk="1" hangingPunct="1">
              <a:buFontTx/>
              <a:buNone/>
              <a:defRPr/>
            </a:pPr>
            <a:endParaRPr lang="en-US" sz="2000" smtClean="0">
              <a:ea typeface="+mn-ea"/>
              <a:cs typeface="Arial" charset="0"/>
            </a:endParaRPr>
          </a:p>
        </p:txBody>
      </p:sp>
      <p:sp>
        <p:nvSpPr>
          <p:cNvPr id="280581" name="Text Box 5"/>
          <p:cNvSpPr txBox="1">
            <a:spLocks noChangeArrowheads="1"/>
          </p:cNvSpPr>
          <p:nvPr/>
        </p:nvSpPr>
        <p:spPr bwMode="auto">
          <a:xfrm>
            <a:off x="1295400" y="4476750"/>
            <a:ext cx="7467600" cy="177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99CCFF">
                    <a:alpha val="50000"/>
                  </a:srgbClr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Tx/>
              <a:buNone/>
              <a:defRPr/>
            </a:pPr>
            <a:r>
              <a:rPr lang="en-US" i="1">
                <a:latin typeface="Verdana" charset="0"/>
                <a:ea typeface="ＭＳ Ｐゴシック" charset="0"/>
              </a:rPr>
              <a:t>There are five clauses</a:t>
            </a:r>
            <a:r>
              <a:rPr lang="en-US" b="1" i="1">
                <a:latin typeface="Verdana" charset="0"/>
                <a:ea typeface="ＭＳ Ｐゴシック" charset="0"/>
              </a:rPr>
              <a:t> </a:t>
            </a:r>
            <a:r>
              <a:rPr lang="en-US" i="1">
                <a:latin typeface="Verdana" charset="0"/>
                <a:ea typeface="ＭＳ Ｐゴシック" charset="0"/>
              </a:rPr>
              <a:t>in this knowledge base:</a:t>
            </a:r>
          </a:p>
          <a:p>
            <a:pPr>
              <a:buFontTx/>
              <a:buNone/>
              <a:defRPr/>
            </a:pPr>
            <a:r>
              <a:rPr lang="en-US" i="1">
                <a:latin typeface="Verdana" charset="0"/>
                <a:ea typeface="ＭＳ Ｐゴシック" charset="0"/>
              </a:rPr>
              <a:t>	two facts, and three rules.</a:t>
            </a:r>
          </a:p>
          <a:p>
            <a:pPr>
              <a:buFontTx/>
              <a:buNone/>
              <a:defRPr/>
            </a:pPr>
            <a:endParaRPr lang="en-US" i="1">
              <a:latin typeface="Verdana" charset="0"/>
              <a:ea typeface="ＭＳ Ｐゴシック" charset="0"/>
            </a:endParaRPr>
          </a:p>
          <a:p>
            <a:pPr>
              <a:buFontTx/>
              <a:buNone/>
              <a:defRPr/>
            </a:pPr>
            <a:r>
              <a:rPr lang="en-US" i="1">
                <a:latin typeface="Verdana" charset="0"/>
                <a:ea typeface="ＭＳ Ｐゴシック" charset="0"/>
              </a:rPr>
              <a:t>The end of a clause is marked with a full stop.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© Aashik Azim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ACBAB0E-7982-42EB-B221-A513043C039C}" type="datetime1">
              <a:rPr lang="en-US" smtClean="0"/>
              <a:pPr/>
              <a:t>10/3/2016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83440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ea typeface="+mj-ea"/>
                <a:cs typeface="+mj-cs"/>
              </a:rPr>
              <a:t>Predicates</a:t>
            </a:r>
          </a:p>
        </p:txBody>
      </p:sp>
      <p:sp>
        <p:nvSpPr>
          <p:cNvPr id="30310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990600" y="1752600"/>
            <a:ext cx="6934200" cy="2286000"/>
          </a:xfrm>
          <a:solidFill>
            <a:srgbClr val="DDDDDD">
              <a:alpha val="50000"/>
            </a:srgbClr>
          </a:solidFill>
          <a:ln>
            <a:solidFill>
              <a:schemeClr val="folHlink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US" sz="2000" smtClean="0">
                <a:ea typeface="+mn-ea"/>
                <a:cs typeface="+mn-cs"/>
              </a:rPr>
              <a:t>happy</a:t>
            </a:r>
            <a:r>
              <a:rPr lang="en-US" sz="2000" smtClean="0">
                <a:ea typeface="+mn-ea"/>
                <a:cs typeface="Arial" charset="0"/>
              </a:rPr>
              <a:t>(yolanda).</a:t>
            </a:r>
          </a:p>
          <a:p>
            <a:pPr eaLnBrk="1" hangingPunct="1">
              <a:buFontTx/>
              <a:buNone/>
              <a:defRPr/>
            </a:pPr>
            <a:r>
              <a:rPr lang="en-US" sz="2000" smtClean="0">
                <a:ea typeface="+mn-ea"/>
                <a:cs typeface="+mn-cs"/>
              </a:rPr>
              <a:t>listens2music</a:t>
            </a:r>
            <a:r>
              <a:rPr lang="en-US" sz="2000" smtClean="0">
                <a:ea typeface="+mn-ea"/>
                <a:cs typeface="Arial" charset="0"/>
              </a:rPr>
              <a:t>(mia).</a:t>
            </a:r>
          </a:p>
          <a:p>
            <a:pPr eaLnBrk="1" hangingPunct="1">
              <a:buFontTx/>
              <a:buNone/>
              <a:defRPr/>
            </a:pPr>
            <a:r>
              <a:rPr lang="en-US" sz="2000" smtClean="0">
                <a:ea typeface="+mn-ea"/>
                <a:cs typeface="+mn-cs"/>
              </a:rPr>
              <a:t>listens2music</a:t>
            </a:r>
            <a:r>
              <a:rPr lang="en-US" sz="2000" smtClean="0">
                <a:ea typeface="+mn-ea"/>
                <a:cs typeface="Arial" charset="0"/>
              </a:rPr>
              <a:t>(yolanda):- </a:t>
            </a:r>
            <a:r>
              <a:rPr lang="en-US" sz="2000" smtClean="0">
                <a:ea typeface="+mn-ea"/>
                <a:cs typeface="+mn-cs"/>
              </a:rPr>
              <a:t>happy</a:t>
            </a:r>
            <a:r>
              <a:rPr lang="en-US" sz="2000" smtClean="0">
                <a:ea typeface="+mn-ea"/>
                <a:cs typeface="Arial" charset="0"/>
              </a:rPr>
              <a:t>(yolanda).</a:t>
            </a:r>
          </a:p>
          <a:p>
            <a:pPr eaLnBrk="1" hangingPunct="1">
              <a:buFontTx/>
              <a:buNone/>
              <a:defRPr/>
            </a:pPr>
            <a:r>
              <a:rPr lang="en-US" sz="2000" smtClean="0">
                <a:ea typeface="+mn-ea"/>
                <a:cs typeface="Arial" charset="0"/>
              </a:rPr>
              <a:t>playsAirGuitar(mia):- listens2music(mia).</a:t>
            </a:r>
          </a:p>
          <a:p>
            <a:pPr eaLnBrk="1" hangingPunct="1">
              <a:buFontTx/>
              <a:buNone/>
              <a:defRPr/>
            </a:pPr>
            <a:r>
              <a:rPr lang="en-US" sz="2000" smtClean="0">
                <a:ea typeface="+mn-ea"/>
                <a:cs typeface="Arial" charset="0"/>
              </a:rPr>
              <a:t>playsAirGuitar(yolanda):- listens2music(yolanda).</a:t>
            </a:r>
          </a:p>
          <a:p>
            <a:pPr eaLnBrk="1" hangingPunct="1">
              <a:buFontTx/>
              <a:buNone/>
              <a:defRPr/>
            </a:pPr>
            <a:endParaRPr lang="en-US" sz="2000" smtClean="0">
              <a:ea typeface="+mn-ea"/>
              <a:cs typeface="Arial" charset="0"/>
            </a:endParaRPr>
          </a:p>
        </p:txBody>
      </p:sp>
      <p:sp>
        <p:nvSpPr>
          <p:cNvPr id="303108" name="Text Box 1028"/>
          <p:cNvSpPr txBox="1">
            <a:spLocks noChangeArrowheads="1"/>
          </p:cNvSpPr>
          <p:nvPr/>
        </p:nvSpPr>
        <p:spPr bwMode="auto">
          <a:xfrm>
            <a:off x="1447800" y="4495800"/>
            <a:ext cx="6808788" cy="133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99CCFF">
                    <a:alpha val="50000"/>
                  </a:srgbClr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Tx/>
              <a:buNone/>
              <a:defRPr/>
            </a:pPr>
            <a:r>
              <a:rPr lang="en-US" i="1">
                <a:latin typeface="Verdana" charset="0"/>
                <a:ea typeface="ＭＳ Ｐゴシック" charset="0"/>
              </a:rPr>
              <a:t>There are three </a:t>
            </a:r>
            <a:r>
              <a:rPr lang="en-US" b="1" i="1">
                <a:latin typeface="Verdana" charset="0"/>
                <a:ea typeface="ＭＳ Ｐゴシック" charset="0"/>
              </a:rPr>
              <a:t>predicates</a:t>
            </a:r>
            <a:r>
              <a:rPr lang="en-US" i="1">
                <a:latin typeface="Verdana" charset="0"/>
                <a:ea typeface="ＭＳ Ｐゴシック" charset="0"/>
              </a:rPr>
              <a:t> </a:t>
            </a:r>
          </a:p>
          <a:p>
            <a:pPr>
              <a:buFontTx/>
              <a:buNone/>
              <a:defRPr/>
            </a:pPr>
            <a:r>
              <a:rPr lang="en-US" i="1">
                <a:latin typeface="Verdana" charset="0"/>
                <a:ea typeface="ＭＳ Ｐゴシック" charset="0"/>
              </a:rPr>
              <a:t>in this knowledge base:</a:t>
            </a:r>
          </a:p>
          <a:p>
            <a:pPr>
              <a:buFontTx/>
              <a:buNone/>
              <a:defRPr/>
            </a:pPr>
            <a:r>
              <a:rPr lang="en-US" i="1">
                <a:latin typeface="Verdana" charset="0"/>
                <a:ea typeface="ＭＳ Ｐゴシック" charset="0"/>
              </a:rPr>
              <a:t>	happy, listens2music, and playsAirGuitar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© Aashik Azim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3F09B4B-F4F7-4E94-88E0-587B7331957C}" type="datetime1">
              <a:rPr lang="en-US" smtClean="0"/>
              <a:pPr/>
              <a:t>10/3/2016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9021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ea typeface="+mj-ea"/>
                <a:cs typeface="+mj-cs"/>
              </a:rPr>
              <a:t>Knowledge Base 3</a:t>
            </a:r>
          </a:p>
        </p:txBody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752600"/>
            <a:ext cx="7696200" cy="2286000"/>
          </a:xfrm>
          <a:solidFill>
            <a:srgbClr val="DDDDDD">
              <a:alpha val="50000"/>
            </a:srgbClr>
          </a:solidFill>
          <a:ln>
            <a:solidFill>
              <a:schemeClr val="folHlink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US" sz="2000" dirty="0" smtClean="0">
                <a:ea typeface="+mn-ea"/>
                <a:cs typeface="+mn-cs"/>
              </a:rPr>
              <a:t>happy</a:t>
            </a:r>
            <a:r>
              <a:rPr lang="en-US" sz="2000" dirty="0" smtClean="0">
                <a:ea typeface="+mn-ea"/>
                <a:cs typeface="Arial" charset="0"/>
              </a:rPr>
              <a:t>(</a:t>
            </a:r>
            <a:r>
              <a:rPr lang="en-US" sz="2000" dirty="0" err="1" smtClean="0">
                <a:ea typeface="+mn-ea"/>
                <a:cs typeface="Arial" charset="0"/>
              </a:rPr>
              <a:t>vincent</a:t>
            </a:r>
            <a:r>
              <a:rPr lang="en-US" sz="2000" dirty="0" smtClean="0">
                <a:ea typeface="+mn-ea"/>
                <a:cs typeface="Arial" charset="0"/>
              </a:rPr>
              <a:t>).</a:t>
            </a:r>
          </a:p>
          <a:p>
            <a:pPr eaLnBrk="1" hangingPunct="1">
              <a:buFontTx/>
              <a:buNone/>
              <a:defRPr/>
            </a:pPr>
            <a:r>
              <a:rPr lang="en-US" sz="2000" dirty="0" smtClean="0">
                <a:ea typeface="+mn-ea"/>
                <a:cs typeface="+mn-cs"/>
              </a:rPr>
              <a:t>listens2music</a:t>
            </a:r>
            <a:r>
              <a:rPr lang="en-US" sz="2000" dirty="0" smtClean="0">
                <a:ea typeface="+mn-ea"/>
                <a:cs typeface="Arial" charset="0"/>
              </a:rPr>
              <a:t>(butch).</a:t>
            </a:r>
          </a:p>
          <a:p>
            <a:pPr eaLnBrk="1" hangingPunct="1">
              <a:buFontTx/>
              <a:buNone/>
              <a:defRPr/>
            </a:pPr>
            <a:r>
              <a:rPr lang="en-US" sz="2000" dirty="0" err="1" smtClean="0">
                <a:ea typeface="+mn-ea"/>
                <a:cs typeface="+mn-cs"/>
              </a:rPr>
              <a:t>playsAirGuitar</a:t>
            </a:r>
            <a:r>
              <a:rPr lang="en-US" sz="2000" dirty="0" smtClean="0">
                <a:ea typeface="+mn-ea"/>
                <a:cs typeface="Arial" charset="0"/>
              </a:rPr>
              <a:t>(</a:t>
            </a:r>
            <a:r>
              <a:rPr lang="en-US" sz="2000" dirty="0" err="1" smtClean="0">
                <a:ea typeface="+mn-ea"/>
                <a:cs typeface="Arial" charset="0"/>
              </a:rPr>
              <a:t>vincent</a:t>
            </a:r>
            <a:r>
              <a:rPr lang="en-US" sz="2000" dirty="0" smtClean="0">
                <a:ea typeface="+mn-ea"/>
                <a:cs typeface="Arial" charset="0"/>
              </a:rPr>
              <a:t>):- listens2music(</a:t>
            </a:r>
            <a:r>
              <a:rPr lang="en-US" sz="2000" dirty="0" err="1" smtClean="0">
                <a:ea typeface="+mn-ea"/>
                <a:cs typeface="Arial" charset="0"/>
              </a:rPr>
              <a:t>vincent</a:t>
            </a:r>
            <a:r>
              <a:rPr lang="en-US" sz="2000" dirty="0" smtClean="0">
                <a:ea typeface="+mn-ea"/>
                <a:cs typeface="Arial" charset="0"/>
              </a:rPr>
              <a:t>), happy(</a:t>
            </a:r>
            <a:r>
              <a:rPr lang="en-US" sz="2000" dirty="0" err="1" smtClean="0">
                <a:ea typeface="+mn-ea"/>
                <a:cs typeface="Arial" charset="0"/>
              </a:rPr>
              <a:t>vincent</a:t>
            </a:r>
            <a:r>
              <a:rPr lang="en-US" sz="2000" dirty="0" smtClean="0">
                <a:ea typeface="+mn-ea"/>
                <a:cs typeface="Arial" charset="0"/>
              </a:rPr>
              <a:t>).</a:t>
            </a:r>
          </a:p>
          <a:p>
            <a:pPr eaLnBrk="1" hangingPunct="1">
              <a:buFontTx/>
              <a:buNone/>
              <a:defRPr/>
            </a:pPr>
            <a:r>
              <a:rPr lang="en-US" sz="2000" dirty="0" err="1" smtClean="0">
                <a:ea typeface="+mn-ea"/>
                <a:cs typeface="+mn-cs"/>
              </a:rPr>
              <a:t>playsAirGuitar</a:t>
            </a:r>
            <a:r>
              <a:rPr lang="en-US" sz="2000" dirty="0" smtClean="0">
                <a:ea typeface="+mn-ea"/>
                <a:cs typeface="Arial" charset="0"/>
              </a:rPr>
              <a:t>(butch):- happy(butch).</a:t>
            </a:r>
          </a:p>
          <a:p>
            <a:pPr eaLnBrk="1" hangingPunct="1">
              <a:buFontTx/>
              <a:buNone/>
              <a:defRPr/>
            </a:pPr>
            <a:r>
              <a:rPr lang="en-US" sz="2000" dirty="0" err="1" smtClean="0">
                <a:ea typeface="+mn-ea"/>
                <a:cs typeface="+mn-cs"/>
              </a:rPr>
              <a:t>playsAirGuitar</a:t>
            </a:r>
            <a:r>
              <a:rPr lang="en-US" sz="2000" dirty="0" smtClean="0">
                <a:ea typeface="+mn-ea"/>
                <a:cs typeface="Arial" charset="0"/>
              </a:rPr>
              <a:t>(butch):- listens2music(butch).</a:t>
            </a:r>
          </a:p>
          <a:p>
            <a:pPr eaLnBrk="1" hangingPunct="1">
              <a:buFontTx/>
              <a:buNone/>
              <a:defRPr/>
            </a:pPr>
            <a:endParaRPr lang="en-US" sz="2000" dirty="0" smtClean="0">
              <a:ea typeface="+mn-ea"/>
              <a:cs typeface="Arial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© Aashik Azim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CAA72ED6-B06A-4CBC-8EEA-7AEFF861C905}" type="datetime1">
              <a:rPr lang="en-US" smtClean="0"/>
              <a:pPr/>
              <a:t>10/3/2016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32198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ea typeface="+mj-ea"/>
                <a:cs typeface="+mj-cs"/>
              </a:rPr>
              <a:t>Expressing Conjunction</a:t>
            </a:r>
          </a:p>
        </p:txBody>
      </p:sp>
      <p:sp>
        <p:nvSpPr>
          <p:cNvPr id="306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828800"/>
            <a:ext cx="7924800" cy="2286000"/>
          </a:xfrm>
          <a:solidFill>
            <a:srgbClr val="DDDDDD">
              <a:alpha val="50000"/>
            </a:srgbClr>
          </a:solidFill>
          <a:ln>
            <a:solidFill>
              <a:schemeClr val="folHlink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US" sz="2000" dirty="0" smtClean="0">
                <a:ea typeface="+mn-ea"/>
                <a:cs typeface="+mn-cs"/>
              </a:rPr>
              <a:t>happy</a:t>
            </a:r>
            <a:r>
              <a:rPr lang="en-US" sz="2000" dirty="0" smtClean="0">
                <a:ea typeface="+mn-ea"/>
                <a:cs typeface="Arial" charset="0"/>
              </a:rPr>
              <a:t>(</a:t>
            </a:r>
            <a:r>
              <a:rPr lang="en-US" sz="2000" dirty="0" err="1" smtClean="0">
                <a:ea typeface="+mn-ea"/>
                <a:cs typeface="Arial" charset="0"/>
              </a:rPr>
              <a:t>vincent</a:t>
            </a:r>
            <a:r>
              <a:rPr lang="en-US" sz="2000" dirty="0" smtClean="0">
                <a:ea typeface="+mn-ea"/>
                <a:cs typeface="Arial" charset="0"/>
              </a:rPr>
              <a:t>).</a:t>
            </a:r>
          </a:p>
          <a:p>
            <a:pPr eaLnBrk="1" hangingPunct="1">
              <a:buFontTx/>
              <a:buNone/>
              <a:defRPr/>
            </a:pPr>
            <a:r>
              <a:rPr lang="en-US" sz="2000" dirty="0" smtClean="0">
                <a:ea typeface="+mn-ea"/>
                <a:cs typeface="+mn-cs"/>
              </a:rPr>
              <a:t>listens2music</a:t>
            </a:r>
            <a:r>
              <a:rPr lang="en-US" sz="2000" dirty="0" smtClean="0">
                <a:ea typeface="+mn-ea"/>
                <a:cs typeface="Arial" charset="0"/>
              </a:rPr>
              <a:t>(butch).</a:t>
            </a:r>
          </a:p>
          <a:p>
            <a:pPr eaLnBrk="1" hangingPunct="1">
              <a:buFontTx/>
              <a:buNone/>
              <a:defRPr/>
            </a:pPr>
            <a:r>
              <a:rPr lang="en-US" sz="2000" dirty="0" err="1" smtClean="0">
                <a:ea typeface="+mn-ea"/>
                <a:cs typeface="+mn-cs"/>
              </a:rPr>
              <a:t>playsAirGuitar</a:t>
            </a:r>
            <a:r>
              <a:rPr lang="en-US" sz="2000" dirty="0" smtClean="0">
                <a:ea typeface="+mn-ea"/>
                <a:cs typeface="Arial" charset="0"/>
              </a:rPr>
              <a:t>(</a:t>
            </a:r>
            <a:r>
              <a:rPr lang="en-US" sz="2000" dirty="0" err="1" smtClean="0">
                <a:ea typeface="+mn-ea"/>
                <a:cs typeface="Arial" charset="0"/>
              </a:rPr>
              <a:t>vincent</a:t>
            </a:r>
            <a:r>
              <a:rPr lang="en-US" sz="2000" dirty="0" smtClean="0">
                <a:ea typeface="+mn-ea"/>
                <a:cs typeface="Arial" charset="0"/>
              </a:rPr>
              <a:t>):- listens2music(</a:t>
            </a:r>
            <a:r>
              <a:rPr lang="en-US" sz="2000" dirty="0" err="1" smtClean="0">
                <a:ea typeface="+mn-ea"/>
                <a:cs typeface="Arial" charset="0"/>
              </a:rPr>
              <a:t>vincent</a:t>
            </a:r>
            <a:r>
              <a:rPr lang="en-US" sz="2000" dirty="0" smtClean="0">
                <a:ea typeface="+mn-ea"/>
                <a:cs typeface="Arial" charset="0"/>
              </a:rPr>
              <a:t>), happy(</a:t>
            </a:r>
            <a:r>
              <a:rPr lang="en-US" sz="2000" dirty="0" err="1" smtClean="0">
                <a:ea typeface="+mn-ea"/>
                <a:cs typeface="Arial" charset="0"/>
              </a:rPr>
              <a:t>vincent</a:t>
            </a:r>
            <a:r>
              <a:rPr lang="en-US" sz="2000" dirty="0" smtClean="0">
                <a:ea typeface="+mn-ea"/>
                <a:cs typeface="Arial" charset="0"/>
              </a:rPr>
              <a:t>).</a:t>
            </a:r>
          </a:p>
          <a:p>
            <a:pPr eaLnBrk="1" hangingPunct="1">
              <a:buFontTx/>
              <a:buNone/>
              <a:defRPr/>
            </a:pPr>
            <a:r>
              <a:rPr lang="en-US" sz="2000" dirty="0" err="1" smtClean="0">
                <a:ea typeface="+mn-ea"/>
                <a:cs typeface="+mn-cs"/>
              </a:rPr>
              <a:t>playsAirGuitar</a:t>
            </a:r>
            <a:r>
              <a:rPr lang="en-US" sz="2000" dirty="0" smtClean="0">
                <a:ea typeface="+mn-ea"/>
                <a:cs typeface="Arial" charset="0"/>
              </a:rPr>
              <a:t>(butch):- happy(butch).</a:t>
            </a:r>
          </a:p>
          <a:p>
            <a:pPr eaLnBrk="1" hangingPunct="1">
              <a:buFontTx/>
              <a:buNone/>
              <a:defRPr/>
            </a:pPr>
            <a:r>
              <a:rPr lang="en-US" sz="2000" dirty="0" err="1" smtClean="0">
                <a:ea typeface="+mn-ea"/>
                <a:cs typeface="+mn-cs"/>
              </a:rPr>
              <a:t>playsAirGuitar</a:t>
            </a:r>
            <a:r>
              <a:rPr lang="en-US" sz="2000" dirty="0" smtClean="0">
                <a:ea typeface="+mn-ea"/>
                <a:cs typeface="Arial" charset="0"/>
              </a:rPr>
              <a:t>(butch):- listens2music(butch).</a:t>
            </a:r>
          </a:p>
          <a:p>
            <a:pPr eaLnBrk="1" hangingPunct="1">
              <a:buFontTx/>
              <a:buNone/>
              <a:defRPr/>
            </a:pPr>
            <a:endParaRPr lang="en-US" sz="2000" dirty="0" smtClean="0">
              <a:ea typeface="+mn-ea"/>
              <a:cs typeface="Arial" charset="0"/>
            </a:endParaRPr>
          </a:p>
        </p:txBody>
      </p:sp>
      <p:sp>
        <p:nvSpPr>
          <p:cNvPr id="306180" name="Text Box 4"/>
          <p:cNvSpPr txBox="1">
            <a:spLocks noChangeArrowheads="1"/>
          </p:cNvSpPr>
          <p:nvPr/>
        </p:nvSpPr>
        <p:spPr bwMode="auto">
          <a:xfrm>
            <a:off x="1219200" y="4572000"/>
            <a:ext cx="7543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99CCFF">
                    <a:alpha val="50000"/>
                  </a:srgbClr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Console" pitchFamily="49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Console" pitchFamily="49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Console" pitchFamily="49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Console" pitchFamily="49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Console" pitchFamily="49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Lucida Console" pitchFamily="49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Lucida Console" pitchFamily="49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Lucida Console" pitchFamily="49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Lucida Console" pitchFamily="49" charset="0"/>
                <a:ea typeface="MS PGothic" pitchFamily="34" charset="-128"/>
              </a:defRPr>
            </a:lvl9pPr>
          </a:lstStyle>
          <a:p>
            <a:pPr eaLnBrk="1" hangingPunct="1">
              <a:buFontTx/>
              <a:buNone/>
              <a:defRPr/>
            </a:pPr>
            <a:r>
              <a:rPr lang="en-US" i="1" smtClean="0">
                <a:latin typeface="Verdana" pitchFamily="34" charset="0"/>
              </a:rPr>
              <a:t>The comma </a:t>
            </a:r>
            <a:r>
              <a:rPr lang="en-US" altLang="en-US" i="1" smtClean="0">
                <a:latin typeface="Verdana" pitchFamily="34" charset="0"/>
              </a:rPr>
              <a:t>“</a:t>
            </a:r>
            <a:r>
              <a:rPr lang="en-US" i="1" smtClean="0">
                <a:latin typeface="Verdana" pitchFamily="34" charset="0"/>
              </a:rPr>
              <a:t>," expresses conjunction in Prolog 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© Aashik Azim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45EFF59-64A3-4979-A13F-C926EF72A8F6}" type="datetime1">
              <a:rPr lang="en-US" smtClean="0"/>
              <a:pPr/>
              <a:t>10/3/2016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61622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ea typeface="+mj-ea"/>
                <a:cs typeface="+mj-cs"/>
              </a:rPr>
              <a:t>Knowledge Base 3</a:t>
            </a:r>
          </a:p>
        </p:txBody>
      </p:sp>
      <p:sp>
        <p:nvSpPr>
          <p:cNvPr id="281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752600"/>
            <a:ext cx="7924800" cy="2286000"/>
          </a:xfrm>
          <a:solidFill>
            <a:srgbClr val="DDDDDD">
              <a:alpha val="50000"/>
            </a:srgbClr>
          </a:solidFill>
          <a:ln>
            <a:solidFill>
              <a:schemeClr val="folHlink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US" sz="2000" dirty="0" smtClean="0">
                <a:ea typeface="+mn-ea"/>
                <a:cs typeface="+mn-cs"/>
              </a:rPr>
              <a:t>happy</a:t>
            </a:r>
            <a:r>
              <a:rPr lang="en-US" sz="2000" dirty="0" smtClean="0">
                <a:ea typeface="+mn-ea"/>
                <a:cs typeface="Arial" charset="0"/>
              </a:rPr>
              <a:t>(</a:t>
            </a:r>
            <a:r>
              <a:rPr lang="en-US" sz="2000" dirty="0" err="1" smtClean="0">
                <a:ea typeface="+mn-ea"/>
                <a:cs typeface="Arial" charset="0"/>
              </a:rPr>
              <a:t>vincent</a:t>
            </a:r>
            <a:r>
              <a:rPr lang="en-US" sz="2000" dirty="0" smtClean="0">
                <a:ea typeface="+mn-ea"/>
                <a:cs typeface="Arial" charset="0"/>
              </a:rPr>
              <a:t>).</a:t>
            </a:r>
          </a:p>
          <a:p>
            <a:pPr eaLnBrk="1" hangingPunct="1">
              <a:buFontTx/>
              <a:buNone/>
              <a:defRPr/>
            </a:pPr>
            <a:r>
              <a:rPr lang="en-US" sz="2000" dirty="0" smtClean="0">
                <a:ea typeface="+mn-ea"/>
                <a:cs typeface="+mn-cs"/>
              </a:rPr>
              <a:t>listens2music</a:t>
            </a:r>
            <a:r>
              <a:rPr lang="en-US" sz="2000" dirty="0" smtClean="0">
                <a:ea typeface="+mn-ea"/>
                <a:cs typeface="Arial" charset="0"/>
              </a:rPr>
              <a:t>(butch).</a:t>
            </a:r>
          </a:p>
          <a:p>
            <a:pPr eaLnBrk="1" hangingPunct="1">
              <a:buFontTx/>
              <a:buNone/>
              <a:defRPr/>
            </a:pPr>
            <a:r>
              <a:rPr lang="en-US" sz="2000" dirty="0" err="1" smtClean="0">
                <a:ea typeface="+mn-ea"/>
                <a:cs typeface="+mn-cs"/>
              </a:rPr>
              <a:t>playsAirGuitar</a:t>
            </a:r>
            <a:r>
              <a:rPr lang="en-US" sz="2000" dirty="0" smtClean="0">
                <a:ea typeface="+mn-ea"/>
                <a:cs typeface="Arial" charset="0"/>
              </a:rPr>
              <a:t>(</a:t>
            </a:r>
            <a:r>
              <a:rPr lang="en-US" sz="2000" dirty="0" err="1" smtClean="0">
                <a:ea typeface="+mn-ea"/>
                <a:cs typeface="Arial" charset="0"/>
              </a:rPr>
              <a:t>vincent</a:t>
            </a:r>
            <a:r>
              <a:rPr lang="en-US" sz="2000" dirty="0" smtClean="0">
                <a:ea typeface="+mn-ea"/>
                <a:cs typeface="Arial" charset="0"/>
              </a:rPr>
              <a:t>):- listens2music(</a:t>
            </a:r>
            <a:r>
              <a:rPr lang="en-US" sz="2000" dirty="0" err="1" smtClean="0">
                <a:ea typeface="+mn-ea"/>
                <a:cs typeface="Arial" charset="0"/>
              </a:rPr>
              <a:t>vincent</a:t>
            </a:r>
            <a:r>
              <a:rPr lang="en-US" sz="2000" dirty="0" smtClean="0">
                <a:ea typeface="+mn-ea"/>
                <a:cs typeface="Arial" charset="0"/>
              </a:rPr>
              <a:t>), happy(</a:t>
            </a:r>
            <a:r>
              <a:rPr lang="en-US" sz="2000" dirty="0" err="1" smtClean="0">
                <a:ea typeface="+mn-ea"/>
                <a:cs typeface="Arial" charset="0"/>
              </a:rPr>
              <a:t>vincent</a:t>
            </a:r>
            <a:r>
              <a:rPr lang="en-US" sz="2000" dirty="0" smtClean="0">
                <a:ea typeface="+mn-ea"/>
                <a:cs typeface="Arial" charset="0"/>
              </a:rPr>
              <a:t>).</a:t>
            </a:r>
          </a:p>
          <a:p>
            <a:pPr eaLnBrk="1" hangingPunct="1">
              <a:buFontTx/>
              <a:buNone/>
              <a:defRPr/>
            </a:pPr>
            <a:r>
              <a:rPr lang="en-US" sz="2000" dirty="0" err="1" smtClean="0">
                <a:ea typeface="+mn-ea"/>
                <a:cs typeface="+mn-cs"/>
              </a:rPr>
              <a:t>playsAirGuitar</a:t>
            </a:r>
            <a:r>
              <a:rPr lang="en-US" sz="2000" dirty="0" smtClean="0">
                <a:ea typeface="+mn-ea"/>
                <a:cs typeface="Arial" charset="0"/>
              </a:rPr>
              <a:t>(butch):- happy(butch).</a:t>
            </a:r>
          </a:p>
          <a:p>
            <a:pPr eaLnBrk="1" hangingPunct="1">
              <a:buFontTx/>
              <a:buNone/>
              <a:defRPr/>
            </a:pPr>
            <a:r>
              <a:rPr lang="en-US" sz="2000" dirty="0" err="1" smtClean="0">
                <a:ea typeface="+mn-ea"/>
                <a:cs typeface="+mn-cs"/>
              </a:rPr>
              <a:t>playsAirGuitar</a:t>
            </a:r>
            <a:r>
              <a:rPr lang="en-US" sz="2000" dirty="0" smtClean="0">
                <a:ea typeface="+mn-ea"/>
                <a:cs typeface="Arial" charset="0"/>
              </a:rPr>
              <a:t>(butch):- listens2music(butch).</a:t>
            </a:r>
          </a:p>
          <a:p>
            <a:pPr eaLnBrk="1" hangingPunct="1">
              <a:buFontTx/>
              <a:buNone/>
              <a:defRPr/>
            </a:pPr>
            <a:endParaRPr lang="en-US" sz="2000" dirty="0" smtClean="0">
              <a:ea typeface="+mn-ea"/>
              <a:cs typeface="Arial" charset="0"/>
            </a:endParaRPr>
          </a:p>
        </p:txBody>
      </p:sp>
      <p:sp>
        <p:nvSpPr>
          <p:cNvPr id="281604" name="Rectangle 4"/>
          <p:cNvSpPr>
            <a:spLocks noChangeArrowheads="1"/>
          </p:cNvSpPr>
          <p:nvPr/>
        </p:nvSpPr>
        <p:spPr bwMode="auto">
          <a:xfrm>
            <a:off x="533400" y="4114800"/>
            <a:ext cx="7924800" cy="2286000"/>
          </a:xfrm>
          <a:prstGeom prst="rect">
            <a:avLst/>
          </a:prstGeom>
          <a:solidFill>
            <a:srgbClr val="CCCCFF">
              <a:alpha val="50000"/>
            </a:srgbClr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buFontTx/>
              <a:buNone/>
              <a:defRPr/>
            </a:pPr>
            <a:r>
              <a:rPr lang="en-US" sz="2000">
                <a:latin typeface="Arial" charset="0"/>
                <a:ea typeface="ＭＳ Ｐゴシック" charset="0"/>
              </a:rPr>
              <a:t>?- playsAirGuitar</a:t>
            </a:r>
            <a:r>
              <a:rPr lang="en-US" sz="2000">
                <a:latin typeface="Arial" charset="0"/>
                <a:ea typeface="ＭＳ Ｐゴシック" charset="0"/>
                <a:cs typeface="Arial" charset="0"/>
              </a:rPr>
              <a:t>(vincent). </a:t>
            </a:r>
          </a:p>
          <a:p>
            <a:pPr marL="342900" indent="-342900">
              <a:buFontTx/>
              <a:buNone/>
              <a:defRPr/>
            </a:pPr>
            <a:r>
              <a:rPr lang="en-US" sz="2000">
                <a:latin typeface="Arial" charset="0"/>
                <a:ea typeface="ＭＳ Ｐゴシック" charset="0"/>
                <a:cs typeface="Arial" charset="0"/>
              </a:rPr>
              <a:t>no</a:t>
            </a:r>
          </a:p>
          <a:p>
            <a:pPr marL="342900" indent="-342900">
              <a:buFontTx/>
              <a:buNone/>
              <a:defRPr/>
            </a:pPr>
            <a:r>
              <a:rPr lang="en-US" sz="2000">
                <a:latin typeface="Arial" charset="0"/>
                <a:ea typeface="ＭＳ Ｐゴシック" charset="0"/>
                <a:cs typeface="Arial" charset="0"/>
              </a:rPr>
              <a:t>?-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© Aashik Azim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36997BCD-C823-4B4D-8452-E6E34F76669E}" type="datetime1">
              <a:rPr lang="en-US" smtClean="0"/>
              <a:pPr/>
              <a:t>10/3/2016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48928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ea typeface="+mj-ea"/>
                <a:cs typeface="+mj-cs"/>
              </a:rPr>
              <a:t>Knowledge Base 3</a:t>
            </a:r>
          </a:p>
        </p:txBody>
      </p:sp>
      <p:sp>
        <p:nvSpPr>
          <p:cNvPr id="282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752600"/>
            <a:ext cx="7924800" cy="2286000"/>
          </a:xfrm>
          <a:solidFill>
            <a:srgbClr val="DDDDDD">
              <a:alpha val="50000"/>
            </a:srgbClr>
          </a:solidFill>
          <a:ln>
            <a:solidFill>
              <a:schemeClr val="folHlink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US" sz="2000" smtClean="0">
                <a:ea typeface="+mn-ea"/>
                <a:cs typeface="+mn-cs"/>
              </a:rPr>
              <a:t>happy</a:t>
            </a:r>
            <a:r>
              <a:rPr lang="en-US" sz="2000" smtClean="0">
                <a:ea typeface="+mn-ea"/>
                <a:cs typeface="Arial" charset="0"/>
              </a:rPr>
              <a:t>(vincent).</a:t>
            </a:r>
          </a:p>
          <a:p>
            <a:pPr eaLnBrk="1" hangingPunct="1">
              <a:buFontTx/>
              <a:buNone/>
              <a:defRPr/>
            </a:pPr>
            <a:r>
              <a:rPr lang="en-US" sz="2000" smtClean="0">
                <a:ea typeface="+mn-ea"/>
                <a:cs typeface="+mn-cs"/>
              </a:rPr>
              <a:t>listens2music</a:t>
            </a:r>
            <a:r>
              <a:rPr lang="en-US" sz="2000" smtClean="0">
                <a:ea typeface="+mn-ea"/>
                <a:cs typeface="Arial" charset="0"/>
              </a:rPr>
              <a:t>(butch).</a:t>
            </a:r>
          </a:p>
          <a:p>
            <a:pPr eaLnBrk="1" hangingPunct="1">
              <a:buFontTx/>
              <a:buNone/>
              <a:defRPr/>
            </a:pPr>
            <a:r>
              <a:rPr lang="en-US" sz="2000" smtClean="0">
                <a:ea typeface="+mn-ea"/>
                <a:cs typeface="+mn-cs"/>
              </a:rPr>
              <a:t>playsAirGuitar</a:t>
            </a:r>
            <a:r>
              <a:rPr lang="en-US" sz="2000" smtClean="0">
                <a:ea typeface="+mn-ea"/>
                <a:cs typeface="Arial" charset="0"/>
              </a:rPr>
              <a:t>(vincent):- listens2music(vincent), happy(vincent).</a:t>
            </a:r>
          </a:p>
          <a:p>
            <a:pPr eaLnBrk="1" hangingPunct="1">
              <a:buFontTx/>
              <a:buNone/>
              <a:defRPr/>
            </a:pPr>
            <a:r>
              <a:rPr lang="en-US" sz="2000" smtClean="0">
                <a:ea typeface="+mn-ea"/>
                <a:cs typeface="+mn-cs"/>
              </a:rPr>
              <a:t>playsAirGuitar</a:t>
            </a:r>
            <a:r>
              <a:rPr lang="en-US" sz="2000" smtClean="0">
                <a:ea typeface="+mn-ea"/>
                <a:cs typeface="Arial" charset="0"/>
              </a:rPr>
              <a:t>(butch):- happy(butch).</a:t>
            </a:r>
          </a:p>
          <a:p>
            <a:pPr eaLnBrk="1" hangingPunct="1">
              <a:buFontTx/>
              <a:buNone/>
              <a:defRPr/>
            </a:pPr>
            <a:r>
              <a:rPr lang="en-US" sz="2000" smtClean="0">
                <a:ea typeface="+mn-ea"/>
                <a:cs typeface="+mn-cs"/>
              </a:rPr>
              <a:t>playsAirGuitar</a:t>
            </a:r>
            <a:r>
              <a:rPr lang="en-US" sz="2000" smtClean="0">
                <a:ea typeface="+mn-ea"/>
                <a:cs typeface="Arial" charset="0"/>
              </a:rPr>
              <a:t>(butch):- listens2music(butch).</a:t>
            </a:r>
          </a:p>
          <a:p>
            <a:pPr eaLnBrk="1" hangingPunct="1">
              <a:buFontTx/>
              <a:buNone/>
              <a:defRPr/>
            </a:pPr>
            <a:endParaRPr lang="en-US" sz="2000" smtClean="0">
              <a:ea typeface="+mn-ea"/>
              <a:cs typeface="Arial" charset="0"/>
            </a:endParaRPr>
          </a:p>
        </p:txBody>
      </p:sp>
      <p:sp>
        <p:nvSpPr>
          <p:cNvPr id="282628" name="Rectangle 4"/>
          <p:cNvSpPr>
            <a:spLocks noChangeArrowheads="1"/>
          </p:cNvSpPr>
          <p:nvPr/>
        </p:nvSpPr>
        <p:spPr bwMode="auto">
          <a:xfrm>
            <a:off x="533400" y="4225636"/>
            <a:ext cx="7924800" cy="2286000"/>
          </a:xfrm>
          <a:prstGeom prst="rect">
            <a:avLst/>
          </a:prstGeom>
          <a:solidFill>
            <a:srgbClr val="CCCCFF">
              <a:alpha val="50000"/>
            </a:srgbClr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buFontTx/>
              <a:buNone/>
              <a:defRPr/>
            </a:pPr>
            <a:r>
              <a:rPr lang="en-US" sz="2000" dirty="0">
                <a:latin typeface="Arial" charset="0"/>
                <a:ea typeface="ＭＳ Ｐゴシック" charset="0"/>
              </a:rPr>
              <a:t>?- </a:t>
            </a:r>
            <a:r>
              <a:rPr lang="en-US" sz="2000" dirty="0" err="1">
                <a:latin typeface="Arial" charset="0"/>
                <a:ea typeface="ＭＳ Ｐゴシック" charset="0"/>
              </a:rPr>
              <a:t>playsAirGuitar</a:t>
            </a:r>
            <a:r>
              <a:rPr lang="en-US" sz="2000" dirty="0">
                <a:latin typeface="Arial" charset="0"/>
                <a:ea typeface="ＭＳ Ｐゴシック" charset="0"/>
                <a:cs typeface="Arial" charset="0"/>
              </a:rPr>
              <a:t>(butch). </a:t>
            </a:r>
          </a:p>
          <a:p>
            <a:pPr marL="342900" indent="-342900">
              <a:buFontTx/>
              <a:buNone/>
              <a:defRPr/>
            </a:pPr>
            <a:r>
              <a:rPr lang="en-US" sz="2000" dirty="0">
                <a:latin typeface="Arial" charset="0"/>
                <a:ea typeface="ＭＳ Ｐゴシック" charset="0"/>
                <a:cs typeface="Arial" charset="0"/>
              </a:rPr>
              <a:t>yes</a:t>
            </a:r>
          </a:p>
          <a:p>
            <a:pPr marL="342900" indent="-342900">
              <a:buFontTx/>
              <a:buNone/>
              <a:defRPr/>
            </a:pPr>
            <a:r>
              <a:rPr lang="en-US" sz="2000" dirty="0">
                <a:latin typeface="Arial" charset="0"/>
                <a:ea typeface="ＭＳ Ｐゴシック" charset="0"/>
                <a:cs typeface="Arial" charset="0"/>
              </a:rPr>
              <a:t>?-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© Aashik Azim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396D5BD3-7225-4D3C-B2AB-FF3F26DE309E}" type="datetime1">
              <a:rPr lang="en-US" smtClean="0"/>
              <a:pPr/>
              <a:t>10/3/2016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75668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ea typeface="+mj-ea"/>
                <a:cs typeface="+mj-cs"/>
              </a:rPr>
              <a:t>Expressing Disjunction</a:t>
            </a:r>
          </a:p>
        </p:txBody>
      </p:sp>
      <p:sp>
        <p:nvSpPr>
          <p:cNvPr id="283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7924800" cy="1981200"/>
          </a:xfrm>
          <a:solidFill>
            <a:srgbClr val="DDDDDD">
              <a:alpha val="50000"/>
            </a:srgbClr>
          </a:solidFill>
          <a:ln>
            <a:solidFill>
              <a:schemeClr val="folHlink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US" sz="2000" dirty="0" smtClean="0">
                <a:ea typeface="+mn-ea"/>
                <a:cs typeface="+mn-cs"/>
              </a:rPr>
              <a:t>happy</a:t>
            </a:r>
            <a:r>
              <a:rPr lang="en-US" sz="2000" dirty="0" smtClean="0">
                <a:ea typeface="+mn-ea"/>
                <a:cs typeface="Arial" charset="0"/>
              </a:rPr>
              <a:t>(</a:t>
            </a:r>
            <a:r>
              <a:rPr lang="en-US" sz="2000" dirty="0" err="1" smtClean="0">
                <a:ea typeface="+mn-ea"/>
                <a:cs typeface="Arial" charset="0"/>
              </a:rPr>
              <a:t>vincent</a:t>
            </a:r>
            <a:r>
              <a:rPr lang="en-US" sz="2000" dirty="0" smtClean="0">
                <a:ea typeface="+mn-ea"/>
                <a:cs typeface="Arial" charset="0"/>
              </a:rPr>
              <a:t>).</a:t>
            </a:r>
          </a:p>
          <a:p>
            <a:pPr eaLnBrk="1" hangingPunct="1">
              <a:buFontTx/>
              <a:buNone/>
              <a:defRPr/>
            </a:pPr>
            <a:r>
              <a:rPr lang="en-US" sz="2000" dirty="0" smtClean="0">
                <a:ea typeface="+mn-ea"/>
                <a:cs typeface="+mn-cs"/>
              </a:rPr>
              <a:t>listens2music</a:t>
            </a:r>
            <a:r>
              <a:rPr lang="en-US" sz="2000" dirty="0" smtClean="0">
                <a:ea typeface="+mn-ea"/>
                <a:cs typeface="Arial" charset="0"/>
              </a:rPr>
              <a:t>(butch).</a:t>
            </a:r>
          </a:p>
          <a:p>
            <a:pPr eaLnBrk="1" hangingPunct="1">
              <a:buFontTx/>
              <a:buNone/>
              <a:defRPr/>
            </a:pPr>
            <a:r>
              <a:rPr lang="en-US" sz="2000" dirty="0" err="1" smtClean="0">
                <a:ea typeface="+mn-ea"/>
                <a:cs typeface="+mn-cs"/>
              </a:rPr>
              <a:t>playsAirGuitar</a:t>
            </a:r>
            <a:r>
              <a:rPr lang="en-US" sz="2000" dirty="0" smtClean="0">
                <a:ea typeface="+mn-ea"/>
                <a:cs typeface="Arial" charset="0"/>
              </a:rPr>
              <a:t>(</a:t>
            </a:r>
            <a:r>
              <a:rPr lang="en-US" sz="2000" dirty="0" err="1" smtClean="0">
                <a:ea typeface="+mn-ea"/>
                <a:cs typeface="Arial" charset="0"/>
              </a:rPr>
              <a:t>vincent</a:t>
            </a:r>
            <a:r>
              <a:rPr lang="en-US" sz="2000" dirty="0" smtClean="0">
                <a:ea typeface="+mn-ea"/>
                <a:cs typeface="Arial" charset="0"/>
              </a:rPr>
              <a:t>):- listens2music(</a:t>
            </a:r>
            <a:r>
              <a:rPr lang="en-US" sz="2000" dirty="0" err="1" smtClean="0">
                <a:ea typeface="+mn-ea"/>
                <a:cs typeface="Arial" charset="0"/>
              </a:rPr>
              <a:t>vincent</a:t>
            </a:r>
            <a:r>
              <a:rPr lang="en-US" sz="2000" dirty="0" smtClean="0">
                <a:ea typeface="+mn-ea"/>
                <a:cs typeface="Arial" charset="0"/>
              </a:rPr>
              <a:t>), happy(</a:t>
            </a:r>
            <a:r>
              <a:rPr lang="en-US" sz="2000" dirty="0" err="1" smtClean="0">
                <a:ea typeface="+mn-ea"/>
                <a:cs typeface="Arial" charset="0"/>
              </a:rPr>
              <a:t>vincent</a:t>
            </a:r>
            <a:r>
              <a:rPr lang="en-US" sz="2000" dirty="0" smtClean="0">
                <a:ea typeface="+mn-ea"/>
                <a:cs typeface="Arial" charset="0"/>
              </a:rPr>
              <a:t>).</a:t>
            </a:r>
          </a:p>
          <a:p>
            <a:pPr eaLnBrk="1" hangingPunct="1">
              <a:buFontTx/>
              <a:buNone/>
              <a:defRPr/>
            </a:pPr>
            <a:r>
              <a:rPr lang="en-US" sz="2000" b="1" dirty="0" err="1" smtClean="0">
                <a:ea typeface="+mn-ea"/>
                <a:cs typeface="+mn-cs"/>
              </a:rPr>
              <a:t>playsAirGuitar</a:t>
            </a:r>
            <a:r>
              <a:rPr lang="en-US" sz="2000" b="1" dirty="0" smtClean="0">
                <a:ea typeface="+mn-ea"/>
                <a:cs typeface="Arial" charset="0"/>
              </a:rPr>
              <a:t>(butch):- happy(butch).</a:t>
            </a:r>
          </a:p>
          <a:p>
            <a:pPr eaLnBrk="1" hangingPunct="1">
              <a:buFontTx/>
              <a:buNone/>
              <a:defRPr/>
            </a:pPr>
            <a:r>
              <a:rPr lang="en-US" sz="2000" b="1" dirty="0" err="1" smtClean="0">
                <a:ea typeface="+mn-ea"/>
                <a:cs typeface="+mn-cs"/>
              </a:rPr>
              <a:t>playsAirGuitar</a:t>
            </a:r>
            <a:r>
              <a:rPr lang="en-US" sz="2000" b="1" dirty="0" smtClean="0">
                <a:ea typeface="+mn-ea"/>
                <a:cs typeface="Arial" charset="0"/>
              </a:rPr>
              <a:t>(butch):- listens2music(butch).</a:t>
            </a:r>
          </a:p>
        </p:txBody>
      </p:sp>
      <p:sp>
        <p:nvSpPr>
          <p:cNvPr id="283653" name="Rectangle 5"/>
          <p:cNvSpPr>
            <a:spLocks noChangeArrowheads="1"/>
          </p:cNvSpPr>
          <p:nvPr/>
        </p:nvSpPr>
        <p:spPr bwMode="auto">
          <a:xfrm>
            <a:off x="457200" y="4343400"/>
            <a:ext cx="7924800" cy="1676400"/>
          </a:xfrm>
          <a:prstGeom prst="rect">
            <a:avLst/>
          </a:prstGeom>
          <a:solidFill>
            <a:srgbClr val="DDDDDD">
              <a:alpha val="50000"/>
            </a:srgbClr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buFontTx/>
              <a:buNone/>
              <a:defRPr/>
            </a:pPr>
            <a:r>
              <a:rPr lang="en-US" sz="2000" dirty="0">
                <a:latin typeface="Arial" charset="0"/>
                <a:ea typeface="ＭＳ Ｐゴシック" charset="0"/>
              </a:rPr>
              <a:t>happy</a:t>
            </a:r>
            <a:r>
              <a:rPr lang="en-US" sz="2000" dirty="0">
                <a:latin typeface="Arial" charset="0"/>
                <a:ea typeface="ＭＳ Ｐゴシック" charset="0"/>
                <a:cs typeface="Arial" charset="0"/>
              </a:rPr>
              <a:t>(</a:t>
            </a:r>
            <a:r>
              <a:rPr lang="en-US" sz="2000" dirty="0" err="1">
                <a:latin typeface="Arial" charset="0"/>
                <a:ea typeface="ＭＳ Ｐゴシック" charset="0"/>
                <a:cs typeface="Arial" charset="0"/>
              </a:rPr>
              <a:t>vincent</a:t>
            </a:r>
            <a:r>
              <a:rPr lang="en-US" sz="2000" dirty="0">
                <a:latin typeface="Arial" charset="0"/>
                <a:ea typeface="ＭＳ Ｐゴシック" charset="0"/>
                <a:cs typeface="Arial" charset="0"/>
              </a:rPr>
              <a:t>).</a:t>
            </a:r>
          </a:p>
          <a:p>
            <a:pPr marL="342900" indent="-342900">
              <a:buFontTx/>
              <a:buNone/>
              <a:defRPr/>
            </a:pPr>
            <a:r>
              <a:rPr lang="en-US" sz="2000" dirty="0">
                <a:latin typeface="Arial" charset="0"/>
                <a:ea typeface="ＭＳ Ｐゴシック" charset="0"/>
              </a:rPr>
              <a:t>listens2music</a:t>
            </a:r>
            <a:r>
              <a:rPr lang="en-US" sz="2000" dirty="0">
                <a:latin typeface="Arial" charset="0"/>
                <a:ea typeface="ＭＳ Ｐゴシック" charset="0"/>
                <a:cs typeface="Arial" charset="0"/>
              </a:rPr>
              <a:t>(butch).</a:t>
            </a:r>
          </a:p>
          <a:p>
            <a:pPr marL="342900" indent="-342900">
              <a:buFontTx/>
              <a:buNone/>
              <a:defRPr/>
            </a:pPr>
            <a:r>
              <a:rPr lang="en-US" sz="2000" dirty="0" err="1">
                <a:latin typeface="Arial" charset="0"/>
                <a:ea typeface="ＭＳ Ｐゴシック" charset="0"/>
              </a:rPr>
              <a:t>playsAirGuitar</a:t>
            </a:r>
            <a:r>
              <a:rPr lang="en-US" sz="2000" dirty="0">
                <a:latin typeface="Arial" charset="0"/>
                <a:ea typeface="ＭＳ Ｐゴシック" charset="0"/>
                <a:cs typeface="Arial" charset="0"/>
              </a:rPr>
              <a:t>(</a:t>
            </a:r>
            <a:r>
              <a:rPr lang="en-US" sz="2000" dirty="0" err="1">
                <a:latin typeface="Arial" charset="0"/>
                <a:ea typeface="ＭＳ Ｐゴシック" charset="0"/>
                <a:cs typeface="Arial" charset="0"/>
              </a:rPr>
              <a:t>vincent</a:t>
            </a:r>
            <a:r>
              <a:rPr lang="en-US" sz="2000" dirty="0">
                <a:latin typeface="Arial" charset="0"/>
                <a:ea typeface="ＭＳ Ｐゴシック" charset="0"/>
                <a:cs typeface="Arial" charset="0"/>
              </a:rPr>
              <a:t>):- listens2music(</a:t>
            </a:r>
            <a:r>
              <a:rPr lang="en-US" sz="2000" dirty="0" err="1">
                <a:latin typeface="Arial" charset="0"/>
                <a:ea typeface="ＭＳ Ｐゴシック" charset="0"/>
                <a:cs typeface="Arial" charset="0"/>
              </a:rPr>
              <a:t>vincent</a:t>
            </a:r>
            <a:r>
              <a:rPr lang="en-US" sz="2000" dirty="0">
                <a:latin typeface="Arial" charset="0"/>
                <a:ea typeface="ＭＳ Ｐゴシック" charset="0"/>
                <a:cs typeface="Arial" charset="0"/>
              </a:rPr>
              <a:t>), happy(</a:t>
            </a:r>
            <a:r>
              <a:rPr lang="en-US" sz="2000" dirty="0" err="1">
                <a:latin typeface="Arial" charset="0"/>
                <a:ea typeface="ＭＳ Ｐゴシック" charset="0"/>
                <a:cs typeface="Arial" charset="0"/>
              </a:rPr>
              <a:t>vincent</a:t>
            </a:r>
            <a:r>
              <a:rPr lang="en-US" sz="2000" dirty="0">
                <a:latin typeface="Arial" charset="0"/>
                <a:ea typeface="ＭＳ Ｐゴシック" charset="0"/>
                <a:cs typeface="Arial" charset="0"/>
              </a:rPr>
              <a:t>).</a:t>
            </a:r>
          </a:p>
          <a:p>
            <a:pPr marL="342900" indent="-342900">
              <a:buFontTx/>
              <a:buNone/>
              <a:defRPr/>
            </a:pPr>
            <a:r>
              <a:rPr lang="en-US" sz="2000" b="1" dirty="0" err="1">
                <a:latin typeface="Arial" charset="0"/>
                <a:ea typeface="ＭＳ Ｐゴシック" charset="0"/>
              </a:rPr>
              <a:t>playsAirGuitar</a:t>
            </a:r>
            <a:r>
              <a:rPr lang="en-US" sz="2000" b="1" dirty="0">
                <a:latin typeface="Arial" charset="0"/>
                <a:ea typeface="ＭＳ Ｐゴシック" charset="0"/>
                <a:cs typeface="Arial" charset="0"/>
              </a:rPr>
              <a:t>(butch):- happy(butch); listens2music(butch).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ACAD405-3DFA-470F-9A5C-A6EF0A87FCD2}" type="datetime1">
              <a:rPr lang="en-US" smtClean="0"/>
              <a:pPr/>
              <a:t>10/3/2016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© Aashik Azim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25086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ea typeface="+mj-ea"/>
                <a:cs typeface="+mj-cs"/>
              </a:rPr>
              <a:t>Knowledge Base 4</a:t>
            </a:r>
          </a:p>
        </p:txBody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752600"/>
            <a:ext cx="5943600" cy="2743200"/>
          </a:xfrm>
          <a:solidFill>
            <a:srgbClr val="DDDDDD">
              <a:alpha val="50000"/>
            </a:srgbClr>
          </a:solidFill>
          <a:ln>
            <a:solidFill>
              <a:schemeClr val="folHlink"/>
            </a:solidFill>
            <a:miter lim="800000"/>
            <a:headEnd/>
            <a:tailEnd/>
          </a:ln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000" smtClean="0">
                <a:ea typeface="+mn-ea"/>
                <a:cs typeface="+mn-cs"/>
              </a:rPr>
              <a:t>woman</a:t>
            </a:r>
            <a:r>
              <a:rPr lang="en-US" sz="2000" smtClean="0">
                <a:ea typeface="+mn-ea"/>
                <a:cs typeface="Arial" charset="0"/>
              </a:rPr>
              <a:t>(mia).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000" smtClean="0">
                <a:ea typeface="+mn-ea"/>
                <a:cs typeface="+mn-cs"/>
              </a:rPr>
              <a:t>woman</a:t>
            </a:r>
            <a:r>
              <a:rPr lang="en-US" sz="2000" smtClean="0">
                <a:ea typeface="+mn-ea"/>
                <a:cs typeface="Arial" charset="0"/>
              </a:rPr>
              <a:t>(jody).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000" smtClean="0">
                <a:ea typeface="+mn-ea"/>
                <a:cs typeface="+mn-cs"/>
              </a:rPr>
              <a:t>woman</a:t>
            </a:r>
            <a:r>
              <a:rPr lang="en-US" sz="2000" smtClean="0">
                <a:ea typeface="+mn-ea"/>
                <a:cs typeface="Arial" charset="0"/>
              </a:rPr>
              <a:t>(yolanda).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endParaRPr lang="en-US" sz="2000" smtClean="0">
              <a:ea typeface="+mn-ea"/>
              <a:cs typeface="Arial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000" smtClean="0">
                <a:ea typeface="+mn-ea"/>
                <a:cs typeface="+mn-cs"/>
              </a:rPr>
              <a:t>loves</a:t>
            </a:r>
            <a:r>
              <a:rPr lang="en-US" sz="2000" smtClean="0">
                <a:ea typeface="+mn-ea"/>
                <a:cs typeface="Arial" charset="0"/>
              </a:rPr>
              <a:t>(vincent, mia).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000" smtClean="0">
                <a:ea typeface="+mn-ea"/>
                <a:cs typeface="+mn-cs"/>
              </a:rPr>
              <a:t>loves</a:t>
            </a:r>
            <a:r>
              <a:rPr lang="en-US" sz="2000" smtClean="0">
                <a:ea typeface="+mn-ea"/>
                <a:cs typeface="Arial" charset="0"/>
              </a:rPr>
              <a:t>(marsellus, mia).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000" smtClean="0">
                <a:ea typeface="+mn-ea"/>
                <a:cs typeface="+mn-cs"/>
              </a:rPr>
              <a:t>loves</a:t>
            </a:r>
            <a:r>
              <a:rPr lang="en-US" sz="2000" smtClean="0">
                <a:ea typeface="+mn-ea"/>
                <a:cs typeface="Arial" charset="0"/>
              </a:rPr>
              <a:t>(pumpkin, honey_bunny).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000" smtClean="0">
                <a:ea typeface="+mn-ea"/>
                <a:cs typeface="+mn-cs"/>
              </a:rPr>
              <a:t>loves</a:t>
            </a:r>
            <a:r>
              <a:rPr lang="en-US" sz="2000" smtClean="0">
                <a:ea typeface="+mn-ea"/>
                <a:cs typeface="Arial" charset="0"/>
              </a:rPr>
              <a:t>(honey_bunny, pumpkin).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C0E74A7F-0339-4F26-B5D1-71FDC8700F72}" type="datetime1">
              <a:rPr lang="en-US" smtClean="0"/>
              <a:pPr/>
              <a:t>10/3/2016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© Aashik Azim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23815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ea typeface="+mj-ea"/>
                <a:cs typeface="+mj-cs"/>
              </a:rPr>
              <a:t>Aim of this lecture </a:t>
            </a:r>
          </a:p>
        </p:txBody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800" smtClean="0">
                <a:ea typeface="+mn-ea"/>
                <a:cs typeface="+mn-cs"/>
              </a:rPr>
              <a:t>Give some simple examples of Prolog programs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smtClean="0">
                <a:ea typeface="+mn-ea"/>
                <a:cs typeface="+mn-cs"/>
              </a:rPr>
              <a:t>Discuss the three basic constructs in Prolog: 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smtClean="0">
                <a:ea typeface="+mn-ea"/>
              </a:rPr>
              <a:t>Facts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smtClean="0">
                <a:ea typeface="+mn-ea"/>
              </a:rPr>
              <a:t>Rules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smtClean="0">
                <a:ea typeface="+mn-ea"/>
              </a:rPr>
              <a:t>Queries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smtClean="0">
                <a:ea typeface="+mn-ea"/>
                <a:cs typeface="+mn-cs"/>
              </a:rPr>
              <a:t>Introduce other concepts, such as 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smtClean="0">
                <a:ea typeface="+mn-ea"/>
              </a:rPr>
              <a:t>the role of logic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smtClean="0">
                <a:ea typeface="+mn-ea"/>
              </a:rPr>
              <a:t>unification with the help of variables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smtClean="0">
                <a:ea typeface="+mn-ea"/>
                <a:cs typeface="+mn-cs"/>
              </a:rPr>
              <a:t>Begin the systematic study of Prolog by defining terms, atoms, and variables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3DD57A10-900C-4C69-A88B-C65691D25CD3}" type="datetime1">
              <a:rPr lang="en-US" smtClean="0"/>
              <a:pPr/>
              <a:t>10/3/2016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© Aashik Azim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86005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ea typeface="+mj-ea"/>
                <a:cs typeface="+mj-cs"/>
              </a:rPr>
              <a:t>Prolog Variables</a:t>
            </a:r>
          </a:p>
        </p:txBody>
      </p:sp>
      <p:sp>
        <p:nvSpPr>
          <p:cNvPr id="285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752600"/>
            <a:ext cx="5867400" cy="2743200"/>
          </a:xfrm>
          <a:solidFill>
            <a:srgbClr val="DDDDDD">
              <a:alpha val="50000"/>
            </a:srgbClr>
          </a:solidFill>
          <a:ln>
            <a:solidFill>
              <a:schemeClr val="folHlink"/>
            </a:solidFill>
            <a:miter lim="800000"/>
            <a:headEnd/>
            <a:tailEnd/>
          </a:ln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000" smtClean="0">
                <a:ea typeface="+mn-ea"/>
                <a:cs typeface="+mn-cs"/>
              </a:rPr>
              <a:t>woman</a:t>
            </a:r>
            <a:r>
              <a:rPr lang="en-US" sz="2000" smtClean="0">
                <a:ea typeface="+mn-ea"/>
                <a:cs typeface="Arial" charset="0"/>
              </a:rPr>
              <a:t>(mia).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000" smtClean="0">
                <a:ea typeface="+mn-ea"/>
                <a:cs typeface="+mn-cs"/>
              </a:rPr>
              <a:t>woman</a:t>
            </a:r>
            <a:r>
              <a:rPr lang="en-US" sz="2000" smtClean="0">
                <a:ea typeface="+mn-ea"/>
                <a:cs typeface="Arial" charset="0"/>
              </a:rPr>
              <a:t>(jody).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000" smtClean="0">
                <a:ea typeface="+mn-ea"/>
                <a:cs typeface="+mn-cs"/>
              </a:rPr>
              <a:t>woman</a:t>
            </a:r>
            <a:r>
              <a:rPr lang="en-US" sz="2000" smtClean="0">
                <a:ea typeface="+mn-ea"/>
                <a:cs typeface="Arial" charset="0"/>
              </a:rPr>
              <a:t>(yolanda).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endParaRPr lang="en-US" sz="2000" smtClean="0">
              <a:ea typeface="+mn-ea"/>
              <a:cs typeface="Arial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000" smtClean="0">
                <a:ea typeface="+mn-ea"/>
                <a:cs typeface="+mn-cs"/>
              </a:rPr>
              <a:t>loves</a:t>
            </a:r>
            <a:r>
              <a:rPr lang="en-US" sz="2000" smtClean="0">
                <a:ea typeface="+mn-ea"/>
                <a:cs typeface="Arial" charset="0"/>
              </a:rPr>
              <a:t>(vincent, mia).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000" smtClean="0">
                <a:ea typeface="+mn-ea"/>
                <a:cs typeface="+mn-cs"/>
              </a:rPr>
              <a:t>loves</a:t>
            </a:r>
            <a:r>
              <a:rPr lang="en-US" sz="2000" smtClean="0">
                <a:ea typeface="+mn-ea"/>
                <a:cs typeface="Arial" charset="0"/>
              </a:rPr>
              <a:t>(marsellus, mia).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000" smtClean="0">
                <a:ea typeface="+mn-ea"/>
                <a:cs typeface="+mn-cs"/>
              </a:rPr>
              <a:t>loves</a:t>
            </a:r>
            <a:r>
              <a:rPr lang="en-US" sz="2000" smtClean="0">
                <a:ea typeface="+mn-ea"/>
                <a:cs typeface="Arial" charset="0"/>
              </a:rPr>
              <a:t>(pumpkin, honey_bunny).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000" smtClean="0">
                <a:ea typeface="+mn-ea"/>
                <a:cs typeface="+mn-cs"/>
              </a:rPr>
              <a:t>loves</a:t>
            </a:r>
            <a:r>
              <a:rPr lang="en-US" sz="2000" smtClean="0">
                <a:ea typeface="+mn-ea"/>
                <a:cs typeface="Arial" charset="0"/>
              </a:rPr>
              <a:t>(honey_bunny, pumpkin).</a:t>
            </a:r>
          </a:p>
        </p:txBody>
      </p:sp>
      <p:sp>
        <p:nvSpPr>
          <p:cNvPr id="285700" name="Rectangle 4"/>
          <p:cNvSpPr>
            <a:spLocks noChangeArrowheads="1"/>
          </p:cNvSpPr>
          <p:nvPr/>
        </p:nvSpPr>
        <p:spPr bwMode="auto">
          <a:xfrm>
            <a:off x="990600" y="4724400"/>
            <a:ext cx="5943600" cy="1828800"/>
          </a:xfrm>
          <a:prstGeom prst="rect">
            <a:avLst/>
          </a:prstGeom>
          <a:solidFill>
            <a:srgbClr val="CCCCFF">
              <a:alpha val="50000"/>
            </a:srgbClr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buFontTx/>
              <a:buNone/>
              <a:defRPr/>
            </a:pPr>
            <a:r>
              <a:rPr lang="en-US" sz="2000">
                <a:latin typeface="Arial" charset="0"/>
                <a:ea typeface="ＭＳ Ｐゴシック" charset="0"/>
              </a:rPr>
              <a:t>?- woman</a:t>
            </a:r>
            <a:r>
              <a:rPr lang="en-US" sz="2000">
                <a:latin typeface="Arial" charset="0"/>
                <a:ea typeface="ＭＳ Ｐゴシック" charset="0"/>
                <a:cs typeface="Arial" charset="0"/>
              </a:rPr>
              <a:t>(X).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90BD92F-0C97-4DF6-B846-97B730C9056F}" type="datetime1">
              <a:rPr lang="en-US" smtClean="0"/>
              <a:pPr/>
              <a:t>10/3/2016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© Aashik Azim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25420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ea typeface="+mj-ea"/>
                <a:cs typeface="+mj-cs"/>
              </a:rPr>
              <a:t>Variable Instantiation</a:t>
            </a:r>
          </a:p>
        </p:txBody>
      </p:sp>
      <p:sp>
        <p:nvSpPr>
          <p:cNvPr id="286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752600"/>
            <a:ext cx="6553200" cy="2743200"/>
          </a:xfrm>
          <a:solidFill>
            <a:srgbClr val="DDDDDD">
              <a:alpha val="50000"/>
            </a:srgbClr>
          </a:solidFill>
          <a:ln>
            <a:solidFill>
              <a:schemeClr val="folHlink"/>
            </a:solidFill>
            <a:miter lim="800000"/>
            <a:headEnd/>
            <a:tailEnd/>
          </a:ln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000" dirty="0" smtClean="0">
                <a:ea typeface="+mn-ea"/>
                <a:cs typeface="+mn-cs"/>
              </a:rPr>
              <a:t>woman</a:t>
            </a:r>
            <a:r>
              <a:rPr lang="en-US" sz="2000" dirty="0" smtClean="0">
                <a:ea typeface="+mn-ea"/>
                <a:cs typeface="Arial" charset="0"/>
              </a:rPr>
              <a:t>(</a:t>
            </a:r>
            <a:r>
              <a:rPr lang="en-US" sz="2000" dirty="0" err="1" smtClean="0">
                <a:ea typeface="+mn-ea"/>
                <a:cs typeface="Arial" charset="0"/>
              </a:rPr>
              <a:t>mia</a:t>
            </a:r>
            <a:r>
              <a:rPr lang="en-US" sz="2000" dirty="0" smtClean="0">
                <a:ea typeface="+mn-ea"/>
                <a:cs typeface="Arial" charset="0"/>
              </a:rPr>
              <a:t>).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000" dirty="0" smtClean="0">
                <a:ea typeface="+mn-ea"/>
                <a:cs typeface="+mn-cs"/>
              </a:rPr>
              <a:t>woman</a:t>
            </a:r>
            <a:r>
              <a:rPr lang="en-US" sz="2000" dirty="0" smtClean="0">
                <a:ea typeface="+mn-ea"/>
                <a:cs typeface="Arial" charset="0"/>
              </a:rPr>
              <a:t>(</a:t>
            </a:r>
            <a:r>
              <a:rPr lang="en-US" sz="2000" dirty="0" err="1" smtClean="0">
                <a:ea typeface="+mn-ea"/>
                <a:cs typeface="Arial" charset="0"/>
              </a:rPr>
              <a:t>jody</a:t>
            </a:r>
            <a:r>
              <a:rPr lang="en-US" sz="2000" dirty="0" smtClean="0">
                <a:ea typeface="+mn-ea"/>
                <a:cs typeface="Arial" charset="0"/>
              </a:rPr>
              <a:t>).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000" dirty="0" smtClean="0">
                <a:ea typeface="+mn-ea"/>
                <a:cs typeface="+mn-cs"/>
              </a:rPr>
              <a:t>woman</a:t>
            </a:r>
            <a:r>
              <a:rPr lang="en-US" sz="2000" dirty="0" smtClean="0">
                <a:ea typeface="+mn-ea"/>
                <a:cs typeface="Arial" charset="0"/>
              </a:rPr>
              <a:t>(</a:t>
            </a:r>
            <a:r>
              <a:rPr lang="en-US" sz="2000" dirty="0" err="1" smtClean="0">
                <a:ea typeface="+mn-ea"/>
                <a:cs typeface="Arial" charset="0"/>
              </a:rPr>
              <a:t>yolanda</a:t>
            </a:r>
            <a:r>
              <a:rPr lang="en-US" sz="2000" dirty="0" smtClean="0">
                <a:ea typeface="+mn-ea"/>
                <a:cs typeface="Arial" charset="0"/>
              </a:rPr>
              <a:t>).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endParaRPr lang="en-US" sz="2000" dirty="0" smtClean="0">
              <a:ea typeface="+mn-ea"/>
              <a:cs typeface="Arial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000" dirty="0" smtClean="0">
                <a:ea typeface="+mn-ea"/>
                <a:cs typeface="+mn-cs"/>
              </a:rPr>
              <a:t>loves</a:t>
            </a:r>
            <a:r>
              <a:rPr lang="en-US" sz="2000" dirty="0" smtClean="0">
                <a:ea typeface="+mn-ea"/>
                <a:cs typeface="Arial" charset="0"/>
              </a:rPr>
              <a:t>(</a:t>
            </a:r>
            <a:r>
              <a:rPr lang="en-US" sz="2000" dirty="0" err="1" smtClean="0">
                <a:ea typeface="+mn-ea"/>
                <a:cs typeface="Arial" charset="0"/>
              </a:rPr>
              <a:t>vincent</a:t>
            </a:r>
            <a:r>
              <a:rPr lang="en-US" sz="2000" dirty="0" smtClean="0">
                <a:ea typeface="+mn-ea"/>
                <a:cs typeface="Arial" charset="0"/>
              </a:rPr>
              <a:t>, </a:t>
            </a:r>
            <a:r>
              <a:rPr lang="en-US" sz="2000" dirty="0" err="1" smtClean="0">
                <a:ea typeface="+mn-ea"/>
                <a:cs typeface="Arial" charset="0"/>
              </a:rPr>
              <a:t>mia</a:t>
            </a:r>
            <a:r>
              <a:rPr lang="en-US" sz="2000" dirty="0" smtClean="0">
                <a:ea typeface="+mn-ea"/>
                <a:cs typeface="Arial" charset="0"/>
              </a:rPr>
              <a:t>).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000" dirty="0" smtClean="0">
                <a:ea typeface="+mn-ea"/>
                <a:cs typeface="+mn-cs"/>
              </a:rPr>
              <a:t>loves</a:t>
            </a:r>
            <a:r>
              <a:rPr lang="en-US" sz="2000" dirty="0" smtClean="0">
                <a:ea typeface="+mn-ea"/>
                <a:cs typeface="Arial" charset="0"/>
              </a:rPr>
              <a:t>(</a:t>
            </a:r>
            <a:r>
              <a:rPr lang="en-US" sz="2000" dirty="0" err="1" smtClean="0">
                <a:ea typeface="+mn-ea"/>
                <a:cs typeface="Arial" charset="0"/>
              </a:rPr>
              <a:t>marsellus</a:t>
            </a:r>
            <a:r>
              <a:rPr lang="en-US" sz="2000" dirty="0" smtClean="0">
                <a:ea typeface="+mn-ea"/>
                <a:cs typeface="Arial" charset="0"/>
              </a:rPr>
              <a:t>, </a:t>
            </a:r>
            <a:r>
              <a:rPr lang="en-US" sz="2000" dirty="0" err="1" smtClean="0">
                <a:ea typeface="+mn-ea"/>
                <a:cs typeface="Arial" charset="0"/>
              </a:rPr>
              <a:t>mia</a:t>
            </a:r>
            <a:r>
              <a:rPr lang="en-US" sz="2000" dirty="0" smtClean="0">
                <a:ea typeface="+mn-ea"/>
                <a:cs typeface="Arial" charset="0"/>
              </a:rPr>
              <a:t>).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000" dirty="0" smtClean="0">
                <a:ea typeface="+mn-ea"/>
                <a:cs typeface="+mn-cs"/>
              </a:rPr>
              <a:t>loves</a:t>
            </a:r>
            <a:r>
              <a:rPr lang="en-US" sz="2000" dirty="0" smtClean="0">
                <a:ea typeface="+mn-ea"/>
                <a:cs typeface="Arial" charset="0"/>
              </a:rPr>
              <a:t>(pumpkin, </a:t>
            </a:r>
            <a:r>
              <a:rPr lang="en-US" sz="2000" dirty="0" err="1" smtClean="0">
                <a:ea typeface="+mn-ea"/>
                <a:cs typeface="Arial" charset="0"/>
              </a:rPr>
              <a:t>honey_bunny</a:t>
            </a:r>
            <a:r>
              <a:rPr lang="en-US" sz="2000" dirty="0" smtClean="0">
                <a:ea typeface="+mn-ea"/>
                <a:cs typeface="Arial" charset="0"/>
              </a:rPr>
              <a:t>).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000" dirty="0" smtClean="0">
                <a:ea typeface="+mn-ea"/>
                <a:cs typeface="+mn-cs"/>
              </a:rPr>
              <a:t>loves</a:t>
            </a:r>
            <a:r>
              <a:rPr lang="en-US" sz="2000" dirty="0" smtClean="0">
                <a:ea typeface="+mn-ea"/>
                <a:cs typeface="Arial" charset="0"/>
              </a:rPr>
              <a:t>(</a:t>
            </a:r>
            <a:r>
              <a:rPr lang="en-US" sz="2000" dirty="0" err="1" smtClean="0">
                <a:ea typeface="+mn-ea"/>
                <a:cs typeface="Arial" charset="0"/>
              </a:rPr>
              <a:t>honey_bunny</a:t>
            </a:r>
            <a:r>
              <a:rPr lang="en-US" sz="2000" dirty="0" smtClean="0">
                <a:ea typeface="+mn-ea"/>
                <a:cs typeface="Arial" charset="0"/>
              </a:rPr>
              <a:t>, pumpkin).</a:t>
            </a:r>
          </a:p>
        </p:txBody>
      </p:sp>
      <p:sp>
        <p:nvSpPr>
          <p:cNvPr id="286724" name="Rectangle 4"/>
          <p:cNvSpPr>
            <a:spLocks noChangeArrowheads="1"/>
          </p:cNvSpPr>
          <p:nvPr/>
        </p:nvSpPr>
        <p:spPr bwMode="auto">
          <a:xfrm>
            <a:off x="990600" y="4724400"/>
            <a:ext cx="6553200" cy="1828800"/>
          </a:xfrm>
          <a:prstGeom prst="rect">
            <a:avLst/>
          </a:prstGeom>
          <a:solidFill>
            <a:srgbClr val="CCCCFF">
              <a:alpha val="50000"/>
            </a:srgbClr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buFontTx/>
              <a:buNone/>
              <a:defRPr/>
            </a:pPr>
            <a:r>
              <a:rPr lang="en-US" sz="2000">
                <a:latin typeface="Arial" charset="0"/>
                <a:ea typeface="ＭＳ Ｐゴシック" charset="0"/>
              </a:rPr>
              <a:t>?- woman</a:t>
            </a:r>
            <a:r>
              <a:rPr lang="en-US" sz="2000">
                <a:latin typeface="Arial" charset="0"/>
                <a:ea typeface="ＭＳ Ｐゴシック" charset="0"/>
                <a:cs typeface="Arial" charset="0"/>
              </a:rPr>
              <a:t>(X).</a:t>
            </a:r>
          </a:p>
          <a:p>
            <a:pPr marL="342900" indent="-342900">
              <a:buFontTx/>
              <a:buNone/>
              <a:defRPr/>
            </a:pPr>
            <a:r>
              <a:rPr lang="en-US" sz="2000">
                <a:latin typeface="Arial" charset="0"/>
                <a:ea typeface="ＭＳ Ｐゴシック" charset="0"/>
                <a:cs typeface="Arial" charset="0"/>
              </a:rPr>
              <a:t>X=mia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C1A04C6-81A4-479C-9A11-AFA8A0AC8B18}" type="datetime1">
              <a:rPr lang="en-US" smtClean="0"/>
              <a:pPr/>
              <a:t>10/3/2016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© Aashik Azim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89339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ea typeface="+mj-ea"/>
                <a:cs typeface="+mj-cs"/>
              </a:rPr>
              <a:t>Asking Alternatives</a:t>
            </a:r>
          </a:p>
        </p:txBody>
      </p:sp>
      <p:sp>
        <p:nvSpPr>
          <p:cNvPr id="287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752600"/>
            <a:ext cx="6248400" cy="2743200"/>
          </a:xfrm>
          <a:solidFill>
            <a:srgbClr val="DDDDDD">
              <a:alpha val="50000"/>
            </a:srgbClr>
          </a:solidFill>
          <a:ln>
            <a:solidFill>
              <a:schemeClr val="folHlink"/>
            </a:solidFill>
            <a:miter lim="800000"/>
            <a:headEnd/>
            <a:tailEnd/>
          </a:ln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000" dirty="0" smtClean="0">
                <a:ea typeface="+mn-ea"/>
                <a:cs typeface="+mn-cs"/>
              </a:rPr>
              <a:t>woman</a:t>
            </a:r>
            <a:r>
              <a:rPr lang="en-US" sz="2000" dirty="0" smtClean="0">
                <a:ea typeface="+mn-ea"/>
                <a:cs typeface="Arial" charset="0"/>
              </a:rPr>
              <a:t>(</a:t>
            </a:r>
            <a:r>
              <a:rPr lang="en-US" sz="2000" dirty="0" err="1" smtClean="0">
                <a:ea typeface="+mn-ea"/>
                <a:cs typeface="Arial" charset="0"/>
              </a:rPr>
              <a:t>mia</a:t>
            </a:r>
            <a:r>
              <a:rPr lang="en-US" sz="2000" dirty="0" smtClean="0">
                <a:ea typeface="+mn-ea"/>
                <a:cs typeface="Arial" charset="0"/>
              </a:rPr>
              <a:t>).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000" dirty="0" smtClean="0">
                <a:ea typeface="+mn-ea"/>
                <a:cs typeface="+mn-cs"/>
              </a:rPr>
              <a:t>woman</a:t>
            </a:r>
            <a:r>
              <a:rPr lang="en-US" sz="2000" dirty="0" smtClean="0">
                <a:ea typeface="+mn-ea"/>
                <a:cs typeface="Arial" charset="0"/>
              </a:rPr>
              <a:t>(</a:t>
            </a:r>
            <a:r>
              <a:rPr lang="en-US" sz="2000" dirty="0" err="1" smtClean="0">
                <a:ea typeface="+mn-ea"/>
                <a:cs typeface="Arial" charset="0"/>
              </a:rPr>
              <a:t>jody</a:t>
            </a:r>
            <a:r>
              <a:rPr lang="en-US" sz="2000" dirty="0" smtClean="0">
                <a:ea typeface="+mn-ea"/>
                <a:cs typeface="Arial" charset="0"/>
              </a:rPr>
              <a:t>).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000" dirty="0" smtClean="0">
                <a:ea typeface="+mn-ea"/>
                <a:cs typeface="+mn-cs"/>
              </a:rPr>
              <a:t>woman</a:t>
            </a:r>
            <a:r>
              <a:rPr lang="en-US" sz="2000" dirty="0" smtClean="0">
                <a:ea typeface="+mn-ea"/>
                <a:cs typeface="Arial" charset="0"/>
              </a:rPr>
              <a:t>(</a:t>
            </a:r>
            <a:r>
              <a:rPr lang="en-US" sz="2000" dirty="0" err="1" smtClean="0">
                <a:ea typeface="+mn-ea"/>
                <a:cs typeface="Arial" charset="0"/>
              </a:rPr>
              <a:t>yolanda</a:t>
            </a:r>
            <a:r>
              <a:rPr lang="en-US" sz="2000" dirty="0" smtClean="0">
                <a:ea typeface="+mn-ea"/>
                <a:cs typeface="Arial" charset="0"/>
              </a:rPr>
              <a:t>).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endParaRPr lang="en-US" sz="2000" dirty="0" smtClean="0">
              <a:ea typeface="+mn-ea"/>
              <a:cs typeface="Arial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000" dirty="0" smtClean="0">
                <a:ea typeface="+mn-ea"/>
                <a:cs typeface="+mn-cs"/>
              </a:rPr>
              <a:t>loves</a:t>
            </a:r>
            <a:r>
              <a:rPr lang="en-US" sz="2000" dirty="0" smtClean="0">
                <a:ea typeface="+mn-ea"/>
                <a:cs typeface="Arial" charset="0"/>
              </a:rPr>
              <a:t>(</a:t>
            </a:r>
            <a:r>
              <a:rPr lang="en-US" sz="2000" dirty="0" err="1" smtClean="0">
                <a:ea typeface="+mn-ea"/>
                <a:cs typeface="Arial" charset="0"/>
              </a:rPr>
              <a:t>vincent</a:t>
            </a:r>
            <a:r>
              <a:rPr lang="en-US" sz="2000" dirty="0" smtClean="0">
                <a:ea typeface="+mn-ea"/>
                <a:cs typeface="Arial" charset="0"/>
              </a:rPr>
              <a:t>, </a:t>
            </a:r>
            <a:r>
              <a:rPr lang="en-US" sz="2000" dirty="0" err="1" smtClean="0">
                <a:ea typeface="+mn-ea"/>
                <a:cs typeface="Arial" charset="0"/>
              </a:rPr>
              <a:t>mia</a:t>
            </a:r>
            <a:r>
              <a:rPr lang="en-US" sz="2000" dirty="0" smtClean="0">
                <a:ea typeface="+mn-ea"/>
                <a:cs typeface="Arial" charset="0"/>
              </a:rPr>
              <a:t>).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000" dirty="0" smtClean="0">
                <a:ea typeface="+mn-ea"/>
                <a:cs typeface="+mn-cs"/>
              </a:rPr>
              <a:t>loves</a:t>
            </a:r>
            <a:r>
              <a:rPr lang="en-US" sz="2000" dirty="0" smtClean="0">
                <a:ea typeface="+mn-ea"/>
                <a:cs typeface="Arial" charset="0"/>
              </a:rPr>
              <a:t>(</a:t>
            </a:r>
            <a:r>
              <a:rPr lang="en-US" sz="2000" dirty="0" err="1" smtClean="0">
                <a:ea typeface="+mn-ea"/>
                <a:cs typeface="Arial" charset="0"/>
              </a:rPr>
              <a:t>marsellus</a:t>
            </a:r>
            <a:r>
              <a:rPr lang="en-US" sz="2000" dirty="0" smtClean="0">
                <a:ea typeface="+mn-ea"/>
                <a:cs typeface="Arial" charset="0"/>
              </a:rPr>
              <a:t>, </a:t>
            </a:r>
            <a:r>
              <a:rPr lang="en-US" sz="2000" dirty="0" err="1" smtClean="0">
                <a:ea typeface="+mn-ea"/>
                <a:cs typeface="Arial" charset="0"/>
              </a:rPr>
              <a:t>mia</a:t>
            </a:r>
            <a:r>
              <a:rPr lang="en-US" sz="2000" dirty="0" smtClean="0">
                <a:ea typeface="+mn-ea"/>
                <a:cs typeface="Arial" charset="0"/>
              </a:rPr>
              <a:t>).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000" dirty="0" smtClean="0">
                <a:ea typeface="+mn-ea"/>
                <a:cs typeface="+mn-cs"/>
              </a:rPr>
              <a:t>loves</a:t>
            </a:r>
            <a:r>
              <a:rPr lang="en-US" sz="2000" dirty="0" smtClean="0">
                <a:ea typeface="+mn-ea"/>
                <a:cs typeface="Arial" charset="0"/>
              </a:rPr>
              <a:t>(pumpkin, </a:t>
            </a:r>
            <a:r>
              <a:rPr lang="en-US" sz="2000" dirty="0" err="1" smtClean="0">
                <a:ea typeface="+mn-ea"/>
                <a:cs typeface="Arial" charset="0"/>
              </a:rPr>
              <a:t>honey_bunny</a:t>
            </a:r>
            <a:r>
              <a:rPr lang="en-US" sz="2000" dirty="0" smtClean="0">
                <a:ea typeface="+mn-ea"/>
                <a:cs typeface="Arial" charset="0"/>
              </a:rPr>
              <a:t>).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000" dirty="0" smtClean="0">
                <a:ea typeface="+mn-ea"/>
                <a:cs typeface="+mn-cs"/>
              </a:rPr>
              <a:t>loves</a:t>
            </a:r>
            <a:r>
              <a:rPr lang="en-US" sz="2000" dirty="0" smtClean="0">
                <a:ea typeface="+mn-ea"/>
                <a:cs typeface="Arial" charset="0"/>
              </a:rPr>
              <a:t>(</a:t>
            </a:r>
            <a:r>
              <a:rPr lang="en-US" sz="2000" dirty="0" err="1" smtClean="0">
                <a:ea typeface="+mn-ea"/>
                <a:cs typeface="Arial" charset="0"/>
              </a:rPr>
              <a:t>honey_bunny</a:t>
            </a:r>
            <a:r>
              <a:rPr lang="en-US" sz="2000" dirty="0" smtClean="0">
                <a:ea typeface="+mn-ea"/>
                <a:cs typeface="Arial" charset="0"/>
              </a:rPr>
              <a:t>, pumpkin).</a:t>
            </a:r>
          </a:p>
        </p:txBody>
      </p:sp>
      <p:sp>
        <p:nvSpPr>
          <p:cNvPr id="287748" name="Rectangle 4"/>
          <p:cNvSpPr>
            <a:spLocks noChangeArrowheads="1"/>
          </p:cNvSpPr>
          <p:nvPr/>
        </p:nvSpPr>
        <p:spPr bwMode="auto">
          <a:xfrm>
            <a:off x="990600" y="4724400"/>
            <a:ext cx="6324600" cy="1828800"/>
          </a:xfrm>
          <a:prstGeom prst="rect">
            <a:avLst/>
          </a:prstGeom>
          <a:solidFill>
            <a:srgbClr val="CCCCFF">
              <a:alpha val="50000"/>
            </a:srgbClr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buFontTx/>
              <a:buNone/>
              <a:defRPr/>
            </a:pPr>
            <a:r>
              <a:rPr lang="en-US" sz="2000">
                <a:latin typeface="Arial" charset="0"/>
                <a:ea typeface="ＭＳ Ｐゴシック" charset="0"/>
              </a:rPr>
              <a:t>?- woman</a:t>
            </a:r>
            <a:r>
              <a:rPr lang="en-US" sz="2000">
                <a:latin typeface="Arial" charset="0"/>
                <a:ea typeface="ＭＳ Ｐゴシック" charset="0"/>
                <a:cs typeface="Arial" charset="0"/>
              </a:rPr>
              <a:t>(X).</a:t>
            </a:r>
          </a:p>
          <a:p>
            <a:pPr marL="342900" indent="-342900">
              <a:buFontTx/>
              <a:buNone/>
              <a:defRPr/>
            </a:pPr>
            <a:r>
              <a:rPr lang="en-US" sz="2000">
                <a:latin typeface="Arial" charset="0"/>
                <a:ea typeface="ＭＳ Ｐゴシック" charset="0"/>
                <a:cs typeface="Arial" charset="0"/>
              </a:rPr>
              <a:t>X=mia;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8A26B20D-C0C5-4210-91FD-05EB3835177E}" type="datetime1">
              <a:rPr lang="en-US" smtClean="0"/>
              <a:pPr/>
              <a:t>10/3/2016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© Aashik Azim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60744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ea typeface="+mj-ea"/>
                <a:cs typeface="+mj-cs"/>
              </a:rPr>
              <a:t>Asking Alternatives</a:t>
            </a:r>
          </a:p>
        </p:txBody>
      </p:sp>
      <p:sp>
        <p:nvSpPr>
          <p:cNvPr id="288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752600"/>
            <a:ext cx="6019800" cy="2743200"/>
          </a:xfrm>
          <a:solidFill>
            <a:srgbClr val="DDDDDD">
              <a:alpha val="50000"/>
            </a:srgbClr>
          </a:solidFill>
          <a:ln>
            <a:solidFill>
              <a:schemeClr val="folHlink"/>
            </a:solidFill>
            <a:miter lim="800000"/>
            <a:headEnd/>
            <a:tailEnd/>
          </a:ln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000" smtClean="0">
                <a:ea typeface="+mn-ea"/>
                <a:cs typeface="+mn-cs"/>
              </a:rPr>
              <a:t>woman</a:t>
            </a:r>
            <a:r>
              <a:rPr lang="en-US" sz="2000" smtClean="0">
                <a:ea typeface="+mn-ea"/>
                <a:cs typeface="Arial" charset="0"/>
              </a:rPr>
              <a:t>(mia).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000" smtClean="0">
                <a:ea typeface="+mn-ea"/>
                <a:cs typeface="+mn-cs"/>
              </a:rPr>
              <a:t>woman</a:t>
            </a:r>
            <a:r>
              <a:rPr lang="en-US" sz="2000" smtClean="0">
                <a:ea typeface="+mn-ea"/>
                <a:cs typeface="Arial" charset="0"/>
              </a:rPr>
              <a:t>(jody).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000" smtClean="0">
                <a:ea typeface="+mn-ea"/>
                <a:cs typeface="+mn-cs"/>
              </a:rPr>
              <a:t>woman</a:t>
            </a:r>
            <a:r>
              <a:rPr lang="en-US" sz="2000" smtClean="0">
                <a:ea typeface="+mn-ea"/>
                <a:cs typeface="Arial" charset="0"/>
              </a:rPr>
              <a:t>(yolanda).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endParaRPr lang="en-US" sz="2000" smtClean="0">
              <a:ea typeface="+mn-ea"/>
              <a:cs typeface="Arial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000" smtClean="0">
                <a:ea typeface="+mn-ea"/>
                <a:cs typeface="+mn-cs"/>
              </a:rPr>
              <a:t>loves</a:t>
            </a:r>
            <a:r>
              <a:rPr lang="en-US" sz="2000" smtClean="0">
                <a:ea typeface="+mn-ea"/>
                <a:cs typeface="Arial" charset="0"/>
              </a:rPr>
              <a:t>(vincent, mia).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000" smtClean="0">
                <a:ea typeface="+mn-ea"/>
                <a:cs typeface="+mn-cs"/>
              </a:rPr>
              <a:t>loves</a:t>
            </a:r>
            <a:r>
              <a:rPr lang="en-US" sz="2000" smtClean="0">
                <a:ea typeface="+mn-ea"/>
                <a:cs typeface="Arial" charset="0"/>
              </a:rPr>
              <a:t>(marsellus, mia).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000" smtClean="0">
                <a:ea typeface="+mn-ea"/>
                <a:cs typeface="+mn-cs"/>
              </a:rPr>
              <a:t>loves</a:t>
            </a:r>
            <a:r>
              <a:rPr lang="en-US" sz="2000" smtClean="0">
                <a:ea typeface="+mn-ea"/>
                <a:cs typeface="Arial" charset="0"/>
              </a:rPr>
              <a:t>(pumpkin, honey_bunny).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000" smtClean="0">
                <a:ea typeface="+mn-ea"/>
                <a:cs typeface="+mn-cs"/>
              </a:rPr>
              <a:t>loves</a:t>
            </a:r>
            <a:r>
              <a:rPr lang="en-US" sz="2000" smtClean="0">
                <a:ea typeface="+mn-ea"/>
                <a:cs typeface="Arial" charset="0"/>
              </a:rPr>
              <a:t>(honey_bunny, pumpkin).</a:t>
            </a:r>
          </a:p>
        </p:txBody>
      </p:sp>
      <p:sp>
        <p:nvSpPr>
          <p:cNvPr id="288772" name="Rectangle 4"/>
          <p:cNvSpPr>
            <a:spLocks noChangeArrowheads="1"/>
          </p:cNvSpPr>
          <p:nvPr/>
        </p:nvSpPr>
        <p:spPr bwMode="auto">
          <a:xfrm>
            <a:off x="990600" y="4724400"/>
            <a:ext cx="6019800" cy="1828800"/>
          </a:xfrm>
          <a:prstGeom prst="rect">
            <a:avLst/>
          </a:prstGeom>
          <a:solidFill>
            <a:srgbClr val="CCCCFF">
              <a:alpha val="50000"/>
            </a:srgbClr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buFontTx/>
              <a:buNone/>
              <a:defRPr/>
            </a:pPr>
            <a:r>
              <a:rPr lang="en-US" sz="2000">
                <a:latin typeface="Arial" charset="0"/>
                <a:ea typeface="ＭＳ Ｐゴシック" charset="0"/>
              </a:rPr>
              <a:t>?- woman</a:t>
            </a:r>
            <a:r>
              <a:rPr lang="en-US" sz="2000">
                <a:latin typeface="Arial" charset="0"/>
                <a:ea typeface="ＭＳ Ｐゴシック" charset="0"/>
                <a:cs typeface="Arial" charset="0"/>
              </a:rPr>
              <a:t>(X).</a:t>
            </a:r>
          </a:p>
          <a:p>
            <a:pPr marL="342900" indent="-342900">
              <a:buFontTx/>
              <a:buNone/>
              <a:defRPr/>
            </a:pPr>
            <a:r>
              <a:rPr lang="en-US" sz="2000">
                <a:latin typeface="Arial" charset="0"/>
                <a:ea typeface="ＭＳ Ｐゴシック" charset="0"/>
                <a:cs typeface="Arial" charset="0"/>
              </a:rPr>
              <a:t>X=mia;</a:t>
            </a:r>
          </a:p>
          <a:p>
            <a:pPr marL="342900" indent="-342900">
              <a:buFontTx/>
              <a:buNone/>
              <a:defRPr/>
            </a:pPr>
            <a:r>
              <a:rPr lang="en-US" sz="2000">
                <a:latin typeface="Arial" charset="0"/>
                <a:ea typeface="ＭＳ Ｐゴシック" charset="0"/>
                <a:cs typeface="Arial" charset="0"/>
              </a:rPr>
              <a:t>X=jody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725B029-06FA-4782-A766-3AF2B4785B5D}" type="datetime1">
              <a:rPr lang="en-US" smtClean="0"/>
              <a:pPr/>
              <a:t>10/3/2016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© Aashik Azim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94195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ea typeface="+mj-ea"/>
                <a:cs typeface="+mj-cs"/>
              </a:rPr>
              <a:t>Asking Alternatives</a:t>
            </a:r>
          </a:p>
        </p:txBody>
      </p:sp>
      <p:sp>
        <p:nvSpPr>
          <p:cNvPr id="289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752600"/>
            <a:ext cx="6096000" cy="2743200"/>
          </a:xfrm>
          <a:solidFill>
            <a:srgbClr val="DDDDDD">
              <a:alpha val="50000"/>
            </a:srgbClr>
          </a:solidFill>
          <a:ln>
            <a:solidFill>
              <a:schemeClr val="folHlink"/>
            </a:solidFill>
            <a:miter lim="800000"/>
            <a:headEnd/>
            <a:tailEnd/>
          </a:ln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000" smtClean="0">
                <a:ea typeface="+mn-ea"/>
                <a:cs typeface="+mn-cs"/>
              </a:rPr>
              <a:t>woman</a:t>
            </a:r>
            <a:r>
              <a:rPr lang="en-US" sz="2000" smtClean="0">
                <a:ea typeface="+mn-ea"/>
                <a:cs typeface="Arial" charset="0"/>
              </a:rPr>
              <a:t>(mia).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000" smtClean="0">
                <a:ea typeface="+mn-ea"/>
                <a:cs typeface="+mn-cs"/>
              </a:rPr>
              <a:t>woman</a:t>
            </a:r>
            <a:r>
              <a:rPr lang="en-US" sz="2000" smtClean="0">
                <a:ea typeface="+mn-ea"/>
                <a:cs typeface="Arial" charset="0"/>
              </a:rPr>
              <a:t>(jody).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000" smtClean="0">
                <a:ea typeface="+mn-ea"/>
                <a:cs typeface="+mn-cs"/>
              </a:rPr>
              <a:t>woman</a:t>
            </a:r>
            <a:r>
              <a:rPr lang="en-US" sz="2000" smtClean="0">
                <a:ea typeface="+mn-ea"/>
                <a:cs typeface="Arial" charset="0"/>
              </a:rPr>
              <a:t>(yolanda).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endParaRPr lang="en-US" sz="2000" smtClean="0">
              <a:ea typeface="+mn-ea"/>
              <a:cs typeface="Arial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000" smtClean="0">
                <a:ea typeface="+mn-ea"/>
                <a:cs typeface="+mn-cs"/>
              </a:rPr>
              <a:t>loves</a:t>
            </a:r>
            <a:r>
              <a:rPr lang="en-US" sz="2000" smtClean="0">
                <a:ea typeface="+mn-ea"/>
                <a:cs typeface="Arial" charset="0"/>
              </a:rPr>
              <a:t>(vincent, mia).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000" smtClean="0">
                <a:ea typeface="+mn-ea"/>
                <a:cs typeface="+mn-cs"/>
              </a:rPr>
              <a:t>loves</a:t>
            </a:r>
            <a:r>
              <a:rPr lang="en-US" sz="2000" smtClean="0">
                <a:ea typeface="+mn-ea"/>
                <a:cs typeface="Arial" charset="0"/>
              </a:rPr>
              <a:t>(marsellus, mia).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000" smtClean="0">
                <a:ea typeface="+mn-ea"/>
                <a:cs typeface="+mn-cs"/>
              </a:rPr>
              <a:t>loves</a:t>
            </a:r>
            <a:r>
              <a:rPr lang="en-US" sz="2000" smtClean="0">
                <a:ea typeface="+mn-ea"/>
                <a:cs typeface="Arial" charset="0"/>
              </a:rPr>
              <a:t>(pumpkin, honey_bunny).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000" smtClean="0">
                <a:ea typeface="+mn-ea"/>
                <a:cs typeface="+mn-cs"/>
              </a:rPr>
              <a:t>loves</a:t>
            </a:r>
            <a:r>
              <a:rPr lang="en-US" sz="2000" smtClean="0">
                <a:ea typeface="+mn-ea"/>
                <a:cs typeface="Arial" charset="0"/>
              </a:rPr>
              <a:t>(honey_bunny, pumpkin).</a:t>
            </a:r>
          </a:p>
        </p:txBody>
      </p:sp>
      <p:sp>
        <p:nvSpPr>
          <p:cNvPr id="289796" name="Rectangle 4"/>
          <p:cNvSpPr>
            <a:spLocks noChangeArrowheads="1"/>
          </p:cNvSpPr>
          <p:nvPr/>
        </p:nvSpPr>
        <p:spPr bwMode="auto">
          <a:xfrm>
            <a:off x="990600" y="4724400"/>
            <a:ext cx="6096000" cy="1828800"/>
          </a:xfrm>
          <a:prstGeom prst="rect">
            <a:avLst/>
          </a:prstGeom>
          <a:solidFill>
            <a:srgbClr val="CCCCFF">
              <a:alpha val="50000"/>
            </a:srgbClr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buFontTx/>
              <a:buNone/>
              <a:defRPr/>
            </a:pPr>
            <a:r>
              <a:rPr lang="en-US" sz="2000">
                <a:latin typeface="Arial" charset="0"/>
                <a:ea typeface="ＭＳ Ｐゴシック" charset="0"/>
              </a:rPr>
              <a:t>?- woman</a:t>
            </a:r>
            <a:r>
              <a:rPr lang="en-US" sz="2000">
                <a:latin typeface="Arial" charset="0"/>
                <a:ea typeface="ＭＳ Ｐゴシック" charset="0"/>
                <a:cs typeface="Arial" charset="0"/>
              </a:rPr>
              <a:t>(X).</a:t>
            </a:r>
          </a:p>
          <a:p>
            <a:pPr marL="342900" indent="-342900">
              <a:buFontTx/>
              <a:buNone/>
              <a:defRPr/>
            </a:pPr>
            <a:r>
              <a:rPr lang="en-US" sz="2000">
                <a:latin typeface="Arial" charset="0"/>
                <a:ea typeface="ＭＳ Ｐゴシック" charset="0"/>
                <a:cs typeface="Arial" charset="0"/>
              </a:rPr>
              <a:t>X=mia;</a:t>
            </a:r>
          </a:p>
          <a:p>
            <a:pPr marL="342900" indent="-342900">
              <a:buFontTx/>
              <a:buNone/>
              <a:defRPr/>
            </a:pPr>
            <a:r>
              <a:rPr lang="en-US" sz="2000">
                <a:latin typeface="Arial" charset="0"/>
                <a:ea typeface="ＭＳ Ｐゴシック" charset="0"/>
                <a:cs typeface="Arial" charset="0"/>
              </a:rPr>
              <a:t>X=jody;</a:t>
            </a:r>
          </a:p>
          <a:p>
            <a:pPr marL="342900" indent="-342900">
              <a:buFontTx/>
              <a:buNone/>
              <a:defRPr/>
            </a:pPr>
            <a:r>
              <a:rPr lang="en-US" sz="2000">
                <a:latin typeface="Arial" charset="0"/>
                <a:ea typeface="ＭＳ Ｐゴシック" charset="0"/>
                <a:cs typeface="Arial" charset="0"/>
              </a:rPr>
              <a:t>X=yolanda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EDF8FED-62E1-49B6-941D-6A71FBBDD5AA}" type="datetime1">
              <a:rPr lang="en-US" smtClean="0"/>
              <a:pPr/>
              <a:t>10/3/2016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© Aashik Azim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57738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ea typeface="+mj-ea"/>
                <a:cs typeface="+mj-cs"/>
              </a:rPr>
              <a:t>Asking Alternatives</a:t>
            </a:r>
          </a:p>
        </p:txBody>
      </p:sp>
      <p:sp>
        <p:nvSpPr>
          <p:cNvPr id="290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752600"/>
            <a:ext cx="5638800" cy="2743200"/>
          </a:xfrm>
          <a:solidFill>
            <a:srgbClr val="DDDDDD">
              <a:alpha val="50000"/>
            </a:srgbClr>
          </a:solidFill>
          <a:ln>
            <a:solidFill>
              <a:schemeClr val="folHlink"/>
            </a:solidFill>
            <a:miter lim="800000"/>
            <a:headEnd/>
            <a:tailEnd/>
          </a:ln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000" dirty="0" smtClean="0">
                <a:ea typeface="+mn-ea"/>
                <a:cs typeface="+mn-cs"/>
              </a:rPr>
              <a:t>woman</a:t>
            </a:r>
            <a:r>
              <a:rPr lang="en-US" sz="2000" dirty="0" smtClean="0">
                <a:ea typeface="+mn-ea"/>
                <a:cs typeface="Arial" charset="0"/>
              </a:rPr>
              <a:t>(</a:t>
            </a:r>
            <a:r>
              <a:rPr lang="en-US" sz="2000" dirty="0" err="1" smtClean="0">
                <a:ea typeface="+mn-ea"/>
                <a:cs typeface="Arial" charset="0"/>
              </a:rPr>
              <a:t>mia</a:t>
            </a:r>
            <a:r>
              <a:rPr lang="en-US" sz="2000" dirty="0" smtClean="0">
                <a:ea typeface="+mn-ea"/>
                <a:cs typeface="Arial" charset="0"/>
              </a:rPr>
              <a:t>).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000" dirty="0" smtClean="0">
                <a:ea typeface="+mn-ea"/>
                <a:cs typeface="+mn-cs"/>
              </a:rPr>
              <a:t>woman</a:t>
            </a:r>
            <a:r>
              <a:rPr lang="en-US" sz="2000" dirty="0" smtClean="0">
                <a:ea typeface="+mn-ea"/>
                <a:cs typeface="Arial" charset="0"/>
              </a:rPr>
              <a:t>(</a:t>
            </a:r>
            <a:r>
              <a:rPr lang="en-US" sz="2000" dirty="0" err="1" smtClean="0">
                <a:ea typeface="+mn-ea"/>
                <a:cs typeface="Arial" charset="0"/>
              </a:rPr>
              <a:t>jody</a:t>
            </a:r>
            <a:r>
              <a:rPr lang="en-US" sz="2000" dirty="0" smtClean="0">
                <a:ea typeface="+mn-ea"/>
                <a:cs typeface="Arial" charset="0"/>
              </a:rPr>
              <a:t>).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000" dirty="0" smtClean="0">
                <a:ea typeface="+mn-ea"/>
                <a:cs typeface="+mn-cs"/>
              </a:rPr>
              <a:t>woman</a:t>
            </a:r>
            <a:r>
              <a:rPr lang="en-US" sz="2000" dirty="0" smtClean="0">
                <a:ea typeface="+mn-ea"/>
                <a:cs typeface="Arial" charset="0"/>
              </a:rPr>
              <a:t>(</a:t>
            </a:r>
            <a:r>
              <a:rPr lang="en-US" sz="2000" dirty="0" err="1" smtClean="0">
                <a:ea typeface="+mn-ea"/>
                <a:cs typeface="Arial" charset="0"/>
              </a:rPr>
              <a:t>yolanda</a:t>
            </a:r>
            <a:r>
              <a:rPr lang="en-US" sz="2000" dirty="0" smtClean="0">
                <a:ea typeface="+mn-ea"/>
                <a:cs typeface="Arial" charset="0"/>
              </a:rPr>
              <a:t>).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endParaRPr lang="en-US" sz="2000" dirty="0" smtClean="0">
              <a:ea typeface="+mn-ea"/>
              <a:cs typeface="Arial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000" dirty="0" smtClean="0">
                <a:ea typeface="+mn-ea"/>
                <a:cs typeface="+mn-cs"/>
              </a:rPr>
              <a:t>loves</a:t>
            </a:r>
            <a:r>
              <a:rPr lang="en-US" sz="2000" dirty="0" smtClean="0">
                <a:ea typeface="+mn-ea"/>
                <a:cs typeface="Arial" charset="0"/>
              </a:rPr>
              <a:t>(</a:t>
            </a:r>
            <a:r>
              <a:rPr lang="en-US" sz="2000" dirty="0" err="1" smtClean="0">
                <a:ea typeface="+mn-ea"/>
                <a:cs typeface="Arial" charset="0"/>
              </a:rPr>
              <a:t>vincent</a:t>
            </a:r>
            <a:r>
              <a:rPr lang="en-US" sz="2000" dirty="0" smtClean="0">
                <a:ea typeface="+mn-ea"/>
                <a:cs typeface="Arial" charset="0"/>
              </a:rPr>
              <a:t>, </a:t>
            </a:r>
            <a:r>
              <a:rPr lang="en-US" sz="2000" dirty="0" err="1" smtClean="0">
                <a:ea typeface="+mn-ea"/>
                <a:cs typeface="Arial" charset="0"/>
              </a:rPr>
              <a:t>mia</a:t>
            </a:r>
            <a:r>
              <a:rPr lang="en-US" sz="2000" dirty="0" smtClean="0">
                <a:ea typeface="+mn-ea"/>
                <a:cs typeface="Arial" charset="0"/>
              </a:rPr>
              <a:t>).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000" dirty="0" smtClean="0">
                <a:ea typeface="+mn-ea"/>
                <a:cs typeface="+mn-cs"/>
              </a:rPr>
              <a:t>loves</a:t>
            </a:r>
            <a:r>
              <a:rPr lang="en-US" sz="2000" dirty="0" smtClean="0">
                <a:ea typeface="+mn-ea"/>
                <a:cs typeface="Arial" charset="0"/>
              </a:rPr>
              <a:t>(</a:t>
            </a:r>
            <a:r>
              <a:rPr lang="en-US" sz="2000" dirty="0" err="1" smtClean="0">
                <a:ea typeface="+mn-ea"/>
                <a:cs typeface="Arial" charset="0"/>
              </a:rPr>
              <a:t>marsellus</a:t>
            </a:r>
            <a:r>
              <a:rPr lang="en-US" sz="2000" dirty="0" smtClean="0">
                <a:ea typeface="+mn-ea"/>
                <a:cs typeface="Arial" charset="0"/>
              </a:rPr>
              <a:t>, </a:t>
            </a:r>
            <a:r>
              <a:rPr lang="en-US" sz="2000" dirty="0" err="1" smtClean="0">
                <a:ea typeface="+mn-ea"/>
                <a:cs typeface="Arial" charset="0"/>
              </a:rPr>
              <a:t>mia</a:t>
            </a:r>
            <a:r>
              <a:rPr lang="en-US" sz="2000" dirty="0" smtClean="0">
                <a:ea typeface="+mn-ea"/>
                <a:cs typeface="Arial" charset="0"/>
              </a:rPr>
              <a:t>).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000" dirty="0" smtClean="0">
                <a:ea typeface="+mn-ea"/>
                <a:cs typeface="+mn-cs"/>
              </a:rPr>
              <a:t>loves</a:t>
            </a:r>
            <a:r>
              <a:rPr lang="en-US" sz="2000" dirty="0" smtClean="0">
                <a:ea typeface="+mn-ea"/>
                <a:cs typeface="Arial" charset="0"/>
              </a:rPr>
              <a:t>(pumpkin, </a:t>
            </a:r>
            <a:r>
              <a:rPr lang="en-US" sz="2000" dirty="0" err="1" smtClean="0">
                <a:ea typeface="+mn-ea"/>
                <a:cs typeface="Arial" charset="0"/>
              </a:rPr>
              <a:t>honey_bunny</a:t>
            </a:r>
            <a:r>
              <a:rPr lang="en-US" sz="2000" dirty="0" smtClean="0">
                <a:ea typeface="+mn-ea"/>
                <a:cs typeface="Arial" charset="0"/>
              </a:rPr>
              <a:t>).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000" dirty="0" smtClean="0">
                <a:ea typeface="+mn-ea"/>
                <a:cs typeface="+mn-cs"/>
              </a:rPr>
              <a:t>loves</a:t>
            </a:r>
            <a:r>
              <a:rPr lang="en-US" sz="2000" dirty="0" smtClean="0">
                <a:ea typeface="+mn-ea"/>
                <a:cs typeface="Arial" charset="0"/>
              </a:rPr>
              <a:t>(</a:t>
            </a:r>
            <a:r>
              <a:rPr lang="en-US" sz="2000" dirty="0" err="1" smtClean="0">
                <a:ea typeface="+mn-ea"/>
                <a:cs typeface="Arial" charset="0"/>
              </a:rPr>
              <a:t>honey_bunny</a:t>
            </a:r>
            <a:r>
              <a:rPr lang="en-US" sz="2000" dirty="0" smtClean="0">
                <a:ea typeface="+mn-ea"/>
                <a:cs typeface="Arial" charset="0"/>
              </a:rPr>
              <a:t>, pumpkin).</a:t>
            </a:r>
          </a:p>
        </p:txBody>
      </p:sp>
      <p:sp>
        <p:nvSpPr>
          <p:cNvPr id="290820" name="Rectangle 4"/>
          <p:cNvSpPr>
            <a:spLocks noChangeArrowheads="1"/>
          </p:cNvSpPr>
          <p:nvPr/>
        </p:nvSpPr>
        <p:spPr bwMode="auto">
          <a:xfrm>
            <a:off x="990600" y="4724400"/>
            <a:ext cx="5638800" cy="1828800"/>
          </a:xfrm>
          <a:prstGeom prst="rect">
            <a:avLst/>
          </a:prstGeom>
          <a:solidFill>
            <a:srgbClr val="CCCCFF">
              <a:alpha val="50000"/>
            </a:srgbClr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buFontTx/>
              <a:buNone/>
              <a:defRPr/>
            </a:pPr>
            <a:r>
              <a:rPr lang="en-US" sz="2000">
                <a:latin typeface="Arial" charset="0"/>
                <a:ea typeface="ＭＳ Ｐゴシック" charset="0"/>
              </a:rPr>
              <a:t>?- woman</a:t>
            </a:r>
            <a:r>
              <a:rPr lang="en-US" sz="2000">
                <a:latin typeface="Arial" charset="0"/>
                <a:ea typeface="ＭＳ Ｐゴシック" charset="0"/>
                <a:cs typeface="Arial" charset="0"/>
              </a:rPr>
              <a:t>(X).</a:t>
            </a:r>
          </a:p>
          <a:p>
            <a:pPr marL="342900" indent="-342900">
              <a:buFontTx/>
              <a:buNone/>
              <a:defRPr/>
            </a:pPr>
            <a:r>
              <a:rPr lang="en-US" sz="2000">
                <a:latin typeface="Arial" charset="0"/>
                <a:ea typeface="ＭＳ Ｐゴシック" charset="0"/>
                <a:cs typeface="Arial" charset="0"/>
              </a:rPr>
              <a:t>X=mia;</a:t>
            </a:r>
          </a:p>
          <a:p>
            <a:pPr marL="342900" indent="-342900">
              <a:buFontTx/>
              <a:buNone/>
              <a:defRPr/>
            </a:pPr>
            <a:r>
              <a:rPr lang="en-US" sz="2000">
                <a:latin typeface="Arial" charset="0"/>
                <a:ea typeface="ＭＳ Ｐゴシック" charset="0"/>
                <a:cs typeface="Arial" charset="0"/>
              </a:rPr>
              <a:t>X=jody;</a:t>
            </a:r>
          </a:p>
          <a:p>
            <a:pPr marL="342900" indent="-342900">
              <a:buFontTx/>
              <a:buNone/>
              <a:defRPr/>
            </a:pPr>
            <a:r>
              <a:rPr lang="en-US" sz="2000">
                <a:latin typeface="Arial" charset="0"/>
                <a:ea typeface="ＭＳ Ｐゴシック" charset="0"/>
                <a:cs typeface="Arial" charset="0"/>
              </a:rPr>
              <a:t>X=yolanda;</a:t>
            </a:r>
          </a:p>
          <a:p>
            <a:pPr marL="342900" indent="-342900">
              <a:buFontTx/>
              <a:buNone/>
              <a:defRPr/>
            </a:pPr>
            <a:r>
              <a:rPr lang="en-US" sz="2000">
                <a:latin typeface="Arial" charset="0"/>
                <a:ea typeface="ＭＳ Ｐゴシック" charset="0"/>
                <a:cs typeface="Arial" charset="0"/>
              </a:rPr>
              <a:t>no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D4429AF-D9D3-4A2F-8BBF-5823ABD7AB83}" type="datetime1">
              <a:rPr lang="en-US" smtClean="0"/>
              <a:pPr/>
              <a:t>10/3/2016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© Aashik Azim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39856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ea typeface="+mj-ea"/>
                <a:cs typeface="+mj-cs"/>
              </a:rPr>
              <a:t>Knowledge Base 4</a:t>
            </a:r>
          </a:p>
        </p:txBody>
      </p:sp>
      <p:sp>
        <p:nvSpPr>
          <p:cNvPr id="291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752600"/>
            <a:ext cx="5715000" cy="2743200"/>
          </a:xfrm>
          <a:solidFill>
            <a:srgbClr val="DDDDDD">
              <a:alpha val="50000"/>
            </a:srgbClr>
          </a:solidFill>
          <a:ln>
            <a:solidFill>
              <a:schemeClr val="folHlink"/>
            </a:solidFill>
            <a:miter lim="800000"/>
            <a:headEnd/>
            <a:tailEnd/>
          </a:ln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000" smtClean="0">
                <a:ea typeface="+mn-ea"/>
                <a:cs typeface="+mn-cs"/>
              </a:rPr>
              <a:t>woman</a:t>
            </a:r>
            <a:r>
              <a:rPr lang="en-US" sz="2000" smtClean="0">
                <a:ea typeface="+mn-ea"/>
                <a:cs typeface="Arial" charset="0"/>
              </a:rPr>
              <a:t>(mia).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000" smtClean="0">
                <a:ea typeface="+mn-ea"/>
                <a:cs typeface="+mn-cs"/>
              </a:rPr>
              <a:t>woman</a:t>
            </a:r>
            <a:r>
              <a:rPr lang="en-US" sz="2000" smtClean="0">
                <a:ea typeface="+mn-ea"/>
                <a:cs typeface="Arial" charset="0"/>
              </a:rPr>
              <a:t>(jody).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000" smtClean="0">
                <a:ea typeface="+mn-ea"/>
                <a:cs typeface="+mn-cs"/>
              </a:rPr>
              <a:t>woman</a:t>
            </a:r>
            <a:r>
              <a:rPr lang="en-US" sz="2000" smtClean="0">
                <a:ea typeface="+mn-ea"/>
                <a:cs typeface="Arial" charset="0"/>
              </a:rPr>
              <a:t>(yolanda).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endParaRPr lang="en-US" sz="2000" smtClean="0">
              <a:ea typeface="+mn-ea"/>
              <a:cs typeface="Arial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000" smtClean="0">
                <a:ea typeface="+mn-ea"/>
                <a:cs typeface="+mn-cs"/>
              </a:rPr>
              <a:t>loves</a:t>
            </a:r>
            <a:r>
              <a:rPr lang="en-US" sz="2000" smtClean="0">
                <a:ea typeface="+mn-ea"/>
                <a:cs typeface="Arial" charset="0"/>
              </a:rPr>
              <a:t>(vincent, mia).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000" smtClean="0">
                <a:ea typeface="+mn-ea"/>
                <a:cs typeface="+mn-cs"/>
              </a:rPr>
              <a:t>loves</a:t>
            </a:r>
            <a:r>
              <a:rPr lang="en-US" sz="2000" smtClean="0">
                <a:ea typeface="+mn-ea"/>
                <a:cs typeface="Arial" charset="0"/>
              </a:rPr>
              <a:t>(marsellus, mia).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000" smtClean="0">
                <a:ea typeface="+mn-ea"/>
                <a:cs typeface="+mn-cs"/>
              </a:rPr>
              <a:t>loves</a:t>
            </a:r>
            <a:r>
              <a:rPr lang="en-US" sz="2000" smtClean="0">
                <a:ea typeface="+mn-ea"/>
                <a:cs typeface="Arial" charset="0"/>
              </a:rPr>
              <a:t>(pumpkin, honey_bunny).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000" smtClean="0">
                <a:ea typeface="+mn-ea"/>
                <a:cs typeface="+mn-cs"/>
              </a:rPr>
              <a:t>loves</a:t>
            </a:r>
            <a:r>
              <a:rPr lang="en-US" sz="2000" smtClean="0">
                <a:ea typeface="+mn-ea"/>
                <a:cs typeface="Arial" charset="0"/>
              </a:rPr>
              <a:t>(honey_bunny, pumpkin).</a:t>
            </a:r>
          </a:p>
        </p:txBody>
      </p:sp>
      <p:sp>
        <p:nvSpPr>
          <p:cNvPr id="291844" name="Rectangle 4"/>
          <p:cNvSpPr>
            <a:spLocks noChangeArrowheads="1"/>
          </p:cNvSpPr>
          <p:nvPr/>
        </p:nvSpPr>
        <p:spPr bwMode="auto">
          <a:xfrm>
            <a:off x="990600" y="4724400"/>
            <a:ext cx="5715000" cy="1828800"/>
          </a:xfrm>
          <a:prstGeom prst="rect">
            <a:avLst/>
          </a:prstGeom>
          <a:solidFill>
            <a:srgbClr val="CCCCFF">
              <a:alpha val="50000"/>
            </a:srgbClr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buFontTx/>
              <a:buNone/>
              <a:defRPr/>
            </a:pPr>
            <a:r>
              <a:rPr lang="en-US" sz="2000">
                <a:latin typeface="Arial" charset="0"/>
                <a:ea typeface="ＭＳ Ｐゴシック" charset="0"/>
              </a:rPr>
              <a:t>?- loves</a:t>
            </a:r>
            <a:r>
              <a:rPr lang="en-US" sz="2000">
                <a:latin typeface="Arial" charset="0"/>
                <a:ea typeface="ＭＳ Ｐゴシック" charset="0"/>
                <a:cs typeface="Arial" charset="0"/>
              </a:rPr>
              <a:t>(marsellus,X), woman(X).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4D70F705-6E7D-48E6-BE91-042C64924D3E}" type="datetime1">
              <a:rPr lang="en-US" smtClean="0"/>
              <a:pPr/>
              <a:t>10/3/2016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© Aashik Azim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26434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ea typeface="+mj-ea"/>
                <a:cs typeface="+mj-cs"/>
              </a:rPr>
              <a:t>Knowledge Base 4</a:t>
            </a:r>
          </a:p>
        </p:txBody>
      </p:sp>
      <p:sp>
        <p:nvSpPr>
          <p:cNvPr id="292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752600"/>
            <a:ext cx="5867400" cy="2743200"/>
          </a:xfrm>
          <a:solidFill>
            <a:srgbClr val="DDDDDD">
              <a:alpha val="50000"/>
            </a:srgbClr>
          </a:solidFill>
          <a:ln>
            <a:solidFill>
              <a:schemeClr val="folHlink"/>
            </a:solidFill>
            <a:miter lim="800000"/>
            <a:headEnd/>
            <a:tailEnd/>
          </a:ln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000" dirty="0" smtClean="0">
                <a:ea typeface="+mn-ea"/>
                <a:cs typeface="+mn-cs"/>
              </a:rPr>
              <a:t>woman</a:t>
            </a:r>
            <a:r>
              <a:rPr lang="en-US" sz="2000" dirty="0" smtClean="0">
                <a:ea typeface="+mn-ea"/>
                <a:cs typeface="Arial" charset="0"/>
              </a:rPr>
              <a:t>(</a:t>
            </a:r>
            <a:r>
              <a:rPr lang="en-US" sz="2000" dirty="0" err="1" smtClean="0">
                <a:ea typeface="+mn-ea"/>
                <a:cs typeface="Arial" charset="0"/>
              </a:rPr>
              <a:t>mia</a:t>
            </a:r>
            <a:r>
              <a:rPr lang="en-US" sz="2000" dirty="0" smtClean="0">
                <a:ea typeface="+mn-ea"/>
                <a:cs typeface="Arial" charset="0"/>
              </a:rPr>
              <a:t>).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000" dirty="0" smtClean="0">
                <a:ea typeface="+mn-ea"/>
                <a:cs typeface="+mn-cs"/>
              </a:rPr>
              <a:t>woman</a:t>
            </a:r>
            <a:r>
              <a:rPr lang="en-US" sz="2000" dirty="0" smtClean="0">
                <a:ea typeface="+mn-ea"/>
                <a:cs typeface="Arial" charset="0"/>
              </a:rPr>
              <a:t>(</a:t>
            </a:r>
            <a:r>
              <a:rPr lang="en-US" sz="2000" dirty="0" err="1" smtClean="0">
                <a:ea typeface="+mn-ea"/>
                <a:cs typeface="Arial" charset="0"/>
              </a:rPr>
              <a:t>jody</a:t>
            </a:r>
            <a:r>
              <a:rPr lang="en-US" sz="2000" dirty="0" smtClean="0">
                <a:ea typeface="+mn-ea"/>
                <a:cs typeface="Arial" charset="0"/>
              </a:rPr>
              <a:t>).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000" dirty="0" smtClean="0">
                <a:ea typeface="+mn-ea"/>
                <a:cs typeface="+mn-cs"/>
              </a:rPr>
              <a:t>woman</a:t>
            </a:r>
            <a:r>
              <a:rPr lang="en-US" sz="2000" dirty="0" smtClean="0">
                <a:ea typeface="+mn-ea"/>
                <a:cs typeface="Arial" charset="0"/>
              </a:rPr>
              <a:t>(</a:t>
            </a:r>
            <a:r>
              <a:rPr lang="en-US" sz="2000" dirty="0" err="1" smtClean="0">
                <a:ea typeface="+mn-ea"/>
                <a:cs typeface="Arial" charset="0"/>
              </a:rPr>
              <a:t>yolanda</a:t>
            </a:r>
            <a:r>
              <a:rPr lang="en-US" sz="2000" dirty="0" smtClean="0">
                <a:ea typeface="+mn-ea"/>
                <a:cs typeface="Arial" charset="0"/>
              </a:rPr>
              <a:t>).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endParaRPr lang="en-US" sz="2000" dirty="0" smtClean="0">
              <a:ea typeface="+mn-ea"/>
              <a:cs typeface="Arial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000" dirty="0" smtClean="0">
                <a:ea typeface="+mn-ea"/>
                <a:cs typeface="+mn-cs"/>
              </a:rPr>
              <a:t>loves</a:t>
            </a:r>
            <a:r>
              <a:rPr lang="en-US" sz="2000" dirty="0" smtClean="0">
                <a:ea typeface="+mn-ea"/>
                <a:cs typeface="Arial" charset="0"/>
              </a:rPr>
              <a:t>(</a:t>
            </a:r>
            <a:r>
              <a:rPr lang="en-US" sz="2000" dirty="0" err="1" smtClean="0">
                <a:ea typeface="+mn-ea"/>
                <a:cs typeface="Arial" charset="0"/>
              </a:rPr>
              <a:t>vincent</a:t>
            </a:r>
            <a:r>
              <a:rPr lang="en-US" sz="2000" dirty="0" smtClean="0">
                <a:ea typeface="+mn-ea"/>
                <a:cs typeface="Arial" charset="0"/>
              </a:rPr>
              <a:t>, </a:t>
            </a:r>
            <a:r>
              <a:rPr lang="en-US" sz="2000" dirty="0" err="1" smtClean="0">
                <a:ea typeface="+mn-ea"/>
                <a:cs typeface="Arial" charset="0"/>
              </a:rPr>
              <a:t>mia</a:t>
            </a:r>
            <a:r>
              <a:rPr lang="en-US" sz="2000" dirty="0" smtClean="0">
                <a:ea typeface="+mn-ea"/>
                <a:cs typeface="Arial" charset="0"/>
              </a:rPr>
              <a:t>).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000" dirty="0" smtClean="0">
                <a:ea typeface="+mn-ea"/>
                <a:cs typeface="+mn-cs"/>
              </a:rPr>
              <a:t>loves</a:t>
            </a:r>
            <a:r>
              <a:rPr lang="en-US" sz="2000" dirty="0" smtClean="0">
                <a:ea typeface="+mn-ea"/>
                <a:cs typeface="Arial" charset="0"/>
              </a:rPr>
              <a:t>(</a:t>
            </a:r>
            <a:r>
              <a:rPr lang="en-US" sz="2000" dirty="0" err="1" smtClean="0">
                <a:ea typeface="+mn-ea"/>
                <a:cs typeface="Arial" charset="0"/>
              </a:rPr>
              <a:t>marsellus</a:t>
            </a:r>
            <a:r>
              <a:rPr lang="en-US" sz="2000" dirty="0" smtClean="0">
                <a:ea typeface="+mn-ea"/>
                <a:cs typeface="Arial" charset="0"/>
              </a:rPr>
              <a:t>, </a:t>
            </a:r>
            <a:r>
              <a:rPr lang="en-US" sz="2000" dirty="0" err="1" smtClean="0">
                <a:ea typeface="+mn-ea"/>
                <a:cs typeface="Arial" charset="0"/>
              </a:rPr>
              <a:t>mia</a:t>
            </a:r>
            <a:r>
              <a:rPr lang="en-US" sz="2000" dirty="0" smtClean="0">
                <a:ea typeface="+mn-ea"/>
                <a:cs typeface="Arial" charset="0"/>
              </a:rPr>
              <a:t>).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000" dirty="0" smtClean="0">
                <a:ea typeface="+mn-ea"/>
                <a:cs typeface="+mn-cs"/>
              </a:rPr>
              <a:t>loves</a:t>
            </a:r>
            <a:r>
              <a:rPr lang="en-US" sz="2000" dirty="0" smtClean="0">
                <a:ea typeface="+mn-ea"/>
                <a:cs typeface="Arial" charset="0"/>
              </a:rPr>
              <a:t>(pumpkin, </a:t>
            </a:r>
            <a:r>
              <a:rPr lang="en-US" sz="2000" dirty="0" err="1" smtClean="0">
                <a:ea typeface="+mn-ea"/>
                <a:cs typeface="Arial" charset="0"/>
              </a:rPr>
              <a:t>honey_bunny</a:t>
            </a:r>
            <a:r>
              <a:rPr lang="en-US" sz="2000" dirty="0" smtClean="0">
                <a:ea typeface="+mn-ea"/>
                <a:cs typeface="Arial" charset="0"/>
              </a:rPr>
              <a:t>).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000" dirty="0" smtClean="0">
                <a:ea typeface="+mn-ea"/>
                <a:cs typeface="+mn-cs"/>
              </a:rPr>
              <a:t>loves</a:t>
            </a:r>
            <a:r>
              <a:rPr lang="en-US" sz="2000" dirty="0" smtClean="0">
                <a:ea typeface="+mn-ea"/>
                <a:cs typeface="Arial" charset="0"/>
              </a:rPr>
              <a:t>(</a:t>
            </a:r>
            <a:r>
              <a:rPr lang="en-US" sz="2000" dirty="0" err="1" smtClean="0">
                <a:ea typeface="+mn-ea"/>
                <a:cs typeface="Arial" charset="0"/>
              </a:rPr>
              <a:t>honey_bunny</a:t>
            </a:r>
            <a:r>
              <a:rPr lang="en-US" sz="2000" dirty="0" smtClean="0">
                <a:ea typeface="+mn-ea"/>
                <a:cs typeface="Arial" charset="0"/>
              </a:rPr>
              <a:t>, pumpkin).</a:t>
            </a:r>
          </a:p>
        </p:txBody>
      </p:sp>
      <p:sp>
        <p:nvSpPr>
          <p:cNvPr id="292868" name="Rectangle 4"/>
          <p:cNvSpPr>
            <a:spLocks noChangeArrowheads="1"/>
          </p:cNvSpPr>
          <p:nvPr/>
        </p:nvSpPr>
        <p:spPr bwMode="auto">
          <a:xfrm>
            <a:off x="990600" y="4724400"/>
            <a:ext cx="5867400" cy="1828800"/>
          </a:xfrm>
          <a:prstGeom prst="rect">
            <a:avLst/>
          </a:prstGeom>
          <a:solidFill>
            <a:srgbClr val="CCCCFF">
              <a:alpha val="50000"/>
            </a:srgbClr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buFontTx/>
              <a:buNone/>
              <a:defRPr/>
            </a:pPr>
            <a:r>
              <a:rPr lang="en-US" sz="2000" dirty="0">
                <a:latin typeface="Arial" charset="0"/>
                <a:ea typeface="ＭＳ Ｐゴシック" charset="0"/>
              </a:rPr>
              <a:t>?- loves</a:t>
            </a:r>
            <a:r>
              <a:rPr lang="en-US" sz="2000" dirty="0">
                <a:latin typeface="Arial" charset="0"/>
                <a:ea typeface="ＭＳ Ｐゴシック" charset="0"/>
                <a:cs typeface="Arial" charset="0"/>
              </a:rPr>
              <a:t>(</a:t>
            </a:r>
            <a:r>
              <a:rPr lang="en-US" sz="2000" dirty="0" err="1">
                <a:latin typeface="Arial" charset="0"/>
                <a:ea typeface="ＭＳ Ｐゴシック" charset="0"/>
                <a:cs typeface="Arial" charset="0"/>
              </a:rPr>
              <a:t>marsellus,X</a:t>
            </a:r>
            <a:r>
              <a:rPr lang="en-US" sz="2000" dirty="0">
                <a:latin typeface="Arial" charset="0"/>
                <a:ea typeface="ＭＳ Ｐゴシック" charset="0"/>
                <a:cs typeface="Arial" charset="0"/>
              </a:rPr>
              <a:t>), woman(X).</a:t>
            </a:r>
          </a:p>
          <a:p>
            <a:pPr marL="342900" indent="-342900">
              <a:buFontTx/>
              <a:buNone/>
              <a:defRPr/>
            </a:pPr>
            <a:r>
              <a:rPr lang="en-US" sz="2000" dirty="0">
                <a:latin typeface="Arial" charset="0"/>
                <a:ea typeface="ＭＳ Ｐゴシック" charset="0"/>
                <a:cs typeface="Arial" charset="0"/>
              </a:rPr>
              <a:t>X=</a:t>
            </a:r>
            <a:r>
              <a:rPr lang="en-US" sz="2000" dirty="0" err="1">
                <a:latin typeface="Arial" charset="0"/>
                <a:ea typeface="ＭＳ Ｐゴシック" charset="0"/>
                <a:cs typeface="Arial" charset="0"/>
              </a:rPr>
              <a:t>mia</a:t>
            </a:r>
            <a:endParaRPr lang="en-US" sz="2000" dirty="0">
              <a:latin typeface="Arial" charset="0"/>
              <a:ea typeface="ＭＳ Ｐゴシック" charset="0"/>
              <a:cs typeface="Arial" charset="0"/>
            </a:endParaRPr>
          </a:p>
          <a:p>
            <a:pPr marL="342900" indent="-342900">
              <a:buFontTx/>
              <a:buNone/>
              <a:defRPr/>
            </a:pPr>
            <a:r>
              <a:rPr lang="en-US" sz="2000" dirty="0">
                <a:latin typeface="Arial" charset="0"/>
                <a:ea typeface="ＭＳ Ｐゴシック" charset="0"/>
                <a:cs typeface="Arial" charset="0"/>
              </a:rPr>
              <a:t>yes</a:t>
            </a:r>
          </a:p>
          <a:p>
            <a:pPr marL="342900" indent="-342900">
              <a:buFontTx/>
              <a:buNone/>
              <a:defRPr/>
            </a:pPr>
            <a:r>
              <a:rPr lang="en-US" sz="2000" dirty="0">
                <a:latin typeface="Arial" charset="0"/>
                <a:ea typeface="ＭＳ Ｐゴシック" charset="0"/>
                <a:cs typeface="Arial" charset="0"/>
              </a:rPr>
              <a:t>?-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93E28B7C-620B-4993-81EB-DAFC354EF558}" type="datetime1">
              <a:rPr lang="en-US" smtClean="0"/>
              <a:pPr/>
              <a:t>10/3/2016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© Aashik Azim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5048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ea typeface="+mj-ea"/>
                <a:cs typeface="+mj-cs"/>
              </a:rPr>
              <a:t>Knowledge Base 4</a:t>
            </a:r>
          </a:p>
        </p:txBody>
      </p:sp>
      <p:sp>
        <p:nvSpPr>
          <p:cNvPr id="307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752600"/>
            <a:ext cx="5715000" cy="2743200"/>
          </a:xfrm>
          <a:solidFill>
            <a:srgbClr val="DDDDDD">
              <a:alpha val="50000"/>
            </a:srgbClr>
          </a:solidFill>
          <a:ln>
            <a:solidFill>
              <a:schemeClr val="folHlink"/>
            </a:solidFill>
            <a:miter lim="800000"/>
            <a:headEnd/>
            <a:tailEnd/>
          </a:ln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000" smtClean="0">
                <a:ea typeface="+mn-ea"/>
                <a:cs typeface="+mn-cs"/>
              </a:rPr>
              <a:t>woman</a:t>
            </a:r>
            <a:r>
              <a:rPr lang="en-US" sz="2000" smtClean="0">
                <a:ea typeface="+mn-ea"/>
                <a:cs typeface="Arial" charset="0"/>
              </a:rPr>
              <a:t>(mia).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000" smtClean="0">
                <a:ea typeface="+mn-ea"/>
                <a:cs typeface="+mn-cs"/>
              </a:rPr>
              <a:t>woman</a:t>
            </a:r>
            <a:r>
              <a:rPr lang="en-US" sz="2000" smtClean="0">
                <a:ea typeface="+mn-ea"/>
                <a:cs typeface="Arial" charset="0"/>
              </a:rPr>
              <a:t>(jody).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000" smtClean="0">
                <a:ea typeface="+mn-ea"/>
                <a:cs typeface="+mn-cs"/>
              </a:rPr>
              <a:t>woman</a:t>
            </a:r>
            <a:r>
              <a:rPr lang="en-US" sz="2000" smtClean="0">
                <a:ea typeface="+mn-ea"/>
                <a:cs typeface="Arial" charset="0"/>
              </a:rPr>
              <a:t>(yolanda).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endParaRPr lang="en-US" sz="2000" smtClean="0">
              <a:ea typeface="+mn-ea"/>
              <a:cs typeface="Arial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000" smtClean="0">
                <a:ea typeface="+mn-ea"/>
                <a:cs typeface="+mn-cs"/>
              </a:rPr>
              <a:t>loves</a:t>
            </a:r>
            <a:r>
              <a:rPr lang="en-US" sz="2000" smtClean="0">
                <a:ea typeface="+mn-ea"/>
                <a:cs typeface="Arial" charset="0"/>
              </a:rPr>
              <a:t>(vincent, mia).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000" smtClean="0">
                <a:ea typeface="+mn-ea"/>
                <a:cs typeface="+mn-cs"/>
              </a:rPr>
              <a:t>loves</a:t>
            </a:r>
            <a:r>
              <a:rPr lang="en-US" sz="2000" smtClean="0">
                <a:ea typeface="+mn-ea"/>
                <a:cs typeface="Arial" charset="0"/>
              </a:rPr>
              <a:t>(marsellus, mia).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000" smtClean="0">
                <a:ea typeface="+mn-ea"/>
                <a:cs typeface="+mn-cs"/>
              </a:rPr>
              <a:t>loves</a:t>
            </a:r>
            <a:r>
              <a:rPr lang="en-US" sz="2000" smtClean="0">
                <a:ea typeface="+mn-ea"/>
                <a:cs typeface="Arial" charset="0"/>
              </a:rPr>
              <a:t>(pumpkin, honey_bunny).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000" smtClean="0">
                <a:ea typeface="+mn-ea"/>
                <a:cs typeface="+mn-cs"/>
              </a:rPr>
              <a:t>loves</a:t>
            </a:r>
            <a:r>
              <a:rPr lang="en-US" sz="2000" smtClean="0">
                <a:ea typeface="+mn-ea"/>
                <a:cs typeface="Arial" charset="0"/>
              </a:rPr>
              <a:t>(honey_bunny, pumpkin).</a:t>
            </a:r>
          </a:p>
        </p:txBody>
      </p:sp>
      <p:sp>
        <p:nvSpPr>
          <p:cNvPr id="307204" name="Rectangle 4"/>
          <p:cNvSpPr>
            <a:spLocks noChangeArrowheads="1"/>
          </p:cNvSpPr>
          <p:nvPr/>
        </p:nvSpPr>
        <p:spPr bwMode="auto">
          <a:xfrm>
            <a:off x="990600" y="4724400"/>
            <a:ext cx="5715000" cy="1828800"/>
          </a:xfrm>
          <a:prstGeom prst="rect">
            <a:avLst/>
          </a:prstGeom>
          <a:solidFill>
            <a:srgbClr val="CCCCFF">
              <a:alpha val="50000"/>
            </a:srgbClr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buFontTx/>
              <a:buNone/>
              <a:defRPr/>
            </a:pPr>
            <a:r>
              <a:rPr lang="en-US" sz="2000">
                <a:latin typeface="Arial" charset="0"/>
                <a:ea typeface="ＭＳ Ｐゴシック" charset="0"/>
              </a:rPr>
              <a:t>?- loves</a:t>
            </a:r>
            <a:r>
              <a:rPr lang="en-US" sz="2000">
                <a:latin typeface="Arial" charset="0"/>
                <a:ea typeface="ＭＳ Ｐゴシック" charset="0"/>
                <a:cs typeface="Arial" charset="0"/>
              </a:rPr>
              <a:t>(pumpkin,X), woman(X).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1790510-AF10-441A-B0CA-3323B96A41C8}" type="datetime1">
              <a:rPr lang="en-US" smtClean="0"/>
              <a:pPr/>
              <a:t>10/3/2016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© Aashik Azim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86830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ea typeface="+mj-ea"/>
                <a:cs typeface="+mj-cs"/>
              </a:rPr>
              <a:t>Knowledge Base 4</a:t>
            </a:r>
          </a:p>
        </p:txBody>
      </p:sp>
      <p:sp>
        <p:nvSpPr>
          <p:cNvPr id="308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752600"/>
            <a:ext cx="5486400" cy="2743200"/>
          </a:xfrm>
          <a:solidFill>
            <a:srgbClr val="DDDDDD">
              <a:alpha val="50000"/>
            </a:srgbClr>
          </a:solidFill>
          <a:ln>
            <a:solidFill>
              <a:schemeClr val="folHlink"/>
            </a:solidFill>
            <a:miter lim="800000"/>
            <a:headEnd/>
            <a:tailEnd/>
          </a:ln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000" smtClean="0">
                <a:ea typeface="+mn-ea"/>
                <a:cs typeface="+mn-cs"/>
              </a:rPr>
              <a:t>woman</a:t>
            </a:r>
            <a:r>
              <a:rPr lang="en-US" sz="2000" smtClean="0">
                <a:ea typeface="+mn-ea"/>
                <a:cs typeface="Arial" charset="0"/>
              </a:rPr>
              <a:t>(mia).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000" smtClean="0">
                <a:ea typeface="+mn-ea"/>
                <a:cs typeface="+mn-cs"/>
              </a:rPr>
              <a:t>woman</a:t>
            </a:r>
            <a:r>
              <a:rPr lang="en-US" sz="2000" smtClean="0">
                <a:ea typeface="+mn-ea"/>
                <a:cs typeface="Arial" charset="0"/>
              </a:rPr>
              <a:t>(jody).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000" smtClean="0">
                <a:ea typeface="+mn-ea"/>
                <a:cs typeface="+mn-cs"/>
              </a:rPr>
              <a:t>woman</a:t>
            </a:r>
            <a:r>
              <a:rPr lang="en-US" sz="2000" smtClean="0">
                <a:ea typeface="+mn-ea"/>
                <a:cs typeface="Arial" charset="0"/>
              </a:rPr>
              <a:t>(yolanda).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endParaRPr lang="en-US" sz="2000" smtClean="0">
              <a:ea typeface="+mn-ea"/>
              <a:cs typeface="Arial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000" smtClean="0">
                <a:ea typeface="+mn-ea"/>
                <a:cs typeface="+mn-cs"/>
              </a:rPr>
              <a:t>loves</a:t>
            </a:r>
            <a:r>
              <a:rPr lang="en-US" sz="2000" smtClean="0">
                <a:ea typeface="+mn-ea"/>
                <a:cs typeface="Arial" charset="0"/>
              </a:rPr>
              <a:t>(vincent, mia).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000" smtClean="0">
                <a:ea typeface="+mn-ea"/>
                <a:cs typeface="+mn-cs"/>
              </a:rPr>
              <a:t>loves</a:t>
            </a:r>
            <a:r>
              <a:rPr lang="en-US" sz="2000" smtClean="0">
                <a:ea typeface="+mn-ea"/>
                <a:cs typeface="Arial" charset="0"/>
              </a:rPr>
              <a:t>(marsellus, mia).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000" smtClean="0">
                <a:ea typeface="+mn-ea"/>
                <a:cs typeface="+mn-cs"/>
              </a:rPr>
              <a:t>loves</a:t>
            </a:r>
            <a:r>
              <a:rPr lang="en-US" sz="2000" smtClean="0">
                <a:ea typeface="+mn-ea"/>
                <a:cs typeface="Arial" charset="0"/>
              </a:rPr>
              <a:t>(pumpkin, honey_bunny).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000" smtClean="0">
                <a:ea typeface="+mn-ea"/>
                <a:cs typeface="+mn-cs"/>
              </a:rPr>
              <a:t>loves</a:t>
            </a:r>
            <a:r>
              <a:rPr lang="en-US" sz="2000" smtClean="0">
                <a:ea typeface="+mn-ea"/>
                <a:cs typeface="Arial" charset="0"/>
              </a:rPr>
              <a:t>(honey_bunny, pumpkin).</a:t>
            </a:r>
          </a:p>
        </p:txBody>
      </p:sp>
      <p:sp>
        <p:nvSpPr>
          <p:cNvPr id="308228" name="Rectangle 4"/>
          <p:cNvSpPr>
            <a:spLocks noChangeArrowheads="1"/>
          </p:cNvSpPr>
          <p:nvPr/>
        </p:nvSpPr>
        <p:spPr bwMode="auto">
          <a:xfrm>
            <a:off x="990600" y="4724400"/>
            <a:ext cx="5410200" cy="1828800"/>
          </a:xfrm>
          <a:prstGeom prst="rect">
            <a:avLst/>
          </a:prstGeom>
          <a:solidFill>
            <a:srgbClr val="CCCCFF">
              <a:alpha val="50000"/>
            </a:srgbClr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buFontTx/>
              <a:buNone/>
              <a:defRPr/>
            </a:pPr>
            <a:r>
              <a:rPr lang="en-US" sz="2000" dirty="0">
                <a:latin typeface="Arial" charset="0"/>
                <a:ea typeface="ＭＳ Ｐゴシック" charset="0"/>
              </a:rPr>
              <a:t>?- loves</a:t>
            </a:r>
            <a:r>
              <a:rPr lang="en-US" sz="2000" dirty="0">
                <a:latin typeface="Arial" charset="0"/>
                <a:ea typeface="ＭＳ Ｐゴシック" charset="0"/>
                <a:cs typeface="Arial" charset="0"/>
              </a:rPr>
              <a:t>(</a:t>
            </a:r>
            <a:r>
              <a:rPr lang="en-US" sz="2000" dirty="0" err="1">
                <a:latin typeface="Arial" charset="0"/>
                <a:ea typeface="ＭＳ Ｐゴシック" charset="0"/>
                <a:cs typeface="Arial" charset="0"/>
              </a:rPr>
              <a:t>pumpkin,X</a:t>
            </a:r>
            <a:r>
              <a:rPr lang="en-US" sz="2000" dirty="0">
                <a:latin typeface="Arial" charset="0"/>
                <a:ea typeface="ＭＳ Ｐゴシック" charset="0"/>
                <a:cs typeface="Arial" charset="0"/>
              </a:rPr>
              <a:t>), woman(X).</a:t>
            </a:r>
          </a:p>
          <a:p>
            <a:pPr marL="342900" indent="-342900">
              <a:buFontTx/>
              <a:buNone/>
              <a:defRPr/>
            </a:pPr>
            <a:r>
              <a:rPr lang="en-US" sz="2000" dirty="0">
                <a:latin typeface="Arial" charset="0"/>
                <a:ea typeface="ＭＳ Ｐゴシック" charset="0"/>
                <a:cs typeface="Arial" charset="0"/>
              </a:rPr>
              <a:t>no</a:t>
            </a:r>
          </a:p>
          <a:p>
            <a:pPr marL="342900" indent="-342900">
              <a:buFontTx/>
              <a:buNone/>
              <a:defRPr/>
            </a:pPr>
            <a:r>
              <a:rPr lang="en-US" sz="2000" dirty="0">
                <a:latin typeface="Arial" charset="0"/>
                <a:ea typeface="ＭＳ Ｐゴシック" charset="0"/>
                <a:cs typeface="Arial" charset="0"/>
              </a:rPr>
              <a:t>?-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588E619-DAC4-4A6A-AAE5-D2CD5F0B1082}" type="datetime1">
              <a:rPr lang="en-US" smtClean="0"/>
              <a:pPr/>
              <a:t>10/3/2016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© Aashik Azim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90076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ea typeface="+mj-ea"/>
                <a:cs typeface="+mj-cs"/>
              </a:rPr>
              <a:t>Prolog</a:t>
            </a:r>
          </a:p>
        </p:txBody>
      </p:sp>
      <p:sp>
        <p:nvSpPr>
          <p:cNvPr id="233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ea typeface="+mn-ea"/>
                <a:cs typeface="Arial" charset="0"/>
              </a:rPr>
              <a:t>"</a:t>
            </a:r>
            <a:r>
              <a:rPr lang="en-US" dirty="0" smtClean="0">
                <a:ea typeface="+mn-ea"/>
                <a:cs typeface="+mn-cs"/>
              </a:rPr>
              <a:t>Programming with Logic</a:t>
            </a:r>
            <a:r>
              <a:rPr lang="en-US" dirty="0" smtClean="0">
                <a:ea typeface="+mn-ea"/>
                <a:cs typeface="Arial" charset="0"/>
              </a:rPr>
              <a:t>"</a:t>
            </a:r>
            <a:endParaRPr lang="en-US" dirty="0" smtClean="0">
              <a:ea typeface="+mn-ea"/>
              <a:cs typeface="+mn-cs"/>
            </a:endParaRPr>
          </a:p>
          <a:p>
            <a:pPr eaLnBrk="1" hangingPunct="1">
              <a:defRPr/>
            </a:pPr>
            <a:r>
              <a:rPr lang="en-US" dirty="0" smtClean="0">
                <a:ea typeface="+mn-ea"/>
                <a:cs typeface="+mn-cs"/>
              </a:rPr>
              <a:t>Declarative </a:t>
            </a:r>
          </a:p>
          <a:p>
            <a:pPr eaLnBrk="1" hangingPunct="1">
              <a:defRPr/>
            </a:pPr>
            <a:r>
              <a:rPr lang="en-US" dirty="0" smtClean="0">
                <a:ea typeface="+mn-ea"/>
                <a:cs typeface="+mn-cs"/>
              </a:rPr>
              <a:t>Very different from other </a:t>
            </a:r>
            <a:r>
              <a:rPr lang="en-US" dirty="0" smtClean="0">
                <a:ea typeface="+mn-ea"/>
                <a:cs typeface="Arial" charset="0"/>
              </a:rPr>
              <a:t>(</a:t>
            </a:r>
            <a:r>
              <a:rPr lang="en-US" dirty="0" smtClean="0">
                <a:ea typeface="+mn-ea"/>
                <a:cs typeface="+mn-cs"/>
              </a:rPr>
              <a:t>procedural</a:t>
            </a:r>
            <a:r>
              <a:rPr lang="en-US" dirty="0" smtClean="0">
                <a:ea typeface="+mn-ea"/>
                <a:cs typeface="Arial" charset="0"/>
              </a:rPr>
              <a:t>)</a:t>
            </a:r>
            <a:r>
              <a:rPr lang="en-US" dirty="0" smtClean="0">
                <a:ea typeface="+mn-ea"/>
                <a:cs typeface="+mn-cs"/>
              </a:rPr>
              <a:t> programming languages</a:t>
            </a:r>
          </a:p>
          <a:p>
            <a:pPr eaLnBrk="1" hangingPunct="1">
              <a:defRPr/>
            </a:pPr>
            <a:r>
              <a:rPr lang="en-US" dirty="0" smtClean="0">
                <a:ea typeface="+mn-ea"/>
                <a:cs typeface="+mn-cs"/>
              </a:rPr>
              <a:t>Good for knowledge-rich tasks</a:t>
            </a:r>
          </a:p>
          <a:p>
            <a:pPr eaLnBrk="1" hangingPunct="1">
              <a:defRPr/>
            </a:pPr>
            <a:endParaRPr lang="en-US" dirty="0" smtClean="0">
              <a:ea typeface="+mn-ea"/>
              <a:cs typeface="+mn-cs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8FD60DFC-892E-40AD-A041-A481CB530855}" type="datetime1">
              <a:rPr lang="en-US" smtClean="0"/>
              <a:pPr/>
              <a:t>10/3/2016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© Aashik Azim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75950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ea typeface="+mj-ea"/>
                <a:cs typeface="+mj-cs"/>
              </a:rPr>
              <a:t>Knowledge Base 5</a:t>
            </a:r>
          </a:p>
        </p:txBody>
      </p:sp>
      <p:sp>
        <p:nvSpPr>
          <p:cNvPr id="245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752600"/>
            <a:ext cx="5715000" cy="2286000"/>
          </a:xfrm>
          <a:solidFill>
            <a:srgbClr val="DDDDDD">
              <a:alpha val="50000"/>
            </a:srgbClr>
          </a:solidFill>
          <a:ln>
            <a:solidFill>
              <a:schemeClr val="folHlink"/>
            </a:solidFill>
            <a:miter lim="800000"/>
            <a:headEnd/>
            <a:tailEnd/>
          </a:ln>
        </p:spPr>
        <p:txBody>
          <a:bodyPr>
            <a:normAutofit lnSpcReduction="10000"/>
          </a:bodyPr>
          <a:lstStyle/>
          <a:p>
            <a:pPr eaLnBrk="1" hangingPunct="1">
              <a:buFontTx/>
              <a:buNone/>
              <a:defRPr/>
            </a:pPr>
            <a:r>
              <a:rPr lang="en-US" sz="2000" dirty="0" smtClean="0">
                <a:ea typeface="+mn-ea"/>
                <a:cs typeface="+mn-cs"/>
              </a:rPr>
              <a:t>loves</a:t>
            </a:r>
            <a:r>
              <a:rPr lang="en-US" sz="2000" dirty="0" smtClean="0">
                <a:ea typeface="+mn-ea"/>
                <a:cs typeface="Arial" charset="0"/>
              </a:rPr>
              <a:t>(</a:t>
            </a:r>
            <a:r>
              <a:rPr lang="en-US" sz="2000" dirty="0" err="1" smtClean="0">
                <a:ea typeface="+mn-ea"/>
                <a:cs typeface="Arial" charset="0"/>
              </a:rPr>
              <a:t>vincent,mia</a:t>
            </a:r>
            <a:r>
              <a:rPr lang="en-US" sz="2000" dirty="0" smtClean="0">
                <a:ea typeface="+mn-ea"/>
                <a:cs typeface="Arial" charset="0"/>
              </a:rPr>
              <a:t>).</a:t>
            </a:r>
          </a:p>
          <a:p>
            <a:pPr eaLnBrk="1" hangingPunct="1">
              <a:buFontTx/>
              <a:buNone/>
              <a:defRPr/>
            </a:pPr>
            <a:r>
              <a:rPr lang="en-US" sz="2000" dirty="0" smtClean="0">
                <a:ea typeface="+mn-ea"/>
                <a:cs typeface="+mn-cs"/>
              </a:rPr>
              <a:t>loves</a:t>
            </a:r>
            <a:r>
              <a:rPr lang="en-US" sz="2000" dirty="0" smtClean="0">
                <a:ea typeface="+mn-ea"/>
                <a:cs typeface="Arial" charset="0"/>
              </a:rPr>
              <a:t>(</a:t>
            </a:r>
            <a:r>
              <a:rPr lang="en-US" sz="2000" dirty="0" err="1" smtClean="0">
                <a:ea typeface="+mn-ea"/>
                <a:cs typeface="Arial" charset="0"/>
              </a:rPr>
              <a:t>marsellus,mia</a:t>
            </a:r>
            <a:r>
              <a:rPr lang="en-US" sz="2000" dirty="0" smtClean="0">
                <a:ea typeface="+mn-ea"/>
                <a:cs typeface="Arial" charset="0"/>
              </a:rPr>
              <a:t>).</a:t>
            </a:r>
            <a:r>
              <a:rPr lang="en-US" sz="2000" dirty="0" smtClean="0">
                <a:ea typeface="+mn-ea"/>
                <a:cs typeface="+mn-cs"/>
              </a:rPr>
              <a:t> </a:t>
            </a:r>
          </a:p>
          <a:p>
            <a:pPr eaLnBrk="1" hangingPunct="1">
              <a:buFontTx/>
              <a:buNone/>
              <a:defRPr/>
            </a:pPr>
            <a:r>
              <a:rPr lang="en-US" sz="2000" dirty="0" smtClean="0">
                <a:ea typeface="+mn-ea"/>
                <a:cs typeface="+mn-cs"/>
              </a:rPr>
              <a:t>loves</a:t>
            </a:r>
            <a:r>
              <a:rPr lang="en-US" sz="2000" dirty="0" smtClean="0">
                <a:ea typeface="+mn-ea"/>
                <a:cs typeface="Arial" charset="0"/>
              </a:rPr>
              <a:t>(pumpkin, </a:t>
            </a:r>
            <a:r>
              <a:rPr lang="en-US" sz="2000" dirty="0" err="1" smtClean="0">
                <a:ea typeface="+mn-ea"/>
                <a:cs typeface="Arial" charset="0"/>
              </a:rPr>
              <a:t>honey_bunny</a:t>
            </a:r>
            <a:r>
              <a:rPr lang="en-US" sz="2000" dirty="0" smtClean="0">
                <a:ea typeface="+mn-ea"/>
                <a:cs typeface="Arial" charset="0"/>
              </a:rPr>
              <a:t>).</a:t>
            </a:r>
          </a:p>
          <a:p>
            <a:pPr eaLnBrk="1" hangingPunct="1">
              <a:buFontTx/>
              <a:buNone/>
              <a:defRPr/>
            </a:pPr>
            <a:r>
              <a:rPr lang="en-US" sz="2000" dirty="0" smtClean="0">
                <a:ea typeface="+mn-ea"/>
                <a:cs typeface="+mn-cs"/>
              </a:rPr>
              <a:t>loves</a:t>
            </a:r>
            <a:r>
              <a:rPr lang="en-US" sz="2000" dirty="0" smtClean="0">
                <a:ea typeface="+mn-ea"/>
                <a:cs typeface="Arial" charset="0"/>
              </a:rPr>
              <a:t>(</a:t>
            </a:r>
            <a:r>
              <a:rPr lang="en-US" sz="2000" dirty="0" err="1" smtClean="0">
                <a:ea typeface="+mn-ea"/>
                <a:cs typeface="Arial" charset="0"/>
              </a:rPr>
              <a:t>honey_bunny</a:t>
            </a:r>
            <a:r>
              <a:rPr lang="en-US" sz="2000" dirty="0" smtClean="0">
                <a:ea typeface="+mn-ea"/>
                <a:cs typeface="Arial" charset="0"/>
              </a:rPr>
              <a:t>, pumpkin).</a:t>
            </a:r>
          </a:p>
          <a:p>
            <a:pPr eaLnBrk="1" hangingPunct="1">
              <a:buFontTx/>
              <a:buNone/>
              <a:defRPr/>
            </a:pPr>
            <a:endParaRPr lang="en-US" sz="2000" dirty="0" smtClean="0">
              <a:ea typeface="+mn-ea"/>
              <a:cs typeface="+mn-cs"/>
            </a:endParaRPr>
          </a:p>
          <a:p>
            <a:pPr eaLnBrk="1" hangingPunct="1">
              <a:buFontTx/>
              <a:buNone/>
              <a:defRPr/>
            </a:pPr>
            <a:r>
              <a:rPr lang="en-US" sz="2000" dirty="0" smtClean="0">
                <a:ea typeface="+mn-ea"/>
                <a:cs typeface="+mn-cs"/>
              </a:rPr>
              <a:t>jealous</a:t>
            </a:r>
            <a:r>
              <a:rPr lang="en-US" sz="2000" dirty="0" smtClean="0">
                <a:ea typeface="+mn-ea"/>
                <a:cs typeface="Arial" charset="0"/>
              </a:rPr>
              <a:t>(X,Y):- loves(X,Z), loves(Y,Z).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BCE7C77-80A7-433A-B45C-A37A6E104280}" type="datetime1">
              <a:rPr lang="en-US" smtClean="0"/>
              <a:pPr/>
              <a:t>10/3/2016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© Aashik Azim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89338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ea typeface="+mj-ea"/>
                <a:cs typeface="+mj-cs"/>
              </a:rPr>
              <a:t>Knowledge Base 5</a:t>
            </a:r>
          </a:p>
        </p:txBody>
      </p:sp>
      <p:sp>
        <p:nvSpPr>
          <p:cNvPr id="293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752600"/>
            <a:ext cx="5638800" cy="2286000"/>
          </a:xfrm>
          <a:solidFill>
            <a:srgbClr val="DDDDDD">
              <a:alpha val="50000"/>
            </a:srgbClr>
          </a:solidFill>
          <a:ln>
            <a:solidFill>
              <a:schemeClr val="folHlink"/>
            </a:solidFill>
            <a:miter lim="800000"/>
            <a:headEnd/>
            <a:tailEnd/>
          </a:ln>
        </p:spPr>
        <p:txBody>
          <a:bodyPr>
            <a:normAutofit lnSpcReduction="10000"/>
          </a:bodyPr>
          <a:lstStyle/>
          <a:p>
            <a:pPr eaLnBrk="1" hangingPunct="1">
              <a:buFontTx/>
              <a:buNone/>
              <a:defRPr/>
            </a:pPr>
            <a:r>
              <a:rPr lang="en-US" sz="2000" dirty="0" smtClean="0">
                <a:ea typeface="+mn-ea"/>
                <a:cs typeface="+mn-cs"/>
              </a:rPr>
              <a:t>loves</a:t>
            </a:r>
            <a:r>
              <a:rPr lang="en-US" sz="2000" dirty="0" smtClean="0">
                <a:ea typeface="+mn-ea"/>
                <a:cs typeface="Arial" charset="0"/>
              </a:rPr>
              <a:t>(</a:t>
            </a:r>
            <a:r>
              <a:rPr lang="en-US" sz="2000" dirty="0" err="1" smtClean="0">
                <a:ea typeface="+mn-ea"/>
                <a:cs typeface="Arial" charset="0"/>
              </a:rPr>
              <a:t>vincent,mia</a:t>
            </a:r>
            <a:r>
              <a:rPr lang="en-US" sz="2000" dirty="0" smtClean="0">
                <a:ea typeface="+mn-ea"/>
                <a:cs typeface="Arial" charset="0"/>
              </a:rPr>
              <a:t>).</a:t>
            </a:r>
          </a:p>
          <a:p>
            <a:pPr eaLnBrk="1" hangingPunct="1">
              <a:buFontTx/>
              <a:buNone/>
              <a:defRPr/>
            </a:pPr>
            <a:r>
              <a:rPr lang="en-US" sz="2000" dirty="0" smtClean="0">
                <a:ea typeface="+mn-ea"/>
                <a:cs typeface="+mn-cs"/>
              </a:rPr>
              <a:t>loves</a:t>
            </a:r>
            <a:r>
              <a:rPr lang="en-US" sz="2000" dirty="0" smtClean="0">
                <a:ea typeface="+mn-ea"/>
                <a:cs typeface="Arial" charset="0"/>
              </a:rPr>
              <a:t>(</a:t>
            </a:r>
            <a:r>
              <a:rPr lang="en-US" sz="2000" dirty="0" err="1" smtClean="0">
                <a:ea typeface="+mn-ea"/>
                <a:cs typeface="Arial" charset="0"/>
              </a:rPr>
              <a:t>marsellus,mia</a:t>
            </a:r>
            <a:r>
              <a:rPr lang="en-US" sz="2000" dirty="0" smtClean="0">
                <a:ea typeface="+mn-ea"/>
                <a:cs typeface="Arial" charset="0"/>
              </a:rPr>
              <a:t>).</a:t>
            </a:r>
            <a:r>
              <a:rPr lang="en-US" sz="2000" dirty="0" smtClean="0">
                <a:ea typeface="+mn-ea"/>
                <a:cs typeface="+mn-cs"/>
              </a:rPr>
              <a:t> </a:t>
            </a:r>
          </a:p>
          <a:p>
            <a:pPr eaLnBrk="1" hangingPunct="1">
              <a:buFontTx/>
              <a:buNone/>
              <a:defRPr/>
            </a:pPr>
            <a:r>
              <a:rPr lang="en-US" sz="2000" dirty="0" smtClean="0">
                <a:ea typeface="+mn-ea"/>
                <a:cs typeface="+mn-cs"/>
              </a:rPr>
              <a:t>loves</a:t>
            </a:r>
            <a:r>
              <a:rPr lang="en-US" sz="2000" dirty="0" smtClean="0">
                <a:ea typeface="+mn-ea"/>
                <a:cs typeface="Arial" charset="0"/>
              </a:rPr>
              <a:t>(pumpkin, </a:t>
            </a:r>
            <a:r>
              <a:rPr lang="en-US" sz="2000" dirty="0" err="1" smtClean="0">
                <a:ea typeface="+mn-ea"/>
                <a:cs typeface="Arial" charset="0"/>
              </a:rPr>
              <a:t>honey_bunny</a:t>
            </a:r>
            <a:r>
              <a:rPr lang="en-US" sz="2000" dirty="0" smtClean="0">
                <a:ea typeface="+mn-ea"/>
                <a:cs typeface="Arial" charset="0"/>
              </a:rPr>
              <a:t>).</a:t>
            </a:r>
          </a:p>
          <a:p>
            <a:pPr eaLnBrk="1" hangingPunct="1">
              <a:buFontTx/>
              <a:buNone/>
              <a:defRPr/>
            </a:pPr>
            <a:r>
              <a:rPr lang="en-US" sz="2000" dirty="0" smtClean="0">
                <a:ea typeface="+mn-ea"/>
                <a:cs typeface="+mn-cs"/>
              </a:rPr>
              <a:t>loves</a:t>
            </a:r>
            <a:r>
              <a:rPr lang="en-US" sz="2000" dirty="0" smtClean="0">
                <a:ea typeface="+mn-ea"/>
                <a:cs typeface="Arial" charset="0"/>
              </a:rPr>
              <a:t>(</a:t>
            </a:r>
            <a:r>
              <a:rPr lang="en-US" sz="2000" dirty="0" err="1" smtClean="0">
                <a:ea typeface="+mn-ea"/>
                <a:cs typeface="Arial" charset="0"/>
              </a:rPr>
              <a:t>honey_bunny</a:t>
            </a:r>
            <a:r>
              <a:rPr lang="en-US" sz="2000" dirty="0" smtClean="0">
                <a:ea typeface="+mn-ea"/>
                <a:cs typeface="Arial" charset="0"/>
              </a:rPr>
              <a:t>, pumpkin).</a:t>
            </a:r>
          </a:p>
          <a:p>
            <a:pPr eaLnBrk="1" hangingPunct="1">
              <a:buFontTx/>
              <a:buNone/>
              <a:defRPr/>
            </a:pPr>
            <a:endParaRPr lang="en-US" sz="2000" dirty="0" smtClean="0">
              <a:ea typeface="+mn-ea"/>
              <a:cs typeface="+mn-cs"/>
            </a:endParaRPr>
          </a:p>
          <a:p>
            <a:pPr eaLnBrk="1" hangingPunct="1">
              <a:buFontTx/>
              <a:buNone/>
              <a:defRPr/>
            </a:pPr>
            <a:r>
              <a:rPr lang="en-US" sz="2000" dirty="0" smtClean="0">
                <a:ea typeface="+mn-ea"/>
                <a:cs typeface="+mn-cs"/>
              </a:rPr>
              <a:t>jealous</a:t>
            </a:r>
            <a:r>
              <a:rPr lang="en-US" sz="2000" dirty="0" smtClean="0">
                <a:ea typeface="+mn-ea"/>
                <a:cs typeface="Arial" charset="0"/>
              </a:rPr>
              <a:t>(X,Y):- loves(X,Z), loves(Y,Z). </a:t>
            </a:r>
          </a:p>
        </p:txBody>
      </p:sp>
      <p:sp>
        <p:nvSpPr>
          <p:cNvPr id="293892" name="Rectangle 4"/>
          <p:cNvSpPr>
            <a:spLocks noChangeArrowheads="1"/>
          </p:cNvSpPr>
          <p:nvPr/>
        </p:nvSpPr>
        <p:spPr bwMode="auto">
          <a:xfrm>
            <a:off x="990600" y="4267200"/>
            <a:ext cx="5562600" cy="2286000"/>
          </a:xfrm>
          <a:prstGeom prst="rect">
            <a:avLst/>
          </a:prstGeom>
          <a:solidFill>
            <a:srgbClr val="CCCCFF">
              <a:alpha val="50000"/>
            </a:srgbClr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buFontTx/>
              <a:buNone/>
              <a:defRPr/>
            </a:pPr>
            <a:r>
              <a:rPr lang="en-US" sz="2000">
                <a:latin typeface="Arial" charset="0"/>
                <a:ea typeface="ＭＳ Ｐゴシック" charset="0"/>
              </a:rPr>
              <a:t>?- jealous</a:t>
            </a:r>
            <a:r>
              <a:rPr lang="en-US" sz="2000">
                <a:latin typeface="Arial" charset="0"/>
                <a:ea typeface="ＭＳ Ｐゴシック" charset="0"/>
                <a:cs typeface="Arial" charset="0"/>
              </a:rPr>
              <a:t>(marsellus,W).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4D50483-C587-49CA-AE94-D5A2AFB475E8}" type="datetime1">
              <a:rPr lang="en-US" smtClean="0"/>
              <a:pPr/>
              <a:t>10/3/2016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© Aashik Azim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64172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ea typeface="+mj-ea"/>
                <a:cs typeface="+mj-cs"/>
              </a:rPr>
              <a:t>Knowledge Base 5</a:t>
            </a:r>
          </a:p>
        </p:txBody>
      </p:sp>
      <p:sp>
        <p:nvSpPr>
          <p:cNvPr id="294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752600"/>
            <a:ext cx="5105400" cy="2286000"/>
          </a:xfrm>
          <a:solidFill>
            <a:srgbClr val="DDDDDD">
              <a:alpha val="50000"/>
            </a:srgbClr>
          </a:solidFill>
          <a:ln>
            <a:solidFill>
              <a:schemeClr val="folHlink"/>
            </a:solidFill>
            <a:miter lim="800000"/>
            <a:headEnd/>
            <a:tailEnd/>
          </a:ln>
        </p:spPr>
        <p:txBody>
          <a:bodyPr>
            <a:normAutofit lnSpcReduction="10000"/>
          </a:bodyPr>
          <a:lstStyle/>
          <a:p>
            <a:pPr eaLnBrk="1" hangingPunct="1">
              <a:buFontTx/>
              <a:buNone/>
              <a:defRPr/>
            </a:pPr>
            <a:r>
              <a:rPr lang="en-US" sz="2000" dirty="0" smtClean="0">
                <a:ea typeface="+mn-ea"/>
                <a:cs typeface="+mn-cs"/>
              </a:rPr>
              <a:t>loves</a:t>
            </a:r>
            <a:r>
              <a:rPr lang="en-US" sz="2000" dirty="0" smtClean="0">
                <a:ea typeface="+mn-ea"/>
                <a:cs typeface="Arial" charset="0"/>
              </a:rPr>
              <a:t>(</a:t>
            </a:r>
            <a:r>
              <a:rPr lang="en-US" sz="2000" dirty="0" err="1" smtClean="0">
                <a:ea typeface="+mn-ea"/>
                <a:cs typeface="Arial" charset="0"/>
              </a:rPr>
              <a:t>vincent,mia</a:t>
            </a:r>
            <a:r>
              <a:rPr lang="en-US" sz="2000" dirty="0" smtClean="0">
                <a:ea typeface="+mn-ea"/>
                <a:cs typeface="Arial" charset="0"/>
              </a:rPr>
              <a:t>).</a:t>
            </a:r>
          </a:p>
          <a:p>
            <a:pPr eaLnBrk="1" hangingPunct="1">
              <a:buFontTx/>
              <a:buNone/>
              <a:defRPr/>
            </a:pPr>
            <a:r>
              <a:rPr lang="en-US" sz="2000" dirty="0" smtClean="0">
                <a:ea typeface="+mn-ea"/>
                <a:cs typeface="+mn-cs"/>
              </a:rPr>
              <a:t>loves</a:t>
            </a:r>
            <a:r>
              <a:rPr lang="en-US" sz="2000" dirty="0" smtClean="0">
                <a:ea typeface="+mn-ea"/>
                <a:cs typeface="Arial" charset="0"/>
              </a:rPr>
              <a:t>(</a:t>
            </a:r>
            <a:r>
              <a:rPr lang="en-US" sz="2000" dirty="0" err="1" smtClean="0">
                <a:ea typeface="+mn-ea"/>
                <a:cs typeface="Arial" charset="0"/>
              </a:rPr>
              <a:t>marsellus,mia</a:t>
            </a:r>
            <a:r>
              <a:rPr lang="en-US" sz="2000" dirty="0" smtClean="0">
                <a:ea typeface="+mn-ea"/>
                <a:cs typeface="Arial" charset="0"/>
              </a:rPr>
              <a:t>).</a:t>
            </a:r>
            <a:r>
              <a:rPr lang="en-US" sz="2000" dirty="0" smtClean="0">
                <a:ea typeface="+mn-ea"/>
                <a:cs typeface="+mn-cs"/>
              </a:rPr>
              <a:t> </a:t>
            </a:r>
          </a:p>
          <a:p>
            <a:pPr eaLnBrk="1" hangingPunct="1">
              <a:buFontTx/>
              <a:buNone/>
              <a:defRPr/>
            </a:pPr>
            <a:r>
              <a:rPr lang="en-US" sz="2000" dirty="0" smtClean="0">
                <a:ea typeface="+mn-ea"/>
                <a:cs typeface="+mn-cs"/>
              </a:rPr>
              <a:t>loves</a:t>
            </a:r>
            <a:r>
              <a:rPr lang="en-US" sz="2000" dirty="0" smtClean="0">
                <a:ea typeface="+mn-ea"/>
                <a:cs typeface="Arial" charset="0"/>
              </a:rPr>
              <a:t>(pumpkin, </a:t>
            </a:r>
            <a:r>
              <a:rPr lang="en-US" sz="2000" dirty="0" err="1" smtClean="0">
                <a:ea typeface="+mn-ea"/>
                <a:cs typeface="Arial" charset="0"/>
              </a:rPr>
              <a:t>honey_bunny</a:t>
            </a:r>
            <a:r>
              <a:rPr lang="en-US" sz="2000" dirty="0" smtClean="0">
                <a:ea typeface="+mn-ea"/>
                <a:cs typeface="Arial" charset="0"/>
              </a:rPr>
              <a:t>).</a:t>
            </a:r>
          </a:p>
          <a:p>
            <a:pPr eaLnBrk="1" hangingPunct="1">
              <a:buFontTx/>
              <a:buNone/>
              <a:defRPr/>
            </a:pPr>
            <a:r>
              <a:rPr lang="en-US" sz="2000" dirty="0" smtClean="0">
                <a:ea typeface="+mn-ea"/>
                <a:cs typeface="+mn-cs"/>
              </a:rPr>
              <a:t>loves</a:t>
            </a:r>
            <a:r>
              <a:rPr lang="en-US" sz="2000" dirty="0" smtClean="0">
                <a:ea typeface="+mn-ea"/>
                <a:cs typeface="Arial" charset="0"/>
              </a:rPr>
              <a:t>(</a:t>
            </a:r>
            <a:r>
              <a:rPr lang="en-US" sz="2000" dirty="0" err="1" smtClean="0">
                <a:ea typeface="+mn-ea"/>
                <a:cs typeface="Arial" charset="0"/>
              </a:rPr>
              <a:t>honey_bunny</a:t>
            </a:r>
            <a:r>
              <a:rPr lang="en-US" sz="2000" dirty="0" smtClean="0">
                <a:ea typeface="+mn-ea"/>
                <a:cs typeface="Arial" charset="0"/>
              </a:rPr>
              <a:t>, pumpkin).</a:t>
            </a:r>
          </a:p>
          <a:p>
            <a:pPr eaLnBrk="1" hangingPunct="1">
              <a:buFontTx/>
              <a:buNone/>
              <a:defRPr/>
            </a:pPr>
            <a:endParaRPr lang="en-US" sz="2000" dirty="0" smtClean="0">
              <a:ea typeface="+mn-ea"/>
              <a:cs typeface="+mn-cs"/>
            </a:endParaRPr>
          </a:p>
          <a:p>
            <a:pPr eaLnBrk="1" hangingPunct="1">
              <a:buFontTx/>
              <a:buNone/>
              <a:defRPr/>
            </a:pPr>
            <a:r>
              <a:rPr lang="en-US" sz="2000" dirty="0" smtClean="0">
                <a:ea typeface="+mn-ea"/>
                <a:cs typeface="+mn-cs"/>
              </a:rPr>
              <a:t>jealous</a:t>
            </a:r>
            <a:r>
              <a:rPr lang="en-US" sz="2000" dirty="0" smtClean="0">
                <a:ea typeface="+mn-ea"/>
                <a:cs typeface="Arial" charset="0"/>
              </a:rPr>
              <a:t>(X,Y):- loves(X,Z), loves(Y,Z). </a:t>
            </a:r>
          </a:p>
        </p:txBody>
      </p:sp>
      <p:sp>
        <p:nvSpPr>
          <p:cNvPr id="294916" name="Rectangle 4"/>
          <p:cNvSpPr>
            <a:spLocks noChangeArrowheads="1"/>
          </p:cNvSpPr>
          <p:nvPr/>
        </p:nvSpPr>
        <p:spPr bwMode="auto">
          <a:xfrm>
            <a:off x="990600" y="4267200"/>
            <a:ext cx="5105400" cy="2286000"/>
          </a:xfrm>
          <a:prstGeom prst="rect">
            <a:avLst/>
          </a:prstGeom>
          <a:solidFill>
            <a:srgbClr val="CCCCFF">
              <a:alpha val="50000"/>
            </a:srgbClr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buFontTx/>
              <a:buNone/>
              <a:defRPr/>
            </a:pPr>
            <a:r>
              <a:rPr lang="en-US" sz="2000" dirty="0">
                <a:latin typeface="Arial" charset="0"/>
                <a:ea typeface="ＭＳ Ｐゴシック" charset="0"/>
              </a:rPr>
              <a:t>?- jealous</a:t>
            </a:r>
            <a:r>
              <a:rPr lang="en-US" sz="2000" dirty="0">
                <a:latin typeface="Arial" charset="0"/>
                <a:ea typeface="ＭＳ Ｐゴシック" charset="0"/>
                <a:cs typeface="Arial" charset="0"/>
              </a:rPr>
              <a:t>(</a:t>
            </a:r>
            <a:r>
              <a:rPr lang="en-US" sz="2000" dirty="0" err="1">
                <a:latin typeface="Arial" charset="0"/>
                <a:ea typeface="ＭＳ Ｐゴシック" charset="0"/>
                <a:cs typeface="Arial" charset="0"/>
              </a:rPr>
              <a:t>marsellus,W</a:t>
            </a:r>
            <a:r>
              <a:rPr lang="en-US" sz="2000" dirty="0">
                <a:latin typeface="Arial" charset="0"/>
                <a:ea typeface="ＭＳ Ｐゴシック" charset="0"/>
                <a:cs typeface="Arial" charset="0"/>
              </a:rPr>
              <a:t>).</a:t>
            </a:r>
          </a:p>
          <a:p>
            <a:pPr marL="342900" indent="-342900">
              <a:buFontTx/>
              <a:buNone/>
              <a:defRPr/>
            </a:pPr>
            <a:r>
              <a:rPr lang="en-US" sz="2000" dirty="0">
                <a:latin typeface="Arial" charset="0"/>
                <a:ea typeface="ＭＳ Ｐゴシック" charset="0"/>
                <a:cs typeface="Arial" charset="0"/>
              </a:rPr>
              <a:t>W=</a:t>
            </a:r>
            <a:r>
              <a:rPr lang="en-US" sz="2000" dirty="0" err="1">
                <a:latin typeface="Arial" charset="0"/>
                <a:ea typeface="ＭＳ Ｐゴシック" charset="0"/>
                <a:cs typeface="Arial" charset="0"/>
              </a:rPr>
              <a:t>vincent</a:t>
            </a:r>
            <a:endParaRPr lang="en-US" sz="2000" dirty="0">
              <a:latin typeface="Arial" charset="0"/>
              <a:ea typeface="ＭＳ Ｐゴシック" charset="0"/>
              <a:cs typeface="Arial" charset="0"/>
            </a:endParaRPr>
          </a:p>
          <a:p>
            <a:pPr marL="342900" indent="-342900">
              <a:buFontTx/>
              <a:buNone/>
              <a:defRPr/>
            </a:pPr>
            <a:r>
              <a:rPr lang="en-US" sz="2000" dirty="0">
                <a:latin typeface="Arial" charset="0"/>
                <a:ea typeface="ＭＳ Ｐゴシック" charset="0"/>
                <a:cs typeface="Arial" charset="0"/>
              </a:rPr>
              <a:t>?-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14169B6-6748-4F9F-BCCC-F3FB89FA8F67}" type="datetime1">
              <a:rPr lang="en-US" smtClean="0"/>
              <a:pPr/>
              <a:t>10/3/2016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© Aashik Azim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11229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ea typeface="+mj-ea"/>
                <a:cs typeface="+mj-cs"/>
              </a:rPr>
              <a:t>Prolog Syntax</a:t>
            </a:r>
          </a:p>
        </p:txBody>
      </p:sp>
      <p:sp>
        <p:nvSpPr>
          <p:cNvPr id="246788" name="Text Box 4"/>
          <p:cNvSpPr txBox="1">
            <a:spLocks noChangeArrowheads="1"/>
          </p:cNvSpPr>
          <p:nvPr/>
        </p:nvSpPr>
        <p:spPr bwMode="auto">
          <a:xfrm>
            <a:off x="4610100" y="2209800"/>
            <a:ext cx="1104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99CCFF">
                    <a:alpha val="50000"/>
                  </a:srgbClr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Tx/>
              <a:buNone/>
              <a:defRPr/>
            </a:pPr>
            <a:r>
              <a:rPr lang="en-US">
                <a:latin typeface="Lucida Console" charset="0"/>
                <a:ea typeface="ＭＳ Ｐゴシック" charset="0"/>
              </a:rPr>
              <a:t>Terms</a:t>
            </a:r>
          </a:p>
        </p:txBody>
      </p:sp>
      <p:sp>
        <p:nvSpPr>
          <p:cNvPr id="246789" name="Text Box 5"/>
          <p:cNvSpPr txBox="1">
            <a:spLocks noChangeArrowheads="1"/>
          </p:cNvSpPr>
          <p:nvPr/>
        </p:nvSpPr>
        <p:spPr bwMode="auto">
          <a:xfrm>
            <a:off x="2406650" y="3124200"/>
            <a:ext cx="2393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99CCFF">
                    <a:alpha val="50000"/>
                  </a:srgbClr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Tx/>
              <a:buNone/>
              <a:defRPr/>
            </a:pPr>
            <a:r>
              <a:rPr lang="en-US">
                <a:latin typeface="Lucida Console" charset="0"/>
                <a:ea typeface="ＭＳ Ｐゴシック" charset="0"/>
              </a:rPr>
              <a:t>Simple Terms</a:t>
            </a:r>
          </a:p>
        </p:txBody>
      </p:sp>
      <p:sp>
        <p:nvSpPr>
          <p:cNvPr id="246790" name="Text Box 6"/>
          <p:cNvSpPr txBox="1">
            <a:spLocks noChangeArrowheads="1"/>
          </p:cNvSpPr>
          <p:nvPr/>
        </p:nvSpPr>
        <p:spPr bwMode="auto">
          <a:xfrm>
            <a:off x="5873750" y="3359727"/>
            <a:ext cx="2578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99CCFF">
                    <a:alpha val="50000"/>
                  </a:srgbClr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Tx/>
              <a:buNone/>
              <a:defRPr/>
            </a:pPr>
            <a:r>
              <a:rPr lang="en-US" dirty="0">
                <a:latin typeface="Lucida Console" charset="0"/>
                <a:ea typeface="ＭＳ Ｐゴシック" charset="0"/>
              </a:rPr>
              <a:t>Complex Terms</a:t>
            </a:r>
          </a:p>
        </p:txBody>
      </p:sp>
      <p:sp>
        <p:nvSpPr>
          <p:cNvPr id="246791" name="Line 7"/>
          <p:cNvSpPr>
            <a:spLocks noChangeShapeType="1"/>
          </p:cNvSpPr>
          <p:nvPr/>
        </p:nvSpPr>
        <p:spPr bwMode="auto">
          <a:xfrm flipH="1">
            <a:off x="3657600" y="2667000"/>
            <a:ext cx="152400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Lucida Console" charset="0"/>
              <a:ea typeface="ＭＳ Ｐゴシック" charset="0"/>
            </a:endParaRPr>
          </a:p>
        </p:txBody>
      </p:sp>
      <p:sp>
        <p:nvSpPr>
          <p:cNvPr id="246792" name="Line 8"/>
          <p:cNvSpPr>
            <a:spLocks noChangeShapeType="1"/>
          </p:cNvSpPr>
          <p:nvPr/>
        </p:nvSpPr>
        <p:spPr bwMode="auto">
          <a:xfrm>
            <a:off x="5181600" y="2667000"/>
            <a:ext cx="198120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Lucida Console" charset="0"/>
              <a:ea typeface="ＭＳ Ｐゴシック" charset="0"/>
            </a:endParaRPr>
          </a:p>
        </p:txBody>
      </p:sp>
      <p:sp>
        <p:nvSpPr>
          <p:cNvPr id="246793" name="Text Box 9"/>
          <p:cNvSpPr txBox="1">
            <a:spLocks noChangeArrowheads="1"/>
          </p:cNvSpPr>
          <p:nvPr/>
        </p:nvSpPr>
        <p:spPr bwMode="auto">
          <a:xfrm>
            <a:off x="1358900" y="4114800"/>
            <a:ext cx="1841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99CCFF">
                    <a:alpha val="50000"/>
                  </a:srgbClr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Tx/>
              <a:buNone/>
              <a:defRPr/>
            </a:pPr>
            <a:r>
              <a:rPr lang="en-US">
                <a:latin typeface="Lucida Console" charset="0"/>
                <a:ea typeface="ＭＳ Ｐゴシック" charset="0"/>
              </a:rPr>
              <a:t>Constants</a:t>
            </a:r>
          </a:p>
        </p:txBody>
      </p:sp>
      <p:sp>
        <p:nvSpPr>
          <p:cNvPr id="246794" name="Text Box 10"/>
          <p:cNvSpPr txBox="1">
            <a:spLocks noChangeArrowheads="1"/>
          </p:cNvSpPr>
          <p:nvPr/>
        </p:nvSpPr>
        <p:spPr bwMode="auto">
          <a:xfrm>
            <a:off x="3721100" y="4114800"/>
            <a:ext cx="1841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99CCFF">
                    <a:alpha val="50000"/>
                  </a:srgbClr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Tx/>
              <a:buNone/>
              <a:defRPr/>
            </a:pPr>
            <a:r>
              <a:rPr lang="en-US">
                <a:latin typeface="Lucida Console" charset="0"/>
                <a:ea typeface="ＭＳ Ｐゴシック" charset="0"/>
              </a:rPr>
              <a:t>Variables</a:t>
            </a:r>
          </a:p>
        </p:txBody>
      </p:sp>
      <p:sp>
        <p:nvSpPr>
          <p:cNvPr id="246795" name="Text Box 11"/>
          <p:cNvSpPr txBox="1">
            <a:spLocks noChangeArrowheads="1"/>
          </p:cNvSpPr>
          <p:nvPr/>
        </p:nvSpPr>
        <p:spPr bwMode="auto">
          <a:xfrm>
            <a:off x="952500" y="5257800"/>
            <a:ext cx="1104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99CCFF">
                    <a:alpha val="50000"/>
                  </a:srgbClr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Tx/>
              <a:buNone/>
              <a:defRPr/>
            </a:pPr>
            <a:r>
              <a:rPr lang="en-US">
                <a:latin typeface="Lucida Console" charset="0"/>
                <a:ea typeface="ＭＳ Ｐゴシック" charset="0"/>
              </a:rPr>
              <a:t>Atoms</a:t>
            </a:r>
          </a:p>
        </p:txBody>
      </p:sp>
      <p:sp>
        <p:nvSpPr>
          <p:cNvPr id="246796" name="Text Box 12"/>
          <p:cNvSpPr txBox="1">
            <a:spLocks noChangeArrowheads="1"/>
          </p:cNvSpPr>
          <p:nvPr/>
        </p:nvSpPr>
        <p:spPr bwMode="auto">
          <a:xfrm>
            <a:off x="2590800" y="5257800"/>
            <a:ext cx="1473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99CCFF">
                    <a:alpha val="50000"/>
                  </a:srgbClr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Tx/>
              <a:buNone/>
              <a:defRPr/>
            </a:pPr>
            <a:r>
              <a:rPr lang="en-US">
                <a:latin typeface="Lucida Console" charset="0"/>
                <a:ea typeface="ＭＳ Ｐゴシック" charset="0"/>
              </a:rPr>
              <a:t>Numbers</a:t>
            </a:r>
          </a:p>
        </p:txBody>
      </p:sp>
      <p:sp>
        <p:nvSpPr>
          <p:cNvPr id="246797" name="Line 13"/>
          <p:cNvSpPr>
            <a:spLocks noChangeShapeType="1"/>
          </p:cNvSpPr>
          <p:nvPr/>
        </p:nvSpPr>
        <p:spPr bwMode="auto">
          <a:xfrm flipH="1">
            <a:off x="2362200" y="3505200"/>
            <a:ext cx="10668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Lucida Console" charset="0"/>
              <a:ea typeface="ＭＳ Ｐゴシック" charset="0"/>
            </a:endParaRPr>
          </a:p>
        </p:txBody>
      </p:sp>
      <p:sp>
        <p:nvSpPr>
          <p:cNvPr id="246798" name="Line 14"/>
          <p:cNvSpPr>
            <a:spLocks noChangeShapeType="1"/>
          </p:cNvSpPr>
          <p:nvPr/>
        </p:nvSpPr>
        <p:spPr bwMode="auto">
          <a:xfrm flipH="1">
            <a:off x="1447800" y="4495800"/>
            <a:ext cx="838200" cy="838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Lucida Console" charset="0"/>
              <a:ea typeface="ＭＳ Ｐゴシック" charset="0"/>
            </a:endParaRPr>
          </a:p>
        </p:txBody>
      </p:sp>
      <p:sp>
        <p:nvSpPr>
          <p:cNvPr id="246799" name="Line 15"/>
          <p:cNvSpPr>
            <a:spLocks noChangeShapeType="1"/>
          </p:cNvSpPr>
          <p:nvPr/>
        </p:nvSpPr>
        <p:spPr bwMode="auto">
          <a:xfrm>
            <a:off x="3429000" y="3505200"/>
            <a:ext cx="9144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Lucida Console" charset="0"/>
              <a:ea typeface="ＭＳ Ｐゴシック" charset="0"/>
            </a:endParaRPr>
          </a:p>
        </p:txBody>
      </p:sp>
      <p:sp>
        <p:nvSpPr>
          <p:cNvPr id="246800" name="Line 16"/>
          <p:cNvSpPr>
            <a:spLocks noChangeShapeType="1"/>
          </p:cNvSpPr>
          <p:nvPr/>
        </p:nvSpPr>
        <p:spPr bwMode="auto">
          <a:xfrm>
            <a:off x="2286000" y="4495800"/>
            <a:ext cx="914400" cy="838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Lucida Console" charset="0"/>
              <a:ea typeface="ＭＳ Ｐゴシック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6920CA4-7A90-40DE-B4BF-A1C033D0E1CD}" type="datetime1">
              <a:rPr lang="en-US" smtClean="0"/>
              <a:pPr/>
              <a:t>10/3/2016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© Aashik Azim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06282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The number of arguments a complex term has is called its </a:t>
            </a:r>
            <a:r>
              <a:rPr lang="en-US" b="1" u="sng" dirty="0" err="1"/>
              <a:t>arity</a:t>
            </a:r>
            <a:endParaRPr lang="en-US" b="1" u="sng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Examples: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</a:t>
            </a:r>
            <a:r>
              <a:rPr lang="en-US" b="1" dirty="0"/>
              <a:t>woman</a:t>
            </a:r>
            <a:r>
              <a:rPr lang="en-US" b="1" dirty="0">
                <a:cs typeface="Arial" charset="0"/>
              </a:rPr>
              <a:t>(</a:t>
            </a:r>
            <a:r>
              <a:rPr lang="en-US" b="1" dirty="0" err="1">
                <a:cs typeface="Arial" charset="0"/>
              </a:rPr>
              <a:t>mia</a:t>
            </a:r>
            <a:r>
              <a:rPr lang="en-US" b="1" dirty="0">
                <a:cs typeface="Arial" charset="0"/>
              </a:rPr>
              <a:t>)</a:t>
            </a:r>
            <a:r>
              <a:rPr lang="en-US" dirty="0">
                <a:cs typeface="Arial" charset="0"/>
              </a:rPr>
              <a:t>      is a term with </a:t>
            </a:r>
            <a:r>
              <a:rPr lang="en-US" dirty="0" err="1">
                <a:cs typeface="Arial" charset="0"/>
              </a:rPr>
              <a:t>arity</a:t>
            </a:r>
            <a:r>
              <a:rPr lang="en-US" dirty="0">
                <a:cs typeface="Arial" charset="0"/>
              </a:rPr>
              <a:t> 1</a:t>
            </a:r>
            <a:br>
              <a:rPr lang="en-US" dirty="0">
                <a:cs typeface="Arial" charset="0"/>
              </a:rPr>
            </a:br>
            <a:r>
              <a:rPr lang="en-US" dirty="0">
                <a:cs typeface="Arial" charset="0"/>
              </a:rPr>
              <a:t> </a:t>
            </a:r>
            <a:r>
              <a:rPr lang="en-US" b="1" dirty="0"/>
              <a:t>loves</a:t>
            </a:r>
            <a:r>
              <a:rPr lang="en-US" b="1" dirty="0">
                <a:cs typeface="Arial" charset="0"/>
              </a:rPr>
              <a:t>(</a:t>
            </a:r>
            <a:r>
              <a:rPr lang="en-US" b="1" dirty="0" err="1">
                <a:cs typeface="Arial" charset="0"/>
              </a:rPr>
              <a:t>vincent,mia</a:t>
            </a:r>
            <a:r>
              <a:rPr lang="en-US" b="1" dirty="0">
                <a:cs typeface="Arial" charset="0"/>
              </a:rPr>
              <a:t>)</a:t>
            </a:r>
            <a:r>
              <a:rPr lang="en-US" dirty="0">
                <a:cs typeface="Arial" charset="0"/>
              </a:rPr>
              <a:t>           has </a:t>
            </a:r>
            <a:r>
              <a:rPr lang="en-US" dirty="0" err="1">
                <a:cs typeface="Arial" charset="0"/>
              </a:rPr>
              <a:t>arity</a:t>
            </a:r>
            <a:r>
              <a:rPr lang="en-US" dirty="0">
                <a:cs typeface="Arial" charset="0"/>
              </a:rPr>
              <a:t> 2</a:t>
            </a:r>
            <a:br>
              <a:rPr lang="en-US" dirty="0">
                <a:cs typeface="Arial" charset="0"/>
              </a:rPr>
            </a:br>
            <a:r>
              <a:rPr lang="en-US" dirty="0">
                <a:cs typeface="Arial" charset="0"/>
              </a:rPr>
              <a:t> </a:t>
            </a:r>
            <a:r>
              <a:rPr lang="en-US" b="1" dirty="0"/>
              <a:t>father</a:t>
            </a:r>
            <a:r>
              <a:rPr lang="en-US" b="1" dirty="0">
                <a:cs typeface="Arial" charset="0"/>
              </a:rPr>
              <a:t>(father(butch))</a:t>
            </a:r>
            <a:r>
              <a:rPr lang="en-US" dirty="0">
                <a:cs typeface="Arial" charset="0"/>
              </a:rPr>
              <a:t>               </a:t>
            </a:r>
            <a:r>
              <a:rPr lang="en-US" dirty="0" err="1">
                <a:cs typeface="Arial" charset="0"/>
              </a:rPr>
              <a:t>arity</a:t>
            </a:r>
            <a:r>
              <a:rPr lang="en-US" dirty="0">
                <a:cs typeface="Arial" charset="0"/>
              </a:rPr>
              <a:t> 1</a:t>
            </a:r>
            <a:endParaRPr lang="en-US" dirty="0"/>
          </a:p>
          <a:p>
            <a:pPr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© Aashik Azim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E762A69B-0D3C-48F4-94EB-972ED1B2CB6B}" type="datetime1">
              <a:rPr lang="en-US" smtClean="0"/>
              <a:pPr/>
              <a:t>10/3/2016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3644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Arity</a:t>
            </a:r>
            <a:r>
              <a:rPr lang="en-US" dirty="0"/>
              <a:t> is important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In Prolog you can define two predicates with the same functor but with different </a:t>
            </a:r>
            <a:r>
              <a:rPr lang="en-US" dirty="0" err="1"/>
              <a:t>arity</a:t>
            </a:r>
            <a:endParaRPr lang="en-US" dirty="0"/>
          </a:p>
          <a:p>
            <a:pPr>
              <a:defRPr/>
            </a:pPr>
            <a:r>
              <a:rPr lang="en-US" dirty="0"/>
              <a:t>Prolog would treat this as two different predicates</a:t>
            </a:r>
          </a:p>
          <a:p>
            <a:pPr>
              <a:defRPr/>
            </a:pPr>
            <a:r>
              <a:rPr lang="en-US" dirty="0"/>
              <a:t>In Prolog documentation </a:t>
            </a:r>
            <a:r>
              <a:rPr lang="en-US" dirty="0" err="1"/>
              <a:t>arity</a:t>
            </a:r>
            <a:r>
              <a:rPr lang="en-US" dirty="0"/>
              <a:t> of a predicate is usually indicated with the suffix </a:t>
            </a:r>
            <a:r>
              <a:rPr lang="en-US" dirty="0">
                <a:cs typeface="Arial" charset="0"/>
              </a:rPr>
              <a:t>"</a:t>
            </a:r>
            <a:r>
              <a:rPr lang="en-US" dirty="0"/>
              <a:t>/</a:t>
            </a:r>
            <a:r>
              <a:rPr lang="en-US" dirty="0">
                <a:cs typeface="Arial" charset="0"/>
              </a:rPr>
              <a:t>"</a:t>
            </a:r>
            <a:r>
              <a:rPr lang="en-US" dirty="0"/>
              <a:t> followed by a number to indicate the </a:t>
            </a:r>
            <a:r>
              <a:rPr lang="en-US" dirty="0" err="1"/>
              <a:t>arity</a:t>
            </a:r>
            <a:endParaRPr lang="en-US" dirty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© Aashik Azim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49A92B5A-65E1-4583-BF46-AEA6D3FC5F4D}" type="datetime1">
              <a:rPr lang="en-US" smtClean="0"/>
              <a:pPr/>
              <a:t>10/3/2016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28945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</a:t>
            </a:r>
            <a:r>
              <a:rPr lang="en-US" dirty="0" err="1"/>
              <a:t>Arity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342900" indent="-342900">
              <a:buFontTx/>
              <a:buNone/>
              <a:defRPr/>
            </a:pPr>
            <a:r>
              <a:rPr lang="en-US" dirty="0">
                <a:latin typeface="Arial" charset="0"/>
                <a:ea typeface="ＭＳ Ｐゴシック" charset="0"/>
              </a:rPr>
              <a:t>happy</a:t>
            </a:r>
            <a:r>
              <a:rPr lang="en-US" dirty="0">
                <a:latin typeface="Arial" charset="0"/>
                <a:ea typeface="ＭＳ Ｐゴシック" charset="0"/>
                <a:cs typeface="Arial" charset="0"/>
              </a:rPr>
              <a:t>(</a:t>
            </a:r>
            <a:r>
              <a:rPr lang="en-US" dirty="0" err="1">
                <a:latin typeface="Arial" charset="0"/>
                <a:ea typeface="ＭＳ Ｐゴシック" charset="0"/>
                <a:cs typeface="Arial" charset="0"/>
              </a:rPr>
              <a:t>yolanda</a:t>
            </a:r>
            <a:r>
              <a:rPr lang="en-US" dirty="0">
                <a:latin typeface="Arial" charset="0"/>
                <a:ea typeface="ＭＳ Ｐゴシック" charset="0"/>
                <a:cs typeface="Arial" charset="0"/>
              </a:rPr>
              <a:t>).</a:t>
            </a:r>
          </a:p>
          <a:p>
            <a:pPr marL="342900" indent="-342900">
              <a:buFontTx/>
              <a:buNone/>
              <a:defRPr/>
            </a:pPr>
            <a:r>
              <a:rPr lang="en-US" dirty="0">
                <a:latin typeface="Arial" charset="0"/>
                <a:ea typeface="ＭＳ Ｐゴシック" charset="0"/>
              </a:rPr>
              <a:t>listens2music</a:t>
            </a:r>
            <a:r>
              <a:rPr lang="en-US" dirty="0">
                <a:latin typeface="Arial" charset="0"/>
                <a:ea typeface="ＭＳ Ｐゴシック" charset="0"/>
                <a:cs typeface="Arial" charset="0"/>
              </a:rPr>
              <a:t>(</a:t>
            </a:r>
            <a:r>
              <a:rPr lang="en-US" dirty="0" err="1">
                <a:latin typeface="Arial" charset="0"/>
                <a:ea typeface="ＭＳ Ｐゴシック" charset="0"/>
                <a:cs typeface="Arial" charset="0"/>
              </a:rPr>
              <a:t>mia</a:t>
            </a:r>
            <a:r>
              <a:rPr lang="en-US" dirty="0">
                <a:latin typeface="Arial" charset="0"/>
                <a:ea typeface="ＭＳ Ｐゴシック" charset="0"/>
                <a:cs typeface="Arial" charset="0"/>
              </a:rPr>
              <a:t>).</a:t>
            </a:r>
          </a:p>
          <a:p>
            <a:pPr marL="342900" indent="-342900">
              <a:buFontTx/>
              <a:buNone/>
              <a:defRPr/>
            </a:pPr>
            <a:r>
              <a:rPr lang="en-US" dirty="0">
                <a:latin typeface="Arial" charset="0"/>
                <a:ea typeface="ＭＳ Ｐゴシック" charset="0"/>
              </a:rPr>
              <a:t>listens2music</a:t>
            </a:r>
            <a:r>
              <a:rPr lang="en-US" dirty="0">
                <a:latin typeface="Arial" charset="0"/>
                <a:ea typeface="ＭＳ Ｐゴシック" charset="0"/>
                <a:cs typeface="Arial" charset="0"/>
              </a:rPr>
              <a:t>(</a:t>
            </a:r>
            <a:r>
              <a:rPr lang="en-US" dirty="0" err="1">
                <a:latin typeface="Arial" charset="0"/>
                <a:ea typeface="ＭＳ Ｐゴシック" charset="0"/>
                <a:cs typeface="Arial" charset="0"/>
              </a:rPr>
              <a:t>yolanda</a:t>
            </a:r>
            <a:r>
              <a:rPr lang="en-US" dirty="0">
                <a:latin typeface="Arial" charset="0"/>
                <a:ea typeface="ＭＳ Ｐゴシック" charset="0"/>
                <a:cs typeface="Arial" charset="0"/>
              </a:rPr>
              <a:t>):- </a:t>
            </a:r>
            <a:r>
              <a:rPr lang="en-US" dirty="0">
                <a:latin typeface="Arial" charset="0"/>
                <a:ea typeface="ＭＳ Ｐゴシック" charset="0"/>
              </a:rPr>
              <a:t>happy</a:t>
            </a:r>
            <a:r>
              <a:rPr lang="en-US" dirty="0">
                <a:latin typeface="Arial" charset="0"/>
                <a:ea typeface="ＭＳ Ｐゴシック" charset="0"/>
                <a:cs typeface="Arial" charset="0"/>
              </a:rPr>
              <a:t>(</a:t>
            </a:r>
            <a:r>
              <a:rPr lang="en-US" dirty="0" err="1">
                <a:latin typeface="Arial" charset="0"/>
                <a:ea typeface="ＭＳ Ｐゴシック" charset="0"/>
                <a:cs typeface="Arial" charset="0"/>
              </a:rPr>
              <a:t>yolanda</a:t>
            </a:r>
            <a:r>
              <a:rPr lang="en-US" dirty="0">
                <a:latin typeface="Arial" charset="0"/>
                <a:ea typeface="ＭＳ Ｐゴシック" charset="0"/>
                <a:cs typeface="Arial" charset="0"/>
              </a:rPr>
              <a:t>).</a:t>
            </a:r>
          </a:p>
          <a:p>
            <a:pPr marL="342900" indent="-342900">
              <a:buFontTx/>
              <a:buNone/>
              <a:defRPr/>
            </a:pPr>
            <a:r>
              <a:rPr lang="en-US" dirty="0" err="1">
                <a:latin typeface="Arial" charset="0"/>
                <a:ea typeface="ＭＳ Ｐゴシック" charset="0"/>
                <a:cs typeface="Arial" charset="0"/>
              </a:rPr>
              <a:t>playsAirGuitar</a:t>
            </a:r>
            <a:r>
              <a:rPr lang="en-US" dirty="0">
                <a:latin typeface="Arial" charset="0"/>
                <a:ea typeface="ＭＳ Ｐゴシック" charset="0"/>
                <a:cs typeface="Arial" charset="0"/>
              </a:rPr>
              <a:t>(</a:t>
            </a:r>
            <a:r>
              <a:rPr lang="en-US" dirty="0" err="1">
                <a:latin typeface="Arial" charset="0"/>
                <a:ea typeface="ＭＳ Ｐゴシック" charset="0"/>
                <a:cs typeface="Arial" charset="0"/>
              </a:rPr>
              <a:t>mia</a:t>
            </a:r>
            <a:r>
              <a:rPr lang="en-US" dirty="0">
                <a:latin typeface="Arial" charset="0"/>
                <a:ea typeface="ＭＳ Ｐゴシック" charset="0"/>
                <a:cs typeface="Arial" charset="0"/>
              </a:rPr>
              <a:t>):- listens2music(</a:t>
            </a:r>
            <a:r>
              <a:rPr lang="en-US" dirty="0" err="1">
                <a:latin typeface="Arial" charset="0"/>
                <a:ea typeface="ＭＳ Ｐゴシック" charset="0"/>
                <a:cs typeface="Arial" charset="0"/>
              </a:rPr>
              <a:t>mia</a:t>
            </a:r>
            <a:r>
              <a:rPr lang="en-US" dirty="0">
                <a:latin typeface="Arial" charset="0"/>
                <a:ea typeface="ＭＳ Ｐゴシック" charset="0"/>
                <a:cs typeface="Arial" charset="0"/>
              </a:rPr>
              <a:t>).</a:t>
            </a:r>
          </a:p>
          <a:p>
            <a:pPr marL="342900" indent="-342900">
              <a:buFontTx/>
              <a:buNone/>
              <a:defRPr/>
            </a:pPr>
            <a:r>
              <a:rPr lang="en-US" dirty="0" err="1">
                <a:latin typeface="Arial" charset="0"/>
                <a:ea typeface="ＭＳ Ｐゴシック" charset="0"/>
                <a:cs typeface="Arial" charset="0"/>
              </a:rPr>
              <a:t>playsAirGuitar</a:t>
            </a:r>
            <a:r>
              <a:rPr lang="en-US" dirty="0">
                <a:latin typeface="Arial" charset="0"/>
                <a:ea typeface="ＭＳ Ｐゴシック" charset="0"/>
                <a:cs typeface="Arial" charset="0"/>
              </a:rPr>
              <a:t>(</a:t>
            </a:r>
            <a:r>
              <a:rPr lang="en-US" dirty="0" err="1">
                <a:latin typeface="Arial" charset="0"/>
                <a:ea typeface="ＭＳ Ｐゴシック" charset="0"/>
                <a:cs typeface="Arial" charset="0"/>
              </a:rPr>
              <a:t>yolanda</a:t>
            </a:r>
            <a:r>
              <a:rPr lang="en-US" dirty="0">
                <a:latin typeface="Arial" charset="0"/>
                <a:ea typeface="ＭＳ Ｐゴシック" charset="0"/>
                <a:cs typeface="Arial" charset="0"/>
              </a:rPr>
              <a:t>):- listens2music(</a:t>
            </a:r>
            <a:r>
              <a:rPr lang="en-US" dirty="0" err="1">
                <a:latin typeface="Arial" charset="0"/>
                <a:ea typeface="ＭＳ Ｐゴシック" charset="0"/>
                <a:cs typeface="Arial" charset="0"/>
              </a:rPr>
              <a:t>yolanda</a:t>
            </a:r>
            <a:r>
              <a:rPr lang="en-US" dirty="0">
                <a:latin typeface="Arial" charset="0"/>
                <a:ea typeface="ＭＳ Ｐゴシック" charset="0"/>
                <a:cs typeface="Arial" charset="0"/>
              </a:rPr>
              <a:t>).</a:t>
            </a:r>
          </a:p>
          <a:p>
            <a:pPr>
              <a:defRPr/>
            </a:pPr>
            <a:r>
              <a:rPr lang="en-US" dirty="0"/>
              <a:t>This knowledge base defines</a:t>
            </a:r>
          </a:p>
          <a:p>
            <a:pPr lvl="1">
              <a:defRPr/>
            </a:pPr>
            <a:r>
              <a:rPr lang="en-US" dirty="0"/>
              <a:t>happy/1</a:t>
            </a:r>
          </a:p>
          <a:p>
            <a:pPr lvl="1">
              <a:defRPr/>
            </a:pPr>
            <a:r>
              <a:rPr lang="en-US" dirty="0"/>
              <a:t>listens2music/1</a:t>
            </a:r>
          </a:p>
          <a:p>
            <a:pPr lvl="1">
              <a:defRPr/>
            </a:pPr>
            <a:r>
              <a:rPr lang="en-US" dirty="0" err="1"/>
              <a:t>playsAirGuitar</a:t>
            </a:r>
            <a:r>
              <a:rPr lang="en-US" dirty="0"/>
              <a:t>/1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© Aashik Azim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9CEEE9B-B3A9-4D87-A05A-2140CAD4A558}" type="datetime1">
              <a:rPr lang="en-US" smtClean="0"/>
              <a:pPr/>
              <a:t>10/3/2016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66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6535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Operators and Functions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Normal Prolog operators are prefix:</a:t>
            </a:r>
          </a:p>
          <a:p>
            <a:pPr lvl="1"/>
            <a:r>
              <a:rPr lang="en-US" dirty="0"/>
              <a:t>@&gt;(Item1, Item2).</a:t>
            </a:r>
          </a:p>
          <a:p>
            <a:pPr lvl="1"/>
            <a:r>
              <a:rPr lang="en-US" dirty="0"/>
              <a:t>@=&lt;(Item1, Item2).</a:t>
            </a:r>
          </a:p>
          <a:p>
            <a:pPr lvl="1"/>
            <a:r>
              <a:rPr lang="en-US" dirty="0"/>
              <a:t>==(Item1, Item2).</a:t>
            </a:r>
          </a:p>
          <a:p>
            <a:pPr lvl="1"/>
            <a:r>
              <a:rPr lang="en-US" dirty="0"/>
              <a:t>\==(Item1, Item2).</a:t>
            </a:r>
          </a:p>
          <a:p>
            <a:r>
              <a:rPr lang="en-US" dirty="0"/>
              <a:t>Some symbols can be used infix:  arithmetic and comparison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9DE8885-19E1-422F-AE79-21F32922554A}" type="datetime1">
              <a:rPr lang="en-US" smtClean="0"/>
              <a:pPr/>
              <a:t>10/3/2016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© Aashik Azim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67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70065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Comparison Operators</a:t>
            </a:r>
          </a:p>
        </p:txBody>
      </p:sp>
      <p:graphicFrame>
        <p:nvGraphicFramePr>
          <p:cNvPr id="57420" name="Group 76"/>
          <p:cNvGraphicFramePr>
            <a:graphicFrameLocks noGrp="1"/>
          </p:cNvGraphicFramePr>
          <p:nvPr/>
        </p:nvGraphicFramePr>
        <p:xfrm>
          <a:off x="1143000" y="1524000"/>
          <a:ext cx="7391400" cy="4937760"/>
        </p:xfrm>
        <a:graphic>
          <a:graphicData uri="http://schemas.openxmlformats.org/drawingml/2006/table">
            <a:tbl>
              <a:tblPr/>
              <a:tblGrid>
                <a:gridCol w="2438400"/>
                <a:gridCol w="495300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Operator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Meaning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3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\+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Not (negation by failure)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=, \=, =..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Unification, not unifiable, list unification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==, \==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Term identical, term not identical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@&lt;, @=&lt;, @&gt;, @&gt;=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Term less than, term less than or equal to, etc.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3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Unify left-hand side with result of evaluating right hand side.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=:=, =\=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Arithmetic equal, arithmetic not equal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&lt;, =&lt;, &gt;, &gt;=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Arithmetic less than, etc.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: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3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+, -, /\, \/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Add, subtract, bitwise AND, bitwise 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*, /, //,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Mult, div, integer division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rem, mod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Different versions of mod (see manual)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&gt;&gt;, &lt;&lt;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Shift right, shift left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3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**, ^. \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Exponentiation, bitwise XOR, bitwise NOT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118D480D-2230-4555-B0FB-174F7D9EC7D0}" type="datetime1">
              <a:rPr lang="en-US" smtClean="0"/>
              <a:pPr/>
              <a:t>10/3/2016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© Aashik Azim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68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44801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Arithmetic </a:t>
            </a:r>
            <a:r>
              <a:rPr lang="en-US" dirty="0"/>
              <a:t>functions</a:t>
            </a:r>
          </a:p>
        </p:txBody>
      </p:sp>
      <p:pic>
        <p:nvPicPr>
          <p:cNvPr id="58420" name="Picture 5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209800"/>
            <a:ext cx="7239000" cy="329406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C58C558-BDC5-4A3C-8DDA-19E0431DE708}" type="datetime1">
              <a:rPr lang="en-US" smtClean="0"/>
              <a:pPr/>
              <a:t>10/3/2016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© Aashik Azim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69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25785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ea typeface="+mj-ea"/>
                <a:cs typeface="+mj-cs"/>
              </a:rPr>
              <a:t>Basic idea of Prolog</a:t>
            </a:r>
          </a:p>
        </p:txBody>
      </p:sp>
      <p:sp>
        <p:nvSpPr>
          <p:cNvPr id="234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ea typeface="+mn-ea"/>
                <a:cs typeface="+mn-cs"/>
              </a:rPr>
              <a:t>Describe the situation of interest</a:t>
            </a:r>
          </a:p>
          <a:p>
            <a:pPr eaLnBrk="1" hangingPunct="1">
              <a:defRPr/>
            </a:pPr>
            <a:r>
              <a:rPr lang="en-US" smtClean="0">
                <a:ea typeface="+mn-ea"/>
                <a:cs typeface="+mn-cs"/>
              </a:rPr>
              <a:t>Ask a question</a:t>
            </a:r>
          </a:p>
          <a:p>
            <a:pPr eaLnBrk="1" hangingPunct="1">
              <a:defRPr/>
            </a:pPr>
            <a:r>
              <a:rPr lang="en-US" smtClean="0">
                <a:ea typeface="+mn-ea"/>
                <a:cs typeface="+mn-cs"/>
              </a:rPr>
              <a:t>Prolog logically deduces new facts about the situation we described</a:t>
            </a:r>
          </a:p>
          <a:p>
            <a:pPr eaLnBrk="1" hangingPunct="1">
              <a:defRPr/>
            </a:pPr>
            <a:r>
              <a:rPr lang="en-US" smtClean="0">
                <a:ea typeface="+mn-ea"/>
                <a:cs typeface="+mn-cs"/>
              </a:rPr>
              <a:t>Prolog gives us its deductions back as answers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86C306A4-FE57-4FF0-BCBD-C36512FB8C35}" type="datetime1">
              <a:rPr lang="en-US" smtClean="0"/>
              <a:pPr/>
              <a:t>10/3/2016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© Aashik Azim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31467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Arithmetic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Example.</a:t>
            </a:r>
          </a:p>
          <a:p>
            <a:pPr>
              <a:buFontTx/>
              <a:buNone/>
            </a:pPr>
            <a:endParaRPr lang="en-US"/>
          </a:p>
          <a:p>
            <a:pPr>
              <a:buFontTx/>
              <a:buNone/>
            </a:pPr>
            <a:r>
              <a:rPr lang="en-US" sz="2000">
                <a:latin typeface="Courier New" pitchFamily="-64" charset="0"/>
              </a:rPr>
              <a:t>	bonus(Number) :- Number is 2 + 3.</a:t>
            </a:r>
          </a:p>
          <a:p>
            <a:pPr>
              <a:buFontTx/>
              <a:buNone/>
            </a:pPr>
            <a:r>
              <a:rPr lang="en-US" sz="2000">
                <a:latin typeface="Courier New" pitchFamily="-64" charset="0"/>
              </a:rPr>
              <a:t>?- bonus(3).</a:t>
            </a:r>
          </a:p>
          <a:p>
            <a:pPr>
              <a:buFontTx/>
              <a:buNone/>
            </a:pPr>
            <a:r>
              <a:rPr lang="en-US" sz="2000">
                <a:latin typeface="Courier New" pitchFamily="-64" charset="0"/>
              </a:rPr>
              <a:t>No</a:t>
            </a:r>
          </a:p>
          <a:p>
            <a:pPr>
              <a:buFontTx/>
              <a:buNone/>
            </a:pPr>
            <a:r>
              <a:rPr lang="en-US" sz="2000">
                <a:latin typeface="Courier New" pitchFamily="-64" charset="0"/>
              </a:rPr>
              <a:t>?- bonus(5).</a:t>
            </a:r>
          </a:p>
          <a:p>
            <a:pPr>
              <a:buFontTx/>
              <a:buNone/>
            </a:pPr>
            <a:r>
              <a:rPr lang="en-US" sz="2000">
                <a:latin typeface="Courier New" pitchFamily="-64" charset="0"/>
              </a:rPr>
              <a:t>Yes</a:t>
            </a:r>
          </a:p>
          <a:p>
            <a:pPr>
              <a:buFontTx/>
              <a:buNone/>
            </a:pPr>
            <a:r>
              <a:rPr lang="en-US" sz="2000">
                <a:latin typeface="Courier New" pitchFamily="-64" charset="0"/>
              </a:rPr>
              <a:t>?- bonus(X).</a:t>
            </a:r>
          </a:p>
          <a:p>
            <a:pPr>
              <a:buFontTx/>
              <a:buNone/>
            </a:pPr>
            <a:r>
              <a:rPr lang="en-US" sz="2000">
                <a:latin typeface="Courier New" pitchFamily="-64" charset="0"/>
              </a:rPr>
              <a:t>X = 5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873A2E69-72FD-4325-A492-0451A2427386}" type="datetime1">
              <a:rPr lang="en-US" smtClean="0"/>
              <a:pPr/>
              <a:t>10/3/2016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© Aashik Azim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70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8057584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Arithmetic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Example.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8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>
                <a:latin typeface="Courier New" pitchFamily="-64" charset="0"/>
              </a:rPr>
              <a:t>| ?- X </a:t>
            </a:r>
            <a:r>
              <a:rPr lang="en-US" sz="1800" b="1" dirty="0">
                <a:solidFill>
                  <a:srgbClr val="0000FF"/>
                </a:solidFill>
                <a:latin typeface="Courier New" pitchFamily="-64" charset="0"/>
              </a:rPr>
              <a:t>is</a:t>
            </a:r>
            <a:r>
              <a:rPr lang="en-US" sz="1800" dirty="0">
                <a:latin typeface="Courier New" pitchFamily="-64" charset="0"/>
              </a:rPr>
              <a:t> 5 + 2.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>
                <a:latin typeface="Courier New" pitchFamily="-64" charset="0"/>
              </a:rPr>
              <a:t>X = 7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>
                <a:latin typeface="Courier New" pitchFamily="-64" charset="0"/>
              </a:rPr>
              <a:t>yes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>
                <a:latin typeface="Courier New" pitchFamily="-64" charset="0"/>
              </a:rPr>
              <a:t>| ?- X </a:t>
            </a:r>
            <a:r>
              <a:rPr lang="en-US" sz="1800" b="1" dirty="0">
                <a:solidFill>
                  <a:srgbClr val="0000FF"/>
                </a:solidFill>
                <a:latin typeface="Courier New" pitchFamily="-64" charset="0"/>
              </a:rPr>
              <a:t>=</a:t>
            </a:r>
            <a:r>
              <a:rPr lang="en-US" sz="1800" dirty="0">
                <a:latin typeface="Courier New" pitchFamily="-64" charset="0"/>
              </a:rPr>
              <a:t> 5 + 2.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>
                <a:latin typeface="Courier New" pitchFamily="-64" charset="0"/>
              </a:rPr>
              <a:t>X = 5+2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>
                <a:latin typeface="Courier New" pitchFamily="-64" charset="0"/>
              </a:rPr>
              <a:t>yes</a:t>
            </a:r>
            <a:endParaRPr lang="en-US" sz="28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>
                <a:latin typeface="Courier New" pitchFamily="-64" charset="0"/>
              </a:rPr>
              <a:t>| ?- X is 5.3 + 7.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>
                <a:latin typeface="Courier New" pitchFamily="-64" charset="0"/>
              </a:rPr>
              <a:t>X = </a:t>
            </a:r>
            <a:r>
              <a:rPr lang="en-US" sz="1800" dirty="0" smtClean="0">
                <a:latin typeface="Courier New" pitchFamily="-64" charset="0"/>
              </a:rPr>
              <a:t>12.3</a:t>
            </a:r>
            <a:endParaRPr lang="en-US" sz="1800" dirty="0">
              <a:latin typeface="Courier New" pitchFamily="-64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>
                <a:latin typeface="Courier New" pitchFamily="-64" charset="0"/>
              </a:rPr>
              <a:t>yes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>
                <a:latin typeface="Courier New" pitchFamily="-64" charset="0"/>
              </a:rPr>
              <a:t>| ?-</a:t>
            </a:r>
            <a:r>
              <a:rPr lang="en-US" sz="2800" dirty="0"/>
              <a:t> </a:t>
            </a:r>
          </a:p>
        </p:txBody>
      </p:sp>
      <p:sp>
        <p:nvSpPr>
          <p:cNvPr id="60422" name="Text Box 6"/>
          <p:cNvSpPr txBox="1">
            <a:spLocks noChangeArrowheads="1"/>
          </p:cNvSpPr>
          <p:nvPr/>
        </p:nvSpPr>
        <p:spPr bwMode="auto">
          <a:xfrm>
            <a:off x="3352800" y="2590800"/>
            <a:ext cx="2667000" cy="841375"/>
          </a:xfrm>
          <a:prstGeom prst="rect">
            <a:avLst/>
          </a:prstGeom>
          <a:noFill/>
          <a:ln w="1905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b="1">
                <a:solidFill>
                  <a:srgbClr val="0000CC"/>
                </a:solidFill>
              </a:rPr>
              <a:t>=</a:t>
            </a:r>
            <a:r>
              <a:rPr lang="en-US">
                <a:solidFill>
                  <a:srgbClr val="0000CC"/>
                </a:solidFill>
              </a:rPr>
              <a:t> and </a:t>
            </a:r>
            <a:r>
              <a:rPr lang="en-US" b="1">
                <a:solidFill>
                  <a:srgbClr val="0000CC"/>
                </a:solidFill>
              </a:rPr>
              <a:t>is</a:t>
            </a:r>
            <a:r>
              <a:rPr lang="en-US">
                <a:solidFill>
                  <a:srgbClr val="0000CC"/>
                </a:solidFill>
              </a:rPr>
              <a:t> have different meanings</a:t>
            </a:r>
            <a:endParaRPr lang="en-US" b="1">
              <a:solidFill>
                <a:srgbClr val="0000CC"/>
              </a:solidFill>
            </a:endParaRPr>
          </a:p>
        </p:txBody>
      </p:sp>
      <p:sp>
        <p:nvSpPr>
          <p:cNvPr id="60423" name="Text Box 7"/>
          <p:cNvSpPr txBox="1">
            <a:spLocks noChangeArrowheads="1"/>
          </p:cNvSpPr>
          <p:nvPr/>
        </p:nvSpPr>
        <p:spPr bwMode="auto">
          <a:xfrm>
            <a:off x="4495800" y="3657600"/>
            <a:ext cx="4267200" cy="841375"/>
          </a:xfrm>
          <a:prstGeom prst="rect">
            <a:avLst/>
          </a:prstGeom>
          <a:noFill/>
          <a:ln w="1905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b="1">
                <a:solidFill>
                  <a:srgbClr val="0000CC"/>
                </a:solidFill>
              </a:rPr>
              <a:t>=</a:t>
            </a:r>
            <a:r>
              <a:rPr lang="en-US">
                <a:solidFill>
                  <a:srgbClr val="0000CC"/>
                </a:solidFill>
              </a:rPr>
              <a:t> means term assignment</a:t>
            </a:r>
          </a:p>
          <a:p>
            <a:r>
              <a:rPr lang="en-US" b="1">
                <a:solidFill>
                  <a:srgbClr val="0000CC"/>
                </a:solidFill>
              </a:rPr>
              <a:t>is</a:t>
            </a:r>
            <a:r>
              <a:rPr lang="en-US">
                <a:solidFill>
                  <a:srgbClr val="0000CC"/>
                </a:solidFill>
              </a:rPr>
              <a:t> means arithmetic assignment</a:t>
            </a:r>
            <a:endParaRPr lang="en-US" b="1">
              <a:solidFill>
                <a:srgbClr val="0000CC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EA44A12-4AE3-4A8B-B445-8EEED7B9DD11}" type="datetime1">
              <a:rPr lang="en-US" smtClean="0"/>
              <a:pPr/>
              <a:t>10/3/2016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© Aashik Azim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22994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Arithmetic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5720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Example:  </a:t>
            </a:r>
            <a:r>
              <a:rPr lang="en-US" sz="2400" dirty="0" smtClean="0"/>
              <a:t>geography.p</a:t>
            </a:r>
            <a:r>
              <a:rPr lang="en-US" dirty="0"/>
              <a:t>l</a:t>
            </a:r>
            <a:endParaRPr lang="en-US" sz="12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sz="1400" dirty="0"/>
              <a:t>/*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400" dirty="0"/>
              <a:t>  north latitudes and west longitudes are positive.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400" dirty="0"/>
              <a:t>  sound latitudes and east longitudes are negative.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400" dirty="0"/>
              <a:t>*/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400" dirty="0"/>
              <a:t>location(</a:t>
            </a:r>
            <a:r>
              <a:rPr lang="en-US" sz="1400" dirty="0" err="1"/>
              <a:t>tokyo</a:t>
            </a:r>
            <a:r>
              <a:rPr lang="en-US" sz="1400" dirty="0"/>
              <a:t>, 35, -139).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400" dirty="0"/>
              <a:t>location(</a:t>
            </a:r>
            <a:r>
              <a:rPr lang="en-US" sz="1400" dirty="0" err="1"/>
              <a:t>rome</a:t>
            </a:r>
            <a:r>
              <a:rPr lang="en-US" sz="1400" dirty="0"/>
              <a:t>, 41, -12).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400" dirty="0"/>
              <a:t>location(</a:t>
            </a:r>
            <a:r>
              <a:rPr lang="en-US" sz="1400" dirty="0" err="1"/>
              <a:t>london</a:t>
            </a:r>
            <a:r>
              <a:rPr lang="en-US" sz="1400" dirty="0"/>
              <a:t>, 51, 0).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400" dirty="0"/>
              <a:t>location(</a:t>
            </a:r>
            <a:r>
              <a:rPr lang="en-US" sz="1400" dirty="0" err="1"/>
              <a:t>canberra</a:t>
            </a:r>
            <a:r>
              <a:rPr lang="en-US" sz="1400" dirty="0"/>
              <a:t>, -31, -149).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400" dirty="0"/>
              <a:t>location(</a:t>
            </a:r>
            <a:r>
              <a:rPr lang="en-US" sz="1400" dirty="0" err="1"/>
              <a:t>madrid</a:t>
            </a:r>
            <a:r>
              <a:rPr lang="en-US" sz="1400" dirty="0"/>
              <a:t>, 48, 3).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400" dirty="0" err="1"/>
              <a:t>north_of</a:t>
            </a:r>
            <a:r>
              <a:rPr lang="en-US" sz="1400" dirty="0"/>
              <a:t>(X, Y) :-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400" dirty="0"/>
              <a:t>        location(X, Lat1, _),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400" dirty="0"/>
              <a:t>        location(Y, Lat2, _),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400" dirty="0"/>
              <a:t>        Lat1 &gt; Lat2.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400" dirty="0" err="1"/>
              <a:t>west_of</a:t>
            </a:r>
            <a:r>
              <a:rPr lang="en-US" sz="1400" dirty="0"/>
              <a:t>(X, Y) :-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400" dirty="0"/>
              <a:t>        location(X, _, Long1),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400" dirty="0"/>
              <a:t>        location(Y, _, Long2),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400" dirty="0"/>
              <a:t>        Long1 &gt; Long2.</a:t>
            </a:r>
          </a:p>
        </p:txBody>
      </p:sp>
      <p:sp>
        <p:nvSpPr>
          <p:cNvPr id="63492" name="Text Box 4"/>
          <p:cNvSpPr txBox="1">
            <a:spLocks noChangeArrowheads="1"/>
          </p:cNvSpPr>
          <p:nvPr/>
        </p:nvSpPr>
        <p:spPr bwMode="auto">
          <a:xfrm>
            <a:off x="5029200" y="2667000"/>
            <a:ext cx="3733800" cy="1936750"/>
          </a:xfrm>
          <a:prstGeom prst="rect">
            <a:avLst/>
          </a:prstGeom>
          <a:noFill/>
          <a:ln w="1905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CC"/>
                </a:solidFill>
              </a:rPr>
              <a:t>Try:</a:t>
            </a:r>
          </a:p>
          <a:p>
            <a:r>
              <a:rPr lang="en-US" dirty="0">
                <a:solidFill>
                  <a:srgbClr val="0000CC"/>
                </a:solidFill>
              </a:rPr>
              <a:t>   </a:t>
            </a:r>
            <a:r>
              <a:rPr lang="en-US" dirty="0" err="1">
                <a:solidFill>
                  <a:srgbClr val="0000CC"/>
                </a:solidFill>
              </a:rPr>
              <a:t>north_of</a:t>
            </a:r>
            <a:r>
              <a:rPr lang="en-US" dirty="0">
                <a:solidFill>
                  <a:srgbClr val="0000CC"/>
                </a:solidFill>
              </a:rPr>
              <a:t>(</a:t>
            </a:r>
            <a:r>
              <a:rPr lang="en-US" dirty="0" err="1">
                <a:solidFill>
                  <a:srgbClr val="0000CC"/>
                </a:solidFill>
              </a:rPr>
              <a:t>madrid</a:t>
            </a:r>
            <a:r>
              <a:rPr lang="en-US" dirty="0">
                <a:solidFill>
                  <a:srgbClr val="0000CC"/>
                </a:solidFill>
              </a:rPr>
              <a:t>, </a:t>
            </a:r>
            <a:r>
              <a:rPr lang="en-US" dirty="0" err="1">
                <a:solidFill>
                  <a:srgbClr val="0000CC"/>
                </a:solidFill>
              </a:rPr>
              <a:t>tokyo</a:t>
            </a:r>
            <a:r>
              <a:rPr lang="en-US" dirty="0">
                <a:solidFill>
                  <a:srgbClr val="0000CC"/>
                </a:solidFill>
              </a:rPr>
              <a:t>).</a:t>
            </a:r>
          </a:p>
          <a:p>
            <a:endParaRPr lang="en-US" dirty="0">
              <a:solidFill>
                <a:srgbClr val="0000CC"/>
              </a:solidFill>
            </a:endParaRPr>
          </a:p>
          <a:p>
            <a:r>
              <a:rPr lang="en-US" dirty="0" err="1">
                <a:solidFill>
                  <a:srgbClr val="0000CC"/>
                </a:solidFill>
              </a:rPr>
              <a:t>west_of</a:t>
            </a:r>
            <a:r>
              <a:rPr lang="en-US" dirty="0">
                <a:solidFill>
                  <a:srgbClr val="0000CC"/>
                </a:solidFill>
              </a:rPr>
              <a:t>(X, </a:t>
            </a:r>
            <a:r>
              <a:rPr lang="en-US" dirty="0" err="1">
                <a:solidFill>
                  <a:srgbClr val="0000CC"/>
                </a:solidFill>
              </a:rPr>
              <a:t>tokyo</a:t>
            </a:r>
            <a:r>
              <a:rPr lang="en-US" dirty="0">
                <a:solidFill>
                  <a:srgbClr val="0000CC"/>
                </a:solidFill>
              </a:rPr>
              <a:t>).</a:t>
            </a:r>
          </a:p>
          <a:p>
            <a:r>
              <a:rPr lang="en-US" dirty="0" err="1">
                <a:solidFill>
                  <a:srgbClr val="0000CC"/>
                </a:solidFill>
              </a:rPr>
              <a:t>west_of</a:t>
            </a:r>
            <a:r>
              <a:rPr lang="en-US" dirty="0">
                <a:solidFill>
                  <a:srgbClr val="0000CC"/>
                </a:solidFill>
              </a:rPr>
              <a:t>(</a:t>
            </a:r>
            <a:r>
              <a:rPr lang="en-US" dirty="0" err="1">
                <a:solidFill>
                  <a:srgbClr val="0000CC"/>
                </a:solidFill>
              </a:rPr>
              <a:t>london</a:t>
            </a:r>
            <a:r>
              <a:rPr lang="en-US" dirty="0">
                <a:solidFill>
                  <a:srgbClr val="0000CC"/>
                </a:solidFill>
              </a:rPr>
              <a:t>, X).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AAAA64D-B2F4-44CD-8094-F8738CED2BAA}" type="datetime1">
              <a:rPr lang="en-US" smtClean="0"/>
              <a:pPr/>
              <a:t>10/3/2016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© Aashik Azim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78204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Tracing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609600" indent="-609600">
              <a:lnSpc>
                <a:spcPct val="90000"/>
              </a:lnSpc>
            </a:pPr>
            <a:r>
              <a:rPr lang="en-US" sz="2800" dirty="0"/>
              <a:t>The </a:t>
            </a:r>
            <a:r>
              <a:rPr lang="en-US" sz="2800" dirty="0" smtClean="0"/>
              <a:t>prolog </a:t>
            </a:r>
            <a:r>
              <a:rPr lang="en-US" sz="2800" dirty="0"/>
              <a:t>command is </a:t>
            </a:r>
            <a:r>
              <a:rPr lang="en-US" sz="2800" dirty="0">
                <a:latin typeface="Courier New" pitchFamily="-64" charset="0"/>
              </a:rPr>
              <a:t>trace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1600" dirty="0">
                <a:latin typeface="Courier New" pitchFamily="-64" charset="0"/>
              </a:rPr>
              <a:t>|?-trace.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1600" dirty="0">
                <a:latin typeface="Courier New" pitchFamily="-64" charset="0"/>
              </a:rPr>
              <a:t>yes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Courier New" pitchFamily="-64" charset="0"/>
              </a:rPr>
              <a:t>[trace] 1 ?- </a:t>
            </a:r>
            <a:r>
              <a:rPr lang="en-US" sz="1600" dirty="0" err="1" smtClean="0">
                <a:latin typeface="Courier New" pitchFamily="-64" charset="0"/>
              </a:rPr>
              <a:t>north_of</a:t>
            </a:r>
            <a:r>
              <a:rPr lang="en-US" sz="1600" dirty="0" smtClean="0">
                <a:latin typeface="Courier New" pitchFamily="-64" charset="0"/>
              </a:rPr>
              <a:t>(</a:t>
            </a:r>
            <a:r>
              <a:rPr lang="en-US" sz="1600" dirty="0" err="1" smtClean="0">
                <a:latin typeface="Courier New" pitchFamily="-64" charset="0"/>
              </a:rPr>
              <a:t>madrid,tokyo</a:t>
            </a:r>
            <a:r>
              <a:rPr lang="en-US" sz="1600" dirty="0" smtClean="0">
                <a:latin typeface="Courier New" pitchFamily="-64" charset="0"/>
              </a:rPr>
              <a:t>).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Courier New" pitchFamily="-64" charset="0"/>
              </a:rPr>
              <a:t>   Call: (7) </a:t>
            </a:r>
            <a:r>
              <a:rPr lang="en-US" sz="1600" dirty="0" err="1" smtClean="0">
                <a:latin typeface="Courier New" pitchFamily="-64" charset="0"/>
              </a:rPr>
              <a:t>north_of</a:t>
            </a:r>
            <a:r>
              <a:rPr lang="en-US" sz="1600" dirty="0" smtClean="0">
                <a:latin typeface="Courier New" pitchFamily="-64" charset="0"/>
              </a:rPr>
              <a:t>(</a:t>
            </a:r>
            <a:r>
              <a:rPr lang="en-US" sz="1600" dirty="0" err="1" smtClean="0">
                <a:latin typeface="Courier New" pitchFamily="-64" charset="0"/>
              </a:rPr>
              <a:t>madrid</a:t>
            </a:r>
            <a:r>
              <a:rPr lang="en-US" sz="1600" dirty="0" smtClean="0">
                <a:latin typeface="Courier New" pitchFamily="-64" charset="0"/>
              </a:rPr>
              <a:t>, </a:t>
            </a:r>
            <a:r>
              <a:rPr lang="en-US" sz="1600" dirty="0" err="1" smtClean="0">
                <a:latin typeface="Courier New" pitchFamily="-64" charset="0"/>
              </a:rPr>
              <a:t>tokyo</a:t>
            </a:r>
            <a:r>
              <a:rPr lang="en-US" sz="1600" dirty="0" smtClean="0">
                <a:latin typeface="Courier New" pitchFamily="-64" charset="0"/>
              </a:rPr>
              <a:t>) ? creep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Courier New" pitchFamily="-64" charset="0"/>
              </a:rPr>
              <a:t>   Call: (8) location(</a:t>
            </a:r>
            <a:r>
              <a:rPr lang="en-US" sz="1600" dirty="0" err="1" smtClean="0">
                <a:latin typeface="Courier New" pitchFamily="-64" charset="0"/>
              </a:rPr>
              <a:t>madrid</a:t>
            </a:r>
            <a:r>
              <a:rPr lang="en-US" sz="1600" dirty="0" smtClean="0">
                <a:latin typeface="Courier New" pitchFamily="-64" charset="0"/>
              </a:rPr>
              <a:t>, _G2207, _G2208) ? creep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Courier New" pitchFamily="-64" charset="0"/>
              </a:rPr>
              <a:t>   Exit: (8) location(</a:t>
            </a:r>
            <a:r>
              <a:rPr lang="en-US" sz="1600" dirty="0" err="1" smtClean="0">
                <a:latin typeface="Courier New" pitchFamily="-64" charset="0"/>
              </a:rPr>
              <a:t>madrid</a:t>
            </a:r>
            <a:r>
              <a:rPr lang="en-US" sz="1600" dirty="0" smtClean="0">
                <a:latin typeface="Courier New" pitchFamily="-64" charset="0"/>
              </a:rPr>
              <a:t>, 48, 3) ? creep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Courier New" pitchFamily="-64" charset="0"/>
              </a:rPr>
              <a:t>   Call: (8) location(</a:t>
            </a:r>
            <a:r>
              <a:rPr lang="en-US" sz="1600" dirty="0" err="1" smtClean="0">
                <a:latin typeface="Courier New" pitchFamily="-64" charset="0"/>
              </a:rPr>
              <a:t>tokyo</a:t>
            </a:r>
            <a:r>
              <a:rPr lang="en-US" sz="1600" dirty="0" smtClean="0">
                <a:latin typeface="Courier New" pitchFamily="-64" charset="0"/>
              </a:rPr>
              <a:t>, _G2207, _G2208) ? creep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Courier New" pitchFamily="-64" charset="0"/>
              </a:rPr>
              <a:t>   Exit: (8) location(</a:t>
            </a:r>
            <a:r>
              <a:rPr lang="en-US" sz="1600" dirty="0" err="1" smtClean="0">
                <a:latin typeface="Courier New" pitchFamily="-64" charset="0"/>
              </a:rPr>
              <a:t>tokyo</a:t>
            </a:r>
            <a:r>
              <a:rPr lang="en-US" sz="1600" dirty="0" smtClean="0">
                <a:latin typeface="Courier New" pitchFamily="-64" charset="0"/>
              </a:rPr>
              <a:t>, 35, -139) ? creep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Courier New" pitchFamily="-64" charset="0"/>
              </a:rPr>
              <a:t>   Call: (8) 48&gt;35 ? creep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Courier New" pitchFamily="-64" charset="0"/>
              </a:rPr>
              <a:t>   Exit: (8) 48&gt;35 ? creep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Courier New" pitchFamily="-64" charset="0"/>
              </a:rPr>
              <a:t>   Exit: (7) </a:t>
            </a:r>
            <a:r>
              <a:rPr lang="en-US" sz="1600" dirty="0" err="1" smtClean="0">
                <a:latin typeface="Courier New" pitchFamily="-64" charset="0"/>
              </a:rPr>
              <a:t>north_of</a:t>
            </a:r>
            <a:r>
              <a:rPr lang="en-US" sz="1600" dirty="0" smtClean="0">
                <a:latin typeface="Courier New" pitchFamily="-64" charset="0"/>
              </a:rPr>
              <a:t>(</a:t>
            </a:r>
            <a:r>
              <a:rPr lang="en-US" sz="1600" dirty="0" err="1" smtClean="0">
                <a:latin typeface="Courier New" pitchFamily="-64" charset="0"/>
              </a:rPr>
              <a:t>madrid</a:t>
            </a:r>
            <a:r>
              <a:rPr lang="en-US" sz="1600" dirty="0" smtClean="0">
                <a:latin typeface="Courier New" pitchFamily="-64" charset="0"/>
              </a:rPr>
              <a:t>, </a:t>
            </a:r>
            <a:r>
              <a:rPr lang="en-US" sz="1600" dirty="0" err="1" smtClean="0">
                <a:latin typeface="Courier New" pitchFamily="-64" charset="0"/>
              </a:rPr>
              <a:t>tokyo</a:t>
            </a:r>
            <a:r>
              <a:rPr lang="en-US" sz="1600" dirty="0" smtClean="0">
                <a:latin typeface="Courier New" pitchFamily="-64" charset="0"/>
              </a:rPr>
              <a:t>) ? creep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Courier New" pitchFamily="-64" charset="0"/>
              </a:rPr>
              <a:t>true.</a:t>
            </a:r>
            <a:endParaRPr lang="en-US" sz="1600" dirty="0">
              <a:latin typeface="Courier New" pitchFamily="-64" charset="0"/>
            </a:endParaRP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Courier New" pitchFamily="-64" charset="0"/>
              </a:rPr>
              <a:t>For more</a:t>
            </a:r>
            <a:r>
              <a:rPr lang="en-US" sz="1600" dirty="0">
                <a:latin typeface="Courier New" pitchFamily="-64" charset="0"/>
              </a:rPr>
              <a:t>: visit: </a:t>
            </a:r>
            <a:r>
              <a:rPr lang="en-US" sz="1600" dirty="0">
                <a:latin typeface="Courier New" pitchFamily="-64" charset="0"/>
                <a:hlinkClick r:id="rId2"/>
              </a:rPr>
              <a:t>http://www.cse.unsw.edu.au/~</a:t>
            </a:r>
            <a:r>
              <a:rPr lang="en-US" sz="1600" dirty="0" smtClean="0">
                <a:latin typeface="Courier New" pitchFamily="-64" charset="0"/>
                <a:hlinkClick r:id="rId2"/>
              </a:rPr>
              <a:t>billw/dictionaries/prolog/tracing.html</a:t>
            </a:r>
            <a:endParaRPr lang="en-US" sz="1600" dirty="0" smtClean="0">
              <a:latin typeface="Courier New" pitchFamily="-64" charset="0"/>
            </a:endParaRPr>
          </a:p>
          <a:p>
            <a:pPr marL="609600" indent="-609600">
              <a:lnSpc>
                <a:spcPct val="90000"/>
              </a:lnSpc>
              <a:buFontTx/>
              <a:buNone/>
            </a:pPr>
            <a:endParaRPr lang="en-US" sz="1600" dirty="0">
              <a:latin typeface="Courier New" pitchFamily="-64" charset="0"/>
            </a:endParaRPr>
          </a:p>
          <a:p>
            <a:pPr marL="609600" indent="-609600">
              <a:lnSpc>
                <a:spcPct val="90000"/>
              </a:lnSpc>
              <a:buFontTx/>
              <a:buNone/>
            </a:pPr>
            <a:endParaRPr lang="en-US" sz="1600" dirty="0">
              <a:latin typeface="Courier New" pitchFamily="-64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BB99E61-156A-4426-BACA-B983EE2673B3}" type="datetime1">
              <a:rPr lang="en-US" smtClean="0"/>
              <a:pPr/>
              <a:t>10/3/2016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 smtClean="0"/>
              <a:t>© </a:t>
            </a:r>
            <a:r>
              <a:rPr lang="en-US" dirty="0" err="1" smtClean="0"/>
              <a:t>Aashik</a:t>
            </a:r>
            <a:r>
              <a:rPr lang="en-US" dirty="0" smtClean="0"/>
              <a:t> </a:t>
            </a:r>
            <a:r>
              <a:rPr lang="en-US" dirty="0" err="1" smtClean="0"/>
              <a:t>Azim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47864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Tracing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/>
              <a:t>The command to turn off is </a:t>
            </a:r>
            <a:r>
              <a:rPr lang="en-US">
                <a:latin typeface="Courier New" pitchFamily="-64" charset="0"/>
              </a:rPr>
              <a:t>notrace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endParaRPr lang="en-US">
              <a:latin typeface="Courier New" pitchFamily="-64" charset="0"/>
            </a:endParaRP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1800">
                <a:latin typeface="Courier New" pitchFamily="-64" charset="0"/>
              </a:rPr>
              <a:t>|?-notrace.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1800">
                <a:latin typeface="Courier New" pitchFamily="-64" charset="0"/>
              </a:rPr>
              <a:t>The debugger is switched off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1800">
                <a:latin typeface="Courier New" pitchFamily="-64" charset="0"/>
              </a:rPr>
              <a:t>Yes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1800">
                <a:latin typeface="Courier New" pitchFamily="-64" charset="0"/>
              </a:rPr>
              <a:t>|?-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41DDAF8-4B2D-43E8-9CD5-6055DDE4A95C}" type="datetime1">
              <a:rPr lang="en-US" smtClean="0"/>
              <a:pPr/>
              <a:t>10/3/2016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© Aashik Azim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23760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Making Decisions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4958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2800"/>
              <a:t>There are no </a:t>
            </a:r>
            <a:r>
              <a:rPr lang="en-US" sz="2800" i="1"/>
              <a:t>if</a:t>
            </a:r>
            <a:r>
              <a:rPr lang="en-US" sz="2800"/>
              <a:t> or </a:t>
            </a:r>
            <a:r>
              <a:rPr lang="en-US" sz="2800" i="1"/>
              <a:t>case</a:t>
            </a:r>
            <a:r>
              <a:rPr lang="en-US" sz="2800"/>
              <a:t> statements in prolog.</a:t>
            </a:r>
          </a:p>
          <a:p>
            <a:pPr>
              <a:lnSpc>
                <a:spcPct val="90000"/>
              </a:lnSpc>
            </a:pPr>
            <a:r>
              <a:rPr lang="en-US" sz="2800"/>
              <a:t>How do we make decisions?</a:t>
            </a:r>
          </a:p>
          <a:p>
            <a:pPr>
              <a:lnSpc>
                <a:spcPct val="90000"/>
              </a:lnSpc>
            </a:pPr>
            <a:r>
              <a:rPr lang="en-US" sz="2800"/>
              <a:t>Example:  determine how hot it is: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>
                <a:latin typeface="Courier New" pitchFamily="-64" charset="0"/>
              </a:rPr>
              <a:t>// determine how hot it is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>
                <a:latin typeface="Courier New" pitchFamily="-64" charset="0"/>
              </a:rPr>
              <a:t>void howHot(string &amp;HowHot, int Temp){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>
                <a:latin typeface="Courier New" pitchFamily="-64" charset="0"/>
              </a:rPr>
              <a:t>	if (Temp &gt;= 100)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>
                <a:latin typeface="Courier New" pitchFamily="-64" charset="0"/>
              </a:rPr>
              <a:t>		HowHot = “very”;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>
                <a:latin typeface="Courier New" pitchFamily="-64" charset="0"/>
              </a:rPr>
              <a:t>	else if (Temp &gt;= 90)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>
                <a:latin typeface="Courier New" pitchFamily="-64" charset="0"/>
              </a:rPr>
              <a:t>		HowHot = “pretty”;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>
                <a:latin typeface="Courier New" pitchFamily="-64" charset="0"/>
              </a:rPr>
              <a:t>	else if (Temp &gt;= 70)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>
                <a:latin typeface="Courier New" pitchFamily="-64" charset="0"/>
              </a:rPr>
              <a:t>		HowHot = “perfect”;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>
                <a:latin typeface="Courier New" pitchFamily="-64" charset="0"/>
              </a:rPr>
              <a:t>	else if (Temp &lt; 70)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>
                <a:latin typeface="Courier New" pitchFamily="-64" charset="0"/>
              </a:rPr>
              <a:t>		HowHot = “cold”;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>
                <a:latin typeface="Courier New" pitchFamily="-64" charset="0"/>
              </a:rPr>
              <a:t>}</a:t>
            </a:r>
            <a:endParaRPr lang="en-US" sz="280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B5B2412-92C2-40BC-BE8C-41320DAF0747}" type="datetime1">
              <a:rPr lang="en-US" smtClean="0"/>
              <a:pPr/>
              <a:t>10/3/2016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© Aashik Azim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37585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Making Decisions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Making decisions (</a:t>
            </a:r>
            <a:r>
              <a:rPr lang="en-US" dirty="0" smtClean="0"/>
              <a:t>howHot.pl)</a:t>
            </a:r>
            <a:endParaRPr lang="en-US" dirty="0"/>
          </a:p>
          <a:p>
            <a:pPr>
              <a:buFontTx/>
              <a:buNone/>
            </a:pPr>
            <a:r>
              <a:rPr lang="en-US" sz="1600" dirty="0">
                <a:latin typeface="Courier New" pitchFamily="-64" charset="0"/>
              </a:rPr>
              <a:t>% determine how hot it is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-64" charset="0"/>
              </a:rPr>
              <a:t>Hot(</a:t>
            </a:r>
            <a:r>
              <a:rPr lang="en-US" sz="1600" dirty="0" err="1">
                <a:latin typeface="Courier New" pitchFamily="-64" charset="0"/>
              </a:rPr>
              <a:t>HowHot</a:t>
            </a:r>
            <a:r>
              <a:rPr lang="en-US" sz="1600" dirty="0">
                <a:latin typeface="Courier New" pitchFamily="-64" charset="0"/>
              </a:rPr>
              <a:t>, Temp) :-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-64" charset="0"/>
              </a:rPr>
              <a:t>	Temp &gt;= 100,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-64" charset="0"/>
              </a:rPr>
              <a:t>	</a:t>
            </a:r>
            <a:r>
              <a:rPr lang="en-US" sz="1600" dirty="0" err="1">
                <a:latin typeface="Courier New" pitchFamily="-64" charset="0"/>
              </a:rPr>
              <a:t>HowHot</a:t>
            </a:r>
            <a:r>
              <a:rPr lang="en-US" sz="1600" dirty="0">
                <a:latin typeface="Courier New" pitchFamily="-64" charset="0"/>
              </a:rPr>
              <a:t> = ‘very’;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-64" charset="0"/>
              </a:rPr>
              <a:t>	Temp &lt; 100,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-64" charset="0"/>
              </a:rPr>
              <a:t>	Temp &gt;= 90,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-64" charset="0"/>
              </a:rPr>
              <a:t>	</a:t>
            </a:r>
            <a:r>
              <a:rPr lang="en-US" sz="1600" dirty="0" err="1">
                <a:latin typeface="Courier New" pitchFamily="-64" charset="0"/>
              </a:rPr>
              <a:t>HowHot</a:t>
            </a:r>
            <a:r>
              <a:rPr lang="en-US" sz="1600" dirty="0">
                <a:latin typeface="Courier New" pitchFamily="-64" charset="0"/>
              </a:rPr>
              <a:t> = ‘pretty’;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-64" charset="0"/>
              </a:rPr>
              <a:t>	Temp &lt; 90,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-64" charset="0"/>
              </a:rPr>
              <a:t>	Temp &gt;= 70,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-64" charset="0"/>
              </a:rPr>
              <a:t>	</a:t>
            </a:r>
            <a:r>
              <a:rPr lang="en-US" sz="1600" dirty="0" err="1">
                <a:latin typeface="Courier New" pitchFamily="-64" charset="0"/>
              </a:rPr>
              <a:t>HowHot</a:t>
            </a:r>
            <a:r>
              <a:rPr lang="en-US" sz="1600" dirty="0">
                <a:latin typeface="Courier New" pitchFamily="-64" charset="0"/>
              </a:rPr>
              <a:t> = ‘perfect’;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-64" charset="0"/>
              </a:rPr>
              <a:t>	Temp &lt; 70,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-64" charset="0"/>
              </a:rPr>
              <a:t>	</a:t>
            </a:r>
            <a:r>
              <a:rPr lang="en-US" sz="1600" dirty="0" err="1">
                <a:latin typeface="Courier New" pitchFamily="-64" charset="0"/>
              </a:rPr>
              <a:t>HowHot</a:t>
            </a:r>
            <a:r>
              <a:rPr lang="en-US" sz="1600" dirty="0">
                <a:latin typeface="Courier New" pitchFamily="-64" charset="0"/>
              </a:rPr>
              <a:t> = ‘cold’.</a:t>
            </a:r>
            <a:endParaRPr lang="en-US" dirty="0"/>
          </a:p>
        </p:txBody>
      </p:sp>
      <p:sp>
        <p:nvSpPr>
          <p:cNvPr id="67588" name="Text Box 4"/>
          <p:cNvSpPr txBox="1">
            <a:spLocks noChangeArrowheads="1"/>
          </p:cNvSpPr>
          <p:nvPr/>
        </p:nvSpPr>
        <p:spPr bwMode="auto">
          <a:xfrm>
            <a:off x="5257800" y="2514600"/>
            <a:ext cx="2408238" cy="1490663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Can ask </a:t>
            </a:r>
          </a:p>
          <a:p>
            <a:r>
              <a:rPr lang="en-US" sz="1800">
                <a:latin typeface="Courier New" pitchFamily="-64" charset="0"/>
              </a:rPr>
              <a:t>howHot(X, 80).</a:t>
            </a:r>
            <a:r>
              <a:rPr lang="en-US"/>
              <a:t> </a:t>
            </a:r>
          </a:p>
          <a:p>
            <a:r>
              <a:rPr lang="en-US"/>
              <a:t>But </a:t>
            </a:r>
            <a:r>
              <a:rPr lang="en-US" i="1"/>
              <a:t>not</a:t>
            </a:r>
            <a:r>
              <a:rPr lang="en-US"/>
              <a:t> </a:t>
            </a:r>
          </a:p>
          <a:p>
            <a:r>
              <a:rPr lang="en-US" sz="1800">
                <a:latin typeface="Courier New" pitchFamily="-64" charset="0"/>
              </a:rPr>
              <a:t>howHot(very, X).</a:t>
            </a:r>
            <a:endParaRPr lang="en-US"/>
          </a:p>
        </p:txBody>
      </p:sp>
      <p:sp>
        <p:nvSpPr>
          <p:cNvPr id="67589" name="Text Box 5"/>
          <p:cNvSpPr txBox="1">
            <a:spLocks noChangeArrowheads="1"/>
          </p:cNvSpPr>
          <p:nvPr/>
        </p:nvSpPr>
        <p:spPr bwMode="auto">
          <a:xfrm>
            <a:off x="4343400" y="4156364"/>
            <a:ext cx="4572000" cy="1015663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000" dirty="0"/>
              <a:t>Cannot use </a:t>
            </a:r>
            <a:r>
              <a:rPr lang="en-US" sz="2000" i="1" dirty="0"/>
              <a:t>is </a:t>
            </a:r>
            <a:r>
              <a:rPr lang="en-US" sz="2000" dirty="0"/>
              <a:t>must use =</a:t>
            </a:r>
          </a:p>
          <a:p>
            <a:r>
              <a:rPr lang="en-US" sz="2000" i="1" dirty="0"/>
              <a:t>is</a:t>
            </a:r>
            <a:r>
              <a:rPr lang="en-US" sz="2000" dirty="0"/>
              <a:t> only works on arithmetic expressions</a:t>
            </a:r>
            <a:endParaRPr lang="en-US" dirty="0"/>
          </a:p>
        </p:txBody>
      </p:sp>
      <p:sp>
        <p:nvSpPr>
          <p:cNvPr id="67590" name="Line 6"/>
          <p:cNvSpPr>
            <a:spLocks noChangeShapeType="1"/>
          </p:cNvSpPr>
          <p:nvPr/>
        </p:nvSpPr>
        <p:spPr bwMode="auto">
          <a:xfrm flipH="1" flipV="1">
            <a:off x="2819400" y="3276600"/>
            <a:ext cx="1447800" cy="1371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591" name="Text Box 7"/>
          <p:cNvSpPr txBox="1">
            <a:spLocks noChangeArrowheads="1"/>
          </p:cNvSpPr>
          <p:nvPr/>
        </p:nvSpPr>
        <p:spPr bwMode="auto">
          <a:xfrm>
            <a:off x="4114800" y="5334000"/>
            <a:ext cx="4648200" cy="1631216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000" dirty="0"/>
              <a:t>Must have this test because prolog will view each </a:t>
            </a:r>
            <a:r>
              <a:rPr lang="en-US" sz="2000" i="1" dirty="0"/>
              <a:t>or</a:t>
            </a:r>
            <a:r>
              <a:rPr lang="en-US" sz="2000" dirty="0"/>
              <a:t> clause independently.  If we left out Temp &lt; 100 then a temp of 110 would return both “very” and “pretty”</a:t>
            </a:r>
            <a:endParaRPr lang="en-US" dirty="0"/>
          </a:p>
        </p:txBody>
      </p:sp>
      <p:sp>
        <p:nvSpPr>
          <p:cNvPr id="67592" name="Line 8"/>
          <p:cNvSpPr>
            <a:spLocks noChangeShapeType="1"/>
          </p:cNvSpPr>
          <p:nvPr/>
        </p:nvSpPr>
        <p:spPr bwMode="auto">
          <a:xfrm flipH="1" flipV="1">
            <a:off x="2971800" y="4191000"/>
            <a:ext cx="1066800" cy="1295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109842FB-F60F-4B16-87C4-78094F6A6AEF}" type="datetime1">
              <a:rPr lang="en-US" smtClean="0"/>
              <a:pPr/>
              <a:t>10/3/2016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© Aashik Azim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76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99417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600" dirty="0" smtClean="0"/>
              <a:t>Thanks</a:t>
            </a:r>
          </a:p>
          <a:p>
            <a:pPr marL="0" indent="0" algn="ctr">
              <a:buNone/>
            </a:pPr>
            <a:endParaRPr lang="en-US" sz="6600" dirty="0"/>
          </a:p>
          <a:p>
            <a:pPr marL="0" indent="0" algn="ctr">
              <a:buNone/>
            </a:pPr>
            <a:r>
              <a:rPr lang="en-US" sz="8800" dirty="0" smtClean="0"/>
              <a:t>?</a:t>
            </a:r>
          </a:p>
          <a:p>
            <a:pPr marL="0" indent="0" algn="ctr">
              <a:buNone/>
            </a:pPr>
            <a:endParaRPr lang="en-US" sz="6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4F0670A0-832F-4D2B-9B3E-D5919AFB17C4}" type="datetime1">
              <a:rPr lang="en-US" smtClean="0"/>
              <a:pPr/>
              <a:t>10/3/2016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© Aashik Azim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527200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ea typeface="+mj-ea"/>
                <a:cs typeface="+mj-cs"/>
              </a:rPr>
              <a:t>Consequences</a:t>
            </a:r>
          </a:p>
        </p:txBody>
      </p:sp>
      <p:sp>
        <p:nvSpPr>
          <p:cNvPr id="235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ea typeface="+mn-ea"/>
                <a:cs typeface="+mn-cs"/>
              </a:rPr>
              <a:t>Think declaratively, not procedurally</a:t>
            </a:r>
          </a:p>
          <a:p>
            <a:pPr lvl="1" eaLnBrk="1" hangingPunct="1">
              <a:defRPr/>
            </a:pPr>
            <a:r>
              <a:rPr lang="en-US" smtClean="0">
                <a:ea typeface="+mn-ea"/>
              </a:rPr>
              <a:t>Challenging</a:t>
            </a:r>
          </a:p>
          <a:p>
            <a:pPr lvl="1" eaLnBrk="1" hangingPunct="1">
              <a:defRPr/>
            </a:pPr>
            <a:r>
              <a:rPr lang="en-US" smtClean="0">
                <a:ea typeface="+mn-ea"/>
              </a:rPr>
              <a:t>Requires a different mindset</a:t>
            </a:r>
          </a:p>
          <a:p>
            <a:pPr eaLnBrk="1" hangingPunct="1">
              <a:defRPr/>
            </a:pPr>
            <a:r>
              <a:rPr lang="en-US" smtClean="0">
                <a:ea typeface="+mn-ea"/>
                <a:cs typeface="+mn-cs"/>
              </a:rPr>
              <a:t>High-level language</a:t>
            </a:r>
          </a:p>
          <a:p>
            <a:pPr lvl="1" eaLnBrk="1" hangingPunct="1">
              <a:defRPr/>
            </a:pPr>
            <a:r>
              <a:rPr lang="en-US" smtClean="0">
                <a:ea typeface="+mn-ea"/>
              </a:rPr>
              <a:t>Not as efficient as, say, C</a:t>
            </a:r>
          </a:p>
          <a:p>
            <a:pPr lvl="1" eaLnBrk="1" hangingPunct="1">
              <a:defRPr/>
            </a:pPr>
            <a:r>
              <a:rPr lang="en-US" smtClean="0">
                <a:ea typeface="+mn-ea"/>
              </a:rPr>
              <a:t>Good for rapid prototyping </a:t>
            </a:r>
          </a:p>
          <a:p>
            <a:pPr lvl="1" eaLnBrk="1" hangingPunct="1">
              <a:defRPr/>
            </a:pPr>
            <a:r>
              <a:rPr lang="en-US" smtClean="0">
                <a:ea typeface="+mn-ea"/>
              </a:rPr>
              <a:t>Useful in many AI applications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A9832D9-E113-4CE2-9994-53C97F7CAAE6}" type="datetime1">
              <a:rPr lang="en-US" smtClean="0"/>
              <a:pPr/>
              <a:t>10/3/2016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© Aashik Azim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57054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Logic </a:t>
            </a:r>
            <a:r>
              <a:rPr lang="en-US" b="1" dirty="0"/>
              <a:t>Programs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 logic program is a set of axioms, or rules, defining relations between </a:t>
            </a:r>
            <a:r>
              <a:rPr lang="en-US" sz="2800" dirty="0" smtClean="0"/>
              <a:t>objects</a:t>
            </a:r>
            <a:r>
              <a:rPr lang="en-US" sz="2800" dirty="0"/>
              <a:t>. </a:t>
            </a:r>
            <a:endParaRPr lang="en-US" sz="2800" dirty="0" smtClean="0"/>
          </a:p>
          <a:p>
            <a:r>
              <a:rPr lang="en-US" sz="2800" dirty="0" smtClean="0"/>
              <a:t>There are 3 basic constructs which define logic programming.</a:t>
            </a:r>
          </a:p>
          <a:p>
            <a:pPr marL="0" indent="0">
              <a:buNone/>
            </a:pPr>
            <a:endParaRPr lang="en-US" sz="2800" dirty="0"/>
          </a:p>
          <a:p>
            <a:pPr marL="457200" indent="-457200">
              <a:buAutoNum type="arabicPeriod"/>
            </a:pPr>
            <a:r>
              <a:rPr lang="en-US" sz="2800" dirty="0" smtClean="0"/>
              <a:t>Facts</a:t>
            </a:r>
          </a:p>
          <a:p>
            <a:pPr marL="457200" indent="-457200">
              <a:buFont typeface="Wingdings"/>
              <a:buAutoNum type="arabicPeriod"/>
            </a:pPr>
            <a:r>
              <a:rPr lang="en-US" sz="2800" dirty="0"/>
              <a:t>Queries</a:t>
            </a:r>
          </a:p>
          <a:p>
            <a:pPr marL="457200" indent="-457200">
              <a:buAutoNum type="arabicPeriod"/>
            </a:pPr>
            <a:r>
              <a:rPr lang="en-US" sz="2800" dirty="0" smtClean="0"/>
              <a:t>Rules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© Aashik Azim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90526F2F-1890-428A-9E76-57029A461C23}" type="datetime1">
              <a:rPr lang="en-US" smtClean="0"/>
              <a:pPr/>
              <a:t>10/3/2016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8190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580</TotalTime>
  <Words>2836</Words>
  <Application>Microsoft Office PowerPoint</Application>
  <PresentationFormat>On-screen Show (4:3)</PresentationFormat>
  <Paragraphs>928</Paragraphs>
  <Slides>77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77</vt:i4>
      </vt:variant>
    </vt:vector>
  </HeadingPairs>
  <TitlesOfParts>
    <vt:vector size="78" baseType="lpstr">
      <vt:lpstr>Oriel</vt:lpstr>
      <vt:lpstr>Prolog  (Programming In Logic)</vt:lpstr>
      <vt:lpstr>Artificial Intelligence Introduction to Prolog</vt:lpstr>
      <vt:lpstr>SWI Prolog</vt:lpstr>
      <vt:lpstr>Lecture 1</vt:lpstr>
      <vt:lpstr>Aim of this lecture </vt:lpstr>
      <vt:lpstr>Prolog</vt:lpstr>
      <vt:lpstr>Basic idea of Prolog</vt:lpstr>
      <vt:lpstr>Consequences</vt:lpstr>
      <vt:lpstr>Logic Programs </vt:lpstr>
      <vt:lpstr>Facts</vt:lpstr>
      <vt:lpstr>Queries</vt:lpstr>
      <vt:lpstr>Atoms</vt:lpstr>
      <vt:lpstr>Numbers</vt:lpstr>
      <vt:lpstr>Variables</vt:lpstr>
      <vt:lpstr>The Logical Variable, Substitutions, and Instances </vt:lpstr>
      <vt:lpstr>Terms</vt:lpstr>
      <vt:lpstr>Ground Vs. Nonground</vt:lpstr>
      <vt:lpstr>Prolog and Logic</vt:lpstr>
      <vt:lpstr>Rules</vt:lpstr>
      <vt:lpstr>Knowledge Base</vt:lpstr>
      <vt:lpstr>Knowledge Base 1</vt:lpstr>
      <vt:lpstr>Knowledge Base 1</vt:lpstr>
      <vt:lpstr>Knowledge Base 1</vt:lpstr>
      <vt:lpstr>Knowledge Base 1</vt:lpstr>
      <vt:lpstr>Knowledge Base 1</vt:lpstr>
      <vt:lpstr>Knowledge Base 1</vt:lpstr>
      <vt:lpstr>Knowledge Base 1</vt:lpstr>
      <vt:lpstr>Knowledge Base 1</vt:lpstr>
      <vt:lpstr>Knowledge Base 1</vt:lpstr>
      <vt:lpstr>Knowledge Base 1</vt:lpstr>
      <vt:lpstr>Knowledge Base 1</vt:lpstr>
      <vt:lpstr>Knowledge Base 2</vt:lpstr>
      <vt:lpstr>Knowledge Base 2</vt:lpstr>
      <vt:lpstr>Knowledge Base 2</vt:lpstr>
      <vt:lpstr>Knowledge Base 2</vt:lpstr>
      <vt:lpstr>Knowledge Base 2</vt:lpstr>
      <vt:lpstr>Knowledge Base 2</vt:lpstr>
      <vt:lpstr>Knowledge Base 2</vt:lpstr>
      <vt:lpstr>Knowledge Base 2</vt:lpstr>
      <vt:lpstr>Knowledge Base 2</vt:lpstr>
      <vt:lpstr>Knowledge Base 2</vt:lpstr>
      <vt:lpstr>Clauses</vt:lpstr>
      <vt:lpstr>Predicates</vt:lpstr>
      <vt:lpstr>Knowledge Base 3</vt:lpstr>
      <vt:lpstr>Expressing Conjunction</vt:lpstr>
      <vt:lpstr>Knowledge Base 3</vt:lpstr>
      <vt:lpstr>Knowledge Base 3</vt:lpstr>
      <vt:lpstr>Expressing Disjunction</vt:lpstr>
      <vt:lpstr>Knowledge Base 4</vt:lpstr>
      <vt:lpstr>Prolog Variables</vt:lpstr>
      <vt:lpstr>Variable Instantiation</vt:lpstr>
      <vt:lpstr>Asking Alternatives</vt:lpstr>
      <vt:lpstr>Asking Alternatives</vt:lpstr>
      <vt:lpstr>Asking Alternatives</vt:lpstr>
      <vt:lpstr>Asking Alternatives</vt:lpstr>
      <vt:lpstr>Knowledge Base 4</vt:lpstr>
      <vt:lpstr>Knowledge Base 4</vt:lpstr>
      <vt:lpstr>Knowledge Base 4</vt:lpstr>
      <vt:lpstr>Knowledge Base 4</vt:lpstr>
      <vt:lpstr>Knowledge Base 5</vt:lpstr>
      <vt:lpstr>Knowledge Base 5</vt:lpstr>
      <vt:lpstr>Knowledge Base 5</vt:lpstr>
      <vt:lpstr>Prolog Syntax</vt:lpstr>
      <vt:lpstr>Arity</vt:lpstr>
      <vt:lpstr>Arity is important</vt:lpstr>
      <vt:lpstr>Example of Arity</vt:lpstr>
      <vt:lpstr>Operators and Functions</vt:lpstr>
      <vt:lpstr>Comparison Operators</vt:lpstr>
      <vt:lpstr>Arithmetic functions</vt:lpstr>
      <vt:lpstr>Arithmetic</vt:lpstr>
      <vt:lpstr>Arithmetic</vt:lpstr>
      <vt:lpstr>Arithmetic</vt:lpstr>
      <vt:lpstr>Tracing</vt:lpstr>
      <vt:lpstr>Tracing</vt:lpstr>
      <vt:lpstr>Making Decisions</vt:lpstr>
      <vt:lpstr>Making Decisions</vt:lpstr>
      <vt:lpstr>Slide 77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Prolog  (Programming Logic)</dc:title>
  <dc:creator>azim</dc:creator>
  <cp:lastModifiedBy>User</cp:lastModifiedBy>
  <cp:revision>48</cp:revision>
  <dcterms:created xsi:type="dcterms:W3CDTF">2006-08-16T00:00:00Z</dcterms:created>
  <dcterms:modified xsi:type="dcterms:W3CDTF">2016-10-03T20:14:18Z</dcterms:modified>
</cp:coreProperties>
</file>