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87" r:id="rId4"/>
    <p:sldId id="288" r:id="rId5"/>
    <p:sldId id="289" r:id="rId6"/>
    <p:sldId id="295" r:id="rId7"/>
    <p:sldId id="290" r:id="rId8"/>
    <p:sldId id="291" r:id="rId9"/>
    <p:sldId id="292" r:id="rId10"/>
    <p:sldId id="293" r:id="rId11"/>
    <p:sldId id="294" r:id="rId12"/>
    <p:sldId id="296" r:id="rId13"/>
    <p:sldId id="297" r:id="rId14"/>
    <p:sldId id="298" r:id="rId15"/>
    <p:sldId id="299" r:id="rId16"/>
    <p:sldId id="286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10/8/2016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10/8/2016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heuristicswiki.wikispaces.com/N+-+Puzzle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12891" y="1600200"/>
            <a:ext cx="392130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6000" b="1" dirty="0" smtClean="0"/>
              <a:t>CSE 402</a:t>
            </a:r>
          </a:p>
          <a:p>
            <a:pPr algn="ctr">
              <a:lnSpc>
                <a:spcPct val="150000"/>
              </a:lnSpc>
            </a:pPr>
            <a:r>
              <a:rPr lang="en-US" sz="6000" b="1" dirty="0" smtClean="0"/>
              <a:t>Offline #2</a:t>
            </a:r>
            <a:endParaRPr lang="en-US" sz="6600" b="1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EC004-B136-4915-809E-66A79ADCF1FD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EC004-B136-4915-809E-66A79ADCF1FD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035570" y="944880"/>
            <a:ext cx="8092440" cy="274320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172200" y="68759"/>
            <a:ext cx="2895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/>
              <a:t>Tasks</a:t>
            </a:r>
            <a:endParaRPr lang="en-US" sz="4800" b="1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1143000" y="1668482"/>
            <a:ext cx="7620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5138" indent="-465138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dirty="0" smtClean="0"/>
              <a:t>You have to write a short report (Max 1-2 page, hard copy), discussing the admissibility and the comparative performance (runtime and number of nodes explored) between the two heuristics.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EC004-B136-4915-809E-66A79ADCF1FD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035570" y="944880"/>
            <a:ext cx="8092440" cy="274320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572000" y="68759"/>
            <a:ext cx="449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/>
              <a:t>Misplaced Tiles</a:t>
            </a:r>
            <a:endParaRPr lang="en-US" sz="4800" b="1" dirty="0" smtClean="0"/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81400" y="2667000"/>
            <a:ext cx="2667000" cy="28328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1447800" y="1524000"/>
            <a:ext cx="7391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smtClean="0"/>
              <a:t>h = Number of tiles that are not in the final position (not counting the blank)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4572000" y="6015335"/>
            <a:ext cx="83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h = 6</a:t>
            </a:r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5363980" y="4357140"/>
            <a:ext cx="685800" cy="685800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365230" y="2743200"/>
            <a:ext cx="685800" cy="685800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795010" y="2743200"/>
            <a:ext cx="685800" cy="685800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778770" y="3551420"/>
            <a:ext cx="685800" cy="685800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780020" y="4343400"/>
            <a:ext cx="685800" cy="685800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4572000" y="4328410"/>
            <a:ext cx="685800" cy="685800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  <p:bldP spid="16" grpId="0" animBg="1"/>
      <p:bldP spid="19" grpId="0" animBg="1"/>
      <p:bldP spid="20" grpId="0" animBg="1"/>
      <p:bldP spid="21" grpId="0" animBg="1"/>
      <p:bldP spid="2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EC004-B136-4915-809E-66A79ADCF1FD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035570" y="944880"/>
            <a:ext cx="8092440" cy="274320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143000" y="68759"/>
            <a:ext cx="8001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4400" b="1" dirty="0" smtClean="0"/>
              <a:t>Tiles out of row and column</a:t>
            </a:r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81400" y="3186910"/>
            <a:ext cx="2667000" cy="28328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1371600" y="1524000"/>
            <a:ext cx="7391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smtClean="0"/>
              <a:t>h = Number of tiles out of row + number of tiles out of column (without blank)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4495800" y="6096000"/>
            <a:ext cx="83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h = 9</a:t>
            </a:r>
            <a:endParaRPr lang="en-US" sz="2400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6172200" y="3567910"/>
            <a:ext cx="121920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553200" y="3110710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2</a:t>
            </a:r>
            <a:endParaRPr lang="en-US" sz="2400" dirty="0"/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6172200" y="4482310"/>
            <a:ext cx="121920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553200" y="4025110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</a:t>
            </a:r>
            <a:endParaRPr lang="en-US" sz="2400" dirty="0"/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6172200" y="5305520"/>
            <a:ext cx="121920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553200" y="4848320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</a:t>
            </a:r>
            <a:endParaRPr lang="en-US" sz="2400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4114800" y="2667000"/>
            <a:ext cx="2233" cy="531167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733800" y="2664767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2</a:t>
            </a:r>
            <a:endParaRPr lang="en-US" sz="2400" dirty="0"/>
          </a:p>
        </p:txBody>
      </p:sp>
      <p:sp>
        <p:nvSpPr>
          <p:cNvPr id="31" name="TextBox 30"/>
          <p:cNvSpPr txBox="1"/>
          <p:nvPr/>
        </p:nvSpPr>
        <p:spPr>
          <a:xfrm>
            <a:off x="4584757" y="2620780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2</a:t>
            </a:r>
            <a:endParaRPr lang="en-US" sz="2400" dirty="0"/>
          </a:p>
        </p:txBody>
      </p:sp>
      <p:sp>
        <p:nvSpPr>
          <p:cNvPr id="33" name="TextBox 32"/>
          <p:cNvSpPr txBox="1"/>
          <p:nvPr/>
        </p:nvSpPr>
        <p:spPr>
          <a:xfrm>
            <a:off x="5349257" y="2590800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</a:t>
            </a:r>
            <a:endParaRPr lang="en-US" sz="2400" dirty="0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4950767" y="2667000"/>
            <a:ext cx="2233" cy="531167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5712767" y="2667000"/>
            <a:ext cx="2233" cy="531167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993630" y="4191000"/>
            <a:ext cx="27357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5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EC004-B136-4915-809E-66A79ADCF1FD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035570" y="944880"/>
            <a:ext cx="8092440" cy="274320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429000" y="68759"/>
            <a:ext cx="5562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4400" b="1" dirty="0" smtClean="0"/>
              <a:t>Manhattan Distance</a:t>
            </a:r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81400" y="2667000"/>
            <a:ext cx="2667000" cy="28328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1371600" y="1447800"/>
            <a:ext cx="7391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smtClean="0"/>
              <a:t>h = Sum of all tiles Manhattan distance between the start and goal state 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3124200" y="5867400"/>
            <a:ext cx="3886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h = 4+0+3+3+1+2+2+1 = 16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5592580" y="3627620"/>
            <a:ext cx="27357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5</a:t>
            </a:r>
            <a:endParaRPr 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3992380" y="3627620"/>
            <a:ext cx="27482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6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EC004-B136-4915-809E-66A79ADCF1FD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035570" y="944880"/>
            <a:ext cx="8092440" cy="274320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495800" y="68759"/>
            <a:ext cx="4419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4400" b="1" dirty="0" smtClean="0"/>
              <a:t>Linear Conflict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71600" y="1295400"/>
            <a:ext cx="7391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smtClean="0"/>
              <a:t>h = Manhattan Distance + 2*(no of linear conflicts)</a:t>
            </a:r>
          </a:p>
          <a:p>
            <a:pPr algn="just"/>
            <a:r>
              <a:rPr lang="en-US" sz="2400" dirty="0" smtClean="0"/>
              <a:t>Linear Conflicts: Two tiles </a:t>
            </a:r>
            <a:r>
              <a:rPr lang="en-US" sz="2400" dirty="0" err="1" smtClean="0"/>
              <a:t>t</a:t>
            </a:r>
            <a:r>
              <a:rPr lang="en-US" sz="2400" baseline="-25000" dirty="0" err="1" smtClean="0"/>
              <a:t>j</a:t>
            </a:r>
            <a:r>
              <a:rPr lang="en-US" sz="2400" dirty="0" smtClean="0"/>
              <a:t> and </a:t>
            </a:r>
            <a:r>
              <a:rPr lang="en-US" sz="2400" dirty="0" err="1" smtClean="0"/>
              <a:t>t</a:t>
            </a:r>
            <a:r>
              <a:rPr lang="en-US" sz="2400" baseline="-25000" dirty="0" err="1" smtClean="0"/>
              <a:t>k</a:t>
            </a:r>
            <a:r>
              <a:rPr lang="en-US" sz="2400" dirty="0" smtClean="0"/>
              <a:t> are in a linear conflict if </a:t>
            </a:r>
            <a:r>
              <a:rPr lang="en-US" sz="2400" dirty="0" err="1" smtClean="0"/>
              <a:t>t</a:t>
            </a:r>
            <a:r>
              <a:rPr lang="en-US" sz="2400" baseline="-25000" dirty="0" err="1" smtClean="0"/>
              <a:t>j</a:t>
            </a:r>
            <a:r>
              <a:rPr lang="en-US" sz="2400" dirty="0" smtClean="0"/>
              <a:t> and </a:t>
            </a:r>
            <a:r>
              <a:rPr lang="en-US" sz="2400" dirty="0" err="1" smtClean="0"/>
              <a:t>t</a:t>
            </a:r>
            <a:r>
              <a:rPr lang="en-US" sz="2400" baseline="-25000" dirty="0" err="1" smtClean="0"/>
              <a:t>k</a:t>
            </a:r>
            <a:r>
              <a:rPr lang="en-US" sz="2400" dirty="0" smtClean="0"/>
              <a:t> are in the same line, the goal positions of </a:t>
            </a:r>
            <a:r>
              <a:rPr lang="en-US" sz="2400" dirty="0" err="1" smtClean="0"/>
              <a:t>t</a:t>
            </a:r>
            <a:r>
              <a:rPr lang="en-US" sz="2400" baseline="-25000" dirty="0" err="1" smtClean="0"/>
              <a:t>j</a:t>
            </a:r>
            <a:r>
              <a:rPr lang="en-US" sz="2400" dirty="0" smtClean="0"/>
              <a:t> and </a:t>
            </a:r>
            <a:r>
              <a:rPr lang="en-US" sz="2400" dirty="0" err="1" smtClean="0"/>
              <a:t>t</a:t>
            </a:r>
            <a:r>
              <a:rPr lang="en-US" sz="2400" baseline="-25000" dirty="0" err="1" smtClean="0"/>
              <a:t>k</a:t>
            </a:r>
            <a:r>
              <a:rPr lang="en-US" sz="2400" dirty="0" smtClean="0"/>
              <a:t> are both in that line, </a:t>
            </a:r>
            <a:r>
              <a:rPr lang="en-US" sz="2400" dirty="0" err="1" smtClean="0"/>
              <a:t>t</a:t>
            </a:r>
            <a:r>
              <a:rPr lang="en-US" sz="2400" baseline="-25000" dirty="0" err="1" smtClean="0"/>
              <a:t>j</a:t>
            </a:r>
            <a:r>
              <a:rPr lang="en-US" sz="2400" dirty="0" smtClean="0"/>
              <a:t> is to the right of </a:t>
            </a:r>
            <a:r>
              <a:rPr lang="en-US" sz="2400" dirty="0" err="1" smtClean="0"/>
              <a:t>t</a:t>
            </a:r>
            <a:r>
              <a:rPr lang="en-US" sz="2400" baseline="-25000" dirty="0" err="1" smtClean="0"/>
              <a:t>k</a:t>
            </a:r>
            <a:r>
              <a:rPr lang="en-US" sz="2400" dirty="0" smtClean="0"/>
              <a:t> and goal position of </a:t>
            </a:r>
            <a:r>
              <a:rPr lang="en-US" sz="2400" dirty="0" err="1" smtClean="0"/>
              <a:t>t</a:t>
            </a:r>
            <a:r>
              <a:rPr lang="en-US" sz="2400" baseline="-25000" dirty="0" err="1" smtClean="0"/>
              <a:t>j</a:t>
            </a:r>
            <a:r>
              <a:rPr lang="en-US" sz="2400" dirty="0" smtClean="0"/>
              <a:t> is to the left of the goal position of t</a:t>
            </a:r>
            <a:r>
              <a:rPr lang="en-US" sz="2400" baseline="-25000" dirty="0" smtClean="0"/>
              <a:t>k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4648200" y="3886200"/>
            <a:ext cx="3886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h = 16 + 2*1 </a:t>
            </a:r>
            <a:r>
              <a:rPr lang="en-US" sz="2400" smtClean="0"/>
              <a:t>= 18</a:t>
            </a:r>
            <a:endParaRPr lang="en-US" sz="24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1295400" y="3805535"/>
            <a:ext cx="2667000" cy="2832890"/>
            <a:chOff x="3581400" y="3805535"/>
            <a:chExt cx="2667000" cy="2832890"/>
          </a:xfrm>
        </p:grpSpPr>
        <p:pic>
          <p:nvPicPr>
            <p:cNvPr id="7" name="Picture 6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581400" y="3805535"/>
              <a:ext cx="2667000" cy="28328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TextBox 8"/>
            <p:cNvSpPr txBox="1"/>
            <p:nvPr/>
          </p:nvSpPr>
          <p:spPr>
            <a:xfrm>
              <a:off x="5592580" y="4774370"/>
              <a:ext cx="273570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/>
                <a:t>5</a:t>
              </a:r>
              <a:endParaRPr lang="en-US" sz="28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992380" y="4774370"/>
              <a:ext cx="274820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/>
                <a:t>6</a:t>
              </a:r>
              <a:endParaRPr lang="en-US" sz="2800" dirty="0"/>
            </a:p>
          </p:txBody>
        </p:sp>
      </p:grpSp>
      <p:cxnSp>
        <p:nvCxnSpPr>
          <p:cNvPr id="15" name="Straight Arrow Connector 14"/>
          <p:cNvCxnSpPr/>
          <p:nvPr/>
        </p:nvCxnSpPr>
        <p:spPr>
          <a:xfrm flipH="1">
            <a:off x="3962400" y="4953000"/>
            <a:ext cx="144780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486400" y="4740640"/>
            <a:ext cx="350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5 &amp; 6 are in linear conflict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EC004-B136-4915-809E-66A79ADCF1FD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035570" y="944880"/>
            <a:ext cx="8092440" cy="274320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438400" y="68759"/>
            <a:ext cx="6553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/>
              <a:t>Submission Deadline</a:t>
            </a:r>
            <a:endParaRPr lang="en-US" sz="4800" b="1" dirty="0" smtClean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524000" y="2133600"/>
          <a:ext cx="7162800" cy="155448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2498651"/>
                <a:gridCol w="466414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Sub-Section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Deadline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A2 &amp; B2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18/10/2016, 2:00 AM</a:t>
                      </a:r>
                      <a:endParaRPr lang="en-US" sz="28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A1 &amp; B1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25/10/2016, 2:00 AM</a:t>
                      </a:r>
                      <a:endParaRPr lang="en-US" sz="2800" dirty="0" smtClean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EC004-B136-4915-809E-66A79ADCF1FD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035570" y="944880"/>
            <a:ext cx="8092440" cy="274320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19200" y="2511235"/>
            <a:ext cx="7772400" cy="1070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800" b="1" dirty="0" smtClean="0"/>
              <a:t>THANK  YOU!!!</a:t>
            </a:r>
            <a:endParaRPr lang="en-US" sz="5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43000" y="1371600"/>
            <a:ext cx="7620000" cy="4540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5138" indent="-465138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dirty="0" smtClean="0"/>
              <a:t>The N-Puzzle is a board game for a single player. </a:t>
            </a:r>
          </a:p>
          <a:p>
            <a:pPr marL="465138" indent="-465138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dirty="0" smtClean="0"/>
              <a:t>It consists of (N^2- 1) numbered squared tiles in random order, and one blank space ("a missing tile"). </a:t>
            </a:r>
          </a:p>
          <a:p>
            <a:pPr marL="465138" indent="-465138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dirty="0" smtClean="0"/>
              <a:t>The object of the puzzle is to rearrange the tiles in order by making sliding moves that use the empty space, using the fewest moves.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EC004-B136-4915-809E-66A79ADCF1FD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035570" y="944880"/>
            <a:ext cx="8092440" cy="274320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943600" y="68759"/>
            <a:ext cx="2895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/>
              <a:t>n-puzzle</a:t>
            </a:r>
            <a:endParaRPr lang="en-US" sz="4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19200" y="1555270"/>
            <a:ext cx="7620000" cy="32480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5138" indent="-465138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dirty="0" smtClean="0"/>
              <a:t>Moves of the puzzle are made by sliding an adjacent tile into the empty space. </a:t>
            </a:r>
          </a:p>
          <a:p>
            <a:pPr marL="465138" indent="-465138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dirty="0" smtClean="0"/>
              <a:t>Only tiles that are horizontally or vertically adjacent to the blank space (not diagonally adjacent) may be moved.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EC004-B136-4915-809E-66A79ADCF1FD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035570" y="944880"/>
            <a:ext cx="8092440" cy="274320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943600" y="68759"/>
            <a:ext cx="2895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/>
              <a:t>n-puzzle</a:t>
            </a:r>
            <a:endParaRPr lang="en-US" sz="4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EC004-B136-4915-809E-66A79ADCF1FD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035570" y="944880"/>
            <a:ext cx="8092440" cy="274320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943600" y="68759"/>
            <a:ext cx="2895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/>
              <a:t>n-puzzle</a:t>
            </a:r>
            <a:endParaRPr lang="en-US" sz="4800" b="1" dirty="0" smtClean="0"/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2057400"/>
            <a:ext cx="2667000" cy="28328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5000" y="2057400"/>
            <a:ext cx="2667000" cy="29603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EC004-B136-4915-809E-66A79ADCF1FD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035570" y="944880"/>
            <a:ext cx="8092440" cy="274320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172200" y="68759"/>
            <a:ext cx="2895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/>
              <a:t>Tasks</a:t>
            </a:r>
            <a:endParaRPr lang="en-US" sz="4800" b="1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1219200" y="1295400"/>
            <a:ext cx="7620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5138" indent="-465138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dirty="0" smtClean="0"/>
              <a:t>Take an integer n (i.e. 8 or 15) as input from the user.</a:t>
            </a:r>
          </a:p>
          <a:p>
            <a:pPr marL="465138" indent="-465138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dirty="0" smtClean="0"/>
              <a:t>Take the initial state of the board as input from the user.</a:t>
            </a:r>
          </a:p>
          <a:p>
            <a:pPr marL="465138" indent="-465138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dirty="0" smtClean="0"/>
              <a:t>Take the goal state of the board as input from the user.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EC004-B136-4915-809E-66A79ADCF1FD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035570" y="944880"/>
            <a:ext cx="8092440" cy="274320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172200" y="68759"/>
            <a:ext cx="2895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/>
              <a:t>Tasks</a:t>
            </a:r>
            <a:endParaRPr lang="en-US" sz="4800" b="1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1219200" y="1629013"/>
            <a:ext cx="76200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5138" indent="-465138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dirty="0" smtClean="0"/>
              <a:t>You can use 9 or 0 as the blank space</a:t>
            </a:r>
          </a:p>
          <a:p>
            <a:pPr marL="465138" indent="-465138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dirty="0" smtClean="0"/>
              <a:t>Solve the problem using A* Search Algorithm</a:t>
            </a:r>
          </a:p>
          <a:p>
            <a:pPr marL="465138" indent="-465138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dirty="0" smtClean="0"/>
              <a:t>You can use any programming language.</a:t>
            </a:r>
          </a:p>
          <a:p>
            <a:pPr marL="465138" indent="-465138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dirty="0" smtClean="0"/>
              <a:t>GUI is not mandatory. However, it is preferred. Bonus marks will be given for GUI.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EC004-B136-4915-809E-66A79ADCF1FD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035570" y="944880"/>
            <a:ext cx="8092440" cy="274320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172200" y="68759"/>
            <a:ext cx="2895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/>
              <a:t>Tasks</a:t>
            </a:r>
            <a:endParaRPr lang="en-US" sz="4800" b="1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1143000" y="1668482"/>
            <a:ext cx="7620000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5138" indent="-465138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dirty="0" smtClean="0"/>
              <a:t>You need to output the number of moves required to reach the goal state.</a:t>
            </a:r>
          </a:p>
          <a:p>
            <a:pPr marL="465138" indent="-465138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dirty="0" smtClean="0"/>
              <a:t>You need to show the moves required to reach the goal state (by printing or animation or by any other way)</a:t>
            </a:r>
          </a:p>
          <a:p>
            <a:pPr marL="465138" indent="-465138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dirty="0" smtClean="0"/>
              <a:t>You need to output the number of nodes explored by the Algorithm.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EC004-B136-4915-809E-66A79ADCF1FD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035570" y="944880"/>
            <a:ext cx="8092440" cy="274320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438400" y="68759"/>
            <a:ext cx="6553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/>
              <a:t>Heuristics Distribution</a:t>
            </a:r>
            <a:endParaRPr lang="en-US" sz="4800" b="1" dirty="0" smtClean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524000" y="2133600"/>
          <a:ext cx="7162800" cy="259080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2498651"/>
                <a:gridCol w="466414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Sub-Section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Heuristic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A1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Linear Conflict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A2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Misplaced Tiles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B1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Manhattan Distance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B2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Tiles out of row and column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209800" y="6367046"/>
            <a:ext cx="533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Reference : </a:t>
            </a:r>
            <a:r>
              <a:rPr lang="en-US" sz="1600" dirty="0" smtClean="0">
                <a:solidFill>
                  <a:srgbClr val="0070C0"/>
                </a:solidFill>
                <a:hlinkClick r:id="rId2"/>
              </a:rPr>
              <a:t>https://heuristicswiki.wikispaces.com/N+-+Puzzle</a:t>
            </a:r>
            <a:endParaRPr lang="en-US" sz="16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EC004-B136-4915-809E-66A79ADCF1FD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035570" y="944880"/>
            <a:ext cx="8092440" cy="274320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438400" y="68759"/>
            <a:ext cx="6553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/>
              <a:t>Heuristics Distribution</a:t>
            </a:r>
            <a:endParaRPr lang="en-US" sz="4800" b="1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1143000" y="1447800"/>
            <a:ext cx="7543800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5138" indent="-465138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dirty="0" smtClean="0"/>
              <a:t>Everyone needs to implement one extra heuristic that is not listed in the previous slide.</a:t>
            </a:r>
          </a:p>
          <a:p>
            <a:pPr marL="465138" indent="-465138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dirty="0" smtClean="0"/>
              <a:t>So each student will implement 2 heuristics.</a:t>
            </a:r>
          </a:p>
          <a:p>
            <a:pPr marL="465138" indent="-465138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dirty="0" smtClean="0"/>
              <a:t>The other heuristic can be anything except the ones mentioned in the previous slide. </a:t>
            </a:r>
          </a:p>
          <a:p>
            <a:pPr marL="465138" indent="-465138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dirty="0" smtClean="0"/>
              <a:t>The extra heuristic may or may not be admissible.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228</TotalTime>
  <Words>568</Words>
  <Application>Microsoft Office PowerPoint</Application>
  <PresentationFormat>On-screen Show (4:3)</PresentationFormat>
  <Paragraphs>91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Solstice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Dell</cp:lastModifiedBy>
  <cp:revision>107</cp:revision>
  <dcterms:created xsi:type="dcterms:W3CDTF">2006-08-16T00:00:00Z</dcterms:created>
  <dcterms:modified xsi:type="dcterms:W3CDTF">2016-10-08T17:25:19Z</dcterms:modified>
</cp:coreProperties>
</file>