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Sniglet"/>
      <p:regular r:id="rId24"/>
    </p:embeddedFont>
    <p:embeddedFont>
      <p:font typeface="Walter Turncoat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nigle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qYZF6oIZtfc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mBots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MODULE 3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649" y="3460124"/>
            <a:ext cx="2451307" cy="1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141" name="Shape 141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896900" y="1589300"/>
            <a:ext cx="5935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Four operations include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addition,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subtraction,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multiplication,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division.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977" y="1313900"/>
            <a:ext cx="1842424" cy="1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00" y="485775"/>
            <a:ext cx="16954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151" name="Shape 151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896900" y="1589300"/>
            <a:ext cx="5935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Four operations include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addition,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subtraction,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multiplication,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division.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Comparison operators can be used to compare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the value with the variable**,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the variable with the variable**,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the value with the value.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**the input of the sensor can also be used as a variable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0" y="485775"/>
            <a:ext cx="1695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975" y="4549512"/>
            <a:ext cx="28384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648" y="1589300"/>
            <a:ext cx="1151646" cy="11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975" y="3343112"/>
            <a:ext cx="30861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518850" y="1719375"/>
            <a:ext cx="32397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Variable is a container for storing data.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Its value can be freely modified according to the needs.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80" y="1488450"/>
            <a:ext cx="2716425" cy="3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72" name="Shape 172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76212"/>
            <a:ext cx="59055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Then Block</a:t>
            </a:r>
          </a:p>
        </p:txBody>
      </p:sp>
      <p:sp>
        <p:nvSpPr>
          <p:cNvPr id="180" name="Shape 180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3092675" y="1856725"/>
            <a:ext cx="33081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If Then is what’s called a conditional statement in programming.  The program queries if one condition exists, then it commands it to do something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21" y="1949996"/>
            <a:ext cx="1429004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Then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531800" y="1825375"/>
            <a:ext cx="60804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For every round, there is one Programmer and everyone else is a Computer.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If I </a:t>
            </a:r>
            <a:r>
              <a:rPr lang="en" sz="1800">
                <a:solidFill>
                  <a:srgbClr val="FF0000"/>
                </a:solidFill>
              </a:rPr>
              <a:t>____ </a:t>
            </a:r>
            <a:r>
              <a:rPr lang="en" sz="1800">
                <a:solidFill>
                  <a:srgbClr val="F3F3F3"/>
                </a:solidFill>
              </a:rPr>
              <a:t>(fill in the blank), then you </a:t>
            </a:r>
            <a:r>
              <a:rPr lang="en" sz="1800">
                <a:solidFill>
                  <a:srgbClr val="FF0000"/>
                </a:solidFill>
              </a:rPr>
              <a:t>_____ </a:t>
            </a:r>
            <a:r>
              <a:rPr lang="en" sz="1800">
                <a:solidFill>
                  <a:srgbClr val="F3F3F3"/>
                </a:solidFill>
              </a:rPr>
              <a:t>(fill in the blank).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For example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 “If I </a:t>
            </a:r>
            <a:r>
              <a:rPr lang="en" sz="1800">
                <a:solidFill>
                  <a:srgbClr val="FF0000"/>
                </a:solidFill>
              </a:rPr>
              <a:t>turn</a:t>
            </a:r>
            <a:r>
              <a:rPr lang="en" sz="1800">
                <a:solidFill>
                  <a:srgbClr val="F3F3F3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 a circle</a:t>
            </a:r>
            <a:r>
              <a:rPr lang="en" sz="1800">
                <a:solidFill>
                  <a:srgbClr val="F3F3F3"/>
                </a:solidFill>
              </a:rPr>
              <a:t>, Then you </a:t>
            </a:r>
            <a:r>
              <a:rPr lang="en" sz="1800">
                <a:solidFill>
                  <a:srgbClr val="FF0000"/>
                </a:solidFill>
              </a:rPr>
              <a:t>turn in</a:t>
            </a:r>
            <a:r>
              <a:rPr lang="en" sz="1800">
                <a:solidFill>
                  <a:srgbClr val="F3F3F3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 circle.</a:t>
            </a:r>
            <a:r>
              <a:rPr lang="en" sz="1800">
                <a:solidFill>
                  <a:srgbClr val="F3F3F3"/>
                </a:solidFill>
              </a:rPr>
              <a:t>”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96" y="766821"/>
            <a:ext cx="1429004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Then else Blocks</a:t>
            </a:r>
          </a:p>
        </p:txBody>
      </p:sp>
      <p:sp>
        <p:nvSpPr>
          <p:cNvPr id="198" name="Shape 198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49" y="1511187"/>
            <a:ext cx="1316949" cy="10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677400" y="1511200"/>
            <a:ext cx="33081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The “if .. then otherwise block” is a double branch structure. The upper part will run if the conditions are met. If not, the lower part will run.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199" y="1511200"/>
            <a:ext cx="1469925" cy="1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Then ELSE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1531800" y="1825375"/>
            <a:ext cx="60804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For every round, there is one Programmer and everyone else is a Computer.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If I </a:t>
            </a:r>
            <a:r>
              <a:rPr lang="en" sz="1800">
                <a:solidFill>
                  <a:srgbClr val="FF0000"/>
                </a:solidFill>
              </a:rPr>
              <a:t>____ </a:t>
            </a:r>
            <a:r>
              <a:rPr lang="en" sz="1800">
                <a:solidFill>
                  <a:srgbClr val="F3F3F3"/>
                </a:solidFill>
              </a:rPr>
              <a:t>(fill in the blank), then you </a:t>
            </a:r>
            <a:r>
              <a:rPr lang="en" sz="1800">
                <a:solidFill>
                  <a:srgbClr val="FF0000"/>
                </a:solidFill>
              </a:rPr>
              <a:t>_____ </a:t>
            </a:r>
            <a:r>
              <a:rPr lang="en" sz="1800">
                <a:solidFill>
                  <a:srgbClr val="F3F3F3"/>
                </a:solidFill>
              </a:rPr>
              <a:t>(fill in the blank).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For example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 </a:t>
            </a:r>
            <a:r>
              <a:rPr lang="en" sz="1800">
                <a:solidFill>
                  <a:srgbClr val="F3F3F3"/>
                </a:solidFill>
              </a:rPr>
              <a:t>“If I </a:t>
            </a:r>
            <a:r>
              <a:rPr lang="en" sz="1800">
                <a:solidFill>
                  <a:srgbClr val="FF0000"/>
                </a:solidFill>
              </a:rPr>
              <a:t>raise my right arm</a:t>
            </a:r>
            <a:r>
              <a:rPr lang="en" sz="1800">
                <a:solidFill>
                  <a:srgbClr val="F3F3F3"/>
                </a:solidFill>
              </a:rPr>
              <a:t>, Then you </a:t>
            </a:r>
            <a:r>
              <a:rPr lang="en" sz="1800">
                <a:solidFill>
                  <a:srgbClr val="FF0000"/>
                </a:solidFill>
              </a:rPr>
              <a:t>raise your left arm</a:t>
            </a:r>
            <a:r>
              <a:rPr lang="en" sz="1800">
                <a:solidFill>
                  <a:srgbClr val="F3F3F3"/>
                </a:solidFill>
              </a:rPr>
              <a:t>, Else </a:t>
            </a:r>
            <a:r>
              <a:rPr lang="en" sz="1800">
                <a:solidFill>
                  <a:srgbClr val="FF0000"/>
                </a:solidFill>
              </a:rPr>
              <a:t>raise your right foot</a:t>
            </a:r>
            <a:r>
              <a:rPr lang="en" sz="1800">
                <a:solidFill>
                  <a:srgbClr val="F3F3F3"/>
                </a:solidFill>
              </a:rPr>
              <a:t>.”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99" y="453387"/>
            <a:ext cx="1316949" cy="10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it</a:t>
            </a:r>
          </a:p>
        </p:txBody>
      </p:sp>
      <p:sp>
        <p:nvSpPr>
          <p:cNvPr id="217" name="Shape 21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71" y="1539546"/>
            <a:ext cx="1429004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18150" y="2651075"/>
            <a:ext cx="28599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Run the program and see what it does.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Can you rewrite the two if blocks to if then else block?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262" y="1452250"/>
            <a:ext cx="38576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it</a:t>
            </a:r>
          </a:p>
        </p:txBody>
      </p:sp>
      <p:sp>
        <p:nvSpPr>
          <p:cNvPr id="227" name="Shape 22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449" y="1452237"/>
            <a:ext cx="1316949" cy="10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37" y="1452250"/>
            <a:ext cx="38290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mBots to the computers</a:t>
            </a:r>
          </a:p>
        </p:txBody>
      </p:sp>
      <p:sp>
        <p:nvSpPr>
          <p:cNvPr id="55" name="Shape 55"/>
          <p:cNvSpPr/>
          <p:nvPr/>
        </p:nvSpPr>
        <p:spPr>
          <a:xfrm>
            <a:off x="3617074" y="256025"/>
            <a:ext cx="1824692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87" y="945912"/>
            <a:ext cx="31527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646850" y="1383425"/>
            <a:ext cx="300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Can’t see the serial port?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976" y="1969401"/>
            <a:ext cx="1982400" cy="2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37" y="2399125"/>
            <a:ext cx="2168229" cy="24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390200" y="248300"/>
            <a:ext cx="263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Plug in the mBot cable to the computer and turn on the mBot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00" y="1825362"/>
            <a:ext cx="25336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487" y="1825362"/>
            <a:ext cx="3438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4294967295"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of the steps: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77" name="Shape 7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945925" y="1619900"/>
            <a:ext cx="7307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Play a tone,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Measure the distance to an obstacle</a:t>
            </a:r>
          </a:p>
          <a:p>
            <a:pPr indent="-342900" lvl="1" marL="914400" rtl="0">
              <a:spcBef>
                <a:spcPts val="0"/>
              </a:spcBef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What is the sensor that can tell me the distance to an obstacle?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1800">
                <a:solidFill>
                  <a:srgbClr val="F3F3F3"/>
                </a:solidFill>
              </a:rPr>
              <a:t>Make panda (or your chosen) sprite display the distance to an obstacle</a:t>
            </a:r>
          </a:p>
          <a:p>
            <a:pPr indent="-342900" lvl="1" marL="914400" rtl="0">
              <a:spcBef>
                <a:spcPts val="0"/>
              </a:spcBef>
              <a:buClr>
                <a:srgbClr val="F3F3F3"/>
              </a:buClr>
              <a:buSzPct val="100000"/>
              <a:buChar char="○"/>
            </a:pPr>
            <a:r>
              <a:rPr lang="en" sz="1800">
                <a:solidFill>
                  <a:srgbClr val="F3F3F3"/>
                </a:solidFill>
              </a:rPr>
              <a:t>What is a block we can use?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0474" y="3637449"/>
            <a:ext cx="1939525" cy="129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Shape 81"/>
          <p:cNvGrpSpPr/>
          <p:nvPr/>
        </p:nvGrpSpPr>
        <p:grpSpPr>
          <a:xfrm>
            <a:off x="2588298" y="4077173"/>
            <a:ext cx="2818833" cy="420033"/>
            <a:chOff x="242825" y="1204225"/>
            <a:chExt cx="2136775" cy="318400"/>
          </a:xfrm>
        </p:grpSpPr>
        <p:sp>
          <p:nvSpPr>
            <p:cNvPr id="82" name="Shape 82"/>
            <p:cNvSpPr/>
            <p:nvPr/>
          </p:nvSpPr>
          <p:spPr>
            <a:xfrm>
              <a:off x="242825" y="1298550"/>
              <a:ext cx="2054250" cy="224075"/>
            </a:xfrm>
            <a:custGeom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202700" y="1204225"/>
              <a:ext cx="176900" cy="176900"/>
            </a:xfrm>
            <a:custGeom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124" y="3286450"/>
            <a:ext cx="3308243" cy="156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175" y="587120"/>
            <a:ext cx="1274290" cy="14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91" name="Shape 91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87" y="1575900"/>
            <a:ext cx="37623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55725" y="3630000"/>
            <a:ext cx="4997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Play tone,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Show distance to an obstacle</a:t>
            </a:r>
          </a:p>
        </p:txBody>
      </p:sp>
      <p:sp>
        <p:nvSpPr>
          <p:cNvPr id="95" name="Shape 95"/>
          <p:cNvSpPr/>
          <p:nvPr/>
        </p:nvSpPr>
        <p:spPr>
          <a:xfrm>
            <a:off x="6117877" y="2127029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848577" y="2079729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483227" y="2660066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4627238" y="2305948"/>
            <a:ext cx="1011199" cy="29249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06" name="Shape 106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37" y="1661625"/>
            <a:ext cx="27908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87" y="1575900"/>
            <a:ext cx="37623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55725" y="3630000"/>
            <a:ext cx="4997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Play tone,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Show distance to an obstacle (tip* use ultrasonic sensor)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Still not working?</a:t>
            </a:r>
          </a:p>
        </p:txBody>
      </p:sp>
      <p:sp>
        <p:nvSpPr>
          <p:cNvPr id="116" name="Shape 116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00" y="2737275"/>
            <a:ext cx="17621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4294967295" type="subTitle"/>
          </p:nvPr>
        </p:nvSpPr>
        <p:spPr>
          <a:xfrm>
            <a:off x="1121425" y="1643573"/>
            <a:ext cx="65937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Upgrade the firmware and try again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*make sure the upload has finished before running the test code again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162" y="2975400"/>
            <a:ext cx="2790825" cy="158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Shape 121"/>
          <p:cNvGrpSpPr/>
          <p:nvPr/>
        </p:nvGrpSpPr>
        <p:grpSpPr>
          <a:xfrm>
            <a:off x="3755938" y="3619723"/>
            <a:ext cx="1011199" cy="292499"/>
            <a:chOff x="271125" y="812725"/>
            <a:chExt cx="766525" cy="221725"/>
          </a:xfrm>
        </p:grpSpPr>
        <p:sp>
          <p:nvSpPr>
            <p:cNvPr id="122" name="Shape 122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7920113" y="4751548"/>
            <a:ext cx="1011199" cy="292499"/>
            <a:chOff x="271125" y="812725"/>
            <a:chExt cx="766525" cy="221725"/>
          </a:xfrm>
        </p:grpSpPr>
        <p:sp>
          <p:nvSpPr>
            <p:cNvPr id="125" name="Shape 125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7874700" y="4556550"/>
            <a:ext cx="12693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Break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time</a:t>
            </a:r>
          </a:p>
        </p:txBody>
      </p:sp>
      <p:sp>
        <p:nvSpPr>
          <p:cNvPr id="133" name="Shape 133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342532" y="51286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A short message from Bill Gates, Mark Zuckerberg, will.i.am, NBA all-star Chris Bosh, Gabe Newell of Valve, Drew Houston of Dropbox, Elena Silenok of Clothia, and other tech heroes, to inspire students to learn to code. This is a trailer, for a longer 5-min or 10-min short-film, available at http://code.org.  Directed by Lesley Chilcott.  Executive producers Hadi and Ali Partovi." id="135" name="Shape 135" title="Anybody Can Learn - 60 sec teaser">
            <a:hlinkClick r:id="rId3"/>
          </p:cNvPr>
          <p:cNvSpPr/>
          <p:nvPr/>
        </p:nvSpPr>
        <p:spPr>
          <a:xfrm>
            <a:off x="1422837" y="209875"/>
            <a:ext cx="6298324" cy="47237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