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Sniglet"/>
      <p:regular r:id="rId22"/>
    </p:embeddedFont>
    <p:embeddedFont>
      <p:font typeface="Walter Turncoat"/>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Sniglet-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WalterTurnco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Can the kids think of samples of stored variables such as games? For keeping scores</a:t>
            </a:r>
          </a:p>
          <a:p>
            <a:pPr lvl="0">
              <a:spcBef>
                <a:spcPts val="0"/>
              </a:spcBef>
              <a:buNone/>
            </a:pPr>
            <a:r>
              <a:t/>
            </a:r>
            <a:endParaRPr/>
          </a:p>
          <a:p>
            <a:pPr lvl="0" rtl="0">
              <a:spcBef>
                <a:spcPts val="0"/>
              </a:spcBef>
              <a:buNone/>
            </a:pPr>
            <a:r>
              <a:rPr lang="en"/>
              <a:t>How are variables used in the world?</a:t>
            </a:r>
            <a:br>
              <a:rPr lang="en"/>
            </a:br>
            <a:r>
              <a:rPr lang="en"/>
              <a:t>An illustration of a car leaving a car park.</a:t>
            </a:r>
            <a:br>
              <a:rPr lang="en"/>
            </a:br>
            <a:r>
              <a:rPr lang="en"/>
              <a:t>The automated barriers in a car park are programmed to use variables to check if any spaces are available. Variables can also be used to work out the cost of parking based on the length of time a car stays.</a:t>
            </a:r>
            <a:br>
              <a:rPr lang="en"/>
            </a:br>
            <a:r>
              <a:rPr lang="en"/>
              <a:t>Computer games</a:t>
            </a:r>
            <a:br>
              <a:rPr lang="en"/>
            </a:br>
            <a:r>
              <a:rPr lang="en"/>
              <a:t>In a computer game, things like lives and health are variables that constantly change. If you make a mistake you lose health or a life. But you can also gain lives and health by collecting items.</a:t>
            </a:r>
            <a:br>
              <a:rPr lang="en"/>
            </a:br>
            <a:r>
              <a:rPr lang="en"/>
              <a:t>Supermarkets</a:t>
            </a:r>
            <a:br>
              <a:rPr lang="en"/>
            </a:br>
            <a:r>
              <a:rPr lang="en"/>
              <a:t>A supermarket till could use variables to store information about all the items you buy. As more items are scanned the variable’s total would increase. This value will then be used to calculate how much you need to pay for your shopping.</a:t>
            </a:r>
            <a:br>
              <a:rPr lang="en"/>
            </a:br>
            <a:r>
              <a:rPr lang="en"/>
              <a:t>Car parks</a:t>
            </a:r>
            <a:br>
              <a:rPr lang="en"/>
            </a:br>
            <a:r>
              <a:rPr lang="en"/>
              <a:t>The program controlling the automated barriers in a car park could use variables to count cars in and out. These can then be used to see if there is any space to let more cars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sample solution has a bug, can you point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685800" y="1991812"/>
            <a:ext cx="7772400" cy="1159799"/>
          </a:xfrm>
          <a:prstGeom prst="rect">
            <a:avLst/>
          </a:prstGeom>
        </p:spPr>
        <p:txBody>
          <a:bodyPr anchorCtr="0" anchor="ctr" bIns="91425" lIns="91425" rIns="91425" wrap="square" tIns="91425"/>
          <a:lstStyle>
            <a:lvl1pPr lvl="0" algn="ctr">
              <a:spcBef>
                <a:spcPts val="0"/>
              </a:spcBef>
              <a:buSzPct val="100000"/>
              <a:defRPr sz="60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0" name="Shape 10"/>
        <p:cNvGrpSpPr/>
        <p:nvPr/>
      </p:nvGrpSpPr>
      <p:grpSpPr>
        <a:xfrm>
          <a:off x="0" y="0"/>
          <a:ext cx="0" cy="0"/>
          <a:chOff x="0" y="0"/>
          <a:chExt cx="0" cy="0"/>
        </a:xfrm>
      </p:grpSpPr>
      <p:sp>
        <p:nvSpPr>
          <p:cNvPr id="11" name="Shape 11"/>
          <p:cNvSpPr txBox="1"/>
          <p:nvPr>
            <p:ph type="ctrTitle"/>
          </p:nvPr>
        </p:nvSpPr>
        <p:spPr>
          <a:xfrm>
            <a:off x="685800" y="1964342"/>
            <a:ext cx="7772400" cy="1159799"/>
          </a:xfrm>
          <a:prstGeom prst="rect">
            <a:avLst/>
          </a:prstGeom>
        </p:spPr>
        <p:txBody>
          <a:bodyPr anchorCtr="0" anchor="b" bIns="91425" lIns="91425" rIns="91425" wrap="square"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2" name="Shape 12"/>
          <p:cNvSpPr txBox="1"/>
          <p:nvPr>
            <p:ph idx="1" type="subTitle"/>
          </p:nvPr>
        </p:nvSpPr>
        <p:spPr>
          <a:xfrm>
            <a:off x="685800" y="3144853"/>
            <a:ext cx="7772400" cy="784799"/>
          </a:xfrm>
          <a:prstGeom prst="rect">
            <a:avLst/>
          </a:prstGeom>
        </p:spPr>
        <p:txBody>
          <a:bodyPr anchorCtr="0" anchor="t" bIns="91425" lIns="91425" rIns="91425" wrap="square" tIns="91425"/>
          <a:lstStyle>
            <a:lvl1pPr lvl="0" rtl="0" algn="ctr">
              <a:spcBef>
                <a:spcPts val="0"/>
              </a:spcBef>
              <a:buNone/>
              <a:defRPr/>
            </a:lvl1pPr>
            <a:lvl2pPr lvl="1" rtl="0" algn="ctr">
              <a:spcBef>
                <a:spcPts val="0"/>
              </a:spcBef>
              <a:buSzPct val="100000"/>
              <a:buNone/>
              <a:defRPr sz="3000"/>
            </a:lvl2pPr>
            <a:lvl3pPr lvl="2" rtl="0" algn="ctr">
              <a:spcBef>
                <a:spcPts val="0"/>
              </a:spcBef>
              <a:buSzPct val="100000"/>
              <a:buNone/>
              <a:defRPr sz="3000"/>
            </a:lvl3pPr>
            <a:lvl4pPr lvl="3" rtl="0" algn="ctr">
              <a:spcBef>
                <a:spcPts val="0"/>
              </a:spcBef>
              <a:buSzPct val="100000"/>
              <a:buNone/>
              <a:defRPr sz="3000"/>
            </a:lvl4pPr>
            <a:lvl5pPr lvl="4" rtl="0" algn="ctr">
              <a:spcBef>
                <a:spcPts val="0"/>
              </a:spcBef>
              <a:buSzPct val="100000"/>
              <a:buNone/>
              <a:defRPr sz="3000"/>
            </a:lvl5pPr>
            <a:lvl6pPr lvl="5" rtl="0" algn="ctr">
              <a:spcBef>
                <a:spcPts val="0"/>
              </a:spcBef>
              <a:buSzPct val="100000"/>
              <a:buNone/>
              <a:defRPr sz="3000"/>
            </a:lvl6pPr>
            <a:lvl7pPr lvl="6" rtl="0" algn="ctr">
              <a:spcBef>
                <a:spcPts val="0"/>
              </a:spcBef>
              <a:buSzPct val="100000"/>
              <a:buNone/>
              <a:defRPr sz="3000"/>
            </a:lvl7pPr>
            <a:lvl8pPr lvl="7" rtl="0" algn="ctr">
              <a:spcBef>
                <a:spcPts val="0"/>
              </a:spcBef>
              <a:buSzPct val="100000"/>
              <a:buNone/>
              <a:defRPr sz="3000"/>
            </a:lvl8pPr>
            <a:lvl9pPr lvl="8" rtl="0" algn="ctr">
              <a:spcBef>
                <a:spcPts val="0"/>
              </a:spcBef>
              <a:buSzPct val="100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13" name="Shape 13"/>
        <p:cNvGrpSpPr/>
        <p:nvPr/>
      </p:nvGrpSpPr>
      <p:grpSpPr>
        <a:xfrm>
          <a:off x="0" y="0"/>
          <a:ext cx="0" cy="0"/>
          <a:chOff x="0" y="0"/>
          <a:chExt cx="0" cy="0"/>
        </a:xfrm>
      </p:grpSpPr>
      <p:sp>
        <p:nvSpPr>
          <p:cNvPr id="14" name="Shape 14"/>
          <p:cNvSpPr txBox="1"/>
          <p:nvPr>
            <p:ph idx="1" type="body"/>
          </p:nvPr>
        </p:nvSpPr>
        <p:spPr>
          <a:xfrm>
            <a:off x="1700925" y="1399800"/>
            <a:ext cx="5742300" cy="819899"/>
          </a:xfrm>
          <a:prstGeom prst="rect">
            <a:avLst/>
          </a:prstGeom>
        </p:spPr>
        <p:txBody>
          <a:bodyPr anchorCtr="0" anchor="t" bIns="91425" lIns="91425" rIns="91425" wrap="square" tIns="91425"/>
          <a:lstStyle>
            <a:lvl1pPr lvl="0" rtl="0" algn="ctr">
              <a:spcBef>
                <a:spcPts val="0"/>
              </a:spcBef>
              <a:buSzPct val="100000"/>
              <a:defRPr sz="3000"/>
            </a:lvl1pPr>
            <a:lvl2pPr lvl="1" rtl="0" algn="ctr">
              <a:spcBef>
                <a:spcPts val="0"/>
              </a:spcBef>
              <a:buSzPct val="100000"/>
              <a:defRPr sz="3000"/>
            </a:lvl2pPr>
            <a:lvl3pPr lvl="2" rtl="0" algn="ctr">
              <a:spcBef>
                <a:spcPts val="0"/>
              </a:spcBef>
              <a:buSzPct val="100000"/>
              <a:defRPr sz="3000"/>
            </a:lvl3pPr>
            <a:lvl4pPr lvl="3" rtl="0" algn="ctr">
              <a:spcBef>
                <a:spcPts val="0"/>
              </a:spcBef>
              <a:buSzPct val="100000"/>
              <a:defRPr sz="3000"/>
            </a:lvl4pPr>
            <a:lvl5pPr lvl="4" rtl="0" algn="ctr">
              <a:spcBef>
                <a:spcPts val="0"/>
              </a:spcBef>
              <a:buSzPct val="100000"/>
              <a:defRPr sz="3000"/>
            </a:lvl5pPr>
            <a:lvl6pPr lvl="5" rtl="0" algn="ctr">
              <a:spcBef>
                <a:spcPts val="0"/>
              </a:spcBef>
              <a:buSzPct val="100000"/>
              <a:defRPr sz="3000"/>
            </a:lvl6pPr>
            <a:lvl7pPr lvl="6" rtl="0" algn="ctr">
              <a:spcBef>
                <a:spcPts val="0"/>
              </a:spcBef>
              <a:buSzPct val="100000"/>
              <a:defRPr sz="3000"/>
            </a:lvl7pPr>
            <a:lvl8pPr lvl="7" rtl="0" algn="ctr">
              <a:spcBef>
                <a:spcPts val="0"/>
              </a:spcBef>
              <a:buSzPct val="100000"/>
              <a:defRPr sz="3000"/>
            </a:lvl8pPr>
            <a:lvl9pPr lvl="8" algn="ctr">
              <a:spcBef>
                <a:spcPts val="0"/>
              </a:spcBef>
              <a:buSzPct val="100000"/>
              <a:defRPr sz="3000"/>
            </a:lvl9pPr>
          </a:lstStyle>
          <a:p/>
        </p:txBody>
      </p:sp>
      <p:sp>
        <p:nvSpPr>
          <p:cNvPr id="15" name="Shape 15"/>
          <p:cNvSpPr txBox="1"/>
          <p:nvPr/>
        </p:nvSpPr>
        <p:spPr>
          <a:xfrm>
            <a:off x="3593400" y="857568"/>
            <a:ext cx="1957200" cy="653699"/>
          </a:xfrm>
          <a:prstGeom prst="rect">
            <a:avLst/>
          </a:prstGeom>
          <a:noFill/>
          <a:ln>
            <a:noFill/>
          </a:ln>
        </p:spPr>
        <p:txBody>
          <a:bodyPr anchorCtr="0" anchor="ctr" bIns="91425" lIns="91425" rIns="91425" wrap="square" tIns="91425">
            <a:noAutofit/>
          </a:bodyPr>
          <a:lstStyle/>
          <a:p>
            <a:pPr lvl="0" algn="ctr">
              <a:spcBef>
                <a:spcPts val="0"/>
              </a:spcBef>
              <a:buNone/>
            </a:pPr>
            <a:r>
              <a:rPr lang="en" sz="9600">
                <a:solidFill>
                  <a:srgbClr val="FFFFFF"/>
                </a:solidFill>
                <a:latin typeface="Walter Turncoat"/>
                <a:ea typeface="Walter Turncoat"/>
                <a:cs typeface="Walter Turncoat"/>
                <a:sym typeface="Walter Turncoat"/>
              </a:rPr>
              <a:t>“</a:t>
            </a:r>
          </a:p>
        </p:txBody>
      </p:sp>
      <p:sp>
        <p:nvSpPr>
          <p:cNvPr id="16" name="Shape 16"/>
          <p:cNvSpPr/>
          <p:nvPr/>
        </p:nvSpPr>
        <p:spPr>
          <a:xfrm>
            <a:off x="4128150" y="550650"/>
            <a:ext cx="887711" cy="849160"/>
          </a:xfrm>
          <a:custGeom>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17" name="Shape 17"/>
        <p:cNvGrpSpPr/>
        <p:nvPr/>
      </p:nvGrpSpPr>
      <p:grpSpPr>
        <a:xfrm>
          <a:off x="0" y="0"/>
          <a:ext cx="0" cy="0"/>
          <a:chOff x="0" y="0"/>
          <a:chExt cx="0" cy="0"/>
        </a:xfrm>
      </p:grpSpPr>
      <p:sp>
        <p:nvSpPr>
          <p:cNvPr id="18" name="Shape 18"/>
          <p:cNvSpPr txBox="1"/>
          <p:nvPr>
            <p:ph type="title"/>
          </p:nvPr>
        </p:nvSpPr>
        <p:spPr>
          <a:xfrm>
            <a:off x="-6025" y="967975"/>
            <a:ext cx="9156000" cy="85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563400"/>
            <a:ext cx="8229600" cy="2503199"/>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20" name="Shape 20"/>
        <p:cNvGrpSpPr/>
        <p:nvPr/>
      </p:nvGrpSpPr>
      <p:grpSpPr>
        <a:xfrm>
          <a:off x="0" y="0"/>
          <a:ext cx="0" cy="0"/>
          <a:chOff x="0" y="0"/>
          <a:chExt cx="0" cy="0"/>
        </a:xfrm>
      </p:grpSpPr>
      <p:sp>
        <p:nvSpPr>
          <p:cNvPr id="21" name="Shape 21"/>
          <p:cNvSpPr txBox="1"/>
          <p:nvPr>
            <p:ph type="title"/>
          </p:nvPr>
        </p:nvSpPr>
        <p:spPr>
          <a:xfrm>
            <a:off x="-6025" y="967975"/>
            <a:ext cx="9156000" cy="85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57200" y="1507925"/>
            <a:ext cx="3994500" cy="3417899"/>
          </a:xfrm>
          <a:prstGeom prst="rect">
            <a:avLst/>
          </a:prstGeom>
        </p:spPr>
        <p:txBody>
          <a:bodyPr anchorCtr="0" anchor="t" bIns="91425" lIns="91425" rIns="91425" wrap="square" tIns="91425"/>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23" name="Shape 23"/>
          <p:cNvSpPr txBox="1"/>
          <p:nvPr>
            <p:ph idx="2" type="body"/>
          </p:nvPr>
        </p:nvSpPr>
        <p:spPr>
          <a:xfrm>
            <a:off x="4692275" y="1507925"/>
            <a:ext cx="3994500" cy="3417899"/>
          </a:xfrm>
          <a:prstGeom prst="rect">
            <a:avLst/>
          </a:prstGeom>
        </p:spPr>
        <p:txBody>
          <a:bodyPr anchorCtr="0" anchor="t" bIns="91425" lIns="91425" rIns="91425" wrap="square" tIns="91425"/>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24" name="Shape 24"/>
        <p:cNvGrpSpPr/>
        <p:nvPr/>
      </p:nvGrpSpPr>
      <p:grpSpPr>
        <a:xfrm>
          <a:off x="0" y="0"/>
          <a:ext cx="0" cy="0"/>
          <a:chOff x="0" y="0"/>
          <a:chExt cx="0" cy="0"/>
        </a:xfrm>
      </p:grpSpPr>
      <p:sp>
        <p:nvSpPr>
          <p:cNvPr id="25" name="Shape 25"/>
          <p:cNvSpPr txBox="1"/>
          <p:nvPr>
            <p:ph type="title"/>
          </p:nvPr>
        </p:nvSpPr>
        <p:spPr>
          <a:xfrm>
            <a:off x="-6025" y="967975"/>
            <a:ext cx="9156000" cy="857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457200" y="1507925"/>
            <a:ext cx="2631900" cy="3417899"/>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27" name="Shape 27"/>
          <p:cNvSpPr txBox="1"/>
          <p:nvPr>
            <p:ph idx="2" type="body"/>
          </p:nvPr>
        </p:nvSpPr>
        <p:spPr>
          <a:xfrm>
            <a:off x="3223963" y="1507925"/>
            <a:ext cx="2631900" cy="3417899"/>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28" name="Shape 28"/>
          <p:cNvSpPr txBox="1"/>
          <p:nvPr>
            <p:ph idx="3" type="body"/>
          </p:nvPr>
        </p:nvSpPr>
        <p:spPr>
          <a:xfrm>
            <a:off x="5990727" y="1507925"/>
            <a:ext cx="2631900" cy="3417899"/>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6025" y="967975"/>
            <a:ext cx="9156000" cy="85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1" name="Shape 31"/>
        <p:cNvGrpSpPr/>
        <p:nvPr/>
      </p:nvGrpSpPr>
      <p:grpSpPr>
        <a:xfrm>
          <a:off x="0" y="0"/>
          <a:ext cx="0" cy="0"/>
          <a:chOff x="0" y="0"/>
          <a:chExt cx="0" cy="0"/>
        </a:xfrm>
      </p:grpSpPr>
      <p:sp>
        <p:nvSpPr>
          <p:cNvPr id="32" name="Shape 32"/>
          <p:cNvSpPr txBox="1"/>
          <p:nvPr>
            <p:ph idx="1" type="body"/>
          </p:nvPr>
        </p:nvSpPr>
        <p:spPr>
          <a:xfrm>
            <a:off x="457200" y="4406309"/>
            <a:ext cx="8229600" cy="519599"/>
          </a:xfrm>
          <a:prstGeom prst="rect">
            <a:avLst/>
          </a:prstGeom>
        </p:spPr>
        <p:txBody>
          <a:bodyPr anchorCtr="0" anchor="t" bIns="91425" lIns="91425" rIns="91425" wrap="square" tIns="91425"/>
          <a:lstStyle>
            <a:lvl1pPr lvl="0" algn="ctr">
              <a:spcBef>
                <a:spcPts val="360"/>
              </a:spcBef>
              <a:buSzPct val="1000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3" name="Shape 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6025" y="967975"/>
            <a:ext cx="9156000" cy="857400"/>
          </a:xfrm>
          <a:prstGeom prst="rect">
            <a:avLst/>
          </a:prstGeom>
          <a:noFill/>
          <a:ln>
            <a:noFill/>
          </a:ln>
        </p:spPr>
        <p:txBody>
          <a:bodyPr anchorCtr="0" anchor="t" bIns="91425" lIns="91425" rIns="91425" wrap="square" tIns="91425"/>
          <a:lstStyle>
            <a:lvl1pPr lvl="0"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p:txBody>
      </p:sp>
      <p:sp>
        <p:nvSpPr>
          <p:cNvPr id="7" name="Shape 7"/>
          <p:cNvSpPr txBox="1"/>
          <p:nvPr>
            <p:ph idx="1" type="body"/>
          </p:nvPr>
        </p:nvSpPr>
        <p:spPr>
          <a:xfrm>
            <a:off x="457200" y="1563400"/>
            <a:ext cx="8229600" cy="2503199"/>
          </a:xfrm>
          <a:prstGeom prst="rect">
            <a:avLst/>
          </a:prstGeom>
          <a:noFill/>
          <a:ln>
            <a:noFill/>
          </a:ln>
        </p:spPr>
        <p:txBody>
          <a:bodyPr anchorCtr="0" anchor="t" bIns="91425" lIns="91425" rIns="91425" wrap="square" tIns="91425"/>
          <a:lstStyle>
            <a:lvl1pPr lvl="0">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lvl="1">
              <a:spcBef>
                <a:spcPts val="480"/>
              </a:spcBef>
              <a:buClr>
                <a:srgbClr val="FFFFFF"/>
              </a:buClr>
              <a:buSzPct val="100000"/>
              <a:buFont typeface="Sniglet"/>
              <a:buChar char="○"/>
              <a:defRPr sz="2000">
                <a:solidFill>
                  <a:srgbClr val="FFFFFF"/>
                </a:solidFill>
                <a:latin typeface="Sniglet"/>
                <a:ea typeface="Sniglet"/>
                <a:cs typeface="Sniglet"/>
                <a:sym typeface="Sniglet"/>
              </a:defRPr>
            </a:lvl2pPr>
            <a:lvl3pPr lvl="2">
              <a:spcBef>
                <a:spcPts val="480"/>
              </a:spcBef>
              <a:buClr>
                <a:srgbClr val="FFFFFF"/>
              </a:buClr>
              <a:buSzPct val="100000"/>
              <a:buFont typeface="Sniglet"/>
              <a:buChar char="■"/>
              <a:defRPr sz="2000">
                <a:solidFill>
                  <a:srgbClr val="FFFFFF"/>
                </a:solidFill>
                <a:latin typeface="Sniglet"/>
                <a:ea typeface="Sniglet"/>
                <a:cs typeface="Sniglet"/>
                <a:sym typeface="Sniglet"/>
              </a:defRPr>
            </a:lvl3pPr>
            <a:lvl4pPr lvl="3">
              <a:spcBef>
                <a:spcPts val="360"/>
              </a:spcBef>
              <a:buClr>
                <a:srgbClr val="FFFFFF"/>
              </a:buClr>
              <a:buSzPct val="100000"/>
              <a:buFont typeface="Sniglet"/>
              <a:buChar char="●"/>
              <a:defRPr sz="2000">
                <a:solidFill>
                  <a:srgbClr val="FFFFFF"/>
                </a:solidFill>
                <a:latin typeface="Sniglet"/>
                <a:ea typeface="Sniglet"/>
                <a:cs typeface="Sniglet"/>
                <a:sym typeface="Sniglet"/>
              </a:defRPr>
            </a:lvl4pPr>
            <a:lvl5pPr lvl="4">
              <a:spcBef>
                <a:spcPts val="360"/>
              </a:spcBef>
              <a:buClr>
                <a:srgbClr val="FFFFFF"/>
              </a:buClr>
              <a:buSzPct val="100000"/>
              <a:buFont typeface="Sniglet"/>
              <a:buChar char="○"/>
              <a:defRPr sz="2000">
                <a:solidFill>
                  <a:srgbClr val="FFFFFF"/>
                </a:solidFill>
                <a:latin typeface="Sniglet"/>
                <a:ea typeface="Sniglet"/>
                <a:cs typeface="Sniglet"/>
                <a:sym typeface="Sniglet"/>
              </a:defRPr>
            </a:lvl5pPr>
            <a:lvl6pPr lvl="5">
              <a:spcBef>
                <a:spcPts val="360"/>
              </a:spcBef>
              <a:buClr>
                <a:srgbClr val="FFFFFF"/>
              </a:buClr>
              <a:buSzPct val="100000"/>
              <a:buFont typeface="Sniglet"/>
              <a:buChar char="■"/>
              <a:defRPr sz="2000">
                <a:solidFill>
                  <a:srgbClr val="FFFFFF"/>
                </a:solidFill>
                <a:latin typeface="Sniglet"/>
                <a:ea typeface="Sniglet"/>
                <a:cs typeface="Sniglet"/>
                <a:sym typeface="Sniglet"/>
              </a:defRPr>
            </a:lvl6pPr>
            <a:lvl7pPr lvl="6">
              <a:spcBef>
                <a:spcPts val="360"/>
              </a:spcBef>
              <a:buClr>
                <a:srgbClr val="FFFFFF"/>
              </a:buClr>
              <a:buSzPct val="100000"/>
              <a:buFont typeface="Sniglet"/>
              <a:buChar char="●"/>
              <a:defRPr sz="2000">
                <a:solidFill>
                  <a:srgbClr val="FFFFFF"/>
                </a:solidFill>
                <a:latin typeface="Sniglet"/>
                <a:ea typeface="Sniglet"/>
                <a:cs typeface="Sniglet"/>
                <a:sym typeface="Sniglet"/>
              </a:defRPr>
            </a:lvl7pPr>
            <a:lvl8pPr lvl="7">
              <a:spcBef>
                <a:spcPts val="360"/>
              </a:spcBef>
              <a:buClr>
                <a:srgbClr val="FFFFFF"/>
              </a:buClr>
              <a:buSzPct val="100000"/>
              <a:buFont typeface="Sniglet"/>
              <a:buChar char="○"/>
              <a:defRPr sz="2000">
                <a:solidFill>
                  <a:srgbClr val="FFFFFF"/>
                </a:solidFill>
                <a:latin typeface="Sniglet"/>
                <a:ea typeface="Sniglet"/>
                <a:cs typeface="Sniglet"/>
                <a:sym typeface="Sniglet"/>
              </a:defRPr>
            </a:lvl8pPr>
            <a:lvl9pPr lvl="8">
              <a:spcBef>
                <a:spcPts val="360"/>
              </a:spcBef>
              <a:buClr>
                <a:srgbClr val="FFFFFF"/>
              </a:buClr>
              <a:buSzPct val="100000"/>
              <a:buFont typeface="Sniglet"/>
              <a:buChar char="■"/>
              <a:defRPr sz="2000">
                <a:solidFill>
                  <a:srgbClr val="FFFFFF"/>
                </a:solidFill>
                <a:latin typeface="Sniglet"/>
                <a:ea typeface="Sniglet"/>
                <a:cs typeface="Sniglet"/>
                <a:sym typeface="Snigle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2.png"/><Relationship Id="rId8"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8.png"/><Relationship Id="rId7"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www.youtube.com/watch?v=84VmwdGwYMA" TargetMode="Externa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ctrTitle"/>
          </p:nvPr>
        </p:nvSpPr>
        <p:spPr>
          <a:xfrm>
            <a:off x="685800" y="1991812"/>
            <a:ext cx="7772400" cy="1159800"/>
          </a:xfrm>
          <a:prstGeom prst="rect">
            <a:avLst/>
          </a:prstGeom>
        </p:spPr>
        <p:txBody>
          <a:bodyPr anchorCtr="0" anchor="ctr" bIns="91425" lIns="91425" rIns="91425" wrap="square" tIns="91425">
            <a:noAutofit/>
          </a:bodyPr>
          <a:lstStyle/>
          <a:p>
            <a:pPr lvl="0" rtl="0">
              <a:spcBef>
                <a:spcPts val="0"/>
              </a:spcBef>
              <a:buNone/>
            </a:pPr>
            <a:r>
              <a:rPr lang="en"/>
              <a:t>Intro to mBots</a:t>
            </a:r>
          </a:p>
          <a:p>
            <a:pPr lvl="0" rtl="0">
              <a:spcBef>
                <a:spcPts val="0"/>
              </a:spcBef>
              <a:buNone/>
            </a:pPr>
            <a:r>
              <a:rPr lang="en"/>
              <a:t>MODULE 4</a:t>
            </a:r>
          </a:p>
        </p:txBody>
      </p:sp>
      <p:grpSp>
        <p:nvGrpSpPr>
          <p:cNvPr id="39" name="Shape 39"/>
          <p:cNvGrpSpPr/>
          <p:nvPr/>
        </p:nvGrpSpPr>
        <p:grpSpPr>
          <a:xfrm rot="2194107">
            <a:off x="803001" y="3184731"/>
            <a:ext cx="1014484" cy="642683"/>
            <a:chOff x="238125" y="1918825"/>
            <a:chExt cx="1042450" cy="660400"/>
          </a:xfrm>
        </p:grpSpPr>
        <p:sp>
          <p:nvSpPr>
            <p:cNvPr id="40" name="Shape 40"/>
            <p:cNvSpPr/>
            <p:nvPr/>
          </p:nvSpPr>
          <p:spPr>
            <a:xfrm>
              <a:off x="238125" y="1918825"/>
              <a:ext cx="966975" cy="660400"/>
            </a:xfrm>
            <a:custGeom>
              <a:pathLst>
                <a:path extrusionOk="0" h="26416" w="38679">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1091875" y="1951850"/>
              <a:ext cx="188700" cy="136800"/>
            </a:xfrm>
            <a:custGeom>
              <a:pathLst>
                <a:path extrusionOk="0" h="5472" w="7548">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grpSp>
        <p:nvGrpSpPr>
          <p:cNvPr id="42" name="Shape 42"/>
          <p:cNvGrpSpPr/>
          <p:nvPr/>
        </p:nvGrpSpPr>
        <p:grpSpPr>
          <a:xfrm rot="-9269861">
            <a:off x="6165720" y="1346512"/>
            <a:ext cx="750219" cy="664172"/>
            <a:chOff x="1113100" y="2199475"/>
            <a:chExt cx="801900" cy="709925"/>
          </a:xfrm>
        </p:grpSpPr>
        <p:sp>
          <p:nvSpPr>
            <p:cNvPr id="43" name="Shape 43"/>
            <p:cNvSpPr/>
            <p:nvPr/>
          </p:nvSpPr>
          <p:spPr>
            <a:xfrm>
              <a:off x="1113100" y="2291450"/>
              <a:ext cx="735850" cy="617950"/>
            </a:xfrm>
            <a:custGeom>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1745175" y="2199475"/>
              <a:ext cx="169825" cy="162775"/>
            </a:xfrm>
            <a:custGeom>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p:nvPr/>
        </p:nvSpPr>
        <p:spPr>
          <a:xfrm>
            <a:off x="2497626" y="2497075"/>
            <a:ext cx="1442480" cy="102977"/>
          </a:xfrm>
          <a:custGeom>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a:off x="6059300" y="2600050"/>
            <a:ext cx="2058016" cy="1015967"/>
          </a:xfrm>
          <a:custGeom>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p:nvPr/>
        </p:nvSpPr>
        <p:spPr>
          <a:xfrm>
            <a:off x="4045614" y="719847"/>
            <a:ext cx="1052761" cy="922444"/>
          </a:xfrm>
          <a:custGeom>
            <a:pathLst>
              <a:path extrusionOk="0" h="15330" w="17495">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pic>
        <p:nvPicPr>
          <p:cNvPr id="48" name="Shape 48"/>
          <p:cNvPicPr preferRelativeResize="0"/>
          <p:nvPr/>
        </p:nvPicPr>
        <p:blipFill>
          <a:blip r:embed="rId3">
            <a:alphaModFix/>
          </a:blip>
          <a:stretch>
            <a:fillRect/>
          </a:stretch>
        </p:blipFill>
        <p:spPr>
          <a:xfrm>
            <a:off x="3427374" y="3430174"/>
            <a:ext cx="2451307" cy="1642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Fixing bug</a:t>
            </a:r>
          </a:p>
        </p:txBody>
      </p:sp>
      <p:sp>
        <p:nvSpPr>
          <p:cNvPr id="157" name="Shape 157"/>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txBox="1"/>
          <p:nvPr/>
        </p:nvSpPr>
        <p:spPr>
          <a:xfrm>
            <a:off x="945925" y="1619900"/>
            <a:ext cx="7307400" cy="11943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1800">
              <a:solidFill>
                <a:srgbClr val="F3F3F3"/>
              </a:solidFill>
            </a:endParaRPr>
          </a:p>
        </p:txBody>
      </p:sp>
      <p:pic>
        <p:nvPicPr>
          <p:cNvPr id="160" name="Shape 160"/>
          <p:cNvPicPr preferRelativeResize="0"/>
          <p:nvPr/>
        </p:nvPicPr>
        <p:blipFill>
          <a:blip r:embed="rId3">
            <a:alphaModFix/>
          </a:blip>
          <a:stretch>
            <a:fillRect/>
          </a:stretch>
        </p:blipFill>
        <p:spPr>
          <a:xfrm>
            <a:off x="5407124" y="3084350"/>
            <a:ext cx="3308243" cy="1562787"/>
          </a:xfrm>
          <a:prstGeom prst="rect">
            <a:avLst/>
          </a:prstGeom>
          <a:noFill/>
          <a:ln>
            <a:noFill/>
          </a:ln>
        </p:spPr>
      </p:pic>
      <p:pic>
        <p:nvPicPr>
          <p:cNvPr id="161" name="Shape 161"/>
          <p:cNvPicPr preferRelativeResize="0"/>
          <p:nvPr/>
        </p:nvPicPr>
        <p:blipFill>
          <a:blip r:embed="rId4">
            <a:alphaModFix/>
          </a:blip>
          <a:stretch>
            <a:fillRect/>
          </a:stretch>
        </p:blipFill>
        <p:spPr>
          <a:xfrm>
            <a:off x="746762" y="1519050"/>
            <a:ext cx="3667125" cy="2743200"/>
          </a:xfrm>
          <a:prstGeom prst="rect">
            <a:avLst/>
          </a:prstGeom>
          <a:noFill/>
          <a:ln>
            <a:noFill/>
          </a:ln>
        </p:spPr>
      </p:pic>
      <p:pic>
        <p:nvPicPr>
          <p:cNvPr id="162" name="Shape 162"/>
          <p:cNvPicPr preferRelativeResize="0"/>
          <p:nvPr/>
        </p:nvPicPr>
        <p:blipFill>
          <a:blip r:embed="rId5">
            <a:alphaModFix/>
          </a:blip>
          <a:stretch>
            <a:fillRect/>
          </a:stretch>
        </p:blipFill>
        <p:spPr>
          <a:xfrm flipH="1">
            <a:off x="3319674" y="3347649"/>
            <a:ext cx="1939525" cy="1299475"/>
          </a:xfrm>
          <a:prstGeom prst="rect">
            <a:avLst/>
          </a:prstGeom>
          <a:noFill/>
          <a:ln>
            <a:noFill/>
          </a:ln>
        </p:spPr>
      </p:pic>
      <p:pic>
        <p:nvPicPr>
          <p:cNvPr id="163" name="Shape 163"/>
          <p:cNvPicPr preferRelativeResize="0"/>
          <p:nvPr/>
        </p:nvPicPr>
        <p:blipFill>
          <a:blip r:embed="rId6">
            <a:alphaModFix/>
          </a:blip>
          <a:stretch>
            <a:fillRect/>
          </a:stretch>
        </p:blipFill>
        <p:spPr>
          <a:xfrm>
            <a:off x="5939184" y="1187650"/>
            <a:ext cx="2137300" cy="141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USING REMOTE CONTROL</a:t>
            </a:r>
          </a:p>
        </p:txBody>
      </p:sp>
      <p:sp>
        <p:nvSpPr>
          <p:cNvPr id="169" name="Shape 169"/>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pic>
        <p:nvPicPr>
          <p:cNvPr id="171" name="Shape 171"/>
          <p:cNvPicPr preferRelativeResize="0"/>
          <p:nvPr/>
        </p:nvPicPr>
        <p:blipFill>
          <a:blip r:embed="rId3">
            <a:alphaModFix/>
          </a:blip>
          <a:stretch>
            <a:fillRect/>
          </a:stretch>
        </p:blipFill>
        <p:spPr>
          <a:xfrm>
            <a:off x="1650100" y="1587050"/>
            <a:ext cx="5741650" cy="322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Exercise</a:t>
            </a:r>
          </a:p>
        </p:txBody>
      </p:sp>
      <p:sp>
        <p:nvSpPr>
          <p:cNvPr id="177" name="Shape 177"/>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78" name="Shape 178"/>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79" name="Shape 179"/>
          <p:cNvSpPr txBox="1"/>
          <p:nvPr/>
        </p:nvSpPr>
        <p:spPr>
          <a:xfrm>
            <a:off x="3963900" y="1507225"/>
            <a:ext cx="4630800" cy="27501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1. Use the blocks below to assign following behaviour to </a:t>
            </a:r>
            <a:r>
              <a:rPr lang="en">
                <a:solidFill>
                  <a:srgbClr val="FF0000"/>
                </a:solidFill>
              </a:rPr>
              <a:t>Infrared Transceiver Module</a:t>
            </a:r>
            <a:r>
              <a:rPr lang="en">
                <a:solidFill>
                  <a:srgbClr val="FFFFFF"/>
                </a:solidFill>
              </a:rPr>
              <a:t>:</a:t>
            </a:r>
          </a:p>
          <a:p>
            <a:pPr indent="-228600" lvl="0" marL="457200">
              <a:spcBef>
                <a:spcPts val="0"/>
              </a:spcBef>
              <a:buClr>
                <a:srgbClr val="FFFFFF"/>
              </a:buClr>
              <a:buChar char="●"/>
            </a:pPr>
            <a:r>
              <a:rPr lang="en">
                <a:solidFill>
                  <a:srgbClr val="FFFFFF"/>
                </a:solidFill>
              </a:rPr>
              <a:t>on 0 stop</a:t>
            </a:r>
          </a:p>
          <a:p>
            <a:pPr indent="-228600" lvl="0" marL="457200">
              <a:spcBef>
                <a:spcPts val="0"/>
              </a:spcBef>
              <a:buClr>
                <a:srgbClr val="FFFFFF"/>
              </a:buClr>
              <a:buChar char="●"/>
            </a:pPr>
            <a:r>
              <a:rPr lang="en">
                <a:solidFill>
                  <a:srgbClr val="FFFFFF"/>
                </a:solidFill>
              </a:rPr>
              <a:t>on  arrow up move forward</a:t>
            </a:r>
          </a:p>
          <a:p>
            <a:pPr indent="-228600" lvl="0" marL="457200">
              <a:spcBef>
                <a:spcPts val="0"/>
              </a:spcBef>
              <a:buClr>
                <a:srgbClr val="FFFFFF"/>
              </a:buClr>
              <a:buChar char="●"/>
            </a:pPr>
            <a:r>
              <a:rPr lang="en">
                <a:solidFill>
                  <a:srgbClr val="FFFFFF"/>
                </a:solidFill>
              </a:rPr>
              <a:t>on  arrow down move backwards</a:t>
            </a:r>
          </a:p>
          <a:p>
            <a:pPr indent="-228600" lvl="0" marL="457200">
              <a:spcBef>
                <a:spcPts val="0"/>
              </a:spcBef>
              <a:buClr>
                <a:srgbClr val="FFFFFF"/>
              </a:buClr>
              <a:buChar char="●"/>
            </a:pPr>
            <a:r>
              <a:rPr lang="en">
                <a:solidFill>
                  <a:srgbClr val="FFFFFF"/>
                </a:solidFill>
              </a:rPr>
              <a:t>on  arrow left move left</a:t>
            </a:r>
          </a:p>
          <a:p>
            <a:pPr indent="-228600" lvl="0" marL="457200">
              <a:spcBef>
                <a:spcPts val="0"/>
              </a:spcBef>
              <a:buClr>
                <a:srgbClr val="FFFFFF"/>
              </a:buClr>
              <a:buChar char="●"/>
            </a:pPr>
            <a:r>
              <a:rPr lang="en">
                <a:solidFill>
                  <a:srgbClr val="FFFFFF"/>
                </a:solidFill>
              </a:rPr>
              <a:t>on  arrow right move right</a:t>
            </a:r>
          </a:p>
          <a:p>
            <a:pPr lvl="0">
              <a:spcBef>
                <a:spcPts val="0"/>
              </a:spcBef>
              <a:buClr>
                <a:schemeClr val="dk1"/>
              </a:buClr>
              <a:buFont typeface="Arial"/>
              <a:buNone/>
            </a:pPr>
            <a:r>
              <a:t/>
            </a:r>
            <a:endParaRPr/>
          </a:p>
          <a:p>
            <a:pPr lvl="0">
              <a:spcBef>
                <a:spcPts val="0"/>
              </a:spcBef>
              <a:buNone/>
            </a:pPr>
            <a:r>
              <a:t/>
            </a:r>
            <a:endParaRPr/>
          </a:p>
        </p:txBody>
      </p:sp>
      <p:grpSp>
        <p:nvGrpSpPr>
          <p:cNvPr id="180" name="Shape 180"/>
          <p:cNvGrpSpPr/>
          <p:nvPr/>
        </p:nvGrpSpPr>
        <p:grpSpPr>
          <a:xfrm>
            <a:off x="7383563" y="4290948"/>
            <a:ext cx="1011199" cy="292499"/>
            <a:chOff x="271125" y="812725"/>
            <a:chExt cx="766525" cy="221725"/>
          </a:xfrm>
        </p:grpSpPr>
        <p:sp>
          <p:nvSpPr>
            <p:cNvPr id="181" name="Shape 181"/>
            <p:cNvSpPr/>
            <p:nvPr/>
          </p:nvSpPr>
          <p:spPr>
            <a:xfrm>
              <a:off x="271125" y="921200"/>
              <a:ext cx="695775" cy="70775"/>
            </a:xfrm>
            <a:custGeom>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a:off x="858375" y="812725"/>
              <a:ext cx="179275" cy="221725"/>
            </a:xfrm>
            <a:custGeom>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sp>
        <p:nvSpPr>
          <p:cNvPr id="183" name="Shape 183"/>
          <p:cNvSpPr txBox="1"/>
          <p:nvPr/>
        </p:nvSpPr>
        <p:spPr>
          <a:xfrm>
            <a:off x="7383575" y="3998450"/>
            <a:ext cx="1351500" cy="2925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EFEFEF"/>
                </a:solidFill>
              </a:rPr>
              <a:t>solution</a:t>
            </a:r>
          </a:p>
        </p:txBody>
      </p:sp>
      <p:pic>
        <p:nvPicPr>
          <p:cNvPr id="184" name="Shape 184"/>
          <p:cNvPicPr preferRelativeResize="0"/>
          <p:nvPr/>
        </p:nvPicPr>
        <p:blipFill>
          <a:blip r:embed="rId3">
            <a:alphaModFix/>
          </a:blip>
          <a:stretch>
            <a:fillRect/>
          </a:stretch>
        </p:blipFill>
        <p:spPr>
          <a:xfrm>
            <a:off x="1212175" y="871525"/>
            <a:ext cx="2190750" cy="340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a:spcBef>
                <a:spcPts val="0"/>
              </a:spcBef>
              <a:buNone/>
            </a:pPr>
            <a:r>
              <a:rPr lang="en"/>
              <a:t>Sample solution</a:t>
            </a:r>
          </a:p>
          <a:p>
            <a:pPr lvl="0" rtl="0">
              <a:spcBef>
                <a:spcPts val="0"/>
              </a:spcBef>
              <a:buNone/>
            </a:pPr>
            <a:r>
              <a:t/>
            </a:r>
            <a:endParaRPr/>
          </a:p>
          <a:p>
            <a:pPr lvl="0" rtl="0">
              <a:spcBef>
                <a:spcPts val="0"/>
              </a:spcBef>
              <a:buNone/>
            </a:pPr>
            <a:r>
              <a:t/>
            </a:r>
            <a:endParaRPr/>
          </a:p>
        </p:txBody>
      </p:sp>
      <p:sp>
        <p:nvSpPr>
          <p:cNvPr id="190" name="Shape 190"/>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pic>
        <p:nvPicPr>
          <p:cNvPr id="192" name="Shape 192"/>
          <p:cNvPicPr preferRelativeResize="0"/>
          <p:nvPr/>
        </p:nvPicPr>
        <p:blipFill>
          <a:blip r:embed="rId3">
            <a:alphaModFix/>
          </a:blip>
          <a:stretch>
            <a:fillRect/>
          </a:stretch>
        </p:blipFill>
        <p:spPr>
          <a:xfrm>
            <a:off x="1329525" y="1731337"/>
            <a:ext cx="2762250" cy="2333625"/>
          </a:xfrm>
          <a:prstGeom prst="rect">
            <a:avLst/>
          </a:prstGeom>
          <a:noFill/>
          <a:ln>
            <a:noFill/>
          </a:ln>
        </p:spPr>
      </p:pic>
      <p:pic>
        <p:nvPicPr>
          <p:cNvPr id="193" name="Shape 193"/>
          <p:cNvPicPr preferRelativeResize="0"/>
          <p:nvPr/>
        </p:nvPicPr>
        <p:blipFill>
          <a:blip r:embed="rId4">
            <a:alphaModFix/>
          </a:blip>
          <a:stretch>
            <a:fillRect/>
          </a:stretch>
        </p:blipFill>
        <p:spPr>
          <a:xfrm>
            <a:off x="4595712" y="1731337"/>
            <a:ext cx="2771775" cy="284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a:spcBef>
                <a:spcPts val="0"/>
              </a:spcBef>
              <a:buNone/>
            </a:pPr>
            <a:r>
              <a:rPr lang="en"/>
              <a:t>Challenge TASK: </a:t>
            </a:r>
          </a:p>
          <a:p>
            <a:pPr lvl="0">
              <a:spcBef>
                <a:spcPts val="0"/>
              </a:spcBef>
              <a:buNone/>
            </a:pPr>
            <a:r>
              <a:rPr lang="en"/>
              <a:t>Change speed </a:t>
            </a:r>
          </a:p>
          <a:p>
            <a:pPr lvl="0" rtl="0">
              <a:spcBef>
                <a:spcPts val="0"/>
              </a:spcBef>
              <a:buNone/>
            </a:pPr>
            <a:r>
              <a:rPr lang="en"/>
              <a:t>by setting A variable</a:t>
            </a:r>
          </a:p>
          <a:p>
            <a:pPr lvl="0" rtl="0">
              <a:spcBef>
                <a:spcPts val="0"/>
              </a:spcBef>
              <a:buNone/>
            </a:pPr>
            <a:r>
              <a:t/>
            </a:r>
            <a:endParaRPr/>
          </a:p>
          <a:p>
            <a:pPr lvl="0" rtl="0">
              <a:spcBef>
                <a:spcPts val="0"/>
              </a:spcBef>
              <a:buNone/>
            </a:pPr>
            <a:r>
              <a:t/>
            </a:r>
            <a:endParaRPr/>
          </a:p>
        </p:txBody>
      </p:sp>
      <p:sp>
        <p:nvSpPr>
          <p:cNvPr id="199" name="Shape 199"/>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pic>
        <p:nvPicPr>
          <p:cNvPr id="201" name="Shape 201"/>
          <p:cNvPicPr preferRelativeResize="0"/>
          <p:nvPr/>
        </p:nvPicPr>
        <p:blipFill>
          <a:blip r:embed="rId3">
            <a:alphaModFix/>
          </a:blip>
          <a:stretch>
            <a:fillRect/>
          </a:stretch>
        </p:blipFill>
        <p:spPr>
          <a:xfrm>
            <a:off x="3249325" y="2475000"/>
            <a:ext cx="2543175" cy="914400"/>
          </a:xfrm>
          <a:prstGeom prst="rect">
            <a:avLst/>
          </a:prstGeom>
          <a:noFill/>
          <a:ln>
            <a:noFill/>
          </a:ln>
        </p:spPr>
      </p:pic>
      <p:pic>
        <p:nvPicPr>
          <p:cNvPr id="202" name="Shape 202"/>
          <p:cNvPicPr preferRelativeResize="0"/>
          <p:nvPr/>
        </p:nvPicPr>
        <p:blipFill>
          <a:blip r:embed="rId4">
            <a:alphaModFix/>
          </a:blip>
          <a:stretch>
            <a:fillRect/>
          </a:stretch>
        </p:blipFill>
        <p:spPr>
          <a:xfrm>
            <a:off x="3300400" y="3559037"/>
            <a:ext cx="2190750" cy="79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a:spcBef>
                <a:spcPts val="0"/>
              </a:spcBef>
              <a:buNone/>
            </a:pPr>
            <a:r>
              <a:rPr lang="en"/>
              <a:t>What have we learnt in the past two sessions?</a:t>
            </a:r>
          </a:p>
          <a:p>
            <a:pPr lvl="0">
              <a:spcBef>
                <a:spcPts val="0"/>
              </a:spcBef>
              <a:buNone/>
            </a:pPr>
            <a:r>
              <a:t/>
            </a:r>
            <a:endParaRPr/>
          </a:p>
          <a:p>
            <a:pPr lvl="0" rtl="0">
              <a:spcBef>
                <a:spcPts val="0"/>
              </a:spcBef>
              <a:buNone/>
            </a:pPr>
            <a:r>
              <a:t/>
            </a:r>
            <a:endParaRPr/>
          </a:p>
          <a:p>
            <a:pPr lvl="0" rtl="0">
              <a:spcBef>
                <a:spcPts val="0"/>
              </a:spcBef>
              <a:buNone/>
            </a:pPr>
            <a:r>
              <a:t/>
            </a:r>
            <a:endParaRPr/>
          </a:p>
        </p:txBody>
      </p:sp>
      <p:sp>
        <p:nvSpPr>
          <p:cNvPr id="208" name="Shape 208"/>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09" name="Shape 209"/>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txBox="1"/>
          <p:nvPr/>
        </p:nvSpPr>
        <p:spPr>
          <a:xfrm>
            <a:off x="1519250" y="1709850"/>
            <a:ext cx="5790300" cy="1723800"/>
          </a:xfrm>
          <a:prstGeom prst="rect">
            <a:avLst/>
          </a:prstGeom>
          <a:noFill/>
          <a:ln>
            <a:noFill/>
          </a:ln>
        </p:spPr>
        <p:txBody>
          <a:bodyPr anchorCtr="0" anchor="t" bIns="91425" lIns="91425" rIns="91425" wrap="square" tIns="91425">
            <a:noAutofit/>
          </a:bodyPr>
          <a:lstStyle/>
          <a:p>
            <a:pPr lvl="0" rtl="0">
              <a:lnSpc>
                <a:spcPct val="115000"/>
              </a:lnSpc>
              <a:spcBef>
                <a:spcPts val="600"/>
              </a:spcBef>
              <a:buNone/>
            </a:pPr>
            <a:r>
              <a:t/>
            </a:r>
            <a:endParaRPr/>
          </a:p>
        </p:txBody>
      </p:sp>
      <p:pic>
        <p:nvPicPr>
          <p:cNvPr id="211" name="Shape 211"/>
          <p:cNvPicPr preferRelativeResize="0"/>
          <p:nvPr/>
        </p:nvPicPr>
        <p:blipFill>
          <a:blip r:embed="rId3">
            <a:alphaModFix/>
          </a:blip>
          <a:stretch>
            <a:fillRect/>
          </a:stretch>
        </p:blipFill>
        <p:spPr>
          <a:xfrm>
            <a:off x="649499" y="1380774"/>
            <a:ext cx="1723799" cy="1723799"/>
          </a:xfrm>
          <a:prstGeom prst="rect">
            <a:avLst/>
          </a:prstGeom>
          <a:noFill/>
          <a:ln>
            <a:noFill/>
          </a:ln>
        </p:spPr>
      </p:pic>
      <p:pic>
        <p:nvPicPr>
          <p:cNvPr id="212" name="Shape 212"/>
          <p:cNvPicPr preferRelativeResize="0"/>
          <p:nvPr/>
        </p:nvPicPr>
        <p:blipFill>
          <a:blip r:embed="rId4">
            <a:alphaModFix/>
          </a:blip>
          <a:stretch>
            <a:fillRect/>
          </a:stretch>
        </p:blipFill>
        <p:spPr>
          <a:xfrm>
            <a:off x="3272000" y="1825375"/>
            <a:ext cx="1206699" cy="1206699"/>
          </a:xfrm>
          <a:prstGeom prst="rect">
            <a:avLst/>
          </a:prstGeom>
          <a:noFill/>
          <a:ln>
            <a:noFill/>
          </a:ln>
        </p:spPr>
      </p:pic>
      <p:pic>
        <p:nvPicPr>
          <p:cNvPr id="213" name="Shape 213"/>
          <p:cNvPicPr preferRelativeResize="0"/>
          <p:nvPr/>
        </p:nvPicPr>
        <p:blipFill>
          <a:blip r:embed="rId5">
            <a:alphaModFix/>
          </a:blip>
          <a:stretch>
            <a:fillRect/>
          </a:stretch>
        </p:blipFill>
        <p:spPr>
          <a:xfrm>
            <a:off x="6009899" y="2099599"/>
            <a:ext cx="1620249" cy="2152850"/>
          </a:xfrm>
          <a:prstGeom prst="rect">
            <a:avLst/>
          </a:prstGeom>
          <a:noFill/>
          <a:ln>
            <a:noFill/>
          </a:ln>
        </p:spPr>
      </p:pic>
      <p:pic>
        <p:nvPicPr>
          <p:cNvPr id="214" name="Shape 214"/>
          <p:cNvPicPr preferRelativeResize="0"/>
          <p:nvPr/>
        </p:nvPicPr>
        <p:blipFill>
          <a:blip r:embed="rId6">
            <a:alphaModFix/>
          </a:blip>
          <a:stretch>
            <a:fillRect/>
          </a:stretch>
        </p:blipFill>
        <p:spPr>
          <a:xfrm>
            <a:off x="1973710" y="3104575"/>
            <a:ext cx="1020529" cy="1363400"/>
          </a:xfrm>
          <a:prstGeom prst="rect">
            <a:avLst/>
          </a:prstGeom>
          <a:noFill/>
          <a:ln>
            <a:noFill/>
          </a:ln>
        </p:spPr>
      </p:pic>
      <p:pic>
        <p:nvPicPr>
          <p:cNvPr id="215" name="Shape 215"/>
          <p:cNvPicPr preferRelativeResize="0"/>
          <p:nvPr/>
        </p:nvPicPr>
        <p:blipFill>
          <a:blip r:embed="rId7">
            <a:alphaModFix/>
          </a:blip>
          <a:stretch>
            <a:fillRect/>
          </a:stretch>
        </p:blipFill>
        <p:spPr>
          <a:xfrm>
            <a:off x="4869025" y="1435125"/>
            <a:ext cx="1242750" cy="752200"/>
          </a:xfrm>
          <a:prstGeom prst="rect">
            <a:avLst/>
          </a:prstGeom>
          <a:noFill/>
          <a:ln>
            <a:noFill/>
          </a:ln>
        </p:spPr>
      </p:pic>
      <p:pic>
        <p:nvPicPr>
          <p:cNvPr id="216" name="Shape 216"/>
          <p:cNvPicPr preferRelativeResize="0"/>
          <p:nvPr/>
        </p:nvPicPr>
        <p:blipFill>
          <a:blip r:embed="rId8">
            <a:alphaModFix/>
          </a:blip>
          <a:stretch>
            <a:fillRect/>
          </a:stretch>
        </p:blipFill>
        <p:spPr>
          <a:xfrm>
            <a:off x="3630892" y="3308294"/>
            <a:ext cx="1882214" cy="1418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What have we learnt today?</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22" name="Shape 222"/>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23" name="Shape 223"/>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24" name="Shape 224"/>
          <p:cNvSpPr txBox="1"/>
          <p:nvPr/>
        </p:nvSpPr>
        <p:spPr>
          <a:xfrm>
            <a:off x="1519250" y="1709850"/>
            <a:ext cx="5790300" cy="1723800"/>
          </a:xfrm>
          <a:prstGeom prst="rect">
            <a:avLst/>
          </a:prstGeom>
          <a:noFill/>
          <a:ln>
            <a:noFill/>
          </a:ln>
        </p:spPr>
        <p:txBody>
          <a:bodyPr anchorCtr="0" anchor="t" bIns="91425" lIns="91425" rIns="91425" wrap="square" tIns="91425">
            <a:noAutofit/>
          </a:bodyPr>
          <a:lstStyle/>
          <a:p>
            <a:pPr indent="-381000" lvl="0" marL="457200" rtl="0">
              <a:lnSpc>
                <a:spcPct val="115000"/>
              </a:lnSpc>
              <a:spcBef>
                <a:spcPts val="600"/>
              </a:spcBef>
              <a:buClr>
                <a:schemeClr val="lt1"/>
              </a:buClr>
              <a:buSzPct val="100000"/>
              <a:buFont typeface="Sniglet"/>
              <a:buChar char="✘"/>
            </a:pPr>
            <a:r>
              <a:rPr lang="en" sz="2400">
                <a:solidFill>
                  <a:schemeClr val="lt1"/>
                </a:solidFill>
                <a:latin typeface="Sniglet"/>
                <a:ea typeface="Sniglet"/>
                <a:cs typeface="Sniglet"/>
                <a:sym typeface="Sniglet"/>
              </a:rPr>
              <a:t>operations</a:t>
            </a:r>
          </a:p>
          <a:p>
            <a:pPr indent="-381000" lvl="0" marL="457200" rtl="0">
              <a:lnSpc>
                <a:spcPct val="115000"/>
              </a:lnSpc>
              <a:spcBef>
                <a:spcPts val="600"/>
              </a:spcBef>
              <a:buClr>
                <a:schemeClr val="lt1"/>
              </a:buClr>
              <a:buSzPct val="100000"/>
              <a:buFont typeface="Sniglet"/>
              <a:buChar char="✘"/>
            </a:pPr>
            <a:r>
              <a:rPr lang="en" sz="2400">
                <a:solidFill>
                  <a:schemeClr val="lt1"/>
                </a:solidFill>
                <a:latin typeface="Sniglet"/>
                <a:ea typeface="Sniglet"/>
                <a:cs typeface="Sniglet"/>
                <a:sym typeface="Sniglet"/>
              </a:rPr>
              <a:t>Setting variables</a:t>
            </a:r>
          </a:p>
          <a:p>
            <a:pPr indent="-381000" lvl="0" marL="457200" rtl="0">
              <a:lnSpc>
                <a:spcPct val="115000"/>
              </a:lnSpc>
              <a:spcBef>
                <a:spcPts val="600"/>
              </a:spcBef>
              <a:buClr>
                <a:schemeClr val="lt1"/>
              </a:buClr>
              <a:buSzPct val="100000"/>
              <a:buFont typeface="Sniglet"/>
              <a:buChar char="✘"/>
            </a:pPr>
            <a:r>
              <a:rPr lang="en" sz="2400">
                <a:solidFill>
                  <a:schemeClr val="lt1"/>
                </a:solidFill>
                <a:latin typeface="Sniglet"/>
                <a:ea typeface="Sniglet"/>
                <a:cs typeface="Sniglet"/>
                <a:sym typeface="Sniglet"/>
              </a:rPr>
              <a:t>If then condition</a:t>
            </a:r>
          </a:p>
          <a:p>
            <a:pPr indent="-381000" lvl="0" marL="457200" rtl="0">
              <a:lnSpc>
                <a:spcPct val="115000"/>
              </a:lnSpc>
              <a:spcBef>
                <a:spcPts val="600"/>
              </a:spcBef>
              <a:buClr>
                <a:schemeClr val="lt1"/>
              </a:buClr>
              <a:buSzPct val="100000"/>
              <a:buFont typeface="Sniglet"/>
              <a:buChar char="✘"/>
            </a:pPr>
            <a:r>
              <a:rPr lang="en" sz="2400">
                <a:solidFill>
                  <a:schemeClr val="lt1"/>
                </a:solidFill>
                <a:latin typeface="Sniglet"/>
                <a:ea typeface="Sniglet"/>
                <a:cs typeface="Sniglet"/>
                <a:sym typeface="Sniglet"/>
              </a:rPr>
              <a:t>If then else condition</a:t>
            </a:r>
          </a:p>
          <a:p>
            <a:pPr indent="-381000" lvl="0" marL="457200" rtl="0">
              <a:lnSpc>
                <a:spcPct val="115000"/>
              </a:lnSpc>
              <a:spcBef>
                <a:spcPts val="600"/>
              </a:spcBef>
              <a:buClr>
                <a:schemeClr val="lt1"/>
              </a:buClr>
              <a:buSzPct val="100000"/>
              <a:buFont typeface="Sniglet"/>
              <a:buChar char="✘"/>
            </a:pPr>
            <a:r>
              <a:rPr lang="en" sz="2400">
                <a:solidFill>
                  <a:schemeClr val="lt1"/>
                </a:solidFill>
                <a:latin typeface="Sniglet"/>
                <a:ea typeface="Sniglet"/>
                <a:cs typeface="Sniglet"/>
                <a:sym typeface="Sniglet"/>
              </a:rPr>
              <a:t>Origins of bug</a:t>
            </a:r>
          </a:p>
          <a:p>
            <a:pPr indent="-381000" lvl="0" marL="457200" rtl="0">
              <a:lnSpc>
                <a:spcPct val="115000"/>
              </a:lnSpc>
              <a:spcBef>
                <a:spcPts val="600"/>
              </a:spcBef>
              <a:buClr>
                <a:schemeClr val="lt1"/>
              </a:buClr>
              <a:buSzPct val="100000"/>
              <a:buFont typeface="Sniglet"/>
              <a:buChar char="✘"/>
            </a:pPr>
            <a:r>
              <a:rPr lang="en" sz="2400">
                <a:solidFill>
                  <a:schemeClr val="lt1"/>
                </a:solidFill>
                <a:latin typeface="Sniglet"/>
                <a:ea typeface="Sniglet"/>
                <a:cs typeface="Sniglet"/>
                <a:sym typeface="Sniglet"/>
              </a:rPr>
              <a:t>Remote control</a:t>
            </a:r>
          </a:p>
          <a:p>
            <a:pPr indent="-381000" lvl="0" marL="457200" rtl="0">
              <a:lnSpc>
                <a:spcPct val="115000"/>
              </a:lnSpc>
              <a:spcBef>
                <a:spcPts val="600"/>
              </a:spcBef>
              <a:buClr>
                <a:schemeClr val="lt1"/>
              </a:buClr>
              <a:buSzPct val="100000"/>
              <a:buFont typeface="Sniglet"/>
              <a:buChar char="✘"/>
            </a:pPr>
            <a:r>
              <a:rPr lang="en" sz="2400">
                <a:solidFill>
                  <a:schemeClr val="lt1"/>
                </a:solidFill>
                <a:latin typeface="Sniglet"/>
                <a:ea typeface="Sniglet"/>
                <a:cs typeface="Sniglet"/>
                <a:sym typeface="Sniglet"/>
              </a:rPr>
              <a:t>Light sensor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idx="4294967295" type="ctrTitle"/>
          </p:nvPr>
        </p:nvSpPr>
        <p:spPr>
          <a:xfrm>
            <a:off x="1792150" y="2051575"/>
            <a:ext cx="5457000" cy="1159800"/>
          </a:xfrm>
          <a:prstGeom prst="rect">
            <a:avLst/>
          </a:prstGeom>
        </p:spPr>
        <p:txBody>
          <a:bodyPr anchorCtr="0" anchor="t" bIns="91425" lIns="91425" rIns="91425" wrap="square" tIns="91425">
            <a:noAutofit/>
          </a:bodyPr>
          <a:lstStyle/>
          <a:p>
            <a:pPr lvl="0" rtl="0">
              <a:spcBef>
                <a:spcPts val="0"/>
              </a:spcBef>
              <a:buNone/>
            </a:pPr>
            <a:r>
              <a:rPr lang="en" sz="4800"/>
              <a:t>Thank you!</a:t>
            </a:r>
          </a:p>
        </p:txBody>
      </p:sp>
      <p:sp>
        <p:nvSpPr>
          <p:cNvPr id="230" name="Shape 230"/>
          <p:cNvSpPr txBox="1"/>
          <p:nvPr>
            <p:ph idx="4294967295" type="subTitle"/>
          </p:nvPr>
        </p:nvSpPr>
        <p:spPr>
          <a:xfrm>
            <a:off x="1254150" y="3027003"/>
            <a:ext cx="6593700" cy="2327099"/>
          </a:xfrm>
          <a:prstGeom prst="rect">
            <a:avLst/>
          </a:prstGeom>
        </p:spPr>
        <p:txBody>
          <a:bodyPr anchorCtr="0" anchor="t" bIns="91425" lIns="91425" rIns="91425" wrap="square" tIns="91425">
            <a:noAutofit/>
          </a:bodyPr>
          <a:lstStyle/>
          <a:p>
            <a:pPr lvl="0" rtl="0" algn="ctr">
              <a:spcBef>
                <a:spcPts val="0"/>
              </a:spcBef>
              <a:buNone/>
            </a:pPr>
            <a:r>
              <a:rPr b="1" lang="en" sz="3600"/>
              <a:t>One Rule</a:t>
            </a:r>
          </a:p>
          <a:p>
            <a:pPr lvl="0" rtl="0" algn="ctr">
              <a:spcBef>
                <a:spcPts val="0"/>
              </a:spcBef>
              <a:buNone/>
            </a:pPr>
            <a:r>
              <a:rPr b="1" lang="en" sz="3600"/>
              <a:t>Be Cool !</a:t>
            </a:r>
          </a:p>
          <a:p>
            <a:pPr lvl="0" rtl="0" algn="ctr">
              <a:spcBef>
                <a:spcPts val="0"/>
              </a:spcBef>
              <a:buNone/>
            </a:pPr>
            <a:r>
              <a:t/>
            </a:r>
            <a:endParaRPr b="1" sz="3600"/>
          </a:p>
          <a:p>
            <a:pPr lvl="0" rtl="0" algn="ctr">
              <a:spcBef>
                <a:spcPts val="0"/>
              </a:spcBef>
              <a:buNone/>
            </a:pPr>
            <a:r>
              <a:t/>
            </a:r>
            <a:endParaRPr>
              <a:solidFill>
                <a:schemeClr val="lt1"/>
              </a:solidFill>
            </a:endParaRPr>
          </a:p>
          <a:p>
            <a:pPr lvl="0" rtl="0" algn="ctr">
              <a:spcBef>
                <a:spcPts val="0"/>
              </a:spcBef>
              <a:buNone/>
            </a:pPr>
            <a:r>
              <a:t/>
            </a:r>
            <a:endParaRPr>
              <a:solidFill>
                <a:schemeClr val="lt1"/>
              </a:solidFill>
            </a:endParaRPr>
          </a:p>
        </p:txBody>
      </p:sp>
      <p:sp>
        <p:nvSpPr>
          <p:cNvPr id="231" name="Shape 231"/>
          <p:cNvSpPr/>
          <p:nvPr/>
        </p:nvSpPr>
        <p:spPr>
          <a:xfrm>
            <a:off x="4207273" y="603475"/>
            <a:ext cx="687463" cy="691589"/>
          </a:xfrm>
          <a:custGeom>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a:off x="3829764" y="2968325"/>
            <a:ext cx="1442480" cy="102977"/>
          </a:xfrm>
          <a:custGeom>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pic>
        <p:nvPicPr>
          <p:cNvPr id="233" name="Shape 233"/>
          <p:cNvPicPr preferRelativeResize="0"/>
          <p:nvPr/>
        </p:nvPicPr>
        <p:blipFill>
          <a:blip r:embed="rId3">
            <a:alphaModFix/>
          </a:blip>
          <a:stretch>
            <a:fillRect/>
          </a:stretch>
        </p:blipFill>
        <p:spPr>
          <a:xfrm>
            <a:off x="3949912" y="446074"/>
            <a:ext cx="1244174" cy="1605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grpSp>
        <p:nvGrpSpPr>
          <p:cNvPr id="53" name="Shape 53"/>
          <p:cNvGrpSpPr/>
          <p:nvPr/>
        </p:nvGrpSpPr>
        <p:grpSpPr>
          <a:xfrm rot="-9269861">
            <a:off x="2608420" y="923387"/>
            <a:ext cx="750219" cy="664172"/>
            <a:chOff x="1113100" y="2199475"/>
            <a:chExt cx="801900" cy="709925"/>
          </a:xfrm>
        </p:grpSpPr>
        <p:sp>
          <p:nvSpPr>
            <p:cNvPr id="54" name="Shape 54"/>
            <p:cNvSpPr/>
            <p:nvPr/>
          </p:nvSpPr>
          <p:spPr>
            <a:xfrm>
              <a:off x="1113100" y="2291450"/>
              <a:ext cx="735850" cy="617950"/>
            </a:xfrm>
            <a:custGeom>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a:off x="1745175" y="2199475"/>
              <a:ext cx="169825" cy="162775"/>
            </a:xfrm>
            <a:custGeom>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pic>
        <p:nvPicPr>
          <p:cNvPr id="56" name="Shape 56"/>
          <p:cNvPicPr preferRelativeResize="0"/>
          <p:nvPr/>
        </p:nvPicPr>
        <p:blipFill>
          <a:blip r:embed="rId3">
            <a:alphaModFix/>
          </a:blip>
          <a:stretch>
            <a:fillRect/>
          </a:stretch>
        </p:blipFill>
        <p:spPr>
          <a:xfrm>
            <a:off x="5856374" y="3132424"/>
            <a:ext cx="2451307" cy="1642375"/>
          </a:xfrm>
          <a:prstGeom prst="rect">
            <a:avLst/>
          </a:prstGeom>
          <a:noFill/>
          <a:ln>
            <a:noFill/>
          </a:ln>
        </p:spPr>
      </p:pic>
      <p:sp>
        <p:nvSpPr>
          <p:cNvPr id="57" name="Shape 57"/>
          <p:cNvSpPr txBox="1"/>
          <p:nvPr>
            <p:ph type="title"/>
          </p:nvPr>
        </p:nvSpPr>
        <p:spPr>
          <a:xfrm>
            <a:off x="-6025" y="967975"/>
            <a:ext cx="9156000" cy="468600"/>
          </a:xfrm>
          <a:prstGeom prst="rect">
            <a:avLst/>
          </a:prstGeom>
        </p:spPr>
        <p:txBody>
          <a:bodyPr anchorCtr="0" anchor="t" bIns="91425" lIns="91425" rIns="91425" wrap="square" tIns="91425">
            <a:noAutofit/>
          </a:bodyPr>
          <a:lstStyle/>
          <a:p>
            <a:pPr lvl="0" rtl="0">
              <a:spcBef>
                <a:spcPts val="0"/>
              </a:spcBef>
              <a:buNone/>
            </a:pPr>
            <a:r>
              <a:rPr lang="en"/>
              <a:t>Last Session</a:t>
            </a:r>
          </a:p>
        </p:txBody>
      </p:sp>
      <p:sp>
        <p:nvSpPr>
          <p:cNvPr id="58" name="Shape 58"/>
          <p:cNvSpPr txBox="1"/>
          <p:nvPr>
            <p:ph idx="1" type="body"/>
          </p:nvPr>
        </p:nvSpPr>
        <p:spPr>
          <a:xfrm>
            <a:off x="1776425" y="1618250"/>
            <a:ext cx="5591100" cy="2482500"/>
          </a:xfrm>
          <a:prstGeom prst="rect">
            <a:avLst/>
          </a:prstGeom>
        </p:spPr>
        <p:txBody>
          <a:bodyPr anchorCtr="0" anchor="t" bIns="91425" lIns="91425" rIns="91425" wrap="square" tIns="91425">
            <a:noAutofit/>
          </a:bodyPr>
          <a:lstStyle/>
          <a:p>
            <a:pPr indent="-381000" lvl="0" marL="457200" rtl="0">
              <a:lnSpc>
                <a:spcPct val="115000"/>
              </a:lnSpc>
              <a:spcBef>
                <a:spcPts val="0"/>
              </a:spcBef>
              <a:buClr>
                <a:schemeClr val="lt1"/>
              </a:buClr>
              <a:buSzPct val="100000"/>
            </a:pPr>
            <a:r>
              <a:rPr lang="en" sz="2400">
                <a:solidFill>
                  <a:schemeClr val="lt1"/>
                </a:solidFill>
              </a:rPr>
              <a:t>Operations (4 types)</a:t>
            </a:r>
          </a:p>
          <a:p>
            <a:pPr indent="-381000" lvl="0" marL="457200">
              <a:lnSpc>
                <a:spcPct val="115000"/>
              </a:lnSpc>
              <a:spcBef>
                <a:spcPts val="0"/>
              </a:spcBef>
              <a:buClr>
                <a:schemeClr val="lt1"/>
              </a:buClr>
              <a:buSzPct val="100000"/>
            </a:pPr>
            <a:r>
              <a:rPr lang="en" sz="2400">
                <a:solidFill>
                  <a:schemeClr val="lt1"/>
                </a:solidFill>
              </a:rPr>
              <a:t>Comparison operators (3 types)</a:t>
            </a:r>
          </a:p>
          <a:p>
            <a:pPr indent="-381000" lvl="0" marL="457200">
              <a:lnSpc>
                <a:spcPct val="115000"/>
              </a:lnSpc>
              <a:spcBef>
                <a:spcPts val="0"/>
              </a:spcBef>
              <a:buClr>
                <a:schemeClr val="lt1"/>
              </a:buClr>
              <a:buSzPct val="100000"/>
            </a:pPr>
            <a:r>
              <a:rPr lang="en" sz="2400">
                <a:solidFill>
                  <a:schemeClr val="lt1"/>
                </a:solidFill>
              </a:rPr>
              <a:t>Setting variables</a:t>
            </a:r>
          </a:p>
          <a:p>
            <a:pPr indent="-381000" lvl="0" marL="457200">
              <a:lnSpc>
                <a:spcPct val="115000"/>
              </a:lnSpc>
              <a:spcBef>
                <a:spcPts val="0"/>
              </a:spcBef>
              <a:buClr>
                <a:schemeClr val="lt1"/>
              </a:buClr>
              <a:buSzPct val="100000"/>
            </a:pPr>
            <a:r>
              <a:rPr lang="en" sz="2400">
                <a:solidFill>
                  <a:schemeClr val="lt1"/>
                </a:solidFill>
              </a:rPr>
              <a:t>If then condition</a:t>
            </a:r>
          </a:p>
          <a:p>
            <a:pPr indent="-381000" lvl="0" marL="457200">
              <a:lnSpc>
                <a:spcPct val="115000"/>
              </a:lnSpc>
              <a:spcBef>
                <a:spcPts val="0"/>
              </a:spcBef>
              <a:buClr>
                <a:schemeClr val="lt1"/>
              </a:buClr>
              <a:buSzPct val="100000"/>
            </a:pPr>
            <a:r>
              <a:rPr lang="en" sz="2400">
                <a:solidFill>
                  <a:schemeClr val="lt1"/>
                </a:solidFill>
              </a:rPr>
              <a:t>If then else condition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a:spcBef>
                <a:spcPts val="0"/>
              </a:spcBef>
              <a:buNone/>
            </a:pPr>
            <a:r>
              <a:rPr lang="en"/>
              <a:t>Variables</a:t>
            </a:r>
          </a:p>
        </p:txBody>
      </p:sp>
      <p:grpSp>
        <p:nvGrpSpPr>
          <p:cNvPr id="64" name="Shape 64"/>
          <p:cNvGrpSpPr/>
          <p:nvPr/>
        </p:nvGrpSpPr>
        <p:grpSpPr>
          <a:xfrm rot="-9269861">
            <a:off x="2608420" y="923387"/>
            <a:ext cx="750219" cy="664172"/>
            <a:chOff x="1113100" y="2199475"/>
            <a:chExt cx="801900" cy="709925"/>
          </a:xfrm>
        </p:grpSpPr>
        <p:sp>
          <p:nvSpPr>
            <p:cNvPr id="65" name="Shape 65"/>
            <p:cNvSpPr/>
            <p:nvPr/>
          </p:nvSpPr>
          <p:spPr>
            <a:xfrm>
              <a:off x="1113100" y="2291450"/>
              <a:ext cx="735850" cy="617950"/>
            </a:xfrm>
            <a:custGeom>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1745175" y="2199475"/>
              <a:ext cx="169825" cy="162775"/>
            </a:xfrm>
            <a:custGeom>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sp>
        <p:nvSpPr>
          <p:cNvPr id="67" name="Shape 67"/>
          <p:cNvSpPr txBox="1"/>
          <p:nvPr>
            <p:ph idx="1" type="body"/>
          </p:nvPr>
        </p:nvSpPr>
        <p:spPr>
          <a:xfrm>
            <a:off x="457200" y="1563400"/>
            <a:ext cx="8229600" cy="2503200"/>
          </a:xfrm>
          <a:prstGeom prst="rect">
            <a:avLst/>
          </a:prstGeom>
        </p:spPr>
        <p:txBody>
          <a:bodyPr anchorCtr="0" anchor="t" bIns="91425" lIns="91425" rIns="91425" wrap="square" tIns="91425">
            <a:noAutofit/>
          </a:bodyPr>
          <a:lstStyle/>
          <a:p>
            <a:pPr lvl="0">
              <a:spcBef>
                <a:spcPts val="0"/>
              </a:spcBef>
              <a:buNone/>
            </a:pPr>
            <a:r>
              <a:rPr lang="en" sz="2550">
                <a:solidFill>
                  <a:srgbClr val="333333"/>
                </a:solidFill>
                <a:highlight>
                  <a:srgbClr val="FFFFFF"/>
                </a:highlight>
                <a:latin typeface="Arial"/>
                <a:ea typeface="Arial"/>
                <a:cs typeface="Arial"/>
                <a:sym typeface="Arial"/>
              </a:rPr>
              <a:t>What can be stored as a variable?</a:t>
            </a:r>
          </a:p>
          <a:p>
            <a:pPr lvl="0" rtl="0">
              <a:spcBef>
                <a:spcPts val="0"/>
              </a:spcBef>
              <a:buNone/>
            </a:pPr>
            <a:r>
              <a:rPr lang="en" sz="2600">
                <a:solidFill>
                  <a:schemeClr val="lt1"/>
                </a:solidFill>
                <a:latin typeface="Walter Turncoat"/>
                <a:ea typeface="Walter Turncoat"/>
                <a:cs typeface="Walter Turncoat"/>
                <a:sym typeface="Walter Turncoat"/>
              </a:rPr>
              <a:t>Numbers, text….</a:t>
            </a:r>
            <a:br>
              <a:rPr lang="en" sz="2600">
                <a:solidFill>
                  <a:schemeClr val="lt1"/>
                </a:solidFill>
                <a:latin typeface="Walter Turncoat"/>
                <a:ea typeface="Walter Turncoat"/>
                <a:cs typeface="Walter Turncoat"/>
                <a:sym typeface="Walter Turncoat"/>
              </a:rPr>
            </a:br>
            <a:r>
              <a:rPr lang="en" sz="2550">
                <a:solidFill>
                  <a:srgbClr val="333333"/>
                </a:solidFill>
                <a:highlight>
                  <a:srgbClr val="F1F1EE"/>
                </a:highlight>
                <a:latin typeface="Arial"/>
                <a:ea typeface="Arial"/>
                <a:cs typeface="Arial"/>
                <a:sym typeface="Arial"/>
              </a:rPr>
              <a:t>What do we use variables for?</a:t>
            </a:r>
          </a:p>
          <a:p>
            <a:pPr lvl="0" rtl="0" algn="l">
              <a:spcBef>
                <a:spcPts val="0"/>
              </a:spcBef>
              <a:buNone/>
            </a:pPr>
            <a:r>
              <a:rPr lang="en" sz="2600">
                <a:solidFill>
                  <a:schemeClr val="lt1"/>
                </a:solidFill>
                <a:latin typeface="Walter Turncoat"/>
                <a:ea typeface="Walter Turncoat"/>
                <a:cs typeface="Walter Turncoat"/>
                <a:sym typeface="Walter Turncoat"/>
              </a:rPr>
              <a:t>Variables allow us to store, change and access information as the program runs.</a:t>
            </a:r>
          </a:p>
          <a:p>
            <a:pPr lvl="0" rtl="0" algn="l">
              <a:spcBef>
                <a:spcPts val="0"/>
              </a:spcBef>
              <a:buNone/>
            </a:pPr>
            <a:r>
              <a:rPr lang="en" sz="2400">
                <a:solidFill>
                  <a:srgbClr val="333333"/>
                </a:solidFill>
                <a:highlight>
                  <a:srgbClr val="FFFFFF"/>
                </a:highlight>
                <a:latin typeface="Arial"/>
                <a:ea typeface="Arial"/>
                <a:cs typeface="Arial"/>
                <a:sym typeface="Arial"/>
              </a:rPr>
              <a:t>How are variables used in the world?</a:t>
            </a:r>
          </a:p>
          <a:p>
            <a:pPr lvl="0">
              <a:spcBef>
                <a:spcPts val="0"/>
              </a:spcBef>
              <a:buClr>
                <a:schemeClr val="dk1"/>
              </a:buClr>
              <a:buSzPct val="42307"/>
              <a:buFont typeface="Arial"/>
              <a:buNone/>
            </a:pPr>
            <a:r>
              <a:rPr lang="en" sz="2600">
                <a:solidFill>
                  <a:schemeClr val="lt1"/>
                </a:solidFill>
                <a:latin typeface="Walter Turncoat"/>
                <a:ea typeface="Walter Turncoat"/>
                <a:cs typeface="Walter Turncoat"/>
                <a:sym typeface="Walter Turncoat"/>
              </a:rPr>
              <a:t>Computer games, supermarkets, car parks .. etc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343162" y="502562"/>
            <a:ext cx="3152775" cy="2295525"/>
          </a:xfrm>
          <a:prstGeom prst="rect">
            <a:avLst/>
          </a:prstGeom>
          <a:noFill/>
          <a:ln>
            <a:noFill/>
          </a:ln>
        </p:spPr>
      </p:pic>
      <p:sp>
        <p:nvSpPr>
          <p:cNvPr id="73" name="Shape 73"/>
          <p:cNvSpPr txBox="1"/>
          <p:nvPr/>
        </p:nvSpPr>
        <p:spPr>
          <a:xfrm>
            <a:off x="5711125" y="2798100"/>
            <a:ext cx="3003300" cy="4848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rgbClr val="FFFF00"/>
                </a:solidFill>
              </a:rPr>
              <a:t>Can’t see the serial port?</a:t>
            </a:r>
          </a:p>
          <a:p>
            <a:pPr lvl="0" rtl="0">
              <a:spcBef>
                <a:spcPts val="0"/>
              </a:spcBef>
              <a:buNone/>
            </a:pPr>
            <a:r>
              <a:t/>
            </a:r>
            <a:endParaRPr/>
          </a:p>
        </p:txBody>
      </p:sp>
      <p:pic>
        <p:nvPicPr>
          <p:cNvPr id="74" name="Shape 74"/>
          <p:cNvPicPr preferRelativeResize="0"/>
          <p:nvPr/>
        </p:nvPicPr>
        <p:blipFill>
          <a:blip r:embed="rId4">
            <a:alphaModFix/>
          </a:blip>
          <a:stretch>
            <a:fillRect/>
          </a:stretch>
        </p:blipFill>
        <p:spPr>
          <a:xfrm>
            <a:off x="5495067" y="3224498"/>
            <a:ext cx="1455807" cy="1806974"/>
          </a:xfrm>
          <a:prstGeom prst="rect">
            <a:avLst/>
          </a:prstGeom>
          <a:noFill/>
          <a:ln>
            <a:noFill/>
          </a:ln>
        </p:spPr>
      </p:pic>
      <p:pic>
        <p:nvPicPr>
          <p:cNvPr id="75" name="Shape 75"/>
          <p:cNvPicPr preferRelativeResize="0"/>
          <p:nvPr/>
        </p:nvPicPr>
        <p:blipFill>
          <a:blip r:embed="rId5">
            <a:alphaModFix/>
          </a:blip>
          <a:stretch>
            <a:fillRect/>
          </a:stretch>
        </p:blipFill>
        <p:spPr>
          <a:xfrm>
            <a:off x="7246265" y="3402498"/>
            <a:ext cx="1393284" cy="1581149"/>
          </a:xfrm>
          <a:prstGeom prst="rect">
            <a:avLst/>
          </a:prstGeom>
          <a:noFill/>
          <a:ln>
            <a:noFill/>
          </a:ln>
        </p:spPr>
      </p:pic>
      <p:sp>
        <p:nvSpPr>
          <p:cNvPr id="76" name="Shape 76"/>
          <p:cNvSpPr txBox="1"/>
          <p:nvPr/>
        </p:nvSpPr>
        <p:spPr>
          <a:xfrm>
            <a:off x="390200" y="88350"/>
            <a:ext cx="5430600" cy="567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3F3F3"/>
                </a:solidFill>
              </a:rPr>
              <a:t>Plug in the mBot cable to the computer and turn the mBot on</a:t>
            </a:r>
          </a:p>
        </p:txBody>
      </p:sp>
      <p:pic>
        <p:nvPicPr>
          <p:cNvPr id="77" name="Shape 77"/>
          <p:cNvPicPr preferRelativeResize="0"/>
          <p:nvPr/>
        </p:nvPicPr>
        <p:blipFill>
          <a:blip r:embed="rId6">
            <a:alphaModFix/>
          </a:blip>
          <a:stretch>
            <a:fillRect/>
          </a:stretch>
        </p:blipFill>
        <p:spPr>
          <a:xfrm>
            <a:off x="3705012" y="502573"/>
            <a:ext cx="2168225" cy="1850327"/>
          </a:xfrm>
          <a:prstGeom prst="rect">
            <a:avLst/>
          </a:prstGeom>
          <a:noFill/>
          <a:ln>
            <a:noFill/>
          </a:ln>
        </p:spPr>
      </p:pic>
      <p:pic>
        <p:nvPicPr>
          <p:cNvPr id="78" name="Shape 78"/>
          <p:cNvPicPr preferRelativeResize="0"/>
          <p:nvPr/>
        </p:nvPicPr>
        <p:blipFill>
          <a:blip r:embed="rId7">
            <a:alphaModFix/>
          </a:blip>
          <a:stretch>
            <a:fillRect/>
          </a:stretch>
        </p:blipFill>
        <p:spPr>
          <a:xfrm>
            <a:off x="6082321" y="502571"/>
            <a:ext cx="2480300" cy="1806975"/>
          </a:xfrm>
          <a:prstGeom prst="rect">
            <a:avLst/>
          </a:prstGeom>
          <a:noFill/>
          <a:ln>
            <a:noFill/>
          </a:ln>
        </p:spPr>
      </p:pic>
      <p:pic>
        <p:nvPicPr>
          <p:cNvPr id="79" name="Shape 79"/>
          <p:cNvPicPr preferRelativeResize="0"/>
          <p:nvPr/>
        </p:nvPicPr>
        <p:blipFill>
          <a:blip r:embed="rId8">
            <a:alphaModFix/>
          </a:blip>
          <a:stretch>
            <a:fillRect/>
          </a:stretch>
        </p:blipFill>
        <p:spPr>
          <a:xfrm>
            <a:off x="524150" y="3402487"/>
            <a:ext cx="2790825" cy="1581150"/>
          </a:xfrm>
          <a:prstGeom prst="rect">
            <a:avLst/>
          </a:prstGeom>
          <a:noFill/>
          <a:ln>
            <a:noFill/>
          </a:ln>
        </p:spPr>
      </p:pic>
      <p:sp>
        <p:nvSpPr>
          <p:cNvPr id="80" name="Shape 80"/>
          <p:cNvSpPr txBox="1"/>
          <p:nvPr/>
        </p:nvSpPr>
        <p:spPr>
          <a:xfrm>
            <a:off x="343175" y="2998175"/>
            <a:ext cx="5430600" cy="567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3F3F3"/>
                </a:solidFill>
              </a:rPr>
              <a:t>TEST Connection:</a:t>
            </a:r>
          </a:p>
        </p:txBody>
      </p:sp>
      <p:sp>
        <p:nvSpPr>
          <p:cNvPr id="81" name="Shape 81"/>
          <p:cNvSpPr txBox="1"/>
          <p:nvPr/>
        </p:nvSpPr>
        <p:spPr>
          <a:xfrm>
            <a:off x="179375" y="2998175"/>
            <a:ext cx="3471000" cy="20595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sp>
        <p:nvSpPr>
          <p:cNvPr id="82" name="Shape 82"/>
          <p:cNvSpPr txBox="1"/>
          <p:nvPr/>
        </p:nvSpPr>
        <p:spPr>
          <a:xfrm>
            <a:off x="5162725" y="2846975"/>
            <a:ext cx="3659100" cy="2210700"/>
          </a:xfrm>
          <a:prstGeom prst="rect">
            <a:avLst/>
          </a:prstGeom>
          <a:noFill/>
          <a:ln cap="flat" cmpd="sng" w="9525">
            <a:solidFill>
              <a:srgbClr val="FFFF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WARM UP Exercise</a:t>
            </a:r>
          </a:p>
        </p:txBody>
      </p:sp>
      <p:sp>
        <p:nvSpPr>
          <p:cNvPr id="88" name="Shape 88"/>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89" name="Shape 89"/>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txBox="1"/>
          <p:nvPr/>
        </p:nvSpPr>
        <p:spPr>
          <a:xfrm>
            <a:off x="981400" y="1589300"/>
            <a:ext cx="7189200" cy="11943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F3F3F3"/>
              </a:buClr>
              <a:buSzPct val="100000"/>
              <a:buFont typeface="Arial"/>
              <a:buChar char="●"/>
            </a:pPr>
            <a:r>
              <a:rPr lang="en" sz="1800">
                <a:solidFill>
                  <a:srgbClr val="F3F3F3"/>
                </a:solidFill>
              </a:rPr>
              <a:t>Make the robot go forward and stop when within 10cms of an obstacle</a:t>
            </a:r>
          </a:p>
          <a:p>
            <a:pPr indent="0" lvl="0" marL="0" rtl="0">
              <a:spcBef>
                <a:spcPts val="0"/>
              </a:spcBef>
              <a:buNone/>
            </a:pPr>
            <a:r>
              <a:rPr lang="en" sz="1800">
                <a:solidFill>
                  <a:srgbClr val="F3F3F3"/>
                </a:solidFill>
              </a:rPr>
              <a:t>*Tip: use if statement</a:t>
            </a:r>
          </a:p>
        </p:txBody>
      </p:sp>
      <p:pic>
        <p:nvPicPr>
          <p:cNvPr id="91" name="Shape 91"/>
          <p:cNvPicPr preferRelativeResize="0"/>
          <p:nvPr/>
        </p:nvPicPr>
        <p:blipFill>
          <a:blip r:embed="rId3">
            <a:alphaModFix/>
          </a:blip>
          <a:stretch>
            <a:fillRect/>
          </a:stretch>
        </p:blipFill>
        <p:spPr>
          <a:xfrm flipH="1">
            <a:off x="530474" y="3637449"/>
            <a:ext cx="1939525" cy="1299475"/>
          </a:xfrm>
          <a:prstGeom prst="rect">
            <a:avLst/>
          </a:prstGeom>
          <a:noFill/>
          <a:ln>
            <a:noFill/>
          </a:ln>
        </p:spPr>
      </p:pic>
      <p:grpSp>
        <p:nvGrpSpPr>
          <p:cNvPr id="92" name="Shape 92"/>
          <p:cNvGrpSpPr/>
          <p:nvPr/>
        </p:nvGrpSpPr>
        <p:grpSpPr>
          <a:xfrm>
            <a:off x="2588298" y="4077173"/>
            <a:ext cx="2818833" cy="420033"/>
            <a:chOff x="242825" y="1204225"/>
            <a:chExt cx="2136775" cy="318400"/>
          </a:xfrm>
        </p:grpSpPr>
        <p:sp>
          <p:nvSpPr>
            <p:cNvPr id="93" name="Shape 93"/>
            <p:cNvSpPr/>
            <p:nvPr/>
          </p:nvSpPr>
          <p:spPr>
            <a:xfrm>
              <a:off x="242825" y="1298550"/>
              <a:ext cx="2054250" cy="224075"/>
            </a:xfrm>
            <a:custGeom>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a:off x="2202700" y="1204225"/>
              <a:ext cx="176900" cy="176900"/>
            </a:xfrm>
            <a:custGeom>
              <a:pathLst>
                <a:path extrusionOk="0" h="7076" w="7076">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pic>
        <p:nvPicPr>
          <p:cNvPr id="95" name="Shape 95"/>
          <p:cNvPicPr preferRelativeResize="0"/>
          <p:nvPr/>
        </p:nvPicPr>
        <p:blipFill>
          <a:blip r:embed="rId4">
            <a:alphaModFix/>
          </a:blip>
          <a:stretch>
            <a:fillRect/>
          </a:stretch>
        </p:blipFill>
        <p:spPr>
          <a:xfrm>
            <a:off x="5407124" y="3286450"/>
            <a:ext cx="3308243" cy="15627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blocks</a:t>
            </a:r>
          </a:p>
        </p:txBody>
      </p:sp>
      <p:sp>
        <p:nvSpPr>
          <p:cNvPr id="101" name="Shape 101"/>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03" name="Shape 103"/>
          <p:cNvSpPr txBox="1"/>
          <p:nvPr/>
        </p:nvSpPr>
        <p:spPr>
          <a:xfrm>
            <a:off x="945925" y="1619900"/>
            <a:ext cx="7307400" cy="11943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1800">
              <a:solidFill>
                <a:srgbClr val="F3F3F3"/>
              </a:solidFill>
            </a:endParaRPr>
          </a:p>
        </p:txBody>
      </p:sp>
      <p:pic>
        <p:nvPicPr>
          <p:cNvPr id="104" name="Shape 104"/>
          <p:cNvPicPr preferRelativeResize="0"/>
          <p:nvPr/>
        </p:nvPicPr>
        <p:blipFill>
          <a:blip r:embed="rId3">
            <a:alphaModFix/>
          </a:blip>
          <a:stretch>
            <a:fillRect/>
          </a:stretch>
        </p:blipFill>
        <p:spPr>
          <a:xfrm flipH="1">
            <a:off x="530474" y="3637449"/>
            <a:ext cx="1939525" cy="1299475"/>
          </a:xfrm>
          <a:prstGeom prst="rect">
            <a:avLst/>
          </a:prstGeom>
          <a:noFill/>
          <a:ln>
            <a:noFill/>
          </a:ln>
        </p:spPr>
      </p:pic>
      <p:grpSp>
        <p:nvGrpSpPr>
          <p:cNvPr id="105" name="Shape 105"/>
          <p:cNvGrpSpPr/>
          <p:nvPr/>
        </p:nvGrpSpPr>
        <p:grpSpPr>
          <a:xfrm>
            <a:off x="2588298" y="4077173"/>
            <a:ext cx="2818833" cy="420033"/>
            <a:chOff x="242825" y="1204225"/>
            <a:chExt cx="2136775" cy="318400"/>
          </a:xfrm>
        </p:grpSpPr>
        <p:sp>
          <p:nvSpPr>
            <p:cNvPr id="106" name="Shape 106"/>
            <p:cNvSpPr/>
            <p:nvPr/>
          </p:nvSpPr>
          <p:spPr>
            <a:xfrm>
              <a:off x="242825" y="1298550"/>
              <a:ext cx="2054250" cy="224075"/>
            </a:xfrm>
            <a:custGeom>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07" name="Shape 107"/>
            <p:cNvSpPr/>
            <p:nvPr/>
          </p:nvSpPr>
          <p:spPr>
            <a:xfrm>
              <a:off x="2202700" y="1204225"/>
              <a:ext cx="176900" cy="176900"/>
            </a:xfrm>
            <a:custGeom>
              <a:pathLst>
                <a:path extrusionOk="0" h="7076" w="7076">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pic>
        <p:nvPicPr>
          <p:cNvPr id="108" name="Shape 108"/>
          <p:cNvPicPr preferRelativeResize="0"/>
          <p:nvPr/>
        </p:nvPicPr>
        <p:blipFill>
          <a:blip r:embed="rId4">
            <a:alphaModFix/>
          </a:blip>
          <a:stretch>
            <a:fillRect/>
          </a:stretch>
        </p:blipFill>
        <p:spPr>
          <a:xfrm>
            <a:off x="5407124" y="3286450"/>
            <a:ext cx="3308243" cy="1562787"/>
          </a:xfrm>
          <a:prstGeom prst="rect">
            <a:avLst/>
          </a:prstGeom>
          <a:noFill/>
          <a:ln>
            <a:noFill/>
          </a:ln>
        </p:spPr>
      </p:pic>
      <p:pic>
        <p:nvPicPr>
          <p:cNvPr id="109" name="Shape 109"/>
          <p:cNvPicPr preferRelativeResize="0"/>
          <p:nvPr/>
        </p:nvPicPr>
        <p:blipFill>
          <a:blip r:embed="rId5">
            <a:alphaModFix/>
          </a:blip>
          <a:stretch>
            <a:fillRect/>
          </a:stretch>
        </p:blipFill>
        <p:spPr>
          <a:xfrm>
            <a:off x="2093462" y="1580712"/>
            <a:ext cx="2181225" cy="2095500"/>
          </a:xfrm>
          <a:prstGeom prst="rect">
            <a:avLst/>
          </a:prstGeom>
          <a:noFill/>
          <a:ln>
            <a:noFill/>
          </a:ln>
        </p:spPr>
      </p:pic>
      <p:sp>
        <p:nvSpPr>
          <p:cNvPr id="110" name="Shape 110"/>
          <p:cNvSpPr/>
          <p:nvPr/>
        </p:nvSpPr>
        <p:spPr>
          <a:xfrm>
            <a:off x="6117877" y="2127029"/>
            <a:ext cx="365350" cy="366945"/>
          </a:xfrm>
          <a:custGeom>
            <a:pathLst>
              <a:path extrusionOk="0" h="16790" w="16717">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a:off x="6848577" y="2079729"/>
            <a:ext cx="365350" cy="366945"/>
          </a:xfrm>
          <a:custGeom>
            <a:pathLst>
              <a:path extrusionOk="0" h="16790" w="16717">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00FFFF"/>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a:off x="6483227" y="2660066"/>
            <a:ext cx="365350" cy="366945"/>
          </a:xfrm>
          <a:custGeom>
            <a:pathLst>
              <a:path extrusionOk="0" h="16790" w="16717">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00FF"/>
          </a:solidFill>
          <a:ln>
            <a:noFill/>
          </a:ln>
        </p:spPr>
        <p:txBody>
          <a:bodyPr anchorCtr="0" anchor="ctr" bIns="91425" lIns="91425" rIns="91425" wrap="square" tIns="91425">
            <a:noAutofit/>
          </a:bodyPr>
          <a:lstStyle/>
          <a:p>
            <a:pPr lvl="0" rtl="0">
              <a:spcBef>
                <a:spcPts val="0"/>
              </a:spcBef>
              <a:buNone/>
            </a:pPr>
            <a:r>
              <a:t/>
            </a:r>
            <a:endParaRPr>
              <a:solidFill>
                <a:srgbClr val="4A86E8"/>
              </a:solidFill>
            </a:endParaRPr>
          </a:p>
        </p:txBody>
      </p:sp>
      <p:grpSp>
        <p:nvGrpSpPr>
          <p:cNvPr id="113" name="Shape 113"/>
          <p:cNvGrpSpPr/>
          <p:nvPr/>
        </p:nvGrpSpPr>
        <p:grpSpPr>
          <a:xfrm>
            <a:off x="4627238" y="2305948"/>
            <a:ext cx="1011199" cy="292499"/>
            <a:chOff x="271125" y="812725"/>
            <a:chExt cx="766525" cy="221725"/>
          </a:xfrm>
        </p:grpSpPr>
        <p:sp>
          <p:nvSpPr>
            <p:cNvPr id="114" name="Shape 114"/>
            <p:cNvSpPr/>
            <p:nvPr/>
          </p:nvSpPr>
          <p:spPr>
            <a:xfrm>
              <a:off x="271125" y="921200"/>
              <a:ext cx="695775" cy="70775"/>
            </a:xfrm>
            <a:custGeom>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a:off x="858375" y="812725"/>
              <a:ext cx="179275" cy="221725"/>
            </a:xfrm>
            <a:custGeom>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grpSp>
        <p:nvGrpSpPr>
          <p:cNvPr id="116" name="Shape 116"/>
          <p:cNvGrpSpPr/>
          <p:nvPr/>
        </p:nvGrpSpPr>
        <p:grpSpPr>
          <a:xfrm>
            <a:off x="7749288" y="4714973"/>
            <a:ext cx="1011199" cy="292499"/>
            <a:chOff x="271125" y="812725"/>
            <a:chExt cx="766525" cy="221725"/>
          </a:xfrm>
        </p:grpSpPr>
        <p:sp>
          <p:nvSpPr>
            <p:cNvPr id="117" name="Shape 117"/>
            <p:cNvSpPr/>
            <p:nvPr/>
          </p:nvSpPr>
          <p:spPr>
            <a:xfrm>
              <a:off x="271125" y="921200"/>
              <a:ext cx="695775" cy="70775"/>
            </a:xfrm>
            <a:custGeom>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00FF"/>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858375" y="812725"/>
              <a:ext cx="179275" cy="221725"/>
            </a:xfrm>
            <a:custGeom>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00FF"/>
            </a:solidFill>
            <a:ln>
              <a:noFill/>
            </a:ln>
          </p:spPr>
          <p:txBody>
            <a:bodyPr anchorCtr="0" anchor="ctr" bIns="91425" lIns="91425" rIns="91425" wrap="square" tIns="91425">
              <a:noAutofit/>
            </a:bodyPr>
            <a:lstStyle/>
            <a:p>
              <a:pPr lvl="0">
                <a:spcBef>
                  <a:spcPts val="0"/>
                </a:spcBef>
                <a:buNone/>
              </a:pPr>
              <a:r>
                <a:t/>
              </a:r>
              <a:endParaRPr/>
            </a:p>
          </p:txBody>
        </p:sp>
      </p:grpSp>
      <p:sp>
        <p:nvSpPr>
          <p:cNvPr id="119" name="Shape 119"/>
          <p:cNvSpPr txBox="1"/>
          <p:nvPr/>
        </p:nvSpPr>
        <p:spPr>
          <a:xfrm>
            <a:off x="7667650" y="4497200"/>
            <a:ext cx="1174500" cy="2925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00FF"/>
                </a:solidFill>
              </a:rPr>
              <a:t>solution</a:t>
            </a:r>
          </a:p>
        </p:txBody>
      </p:sp>
      <p:sp>
        <p:nvSpPr>
          <p:cNvPr id="120" name="Shape 120"/>
          <p:cNvSpPr txBox="1"/>
          <p:nvPr/>
        </p:nvSpPr>
        <p:spPr>
          <a:xfrm>
            <a:off x="1000600" y="425600"/>
            <a:ext cx="2921400" cy="1194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0"/>
              </a:spcAft>
              <a:buNone/>
            </a:pPr>
            <a:r>
              <a:rPr lang="en" sz="1800">
                <a:solidFill>
                  <a:srgbClr val="F3F3F3"/>
                </a:solidFill>
              </a:rPr>
              <a:t>Make the robot go forward and stop when within 10cms of an obstacle</a:t>
            </a:r>
          </a:p>
          <a:p>
            <a:pPr indent="0" lvl="0" marL="0" rtl="0">
              <a:spcBef>
                <a:spcPts val="0"/>
              </a:spcBef>
              <a:buNone/>
            </a:pPr>
            <a:r>
              <a:t/>
            </a:r>
            <a:endParaRPr sz="1800">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Sample solution</a:t>
            </a:r>
          </a:p>
        </p:txBody>
      </p:sp>
      <p:sp>
        <p:nvSpPr>
          <p:cNvPr id="126" name="Shape 126"/>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pic>
        <p:nvPicPr>
          <p:cNvPr id="128" name="Shape 128"/>
          <p:cNvPicPr preferRelativeResize="0"/>
          <p:nvPr/>
        </p:nvPicPr>
        <p:blipFill>
          <a:blip r:embed="rId3">
            <a:alphaModFix/>
          </a:blip>
          <a:stretch>
            <a:fillRect/>
          </a:stretch>
        </p:blipFill>
        <p:spPr>
          <a:xfrm>
            <a:off x="5407124" y="3286450"/>
            <a:ext cx="3308243" cy="1562787"/>
          </a:xfrm>
          <a:prstGeom prst="rect">
            <a:avLst/>
          </a:prstGeom>
          <a:noFill/>
          <a:ln>
            <a:noFill/>
          </a:ln>
        </p:spPr>
      </p:pic>
      <p:pic>
        <p:nvPicPr>
          <p:cNvPr id="129" name="Shape 129"/>
          <p:cNvPicPr preferRelativeResize="0"/>
          <p:nvPr/>
        </p:nvPicPr>
        <p:blipFill>
          <a:blip r:embed="rId4">
            <a:alphaModFix/>
          </a:blip>
          <a:stretch>
            <a:fillRect/>
          </a:stretch>
        </p:blipFill>
        <p:spPr>
          <a:xfrm>
            <a:off x="363050" y="1572087"/>
            <a:ext cx="3562350" cy="2505075"/>
          </a:xfrm>
          <a:prstGeom prst="rect">
            <a:avLst/>
          </a:prstGeom>
          <a:noFill/>
          <a:ln>
            <a:noFill/>
          </a:ln>
        </p:spPr>
      </p:pic>
      <p:pic>
        <p:nvPicPr>
          <p:cNvPr id="130" name="Shape 130"/>
          <p:cNvPicPr preferRelativeResize="0"/>
          <p:nvPr/>
        </p:nvPicPr>
        <p:blipFill>
          <a:blip r:embed="rId5">
            <a:alphaModFix/>
          </a:blip>
          <a:stretch>
            <a:fillRect/>
          </a:stretch>
        </p:blipFill>
        <p:spPr>
          <a:xfrm flipH="1">
            <a:off x="2827624" y="3549999"/>
            <a:ext cx="1939525" cy="129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Sample solution</a:t>
            </a:r>
          </a:p>
        </p:txBody>
      </p:sp>
      <p:sp>
        <p:nvSpPr>
          <p:cNvPr id="136" name="Shape 136"/>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37" name="Shape 137"/>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txBox="1"/>
          <p:nvPr/>
        </p:nvSpPr>
        <p:spPr>
          <a:xfrm>
            <a:off x="4690975" y="1619900"/>
            <a:ext cx="3503100" cy="1666500"/>
          </a:xfrm>
          <a:prstGeom prst="rect">
            <a:avLst/>
          </a:prstGeom>
          <a:solidFill>
            <a:srgbClr val="FFFF00"/>
          </a:solidFill>
          <a:ln>
            <a:noFill/>
          </a:ln>
        </p:spPr>
        <p:txBody>
          <a:bodyPr anchorCtr="0" anchor="t" bIns="91425" lIns="91425" rIns="91425" wrap="square" tIns="91425">
            <a:noAutofit/>
          </a:bodyPr>
          <a:lstStyle/>
          <a:p>
            <a:pPr indent="0" lvl="0" marL="0" rtl="0">
              <a:spcBef>
                <a:spcPts val="0"/>
              </a:spcBef>
              <a:buNone/>
            </a:pPr>
            <a:r>
              <a:rPr b="1" lang="en" sz="1800"/>
              <a:t>It has a bug!!</a:t>
            </a:r>
          </a:p>
        </p:txBody>
      </p:sp>
      <p:pic>
        <p:nvPicPr>
          <p:cNvPr id="139" name="Shape 139"/>
          <p:cNvPicPr preferRelativeResize="0"/>
          <p:nvPr/>
        </p:nvPicPr>
        <p:blipFill>
          <a:blip r:embed="rId3">
            <a:alphaModFix/>
          </a:blip>
          <a:stretch>
            <a:fillRect/>
          </a:stretch>
        </p:blipFill>
        <p:spPr>
          <a:xfrm>
            <a:off x="5407124" y="3286450"/>
            <a:ext cx="3308243" cy="1562787"/>
          </a:xfrm>
          <a:prstGeom prst="rect">
            <a:avLst/>
          </a:prstGeom>
          <a:noFill/>
          <a:ln>
            <a:noFill/>
          </a:ln>
        </p:spPr>
      </p:pic>
      <p:pic>
        <p:nvPicPr>
          <p:cNvPr id="140" name="Shape 140"/>
          <p:cNvPicPr preferRelativeResize="0"/>
          <p:nvPr/>
        </p:nvPicPr>
        <p:blipFill>
          <a:blip r:embed="rId4">
            <a:alphaModFix/>
          </a:blip>
          <a:stretch>
            <a:fillRect/>
          </a:stretch>
        </p:blipFill>
        <p:spPr>
          <a:xfrm>
            <a:off x="363050" y="1572087"/>
            <a:ext cx="3562350" cy="2505075"/>
          </a:xfrm>
          <a:prstGeom prst="rect">
            <a:avLst/>
          </a:prstGeom>
          <a:noFill/>
          <a:ln>
            <a:noFill/>
          </a:ln>
        </p:spPr>
      </p:pic>
      <p:pic>
        <p:nvPicPr>
          <p:cNvPr id="141" name="Shape 141"/>
          <p:cNvPicPr preferRelativeResize="0"/>
          <p:nvPr/>
        </p:nvPicPr>
        <p:blipFill>
          <a:blip r:embed="rId5">
            <a:alphaModFix/>
          </a:blip>
          <a:stretch>
            <a:fillRect/>
          </a:stretch>
        </p:blipFill>
        <p:spPr>
          <a:xfrm flipH="1">
            <a:off x="4057324" y="3549749"/>
            <a:ext cx="1939525" cy="1299475"/>
          </a:xfrm>
          <a:prstGeom prst="rect">
            <a:avLst/>
          </a:prstGeom>
          <a:noFill/>
          <a:ln>
            <a:noFill/>
          </a:ln>
        </p:spPr>
      </p:pic>
      <p:pic>
        <p:nvPicPr>
          <p:cNvPr id="142" name="Shape 142"/>
          <p:cNvPicPr preferRelativeResize="0"/>
          <p:nvPr/>
        </p:nvPicPr>
        <p:blipFill>
          <a:blip r:embed="rId6">
            <a:alphaModFix/>
          </a:blip>
          <a:stretch>
            <a:fillRect/>
          </a:stretch>
        </p:blipFill>
        <p:spPr>
          <a:xfrm>
            <a:off x="5949100" y="1309575"/>
            <a:ext cx="1702249" cy="2406225"/>
          </a:xfrm>
          <a:prstGeom prst="rect">
            <a:avLst/>
          </a:prstGeom>
          <a:noFill/>
          <a:ln>
            <a:noFill/>
          </a:ln>
        </p:spPr>
      </p:pic>
      <p:pic>
        <p:nvPicPr>
          <p:cNvPr id="143" name="Shape 143"/>
          <p:cNvPicPr preferRelativeResize="0"/>
          <p:nvPr/>
        </p:nvPicPr>
        <p:blipFill>
          <a:blip r:embed="rId7">
            <a:alphaModFix/>
          </a:blip>
          <a:stretch>
            <a:fillRect/>
          </a:stretch>
        </p:blipFill>
        <p:spPr>
          <a:xfrm>
            <a:off x="4386775" y="2222925"/>
            <a:ext cx="27432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6025" y="967975"/>
            <a:ext cx="9156000" cy="857400"/>
          </a:xfrm>
          <a:prstGeom prst="rect">
            <a:avLst/>
          </a:prstGeom>
        </p:spPr>
        <p:txBody>
          <a:bodyPr anchorCtr="0" anchor="t" bIns="91425" lIns="91425" rIns="91425" wrap="square" tIns="91425">
            <a:noAutofit/>
          </a:bodyPr>
          <a:lstStyle/>
          <a:p>
            <a:pPr lvl="0" rtl="0">
              <a:spcBef>
                <a:spcPts val="0"/>
              </a:spcBef>
              <a:buNone/>
            </a:pPr>
            <a:r>
              <a:rPr lang="en"/>
              <a:t>Aside</a:t>
            </a:r>
          </a:p>
        </p:txBody>
      </p:sp>
      <p:sp>
        <p:nvSpPr>
          <p:cNvPr id="149" name="Shape 149"/>
          <p:cNvSpPr/>
          <p:nvPr/>
        </p:nvSpPr>
        <p:spPr>
          <a:xfrm>
            <a:off x="4141750" y="281249"/>
            <a:ext cx="788694" cy="805192"/>
          </a:xfrm>
          <a:custGeom>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a:off x="4274709" y="485775"/>
            <a:ext cx="492436" cy="398329"/>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descr="Have you ever wondered where the term &quot;Bug&quot; came from?  What are your thoughts about this fact? If you enjoyed this video, please subscribe and share this interesting fact with your friends and family  Subscribe: http://bit.ly/2crcbo0 Share: https://youtu.be/84VmwdGwYMA  In our first new video, we will talk about the first bug ever recorded in history. Technology has come a long way since the 1940's but did you know back then the computers were so big, they would be the size of a building? Come join us In this new video as we talk about the first computer bug.  Back in 1947, when computers were the size of a building, a team of engineers working on the Mark II Aiken Relay Calculator at Harvard University encountered a problem with the giant machine. Grace Hopper, A member of the programming team, went out to look for the issue and discovered a moth trapped between the relays of the computer. Hopper duly taped the Moth into the Mark II's log book with the explanation: “First actual case of a bug being found.”  For business inquiries please contact us via Twitter @NowWeKnowTV" id="151" name="Shape 151" title="The First Computer Bug Ever Found! | Technology Facts - Glitch Facts">
            <a:hlinkClick r:id="rId3"/>
          </p:cNvPr>
          <p:cNvSpPr/>
          <p:nvPr/>
        </p:nvSpPr>
        <p:spPr>
          <a:xfrm>
            <a:off x="1312475" y="243862"/>
            <a:ext cx="6207674" cy="4655774"/>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