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9" r:id="rId3"/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Sniglet"/>
      <p:regular r:id="rId15"/>
    </p:embeddedFont>
    <p:embeddedFont>
      <p:font typeface="Walter Turncoat"/>
      <p:regular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Karl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Karla-bold.fntdata"/><Relationship Id="rId10" Type="http://schemas.openxmlformats.org/officeDocument/2006/relationships/slide" Target="slides/slide5.xml"/><Relationship Id="rId21" Type="http://schemas.openxmlformats.org/officeDocument/2006/relationships/font" Target="fonts/Karla-regular.fntdata"/><Relationship Id="rId13" Type="http://schemas.openxmlformats.org/officeDocument/2006/relationships/slide" Target="slides/slide8.xml"/><Relationship Id="rId24" Type="http://schemas.openxmlformats.org/officeDocument/2006/relationships/font" Target="fonts/Karla-boldItalic.fntdata"/><Relationship Id="rId12" Type="http://schemas.openxmlformats.org/officeDocument/2006/relationships/slide" Target="slides/slide7.xml"/><Relationship Id="rId23" Type="http://schemas.openxmlformats.org/officeDocument/2006/relationships/font" Target="fonts/Karla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Snigle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font" Target="fonts/WalterTurnco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60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1892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9" name="Shape 39"/>
          <p:cNvSpPr/>
          <p:nvPr/>
        </p:nvSpPr>
        <p:spPr>
          <a:xfrm>
            <a:off x="-967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0" name="Shape 40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21892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Shape 43"/>
          <p:cNvSpPr/>
          <p:nvPr/>
        </p:nvSpPr>
        <p:spPr>
          <a:xfrm>
            <a:off x="-967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Shape 44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1 column + imag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21892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8" name="Shape 48"/>
          <p:cNvSpPr/>
          <p:nvPr/>
        </p:nvSpPr>
        <p:spPr>
          <a:xfrm>
            <a:off x="-967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9" name="Shape 49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big imag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209250" y="-9675"/>
            <a:ext cx="3076750" cy="5167075"/>
          </a:xfrm>
          <a:custGeom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3" name="Shape 53"/>
          <p:cNvSpPr/>
          <p:nvPr/>
        </p:nvSpPr>
        <p:spPr>
          <a:xfrm>
            <a:off x="-19350" y="-9675"/>
            <a:ext cx="3076750" cy="5167075"/>
          </a:xfrm>
          <a:custGeom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4" name="Shape 54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7" name="Shape 57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8" name="Shape 58"/>
          <p:cNvSpPr txBox="1"/>
          <p:nvPr/>
        </p:nvSpPr>
        <p:spPr>
          <a:xfrm>
            <a:off x="799645" y="697674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2" name="Shape 62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3" name="Shape 63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7" name="Shape 67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8" name="Shape 6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841000" y="1578025"/>
            <a:ext cx="2671800" cy="2433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73" name="Shape 73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4" name="Shape 74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3043281" y="1600975"/>
            <a:ext cx="2094899" cy="2410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77" name="Shape 77"/>
          <p:cNvSpPr txBox="1"/>
          <p:nvPr>
            <p:ph idx="3" type="body"/>
          </p:nvPr>
        </p:nvSpPr>
        <p:spPr>
          <a:xfrm>
            <a:off x="5245562" y="1600975"/>
            <a:ext cx="2094899" cy="2410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1" name="Shape 81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84" name="Shape 84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36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685800" y="1964342"/>
            <a:ext cx="7772400" cy="11597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None/>
              <a:defRPr/>
            </a:lvl1pPr>
            <a:lvl2pPr lvl="1" rtl="0" algn="ctr">
              <a:spcBef>
                <a:spcPts val="0"/>
              </a:spcBef>
              <a:buSzPct val="100000"/>
              <a:buNone/>
              <a:defRPr sz="3000"/>
            </a:lvl2pPr>
            <a:lvl3pPr lvl="2" rtl="0" algn="ctr">
              <a:spcBef>
                <a:spcPts val="0"/>
              </a:spcBef>
              <a:buSzPct val="100000"/>
              <a:buNone/>
              <a:defRPr sz="3000"/>
            </a:lvl3pPr>
            <a:lvl4pPr lvl="3" rtl="0" algn="ctr">
              <a:spcBef>
                <a:spcPts val="0"/>
              </a:spcBef>
              <a:buSzPct val="100000"/>
              <a:buNone/>
              <a:defRPr sz="3000"/>
            </a:lvl4pPr>
            <a:lvl5pPr lvl="4" rtl="0" algn="ctr">
              <a:spcBef>
                <a:spcPts val="0"/>
              </a:spcBef>
              <a:buSzPct val="100000"/>
              <a:buNone/>
              <a:defRPr sz="3000"/>
            </a:lvl5pPr>
            <a:lvl6pPr lvl="5" rtl="0" algn="ctr">
              <a:spcBef>
                <a:spcPts val="0"/>
              </a:spcBef>
              <a:buSzPct val="100000"/>
              <a:buNone/>
              <a:defRPr sz="3000"/>
            </a:lvl6pPr>
            <a:lvl7pPr lvl="6" rtl="0" algn="ctr">
              <a:spcBef>
                <a:spcPts val="0"/>
              </a:spcBef>
              <a:buSzPct val="100000"/>
              <a:buNone/>
              <a:defRPr sz="3000"/>
            </a:lvl7pPr>
            <a:lvl8pPr lvl="7" rtl="0" algn="ctr">
              <a:spcBef>
                <a:spcPts val="0"/>
              </a:spcBef>
              <a:buSzPct val="100000"/>
              <a:buNone/>
              <a:defRPr sz="3000"/>
            </a:lvl8pPr>
            <a:lvl9pPr lvl="8" rtl="0" algn="ctr"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88" name="Shape 88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Empt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idx="1" type="body"/>
          </p:nvPr>
        </p:nvSpPr>
        <p:spPr>
          <a:xfrm>
            <a:off x="1700925" y="1399800"/>
            <a:ext cx="5742300" cy="8198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3000"/>
            </a:lvl1pPr>
            <a:lvl2pPr lvl="1" rtl="0" algn="ctr">
              <a:spcBef>
                <a:spcPts val="0"/>
              </a:spcBef>
              <a:buSzPct val="100000"/>
              <a:defRPr sz="3000"/>
            </a:lvl2pPr>
            <a:lvl3pPr lvl="2" rtl="0" algn="ctr">
              <a:spcBef>
                <a:spcPts val="0"/>
              </a:spcBef>
              <a:buSzPct val="100000"/>
              <a:defRPr sz="3000"/>
            </a:lvl3pPr>
            <a:lvl4pPr lvl="3" rtl="0" algn="ctr">
              <a:spcBef>
                <a:spcPts val="0"/>
              </a:spcBef>
              <a:buSzPct val="100000"/>
              <a:defRPr sz="3000"/>
            </a:lvl4pPr>
            <a:lvl5pPr lvl="4" rtl="0" algn="ctr">
              <a:spcBef>
                <a:spcPts val="0"/>
              </a:spcBef>
              <a:buSzPct val="100000"/>
              <a:defRPr sz="3000"/>
            </a:lvl5pPr>
            <a:lvl6pPr lvl="5" rtl="0" algn="ctr">
              <a:spcBef>
                <a:spcPts val="0"/>
              </a:spcBef>
              <a:buSzPct val="100000"/>
              <a:defRPr sz="3000"/>
            </a:lvl6pPr>
            <a:lvl7pPr lvl="6" rtl="0" algn="ctr">
              <a:spcBef>
                <a:spcPts val="0"/>
              </a:spcBef>
              <a:buSzPct val="100000"/>
              <a:defRPr sz="3000"/>
            </a:lvl7pPr>
            <a:lvl8pPr lvl="7" rtl="0" algn="ctr">
              <a:spcBef>
                <a:spcPts val="0"/>
              </a:spcBef>
              <a:buSzPct val="100000"/>
              <a:defRPr sz="3000"/>
            </a:lvl8pPr>
            <a:lvl9pPr lvl="8" algn="ctr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5" name="Shape 15"/>
          <p:cNvSpPr txBox="1"/>
          <p:nvPr/>
        </p:nvSpPr>
        <p:spPr>
          <a:xfrm>
            <a:off x="3593400" y="857568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</a:p>
        </p:txBody>
      </p:sp>
      <p:sp>
        <p:nvSpPr>
          <p:cNvPr id="16" name="Shape 16"/>
          <p:cNvSpPr/>
          <p:nvPr/>
        </p:nvSpPr>
        <p:spPr>
          <a:xfrm>
            <a:off x="4128150" y="550650"/>
            <a:ext cx="887711" cy="849160"/>
          </a:xfrm>
          <a:custGeom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507925"/>
            <a:ext cx="3994500" cy="34178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92275" y="1507925"/>
            <a:ext cx="3994500" cy="34178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1507925"/>
            <a:ext cx="2631900" cy="34178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3223963" y="1507925"/>
            <a:ext cx="2631900" cy="34178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28" name="Shape 28"/>
          <p:cNvSpPr txBox="1"/>
          <p:nvPr>
            <p:ph idx="3" type="body"/>
          </p:nvPr>
        </p:nvSpPr>
        <p:spPr>
          <a:xfrm>
            <a:off x="5990727" y="1507925"/>
            <a:ext cx="2631900" cy="34178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8BC34A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600"/>
              </a:spcBef>
              <a:buClr>
                <a:srgbClr val="666666"/>
              </a:buClr>
              <a:buSzPct val="100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hyperlink" Target="http://kata.coderdojo.com/wiki/AI2_Breadcrumbs_Tutorial" TargetMode="External"/><Relationship Id="rId10" Type="http://schemas.openxmlformats.org/officeDocument/2006/relationships/hyperlink" Target="https://www.dropbox.com/sh/t9ambiww4neoudq/5dkbmYr5JR?n=146248414" TargetMode="External"/><Relationship Id="rId13" Type="http://schemas.openxmlformats.org/officeDocument/2006/relationships/hyperlink" Target="https://www.raywenderlich.com/24252/beginning-game-programming-for-teens-with-python" TargetMode="External"/><Relationship Id="rId12" Type="http://schemas.openxmlformats.org/officeDocument/2006/relationships/hyperlink" Target="https://www.codecademy.com/learn/all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cratch.mit.edu/projects/editor/?tip_bar=home" TargetMode="External"/><Relationship Id="rId4" Type="http://schemas.openxmlformats.org/officeDocument/2006/relationships/hyperlink" Target="https://blockly-games.appspot.com/maze" TargetMode="External"/><Relationship Id="rId9" Type="http://schemas.openxmlformats.org/officeDocument/2006/relationships/hyperlink" Target="http://www.appinventor.org/book2" TargetMode="External"/><Relationship Id="rId5" Type="http://schemas.openxmlformats.org/officeDocument/2006/relationships/hyperlink" Target="https://code.org/learn" TargetMode="External"/><Relationship Id="rId6" Type="http://schemas.openxmlformats.org/officeDocument/2006/relationships/hyperlink" Target="https://drive.google.com/open?id=1k0oRbzpf0xHP3wmF2Zu3X3_hByCufbiP-DMZyVrTmos" TargetMode="External"/><Relationship Id="rId7" Type="http://schemas.openxmlformats.org/officeDocument/2006/relationships/hyperlink" Target="https://www.khanacademy.org/computing/computer-programming" TargetMode="External"/><Relationship Id="rId8" Type="http://schemas.openxmlformats.org/officeDocument/2006/relationships/hyperlink" Target="https://www.khanacademy.org/hourofcode" TargetMode="Externa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hyperlink" Target="https://drive.google.com/file/d/0B4L14q7KK3C1N0cwN0QtQUZSM0U/view" TargetMode="External"/><Relationship Id="rId10" Type="http://schemas.openxmlformats.org/officeDocument/2006/relationships/hyperlink" Target="https://drive.google.com/open?id=0B4L14q7KK3C1NHJXaXl5MkluRHc" TargetMode="External"/><Relationship Id="rId13" Type="http://schemas.openxmlformats.org/officeDocument/2006/relationships/hyperlink" Target="https://drive.google.com/open?id=0B8uC7ysE5M4CWWt0WlZmaGdKZTA" TargetMode="External"/><Relationship Id="rId12" Type="http://schemas.openxmlformats.org/officeDocument/2006/relationships/hyperlink" Target="https://drive.google.com/open?id=0B8uC7ysE5M4CVkpad2Zqc21KTG8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open?id=0B8uC7ysE5M4CZUJad0hubXJpY2s" TargetMode="External"/><Relationship Id="rId4" Type="http://schemas.openxmlformats.org/officeDocument/2006/relationships/hyperlink" Target="http://kata.coderdojo.com/wiki/Beginner_JavaScript_Sushi" TargetMode="External"/><Relationship Id="rId9" Type="http://schemas.openxmlformats.org/officeDocument/2006/relationships/hyperlink" Target="http://kata.coderdojo.com/wiki/My_First_Website" TargetMode="External"/><Relationship Id="rId5" Type="http://schemas.openxmlformats.org/officeDocument/2006/relationships/hyperlink" Target="http://kata.coderdojo.com/wiki/Intermediate_Javascript_Sushi" TargetMode="External"/><Relationship Id="rId6" Type="http://schemas.openxmlformats.org/officeDocument/2006/relationships/hyperlink" Target="http://kata.coderdojo.com/wiki/Advanced_Javascript_Sushi" TargetMode="External"/><Relationship Id="rId7" Type="http://schemas.openxmlformats.org/officeDocument/2006/relationships/hyperlink" Target="http://kata.coderdojo.com/wiki/Beginner_Python" TargetMode="External"/><Relationship Id="rId8" Type="http://schemas.openxmlformats.org/officeDocument/2006/relationships/hyperlink" Target="http://kata.coderdojo.com/wiki/Intermediate_Pyth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cratch.mit.edu/info/cards/" TargetMode="External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open?id=0B8uC7ysE5M4CNWdGMmNrbC1LRHM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cdn.sparkfun.com/datasheets/Kits/SFE-SIK-RedBoard-Guide-Version3.0-Online.pdf" TargetMode="External"/><Relationship Id="rId4" Type="http://schemas.openxmlformats.org/officeDocument/2006/relationships/hyperlink" Target="https://www.sparkfun.com/products/retired/12001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oderdojo.london/resources/scratch" TargetMode="External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hyperlink" Target="https://tinyurl.com/coderdojohourofcodeteacher" TargetMode="External"/><Relationship Id="rId10" Type="http://schemas.openxmlformats.org/officeDocument/2006/relationships/hyperlink" Target="https://tinyurl.com/coderdojoscratchclass" TargetMode="External"/><Relationship Id="rId13" Type="http://schemas.openxmlformats.org/officeDocument/2006/relationships/image" Target="../media/image12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9" Type="http://schemas.openxmlformats.org/officeDocument/2006/relationships/hyperlink" Target="https://tinyurl.com/coderdojoscratchclassworkbook" TargetMode="External"/><Relationship Id="rId15" Type="http://schemas.openxmlformats.org/officeDocument/2006/relationships/image" Target="../media/image14.png"/><Relationship Id="rId14" Type="http://schemas.openxmlformats.org/officeDocument/2006/relationships/image" Target="../media/image19.png"/><Relationship Id="rId17" Type="http://schemas.openxmlformats.org/officeDocument/2006/relationships/hyperlink" Target="https://pages.github.com/" TargetMode="External"/><Relationship Id="rId16" Type="http://schemas.openxmlformats.org/officeDocument/2006/relationships/image" Target="../media/image15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hyperlink" Target="https://tinyurl.com/coderdojocodecombatjsclass" TargetMode="External"/><Relationship Id="rId8" Type="http://schemas.openxmlformats.org/officeDocument/2006/relationships/hyperlink" Target="https://tinyurl.com/coderdojocodecombatpythonclas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qYZF6oIZtfc" TargetMode="External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-6000" y="117525"/>
            <a:ext cx="91560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Basic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488450"/>
            <a:ext cx="8229600" cy="138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Scratch </a:t>
            </a:r>
            <a:r>
              <a:rPr lang="en" u="sng">
                <a:solidFill>
                  <a:srgbClr val="FFFF00"/>
                </a:solidFill>
                <a:hlinkClick r:id="rId3"/>
              </a:rPr>
              <a:t>interface</a:t>
            </a:r>
            <a:r>
              <a:rPr lang="en">
                <a:solidFill>
                  <a:srgbClr val="FFFF00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(you will find tutorials on the right hand side)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Blocky </a:t>
            </a:r>
            <a:r>
              <a:rPr lang="en" u="sng">
                <a:solidFill>
                  <a:srgbClr val="FFFF00"/>
                </a:solidFill>
                <a:hlinkClick r:id="rId4"/>
              </a:rPr>
              <a:t>challenges</a:t>
            </a: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Code.or</a:t>
            </a:r>
            <a:r>
              <a:rPr lang="en"/>
              <a:t>g </a:t>
            </a:r>
            <a:r>
              <a:rPr lang="en" u="sng">
                <a:solidFill>
                  <a:srgbClr val="FFFF00"/>
                </a:solidFill>
                <a:hlinkClick r:id="rId5"/>
              </a:rPr>
              <a:t>hour of code</a:t>
            </a:r>
            <a:r>
              <a:rPr lang="en">
                <a:solidFill>
                  <a:srgbClr val="FFFF00"/>
                </a:solidFill>
              </a:rPr>
              <a:t> </a:t>
            </a:r>
            <a:r>
              <a:rPr lang="en"/>
              <a:t>(different levels)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Scratch </a:t>
            </a:r>
            <a:r>
              <a:rPr lang="en" u="sng">
                <a:solidFill>
                  <a:srgbClr val="FFFF00"/>
                </a:solidFill>
                <a:hlinkClick r:id="rId6"/>
              </a:rPr>
              <a:t>workbook</a:t>
            </a:r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-84675" y="2011262"/>
            <a:ext cx="9156000" cy="57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Intermediate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504825" y="2445550"/>
            <a:ext cx="8229600" cy="138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Khanacademy </a:t>
            </a:r>
            <a:r>
              <a:rPr lang="en" u="sng">
                <a:solidFill>
                  <a:srgbClr val="FFFF00"/>
                </a:solidFill>
                <a:hlinkClick r:id="rId7"/>
              </a:rPr>
              <a:t>Tutorials</a:t>
            </a:r>
            <a:r>
              <a:rPr lang="en">
                <a:solidFill>
                  <a:srgbClr val="FFFF00"/>
                </a:solidFill>
              </a:rPr>
              <a:t> </a:t>
            </a:r>
            <a:r>
              <a:rPr lang="en"/>
              <a:t>&amp; </a:t>
            </a:r>
            <a:r>
              <a:rPr lang="en" u="sng">
                <a:solidFill>
                  <a:srgbClr val="FFFF00"/>
                </a:solidFill>
                <a:hlinkClick r:id="rId8"/>
              </a:rPr>
              <a:t>hour of code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AppInventor </a:t>
            </a:r>
            <a:r>
              <a:rPr lang="en" u="sng">
                <a:solidFill>
                  <a:srgbClr val="FFFF00"/>
                </a:solidFill>
                <a:hlinkClick r:id="rId9"/>
              </a:rPr>
              <a:t>modules</a:t>
            </a:r>
            <a:r>
              <a:rPr lang="en"/>
              <a:t> (look to the bottom of the page for chapters)</a:t>
            </a:r>
            <a:br>
              <a:rPr lang="en"/>
            </a:br>
            <a:r>
              <a:rPr lang="en" u="sng">
                <a:solidFill>
                  <a:srgbClr val="FFFF00"/>
                </a:solidFill>
                <a:hlinkClick r:id="rId10"/>
              </a:rPr>
              <a:t>App Inventor</a:t>
            </a:r>
            <a:r>
              <a:rPr lang="en"/>
              <a:t> Bray dojo , </a:t>
            </a:r>
            <a:r>
              <a:rPr lang="en" u="sng">
                <a:solidFill>
                  <a:srgbClr val="FFFF00"/>
                </a:solidFill>
                <a:hlinkClick r:id="rId11"/>
              </a:rPr>
              <a:t>breadcrumbs app</a:t>
            </a:r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167925" y="3622400"/>
            <a:ext cx="8903400" cy="57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Advanced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504825" y="3826450"/>
            <a:ext cx="8229600" cy="119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CodeAcademy </a:t>
            </a:r>
            <a:r>
              <a:rPr lang="en" u="sng">
                <a:solidFill>
                  <a:srgbClr val="FFFF00"/>
                </a:solidFill>
                <a:hlinkClick r:id="rId12"/>
              </a:rPr>
              <a:t>tutorials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Python</a:t>
            </a:r>
            <a:r>
              <a:rPr lang="en">
                <a:solidFill>
                  <a:srgbClr val="FFFF00"/>
                </a:solidFill>
              </a:rPr>
              <a:t> </a:t>
            </a:r>
            <a:r>
              <a:rPr lang="en" u="sng">
                <a:solidFill>
                  <a:srgbClr val="FFFF00"/>
                </a:solidFill>
                <a:hlinkClick r:id="rId13"/>
              </a:rPr>
              <a:t>create game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-6000" y="117525"/>
            <a:ext cx="91560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PRINTOUTS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974925"/>
            <a:ext cx="8229600" cy="280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Scratch 	</a:t>
            </a:r>
            <a:r>
              <a:rPr lang="en" u="sng">
                <a:solidFill>
                  <a:srgbClr val="FFFF00"/>
                </a:solidFill>
                <a:hlinkClick r:id="rId3"/>
              </a:rPr>
              <a:t>4 modules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JavaScript</a:t>
            </a:r>
            <a:r>
              <a:rPr lang="en">
                <a:solidFill>
                  <a:srgbClr val="FFFF00"/>
                </a:solidFill>
              </a:rPr>
              <a:t> 	</a:t>
            </a:r>
            <a:r>
              <a:rPr lang="en" u="sng">
                <a:solidFill>
                  <a:srgbClr val="FFFF00"/>
                </a:solidFill>
                <a:hlinkClick r:id="rId4"/>
              </a:rPr>
              <a:t>Beginner</a:t>
            </a:r>
            <a:r>
              <a:rPr lang="en">
                <a:solidFill>
                  <a:srgbClr val="FFFF00"/>
                </a:solidFill>
              </a:rPr>
              <a:t> 	</a:t>
            </a:r>
            <a:r>
              <a:rPr lang="en" u="sng">
                <a:solidFill>
                  <a:srgbClr val="FFFF00"/>
                </a:solidFill>
                <a:hlinkClick r:id="rId5"/>
              </a:rPr>
              <a:t>Intermediate</a:t>
            </a:r>
            <a:r>
              <a:rPr lang="en">
                <a:solidFill>
                  <a:srgbClr val="FFFF00"/>
                </a:solidFill>
              </a:rPr>
              <a:t> 	</a:t>
            </a:r>
            <a:r>
              <a:rPr lang="en" u="sng">
                <a:solidFill>
                  <a:srgbClr val="FFFF00"/>
                </a:solidFill>
                <a:hlinkClick r:id="rId6"/>
              </a:rPr>
              <a:t>Advanced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Python 	</a:t>
            </a:r>
            <a:r>
              <a:rPr lang="en"/>
              <a:t>     	</a:t>
            </a:r>
            <a:r>
              <a:rPr lang="en" u="sng">
                <a:solidFill>
                  <a:srgbClr val="FFFF00"/>
                </a:solidFill>
                <a:hlinkClick r:id="rId7"/>
              </a:rPr>
              <a:t>Beginner</a:t>
            </a:r>
            <a:r>
              <a:rPr lang="en">
                <a:solidFill>
                  <a:srgbClr val="FFFF00"/>
                </a:solidFill>
              </a:rPr>
              <a:t>	</a:t>
            </a:r>
            <a:r>
              <a:rPr lang="en" u="sng">
                <a:solidFill>
                  <a:srgbClr val="FFFF00"/>
                </a:solidFill>
                <a:hlinkClick r:id="rId8"/>
              </a:rPr>
              <a:t>Intermediate</a:t>
            </a:r>
            <a:r>
              <a:rPr lang="en">
                <a:solidFill>
                  <a:srgbClr val="FFFF00"/>
                </a:solidFill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Website building</a:t>
            </a:r>
            <a:r>
              <a:rPr lang="en">
                <a:solidFill>
                  <a:srgbClr val="FFFF00"/>
                </a:solidFill>
              </a:rPr>
              <a:t> </a:t>
            </a:r>
            <a:r>
              <a:rPr lang="en" u="sng">
                <a:solidFill>
                  <a:srgbClr val="FFFF00"/>
                </a:solidFill>
                <a:hlinkClick r:id="rId9"/>
              </a:rPr>
              <a:t>Beginner</a:t>
            </a:r>
            <a:r>
              <a:rPr lang="en">
                <a:solidFill>
                  <a:srgbClr val="FFFF00"/>
                </a:solidFill>
              </a:rPr>
              <a:t>  	</a:t>
            </a:r>
            <a:r>
              <a:rPr lang="en" u="sng">
                <a:solidFill>
                  <a:srgbClr val="FFFF00"/>
                </a:solidFill>
                <a:hlinkClick r:id="rId10"/>
              </a:rPr>
              <a:t>Intermediate</a:t>
            </a:r>
            <a:r>
              <a:rPr lang="en">
                <a:solidFill>
                  <a:srgbClr val="FFFF00"/>
                </a:solidFill>
              </a:rPr>
              <a:t> 	</a:t>
            </a:r>
            <a:r>
              <a:rPr lang="en" u="sng">
                <a:solidFill>
                  <a:srgbClr val="FFFF00"/>
                </a:solidFill>
                <a:hlinkClick r:id="rId11"/>
              </a:rPr>
              <a:t>Advanced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Mbots        </a:t>
            </a:r>
            <a:r>
              <a:rPr lang="en" u="sng">
                <a:solidFill>
                  <a:srgbClr val="FFFF00"/>
                </a:solidFill>
                <a:hlinkClick r:id="rId12"/>
              </a:rPr>
              <a:t>all modules</a:t>
            </a:r>
            <a:r>
              <a:rPr lang="en">
                <a:solidFill>
                  <a:srgbClr val="FFFF00"/>
                </a:solidFill>
              </a:rPr>
              <a:t> 	</a:t>
            </a:r>
            <a:r>
              <a:rPr lang="en" u="sng">
                <a:solidFill>
                  <a:srgbClr val="FFFF00"/>
                </a:solidFill>
                <a:hlinkClick r:id="rId13"/>
              </a:rPr>
              <a:t>book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Links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224450" y="53825"/>
            <a:ext cx="8229600" cy="250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Scratch cards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u="sng">
                <a:solidFill>
                  <a:srgbClr val="FFFF00"/>
                </a:solidFill>
                <a:hlinkClick r:id="rId3"/>
              </a:rPr>
              <a:t>Link to cards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0525" y="251025"/>
            <a:ext cx="5570375" cy="449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Shape 117"/>
          <p:cNvGrpSpPr/>
          <p:nvPr/>
        </p:nvGrpSpPr>
        <p:grpSpPr>
          <a:xfrm rot="-9269861">
            <a:off x="7963495" y="811612"/>
            <a:ext cx="750219" cy="664172"/>
            <a:chOff x="1113100" y="2199475"/>
            <a:chExt cx="801900" cy="709925"/>
          </a:xfrm>
        </p:grpSpPr>
        <p:sp>
          <p:nvSpPr>
            <p:cNvPr id="118" name="Shape 118"/>
            <p:cNvSpPr/>
            <p:nvPr/>
          </p:nvSpPr>
          <p:spPr>
            <a:xfrm>
              <a:off x="1113100" y="2291450"/>
              <a:ext cx="735850" cy="617950"/>
            </a:xfrm>
            <a:custGeom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1745175" y="2199475"/>
              <a:ext cx="169825" cy="162775"/>
            </a:xfrm>
            <a:custGeom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Shape 120"/>
          <p:cNvSpPr txBox="1"/>
          <p:nvPr>
            <p:ph type="title"/>
          </p:nvPr>
        </p:nvSpPr>
        <p:spPr>
          <a:xfrm>
            <a:off x="41674" y="300350"/>
            <a:ext cx="84543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Create scratch games (</a:t>
            </a:r>
            <a:r>
              <a:rPr b="1" lang="en">
                <a:solidFill>
                  <a:schemeClr val="lt1"/>
                </a:solidFill>
              </a:rPr>
              <a:t>Start with game #3 </a:t>
            </a:r>
            <a:r>
              <a:rPr lang="en"/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400" u="sng">
                <a:solidFill>
                  <a:srgbClr val="FFFF00"/>
                </a:solidFill>
                <a:hlinkClick r:id="rId3"/>
              </a:rPr>
              <a:t>Link to</a:t>
            </a:r>
            <a:r>
              <a:rPr b="1" lang="en" sz="2400">
                <a:solidFill>
                  <a:srgbClr val="FFFF00"/>
                </a:solidFill>
              </a:rPr>
              <a:t> scratch games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494" y="1664519"/>
            <a:ext cx="1839649" cy="136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7499" y="1646812"/>
            <a:ext cx="1707850" cy="1400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10525" y="1646807"/>
            <a:ext cx="1749064" cy="14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45799" y="1640462"/>
            <a:ext cx="1707850" cy="1412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1494" y="3268119"/>
            <a:ext cx="1839650" cy="1466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73450" y="3302175"/>
            <a:ext cx="1707850" cy="146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610524" y="3333825"/>
            <a:ext cx="1666974" cy="1334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645799" y="3307524"/>
            <a:ext cx="1707849" cy="1387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Arduino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rgbClr val="FFFF00"/>
                </a:solidFill>
                <a:hlinkClick r:id="rId3"/>
              </a:rPr>
              <a:t>SparkFun</a:t>
            </a:r>
            <a:r>
              <a:rPr lang="en"/>
              <a:t> arduino guide, Inventor’s kit </a:t>
            </a:r>
            <a:r>
              <a:rPr lang="en" u="sng">
                <a:solidFill>
                  <a:srgbClr val="FFFF00"/>
                </a:solidFill>
                <a:hlinkClick r:id="rId4"/>
              </a:rPr>
              <a:t>content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GOOGLE ACCOUNT FOR KIDS &lt; 13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FFFF00"/>
                </a:solidFill>
              </a:rPr>
              <a:t>awesomeninjacoder@gmail.com</a:t>
            </a:r>
            <a:br>
              <a:rPr lang="en" sz="3000">
                <a:solidFill>
                  <a:srgbClr val="FFFF00"/>
                </a:solidFill>
              </a:rPr>
            </a:b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</a:rPr>
              <a:t>Hint: Be cool! ;)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-6000" y="0"/>
            <a:ext cx="91560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Other Dojo Resources :)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-7700" y="931850"/>
            <a:ext cx="9144000" cy="40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CoderDojo London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https://coderdojo.london/resources/scratch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3AB7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SAMPLE TRANSITION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CAF50"/>
                </a:solidFill>
              </a:rPr>
              <a:t>RESOURCES TINYURL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8112" y="1540387"/>
            <a:ext cx="1277950" cy="135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8299" y="2929650"/>
            <a:ext cx="2999175" cy="899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0700" y="3870375"/>
            <a:ext cx="27051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87112" y="1653787"/>
            <a:ext cx="1169750" cy="112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271725" y="3055975"/>
            <a:ext cx="21021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1200" u="sng">
                <a:solidFill>
                  <a:schemeClr val="hlink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7"/>
              </a:rPr>
              <a:t>coderdojocodecombatjsclass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5297475" y="2979775"/>
            <a:ext cx="21021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1200" u="sng">
                <a:solidFill>
                  <a:schemeClr val="hlink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8"/>
              </a:rPr>
              <a:t>coderdojocodecombatpythonclass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214650" y="2128975"/>
            <a:ext cx="2102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 u="sng">
                <a:solidFill>
                  <a:schemeClr val="hlink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9"/>
              </a:rPr>
              <a:t>coderdojoscratchclassworkbook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214650" y="1832875"/>
            <a:ext cx="23445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 u="sng">
                <a:solidFill>
                  <a:schemeClr val="hlink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10"/>
              </a:rPr>
              <a:t>coderdojoscratchclass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5048400" y="2006375"/>
            <a:ext cx="29625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 u="sng">
                <a:solidFill>
                  <a:schemeClr val="hlink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11"/>
              </a:rPr>
              <a:t>coderdojohourofcodeteacher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carltoncoderdojo@gmail.com</a:t>
            </a:r>
          </a:p>
        </p:txBody>
      </p:sp>
      <p:pic>
        <p:nvPicPr>
          <p:cNvPr id="161" name="Shape 16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398202" y="1503324"/>
            <a:ext cx="618575" cy="414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298459" y="2767800"/>
            <a:ext cx="818049" cy="238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587471" y="3829400"/>
            <a:ext cx="907703" cy="89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122400" y="3932150"/>
            <a:ext cx="670050" cy="79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022722" y="3870375"/>
            <a:ext cx="2442723" cy="95388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5183800" y="4656200"/>
            <a:ext cx="30000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u="sng">
                <a:solidFill>
                  <a:schemeClr val="hlink"/>
                </a:solidFill>
                <a:hlinkClick r:id="rId17"/>
              </a:rPr>
              <a:t>https://pages.github.com/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Break time</a:t>
            </a:r>
          </a:p>
        </p:txBody>
      </p:sp>
      <p:sp>
        <p:nvSpPr>
          <p:cNvPr id="172" name="Shape 172"/>
          <p:cNvSpPr/>
          <p:nvPr/>
        </p:nvSpPr>
        <p:spPr>
          <a:xfrm>
            <a:off x="4141750" y="281249"/>
            <a:ext cx="788694" cy="805192"/>
          </a:xfrm>
          <a:custGeom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4342532" y="512867"/>
            <a:ext cx="387139" cy="341965"/>
          </a:xfrm>
          <a:custGeom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descr="A short message from Bill Gates, Mark Zuckerberg, will.i.am, NBA all-star Chris Bosh, Gabe Newell of Valve, Drew Houston of Dropbox, Elena Silenok of Clothia, and other tech heroes, to inspire students to learn to code. This is a trailer, for a longer 5-min or 10-min short-film, available at http://code.org.  Directed by Lesley Chilcott.  Executive producers Hadi and Ali Partovi." id="174" name="Shape 174" title="Anybody Can Learn - 60 sec teaser">
            <a:hlinkClick r:id="rId3"/>
          </p:cNvPr>
          <p:cNvSpPr/>
          <p:nvPr/>
        </p:nvSpPr>
        <p:spPr>
          <a:xfrm>
            <a:off x="1422837" y="209875"/>
            <a:ext cx="6298324" cy="4723749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