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DC11-3215-449B-B28D-732B5EC7B97A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D2373-42DE-4663-9B78-9A5D010CBD4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2373-42DE-4663-9B78-9A5D010CBD41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Looking at a period of 100 years, we can see semiconductors have been around for almost150 years</a:t>
            </a:r>
          </a:p>
          <a:p>
            <a:endParaRPr lang="en-AU" dirty="0"/>
          </a:p>
          <a:p>
            <a:r>
              <a:rPr lang="en-AU" dirty="0" smtClean="0"/>
              <a:t>Advances in the period 1870 to 1920 were almost non existent</a:t>
            </a:r>
          </a:p>
          <a:p>
            <a:endParaRPr lang="en-AU" dirty="0" smtClean="0"/>
          </a:p>
          <a:p>
            <a:r>
              <a:rPr lang="en-AU" dirty="0" smtClean="0"/>
              <a:t>Almost no new discoveries until the end of WW II beginning with Germanium as a semiconductor</a:t>
            </a:r>
          </a:p>
          <a:p>
            <a:endParaRPr lang="en-AU" dirty="0"/>
          </a:p>
          <a:p>
            <a:r>
              <a:rPr lang="en-AU" dirty="0" smtClean="0"/>
              <a:t>Early Integrated circuits</a:t>
            </a:r>
          </a:p>
          <a:p>
            <a:endParaRPr lang="en-AU" dirty="0"/>
          </a:p>
          <a:p>
            <a:r>
              <a:rPr lang="en-AU" dirty="0" smtClean="0"/>
              <a:t>When silicon replaces germanium, the robustness increased making silicon the primary semiconductor basis (operating temperature range is -70 to +125 deg C)</a:t>
            </a:r>
          </a:p>
          <a:p>
            <a:endParaRPr lang="en-AU" dirty="0"/>
          </a:p>
          <a:p>
            <a:r>
              <a:rPr lang="en-AU" dirty="0" smtClean="0"/>
              <a:t>IC’s progress to the first of the current integrations (2</a:t>
            </a:r>
            <a:r>
              <a:rPr lang="en-AU" baseline="30000" dirty="0" smtClean="0"/>
              <a:t>nd</a:t>
            </a:r>
            <a:r>
              <a:rPr lang="en-AU" dirty="0" smtClean="0"/>
              <a:t> gen) and then use of silicon in 3</a:t>
            </a:r>
            <a:r>
              <a:rPr lang="en-AU" baseline="30000" dirty="0" smtClean="0"/>
              <a:t>rd</a:t>
            </a:r>
            <a:r>
              <a:rPr lang="en-AU" dirty="0" smtClean="0"/>
              <a:t> gen</a:t>
            </a:r>
          </a:p>
          <a:p>
            <a:endParaRPr lang="en-AU" dirty="0" smtClean="0"/>
          </a:p>
          <a:p>
            <a:r>
              <a:rPr lang="en-AU" dirty="0" smtClean="0"/>
              <a:t>Why? Material purity, invention of precision photolithography, finding the right materials to dope the silicon, getting more and more inside the same surface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2373-42DE-4663-9B78-9A5D010CBD41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When Edison made a commercially viable bulb, he had a problem with the carbon filament glazing the interior surface</a:t>
            </a:r>
          </a:p>
          <a:p>
            <a:endParaRPr lang="en-AU" dirty="0" smtClean="0"/>
          </a:p>
          <a:p>
            <a:r>
              <a:rPr lang="en-AU" dirty="0" smtClean="0"/>
              <a:t>He set out to solve the problem and made an interesting observation with a plate inserted into the bulb. When the battery is connected one way, there is no current, but the other  way a current was noted.</a:t>
            </a:r>
          </a:p>
          <a:p>
            <a:endParaRPr lang="en-AU" dirty="0"/>
          </a:p>
          <a:p>
            <a:r>
              <a:rPr lang="en-AU" dirty="0" smtClean="0"/>
              <a:t>Since this didn’t resolve his initial problem, the abandoned further research on the matter</a:t>
            </a:r>
          </a:p>
          <a:p>
            <a:endParaRPr lang="en-AU" dirty="0"/>
          </a:p>
          <a:p>
            <a:r>
              <a:rPr lang="en-AU" dirty="0" smtClean="0"/>
              <a:t>Almost 30 years later, Fleming reviewed Edison’s note and realised what the effect could do. Fleming made the first rectifier for a radio receiver</a:t>
            </a:r>
          </a:p>
          <a:p>
            <a:endParaRPr lang="en-AU" dirty="0"/>
          </a:p>
          <a:p>
            <a:r>
              <a:rPr lang="en-AU" dirty="0" smtClean="0"/>
              <a:t>Just two years later, another engineer realised he could insert a porous grid between the cathode and the anode.</a:t>
            </a:r>
          </a:p>
          <a:p>
            <a:endParaRPr lang="en-AU" dirty="0"/>
          </a:p>
          <a:p>
            <a:r>
              <a:rPr lang="en-AU" dirty="0" smtClean="0"/>
              <a:t>The control element is voltage driven. When at a negative enough voltage the valve is cut off. And at a high enough positive voltage the valve will reach a maximum current or saturation.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2373-42DE-4663-9B78-9A5D010CBD41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Principles similar to a valve amplifier</a:t>
            </a:r>
          </a:p>
          <a:p>
            <a:r>
              <a:rPr lang="en-AU" dirty="0" smtClean="0"/>
              <a:t>Input current controls Emitter-&gt; Collector current</a:t>
            </a:r>
          </a:p>
          <a:p>
            <a:r>
              <a:rPr lang="en-AU" dirty="0" smtClean="0"/>
              <a:t>Can perform the task of:</a:t>
            </a:r>
          </a:p>
          <a:p>
            <a:pPr lvl="1"/>
            <a:r>
              <a:rPr lang="en-AU" dirty="0" smtClean="0"/>
              <a:t>Amplifying</a:t>
            </a:r>
          </a:p>
          <a:p>
            <a:pPr lvl="1"/>
            <a:r>
              <a:rPr lang="en-AU" dirty="0" smtClean="0"/>
              <a:t>Regulating</a:t>
            </a:r>
          </a:p>
          <a:p>
            <a:pPr lvl="1"/>
            <a:r>
              <a:rPr lang="en-AU" dirty="0" smtClean="0"/>
              <a:t>Switching</a:t>
            </a:r>
          </a:p>
          <a:p>
            <a:endParaRPr lang="en-AU" dirty="0" smtClean="0"/>
          </a:p>
          <a:p>
            <a:r>
              <a:rPr lang="en-AU" dirty="0" smtClean="0"/>
              <a:t>PN Junctions</a:t>
            </a:r>
          </a:p>
          <a:p>
            <a:pPr lvl="1"/>
            <a:r>
              <a:rPr lang="en-AU" dirty="0" smtClean="0"/>
              <a:t>When EB is forward biased, the CB junction becomes conductive</a:t>
            </a:r>
          </a:p>
          <a:p>
            <a:pPr lvl="1"/>
            <a:r>
              <a:rPr lang="en-AU" dirty="0" smtClean="0"/>
              <a:t>Base current is a fraction of the collector current and related to transistor gain.</a:t>
            </a:r>
          </a:p>
          <a:p>
            <a:r>
              <a:rPr lang="en-AU" dirty="0" smtClean="0"/>
              <a:t>Just like the valve, there are saturation and cut-off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2373-42DE-4663-9B78-9A5D010CBD41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2373-42DE-4663-9B78-9A5D010CBD41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2373-42DE-4663-9B78-9A5D010CBD41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2373-42DE-4663-9B78-9A5D010CBD41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2373-42DE-4663-9B78-9A5D010CBD41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2373-42DE-4663-9B78-9A5D010CBD41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1650-FFBF-4212-A78F-4C90DDCAB610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D812-88FF-4DA6-AD07-00A5190F29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1650-FFBF-4212-A78F-4C90DDCAB610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D812-88FF-4DA6-AD07-00A5190F29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1650-FFBF-4212-A78F-4C90DDCAB610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D812-88FF-4DA6-AD07-00A5190F29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1650-FFBF-4212-A78F-4C90DDCAB610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D812-88FF-4DA6-AD07-00A5190F29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1650-FFBF-4212-A78F-4C90DDCAB610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D812-88FF-4DA6-AD07-00A5190F29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1650-FFBF-4212-A78F-4C90DDCAB610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D812-88FF-4DA6-AD07-00A5190F29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1650-FFBF-4212-A78F-4C90DDCAB610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D812-88FF-4DA6-AD07-00A5190F29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1650-FFBF-4212-A78F-4C90DDCAB610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D812-88FF-4DA6-AD07-00A5190F29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1650-FFBF-4212-A78F-4C90DDCAB610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D812-88FF-4DA6-AD07-00A5190F29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1650-FFBF-4212-A78F-4C90DDCAB610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D812-88FF-4DA6-AD07-00A5190F29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1650-FFBF-4212-A78F-4C90DDCAB610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D812-88FF-4DA6-AD07-00A5190F29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1650-FFBF-4212-A78F-4C90DDCAB610}" type="datetimeFigureOut">
              <a:rPr lang="en-AU" smtClean="0"/>
              <a:pPr/>
              <a:t>18/03/2018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D812-88FF-4DA6-AD07-00A5190F29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Altona Nth Coder Dojo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Electronics History,</a:t>
            </a:r>
          </a:p>
          <a:p>
            <a:r>
              <a:rPr lang="en-AU" dirty="0" err="1" smtClean="0"/>
              <a:t>Micro:bit</a:t>
            </a:r>
            <a:r>
              <a:rPr lang="en-AU" dirty="0" smtClean="0"/>
              <a:t> and</a:t>
            </a:r>
          </a:p>
          <a:p>
            <a:r>
              <a:rPr lang="en-AU" dirty="0" smtClean="0"/>
              <a:t>Paper Circuits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Electronics Firsts History Timeline</a:t>
            </a:r>
            <a:endParaRPr lang="en-AU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539552" y="3573016"/>
            <a:ext cx="7416824" cy="216024"/>
            <a:chOff x="539552" y="3212976"/>
            <a:chExt cx="7416824" cy="21602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39552" y="3320988"/>
              <a:ext cx="7416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956376" y="321297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39552" y="321297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393758" y="321297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47964" y="321297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102170" y="321297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71227" y="3933056"/>
            <a:ext cx="346249" cy="36804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AU" sz="1050" dirty="0" smtClean="0"/>
              <a:t>1870</a:t>
            </a:r>
            <a:endParaRPr lang="en-AU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226216" y="3933056"/>
            <a:ext cx="346249" cy="36804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AU" sz="1050" dirty="0" smtClean="0"/>
              <a:t>1895</a:t>
            </a:r>
            <a:endParaRPr lang="en-AU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4075564" y="3997055"/>
            <a:ext cx="346249" cy="36804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AU" sz="1050" dirty="0" smtClean="0"/>
              <a:t>1920</a:t>
            </a:r>
            <a:endParaRPr lang="en-AU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5940152" y="3997055"/>
            <a:ext cx="346249" cy="36804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AU" sz="1050" dirty="0" smtClean="0"/>
              <a:t>1945</a:t>
            </a:r>
            <a:endParaRPr lang="en-AU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781880" y="3997055"/>
            <a:ext cx="346249" cy="36804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AU" sz="1050" dirty="0" smtClean="0"/>
              <a:t>1970</a:t>
            </a:r>
            <a:endParaRPr lang="en-AU" sz="1050" dirty="0"/>
          </a:p>
        </p:txBody>
      </p:sp>
      <p:grpSp>
        <p:nvGrpSpPr>
          <p:cNvPr id="96" name="Group 95"/>
          <p:cNvGrpSpPr/>
          <p:nvPr/>
        </p:nvGrpSpPr>
        <p:grpSpPr>
          <a:xfrm>
            <a:off x="539552" y="2132856"/>
            <a:ext cx="1026499" cy="1512168"/>
            <a:chOff x="539552" y="1772816"/>
            <a:chExt cx="1026499" cy="1512168"/>
          </a:xfrm>
        </p:grpSpPr>
        <p:sp>
          <p:nvSpPr>
            <p:cNvPr id="53" name="TextBox 52"/>
            <p:cNvSpPr txBox="1"/>
            <p:nvPr/>
          </p:nvSpPr>
          <p:spPr>
            <a:xfrm>
              <a:off x="539552" y="1772816"/>
              <a:ext cx="1026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dirty="0" smtClean="0"/>
                <a:t>Point Contact</a:t>
              </a:r>
            </a:p>
            <a:p>
              <a:pPr algn="ctr"/>
              <a:r>
                <a:rPr lang="en-AU" sz="1200" dirty="0" smtClean="0"/>
                <a:t> Rectifier</a:t>
              </a:r>
              <a:endParaRPr lang="en-AU" sz="1200" dirty="0"/>
            </a:p>
          </p:txBody>
        </p:sp>
        <p:cxnSp>
          <p:nvCxnSpPr>
            <p:cNvPr id="64" name="Straight Connector 63"/>
            <p:cNvCxnSpPr>
              <a:stCxn id="53" idx="2"/>
            </p:cNvCxnSpPr>
            <p:nvPr/>
          </p:nvCxnSpPr>
          <p:spPr>
            <a:xfrm flipH="1">
              <a:off x="683568" y="2234481"/>
              <a:ext cx="369234" cy="1050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27584" y="2636912"/>
            <a:ext cx="1327934" cy="1008112"/>
            <a:chOff x="827584" y="2276872"/>
            <a:chExt cx="1327934" cy="1008112"/>
          </a:xfrm>
        </p:grpSpPr>
        <p:sp>
          <p:nvSpPr>
            <p:cNvPr id="54" name="TextBox 53"/>
            <p:cNvSpPr txBox="1"/>
            <p:nvPr/>
          </p:nvSpPr>
          <p:spPr>
            <a:xfrm>
              <a:off x="1187624" y="2276872"/>
              <a:ext cx="967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dirty="0" smtClean="0"/>
                <a:t>Commercial </a:t>
              </a:r>
            </a:p>
            <a:p>
              <a:pPr algn="ctr"/>
              <a:r>
                <a:rPr lang="en-AU" sz="1200" dirty="0" smtClean="0"/>
                <a:t>Light Bulb</a:t>
              </a:r>
              <a:endParaRPr lang="en-AU" sz="1200" dirty="0"/>
            </a:p>
          </p:txBody>
        </p:sp>
        <p:cxnSp>
          <p:nvCxnSpPr>
            <p:cNvPr id="66" name="Straight Connector 65"/>
            <p:cNvCxnSpPr>
              <a:stCxn id="54" idx="2"/>
            </p:cNvCxnSpPr>
            <p:nvPr/>
          </p:nvCxnSpPr>
          <p:spPr>
            <a:xfrm flipH="1">
              <a:off x="827584" y="2738537"/>
              <a:ext cx="843987" cy="546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051720" y="2132856"/>
            <a:ext cx="1072794" cy="1512168"/>
            <a:chOff x="2051720" y="1772816"/>
            <a:chExt cx="1072794" cy="1512168"/>
          </a:xfrm>
        </p:grpSpPr>
        <p:sp>
          <p:nvSpPr>
            <p:cNvPr id="55" name="TextBox 54"/>
            <p:cNvSpPr txBox="1"/>
            <p:nvPr/>
          </p:nvSpPr>
          <p:spPr>
            <a:xfrm>
              <a:off x="2051720" y="1772816"/>
              <a:ext cx="107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Valve Rectifier</a:t>
              </a:r>
              <a:endParaRPr lang="en-AU" sz="1200" dirty="0"/>
            </a:p>
          </p:txBody>
        </p:sp>
        <p:cxnSp>
          <p:nvCxnSpPr>
            <p:cNvPr id="70" name="Straight Connector 69"/>
            <p:cNvCxnSpPr>
              <a:stCxn id="55" idx="2"/>
            </p:cNvCxnSpPr>
            <p:nvPr/>
          </p:nvCxnSpPr>
          <p:spPr>
            <a:xfrm>
              <a:off x="2588117" y="2049815"/>
              <a:ext cx="111675" cy="1235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771800" y="2492896"/>
            <a:ext cx="1270799" cy="1152128"/>
            <a:chOff x="2771800" y="2132856"/>
            <a:chExt cx="1270799" cy="1152128"/>
          </a:xfrm>
        </p:grpSpPr>
        <p:sp>
          <p:nvSpPr>
            <p:cNvPr id="56" name="TextBox 55"/>
            <p:cNvSpPr txBox="1"/>
            <p:nvPr/>
          </p:nvSpPr>
          <p:spPr>
            <a:xfrm>
              <a:off x="2915816" y="2132856"/>
              <a:ext cx="11267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Valve Amplifier</a:t>
              </a:r>
              <a:endParaRPr lang="en-AU" sz="1200" dirty="0"/>
            </a:p>
          </p:txBody>
        </p:sp>
        <p:cxnSp>
          <p:nvCxnSpPr>
            <p:cNvPr id="72" name="Straight Connector 71"/>
            <p:cNvCxnSpPr>
              <a:stCxn id="56" idx="2"/>
            </p:cNvCxnSpPr>
            <p:nvPr/>
          </p:nvCxnSpPr>
          <p:spPr>
            <a:xfrm flipH="1">
              <a:off x="2771800" y="2409855"/>
              <a:ext cx="707408" cy="875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3707904" y="2132856"/>
            <a:ext cx="1423980" cy="1440160"/>
            <a:chOff x="3707904" y="1772816"/>
            <a:chExt cx="1423980" cy="1440160"/>
          </a:xfrm>
        </p:grpSpPr>
        <p:sp>
          <p:nvSpPr>
            <p:cNvPr id="57" name="TextBox 56"/>
            <p:cNvSpPr txBox="1"/>
            <p:nvPr/>
          </p:nvSpPr>
          <p:spPr>
            <a:xfrm>
              <a:off x="3707904" y="1772816"/>
              <a:ext cx="1423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FET Principle Patent</a:t>
              </a:r>
              <a:endParaRPr lang="en-AU" sz="1200" dirty="0"/>
            </a:p>
          </p:txBody>
        </p:sp>
        <p:cxnSp>
          <p:nvCxnSpPr>
            <p:cNvPr id="75" name="Straight Connector 74"/>
            <p:cNvCxnSpPr>
              <a:stCxn id="57" idx="2"/>
            </p:cNvCxnSpPr>
            <p:nvPr/>
          </p:nvCxnSpPr>
          <p:spPr>
            <a:xfrm>
              <a:off x="4419894" y="2049815"/>
              <a:ext cx="8090" cy="1163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364088" y="2564904"/>
            <a:ext cx="963725" cy="1080120"/>
            <a:chOff x="5364088" y="2204864"/>
            <a:chExt cx="963725" cy="1080120"/>
          </a:xfrm>
        </p:grpSpPr>
        <p:sp>
          <p:nvSpPr>
            <p:cNvPr id="58" name="TextBox 57"/>
            <p:cNvSpPr txBox="1"/>
            <p:nvPr/>
          </p:nvSpPr>
          <p:spPr>
            <a:xfrm>
              <a:off x="5364088" y="2204864"/>
              <a:ext cx="963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dirty="0" smtClean="0"/>
                <a:t>PNP </a:t>
              </a:r>
            </a:p>
            <a:p>
              <a:pPr algn="ctr"/>
              <a:r>
                <a:rPr lang="en-AU" sz="1200" dirty="0" smtClean="0"/>
                <a:t>Germanium </a:t>
              </a:r>
            </a:p>
            <a:p>
              <a:pPr algn="ctr"/>
              <a:r>
                <a:rPr lang="en-AU" sz="1200" dirty="0" smtClean="0"/>
                <a:t>Transistor</a:t>
              </a:r>
              <a:endParaRPr lang="en-AU" sz="1200" dirty="0"/>
            </a:p>
          </p:txBody>
        </p:sp>
        <p:cxnSp>
          <p:nvCxnSpPr>
            <p:cNvPr id="77" name="Straight Connector 76"/>
            <p:cNvCxnSpPr>
              <a:stCxn id="58" idx="2"/>
            </p:cNvCxnSpPr>
            <p:nvPr/>
          </p:nvCxnSpPr>
          <p:spPr>
            <a:xfrm>
              <a:off x="5845951" y="2851195"/>
              <a:ext cx="382233" cy="433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68144" y="1772816"/>
            <a:ext cx="1126924" cy="1872208"/>
            <a:chOff x="5868144" y="1412776"/>
            <a:chExt cx="1126924" cy="1872208"/>
          </a:xfrm>
        </p:grpSpPr>
        <p:sp>
          <p:nvSpPr>
            <p:cNvPr id="59" name="TextBox 58"/>
            <p:cNvSpPr txBox="1"/>
            <p:nvPr/>
          </p:nvSpPr>
          <p:spPr>
            <a:xfrm>
              <a:off x="5868144" y="1412776"/>
              <a:ext cx="11269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 smtClean="0"/>
                <a:t>1</a:t>
              </a:r>
              <a:r>
                <a:rPr lang="en-AU" sz="1050" baseline="30000" dirty="0" smtClean="0"/>
                <a:t>st</a:t>
              </a:r>
              <a:r>
                <a:rPr lang="en-AU" sz="1050" dirty="0" smtClean="0"/>
                <a:t> </a:t>
              </a:r>
            </a:p>
            <a:p>
              <a:pPr algn="ctr"/>
              <a:r>
                <a:rPr lang="en-AU" sz="1050" dirty="0" smtClean="0"/>
                <a:t>Gen</a:t>
              </a:r>
            </a:p>
            <a:p>
              <a:pPr algn="ctr"/>
              <a:r>
                <a:rPr lang="en-AU" sz="1050" dirty="0" smtClean="0"/>
                <a:t>Integrated Circuit (IC)</a:t>
              </a:r>
              <a:endParaRPr lang="en-AU" sz="1050" dirty="0"/>
            </a:p>
          </p:txBody>
        </p:sp>
        <p:cxnSp>
          <p:nvCxnSpPr>
            <p:cNvPr id="79" name="Straight Connector 78"/>
            <p:cNvCxnSpPr>
              <a:stCxn id="59" idx="2"/>
            </p:cNvCxnSpPr>
            <p:nvPr/>
          </p:nvCxnSpPr>
          <p:spPr>
            <a:xfrm flipH="1">
              <a:off x="6300192" y="2151440"/>
              <a:ext cx="131414" cy="113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372200" y="2636912"/>
            <a:ext cx="910900" cy="1008112"/>
            <a:chOff x="6372200" y="2276872"/>
            <a:chExt cx="910900" cy="1008112"/>
          </a:xfrm>
        </p:grpSpPr>
        <p:sp>
          <p:nvSpPr>
            <p:cNvPr id="60" name="TextBox 59"/>
            <p:cNvSpPr txBox="1"/>
            <p:nvPr/>
          </p:nvSpPr>
          <p:spPr>
            <a:xfrm>
              <a:off x="6372200" y="2276872"/>
              <a:ext cx="910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 smtClean="0"/>
                <a:t>Proposed IC concept</a:t>
              </a:r>
              <a:endParaRPr lang="en-AU" sz="1200" dirty="0"/>
            </a:p>
          </p:txBody>
        </p:sp>
        <p:cxnSp>
          <p:nvCxnSpPr>
            <p:cNvPr id="81" name="Straight Connector 80"/>
            <p:cNvCxnSpPr>
              <a:stCxn id="60" idx="2"/>
            </p:cNvCxnSpPr>
            <p:nvPr/>
          </p:nvCxnSpPr>
          <p:spPr>
            <a:xfrm flipH="1">
              <a:off x="6660232" y="2738537"/>
              <a:ext cx="167418" cy="546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7380312" y="2492896"/>
            <a:ext cx="982908" cy="1152128"/>
            <a:chOff x="7380312" y="2132856"/>
            <a:chExt cx="982908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7452320" y="2132856"/>
              <a:ext cx="910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 smtClean="0"/>
                <a:t>2</a:t>
              </a:r>
              <a:r>
                <a:rPr lang="en-AU" sz="1200" baseline="30000" dirty="0" smtClean="0"/>
                <a:t>nd</a:t>
              </a:r>
              <a:r>
                <a:rPr lang="en-AU" sz="1200" dirty="0" smtClean="0"/>
                <a:t> Gen IC</a:t>
              </a:r>
              <a:endParaRPr lang="en-AU" sz="1200" dirty="0"/>
            </a:p>
          </p:txBody>
        </p:sp>
        <p:cxnSp>
          <p:nvCxnSpPr>
            <p:cNvPr id="83" name="Straight Connector 82"/>
            <p:cNvCxnSpPr>
              <a:stCxn id="61" idx="2"/>
            </p:cNvCxnSpPr>
            <p:nvPr/>
          </p:nvCxnSpPr>
          <p:spPr>
            <a:xfrm flipH="1">
              <a:off x="7380312" y="2409855"/>
              <a:ext cx="527458" cy="875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876256" y="2060848"/>
            <a:ext cx="1054916" cy="1584176"/>
            <a:chOff x="6876256" y="1700808"/>
            <a:chExt cx="1054916" cy="1584176"/>
          </a:xfrm>
        </p:grpSpPr>
        <p:sp>
          <p:nvSpPr>
            <p:cNvPr id="84" name="TextBox 83"/>
            <p:cNvSpPr txBox="1"/>
            <p:nvPr/>
          </p:nvSpPr>
          <p:spPr>
            <a:xfrm>
              <a:off x="7020272" y="1700808"/>
              <a:ext cx="910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 smtClean="0"/>
                <a:t>Silicon Transistor</a:t>
              </a:r>
              <a:endParaRPr lang="en-AU" sz="1200" dirty="0"/>
            </a:p>
          </p:txBody>
        </p:sp>
        <p:cxnSp>
          <p:nvCxnSpPr>
            <p:cNvPr id="89" name="Straight Connector 88"/>
            <p:cNvCxnSpPr>
              <a:stCxn id="84" idx="2"/>
            </p:cNvCxnSpPr>
            <p:nvPr/>
          </p:nvCxnSpPr>
          <p:spPr>
            <a:xfrm flipH="1">
              <a:off x="6876256" y="2162473"/>
              <a:ext cx="599466" cy="112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7812360" y="2060848"/>
            <a:ext cx="1054916" cy="1584176"/>
            <a:chOff x="7812360" y="1700808"/>
            <a:chExt cx="1054916" cy="1584176"/>
          </a:xfrm>
        </p:grpSpPr>
        <p:sp>
          <p:nvSpPr>
            <p:cNvPr id="62" name="TextBox 61"/>
            <p:cNvSpPr txBox="1"/>
            <p:nvPr/>
          </p:nvSpPr>
          <p:spPr>
            <a:xfrm>
              <a:off x="7956376" y="1700808"/>
              <a:ext cx="910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 smtClean="0"/>
                <a:t>3</a:t>
              </a:r>
              <a:r>
                <a:rPr lang="en-AU" sz="1200" baseline="30000" dirty="0" smtClean="0"/>
                <a:t>rd </a:t>
              </a:r>
              <a:r>
                <a:rPr lang="en-AU" sz="1200" dirty="0" smtClean="0"/>
                <a:t>Gen Silicon IC</a:t>
              </a:r>
              <a:endParaRPr lang="en-AU" sz="1200" dirty="0"/>
            </a:p>
          </p:txBody>
        </p:sp>
        <p:cxnSp>
          <p:nvCxnSpPr>
            <p:cNvPr id="94" name="Straight Connector 93"/>
            <p:cNvCxnSpPr>
              <a:stCxn id="62" idx="2"/>
            </p:cNvCxnSpPr>
            <p:nvPr/>
          </p:nvCxnSpPr>
          <p:spPr>
            <a:xfrm flipH="1">
              <a:off x="7812360" y="2162473"/>
              <a:ext cx="599466" cy="112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326108" y="4077072"/>
            <a:ext cx="511064" cy="1184057"/>
            <a:chOff x="4276960" y="3765495"/>
            <a:chExt cx="511064" cy="118405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283968" y="3861048"/>
              <a:ext cx="144016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644008" y="3933056"/>
              <a:ext cx="144016" cy="1016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276960" y="3765495"/>
              <a:ext cx="511064" cy="167561"/>
            </a:xfrm>
            <a:custGeom>
              <a:avLst/>
              <a:gdLst>
                <a:gd name="connsiteX0" fmla="*/ 16940 w 527480"/>
                <a:gd name="connsiteY0" fmla="*/ 105465 h 151185"/>
                <a:gd name="connsiteX1" fmla="*/ 16940 w 527480"/>
                <a:gd name="connsiteY1" fmla="*/ 36885 h 151185"/>
                <a:gd name="connsiteX2" fmla="*/ 39800 w 527480"/>
                <a:gd name="connsiteY2" fmla="*/ 29265 h 151185"/>
                <a:gd name="connsiteX3" fmla="*/ 116000 w 527480"/>
                <a:gd name="connsiteY3" fmla="*/ 36885 h 151185"/>
                <a:gd name="connsiteX4" fmla="*/ 138860 w 527480"/>
                <a:gd name="connsiteY4" fmla="*/ 44505 h 151185"/>
                <a:gd name="connsiteX5" fmla="*/ 146480 w 527480"/>
                <a:gd name="connsiteY5" fmla="*/ 67365 h 151185"/>
                <a:gd name="connsiteX6" fmla="*/ 138860 w 527480"/>
                <a:gd name="connsiteY6" fmla="*/ 97845 h 151185"/>
                <a:gd name="connsiteX7" fmla="*/ 146480 w 527480"/>
                <a:gd name="connsiteY7" fmla="*/ 14025 h 151185"/>
                <a:gd name="connsiteX8" fmla="*/ 199820 w 527480"/>
                <a:gd name="connsiteY8" fmla="*/ 21645 h 151185"/>
                <a:gd name="connsiteX9" fmla="*/ 230300 w 527480"/>
                <a:gd name="connsiteY9" fmla="*/ 67365 h 151185"/>
                <a:gd name="connsiteX10" fmla="*/ 253160 w 527480"/>
                <a:gd name="connsiteY10" fmla="*/ 44505 h 151185"/>
                <a:gd name="connsiteX11" fmla="*/ 268400 w 527480"/>
                <a:gd name="connsiteY11" fmla="*/ 21645 h 151185"/>
                <a:gd name="connsiteX12" fmla="*/ 291260 w 527480"/>
                <a:gd name="connsiteY12" fmla="*/ 14025 h 151185"/>
                <a:gd name="connsiteX13" fmla="*/ 359840 w 527480"/>
                <a:gd name="connsiteY13" fmla="*/ 21645 h 151185"/>
                <a:gd name="connsiteX14" fmla="*/ 382700 w 527480"/>
                <a:gd name="connsiteY14" fmla="*/ 29265 h 151185"/>
                <a:gd name="connsiteX15" fmla="*/ 405560 w 527480"/>
                <a:gd name="connsiteY15" fmla="*/ 82605 h 151185"/>
                <a:gd name="connsiteX16" fmla="*/ 413180 w 527480"/>
                <a:gd name="connsiteY16" fmla="*/ 44505 h 151185"/>
                <a:gd name="connsiteX17" fmla="*/ 497000 w 527480"/>
                <a:gd name="connsiteY17" fmla="*/ 36885 h 151185"/>
                <a:gd name="connsiteX18" fmla="*/ 504620 w 527480"/>
                <a:gd name="connsiteY18" fmla="*/ 59745 h 151185"/>
                <a:gd name="connsiteX19" fmla="*/ 512240 w 527480"/>
                <a:gd name="connsiteY19" fmla="*/ 135945 h 151185"/>
                <a:gd name="connsiteX20" fmla="*/ 527480 w 527480"/>
                <a:gd name="connsiteY20" fmla="*/ 151185 h 1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7480" h="151185">
                  <a:moveTo>
                    <a:pt x="16940" y="105465"/>
                  </a:moveTo>
                  <a:cubicBezTo>
                    <a:pt x="8593" y="80424"/>
                    <a:pt x="0" y="66530"/>
                    <a:pt x="16940" y="36885"/>
                  </a:cubicBezTo>
                  <a:cubicBezTo>
                    <a:pt x="20925" y="29911"/>
                    <a:pt x="32180" y="31805"/>
                    <a:pt x="39800" y="29265"/>
                  </a:cubicBezTo>
                  <a:cubicBezTo>
                    <a:pt x="65200" y="31805"/>
                    <a:pt x="90770" y="33003"/>
                    <a:pt x="116000" y="36885"/>
                  </a:cubicBezTo>
                  <a:cubicBezTo>
                    <a:pt x="123939" y="38106"/>
                    <a:pt x="133180" y="38825"/>
                    <a:pt x="138860" y="44505"/>
                  </a:cubicBezTo>
                  <a:cubicBezTo>
                    <a:pt x="144540" y="50185"/>
                    <a:pt x="143940" y="59745"/>
                    <a:pt x="146480" y="67365"/>
                  </a:cubicBezTo>
                  <a:cubicBezTo>
                    <a:pt x="143940" y="77525"/>
                    <a:pt x="138860" y="108318"/>
                    <a:pt x="138860" y="97845"/>
                  </a:cubicBezTo>
                  <a:cubicBezTo>
                    <a:pt x="138860" y="69790"/>
                    <a:pt x="128954" y="35932"/>
                    <a:pt x="146480" y="14025"/>
                  </a:cubicBezTo>
                  <a:cubicBezTo>
                    <a:pt x="157700" y="0"/>
                    <a:pt x="182040" y="19105"/>
                    <a:pt x="199820" y="21645"/>
                  </a:cubicBezTo>
                  <a:cubicBezTo>
                    <a:pt x="209980" y="36885"/>
                    <a:pt x="217348" y="80317"/>
                    <a:pt x="230300" y="67365"/>
                  </a:cubicBezTo>
                  <a:cubicBezTo>
                    <a:pt x="237920" y="59745"/>
                    <a:pt x="246261" y="52784"/>
                    <a:pt x="253160" y="44505"/>
                  </a:cubicBezTo>
                  <a:cubicBezTo>
                    <a:pt x="259023" y="37470"/>
                    <a:pt x="261249" y="27366"/>
                    <a:pt x="268400" y="21645"/>
                  </a:cubicBezTo>
                  <a:cubicBezTo>
                    <a:pt x="274672" y="16627"/>
                    <a:pt x="283640" y="16565"/>
                    <a:pt x="291260" y="14025"/>
                  </a:cubicBezTo>
                  <a:cubicBezTo>
                    <a:pt x="314120" y="16565"/>
                    <a:pt x="337152" y="17864"/>
                    <a:pt x="359840" y="21645"/>
                  </a:cubicBezTo>
                  <a:cubicBezTo>
                    <a:pt x="367763" y="22965"/>
                    <a:pt x="377020" y="23585"/>
                    <a:pt x="382700" y="29265"/>
                  </a:cubicBezTo>
                  <a:cubicBezTo>
                    <a:pt x="392116" y="38681"/>
                    <a:pt x="401006" y="68943"/>
                    <a:pt x="405560" y="82605"/>
                  </a:cubicBezTo>
                  <a:cubicBezTo>
                    <a:pt x="408100" y="69905"/>
                    <a:pt x="406754" y="55750"/>
                    <a:pt x="413180" y="44505"/>
                  </a:cubicBezTo>
                  <a:cubicBezTo>
                    <a:pt x="430026" y="15024"/>
                    <a:pt x="478500" y="34572"/>
                    <a:pt x="497000" y="36885"/>
                  </a:cubicBezTo>
                  <a:cubicBezTo>
                    <a:pt x="499540" y="44505"/>
                    <a:pt x="503399" y="51806"/>
                    <a:pt x="504620" y="59745"/>
                  </a:cubicBezTo>
                  <a:cubicBezTo>
                    <a:pt x="508502" y="84975"/>
                    <a:pt x="506049" y="111180"/>
                    <a:pt x="512240" y="135945"/>
                  </a:cubicBezTo>
                  <a:cubicBezTo>
                    <a:pt x="513982" y="142915"/>
                    <a:pt x="522400" y="146105"/>
                    <a:pt x="527480" y="15118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Light Bulb -&gt; Rectifier -&gt;Amplifier</a:t>
            </a:r>
            <a:endParaRPr lang="en-AU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59832" y="2132856"/>
            <a:ext cx="3024336" cy="4032448"/>
            <a:chOff x="3059832" y="2132856"/>
            <a:chExt cx="3024336" cy="4032448"/>
          </a:xfrm>
        </p:grpSpPr>
        <p:sp>
          <p:nvSpPr>
            <p:cNvPr id="6" name="Right Arrow 5"/>
            <p:cNvSpPr/>
            <p:nvPr/>
          </p:nvSpPr>
          <p:spPr>
            <a:xfrm rot="5400000">
              <a:off x="4283968" y="5445224"/>
              <a:ext cx="576064" cy="8640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/>
            <p:cNvSpPr/>
            <p:nvPr/>
          </p:nvSpPr>
          <p:spPr>
            <a:xfrm>
              <a:off x="3059832" y="2132856"/>
              <a:ext cx="3024336" cy="2880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67944" y="4941168"/>
              <a:ext cx="1008112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15916" y="1844824"/>
            <a:ext cx="1512168" cy="720080"/>
            <a:chOff x="3851920" y="1844824"/>
            <a:chExt cx="1512168" cy="72008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851920" y="2564904"/>
              <a:ext cx="15121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608004" y="1844824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483768" y="3501008"/>
            <a:ext cx="2808312" cy="0"/>
            <a:chOff x="2483768" y="3356992"/>
            <a:chExt cx="2808312" cy="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483768" y="3356992"/>
              <a:ext cx="1440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95936" y="3356992"/>
              <a:ext cx="1296144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563035" y="5249880"/>
            <a:ext cx="1586753" cy="1059440"/>
            <a:chOff x="4563035" y="5249880"/>
            <a:chExt cx="1586753" cy="1059440"/>
          </a:xfrm>
        </p:grpSpPr>
        <p:grpSp>
          <p:nvGrpSpPr>
            <p:cNvPr id="44" name="Group 43"/>
            <p:cNvGrpSpPr/>
            <p:nvPr/>
          </p:nvGrpSpPr>
          <p:grpSpPr>
            <a:xfrm rot="5400000">
              <a:off x="5472100" y="5985284"/>
              <a:ext cx="504056" cy="144016"/>
              <a:chOff x="6948264" y="3140968"/>
              <a:chExt cx="504056" cy="144016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6948264" y="3140968"/>
                <a:ext cx="5040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092280" y="3284984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eform 47"/>
            <p:cNvSpPr/>
            <p:nvPr/>
          </p:nvSpPr>
          <p:spPr>
            <a:xfrm>
              <a:off x="4563035" y="6060141"/>
              <a:ext cx="1075765" cy="232139"/>
            </a:xfrm>
            <a:custGeom>
              <a:avLst/>
              <a:gdLst>
                <a:gd name="connsiteX0" fmla="*/ 1075765 w 1075765"/>
                <a:gd name="connsiteY0" fmla="*/ 0 h 232139"/>
                <a:gd name="connsiteX1" fmla="*/ 887506 w 1075765"/>
                <a:gd name="connsiteY1" fmla="*/ 26894 h 232139"/>
                <a:gd name="connsiteX2" fmla="*/ 815789 w 1075765"/>
                <a:gd name="connsiteY2" fmla="*/ 53788 h 232139"/>
                <a:gd name="connsiteX3" fmla="*/ 744071 w 1075765"/>
                <a:gd name="connsiteY3" fmla="*/ 71718 h 232139"/>
                <a:gd name="connsiteX4" fmla="*/ 699247 w 1075765"/>
                <a:gd name="connsiteY4" fmla="*/ 89647 h 232139"/>
                <a:gd name="connsiteX5" fmla="*/ 645459 w 1075765"/>
                <a:gd name="connsiteY5" fmla="*/ 107577 h 232139"/>
                <a:gd name="connsiteX6" fmla="*/ 618565 w 1075765"/>
                <a:gd name="connsiteY6" fmla="*/ 116541 h 232139"/>
                <a:gd name="connsiteX7" fmla="*/ 609600 w 1075765"/>
                <a:gd name="connsiteY7" fmla="*/ 143435 h 232139"/>
                <a:gd name="connsiteX8" fmla="*/ 546847 w 1075765"/>
                <a:gd name="connsiteY8" fmla="*/ 179294 h 232139"/>
                <a:gd name="connsiteX9" fmla="*/ 528918 w 1075765"/>
                <a:gd name="connsiteY9" fmla="*/ 197224 h 232139"/>
                <a:gd name="connsiteX10" fmla="*/ 484094 w 1075765"/>
                <a:gd name="connsiteY10" fmla="*/ 224118 h 232139"/>
                <a:gd name="connsiteX11" fmla="*/ 367553 w 1075765"/>
                <a:gd name="connsiteY11" fmla="*/ 215153 h 232139"/>
                <a:gd name="connsiteX12" fmla="*/ 233083 w 1075765"/>
                <a:gd name="connsiteY12" fmla="*/ 206188 h 232139"/>
                <a:gd name="connsiteX13" fmla="*/ 152400 w 1075765"/>
                <a:gd name="connsiteY13" fmla="*/ 170330 h 232139"/>
                <a:gd name="connsiteX14" fmla="*/ 98612 w 1075765"/>
                <a:gd name="connsiteY14" fmla="*/ 134471 h 232139"/>
                <a:gd name="connsiteX15" fmla="*/ 8965 w 1075765"/>
                <a:gd name="connsiteY15" fmla="*/ 116541 h 232139"/>
                <a:gd name="connsiteX16" fmla="*/ 0 w 1075765"/>
                <a:gd name="connsiteY16" fmla="*/ 107577 h 23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5765" h="232139">
                  <a:moveTo>
                    <a:pt x="1075765" y="0"/>
                  </a:moveTo>
                  <a:cubicBezTo>
                    <a:pt x="1045714" y="4007"/>
                    <a:pt x="936685" y="17058"/>
                    <a:pt x="887506" y="26894"/>
                  </a:cubicBezTo>
                  <a:cubicBezTo>
                    <a:pt x="802973" y="43800"/>
                    <a:pt x="901399" y="25251"/>
                    <a:pt x="815789" y="53788"/>
                  </a:cubicBezTo>
                  <a:cubicBezTo>
                    <a:pt x="792412" y="61580"/>
                    <a:pt x="767623" y="64471"/>
                    <a:pt x="744071" y="71718"/>
                  </a:cubicBezTo>
                  <a:cubicBezTo>
                    <a:pt x="728690" y="76450"/>
                    <a:pt x="714370" y="84148"/>
                    <a:pt x="699247" y="89647"/>
                  </a:cubicBezTo>
                  <a:cubicBezTo>
                    <a:pt x="681486" y="96106"/>
                    <a:pt x="663388" y="101601"/>
                    <a:pt x="645459" y="107577"/>
                  </a:cubicBezTo>
                  <a:lnTo>
                    <a:pt x="618565" y="116541"/>
                  </a:lnTo>
                  <a:cubicBezTo>
                    <a:pt x="615577" y="125506"/>
                    <a:pt x="615503" y="136056"/>
                    <a:pt x="609600" y="143435"/>
                  </a:cubicBezTo>
                  <a:cubicBezTo>
                    <a:pt x="601151" y="153996"/>
                    <a:pt x="555673" y="174881"/>
                    <a:pt x="546847" y="179294"/>
                  </a:cubicBezTo>
                  <a:cubicBezTo>
                    <a:pt x="540871" y="185271"/>
                    <a:pt x="536166" y="192875"/>
                    <a:pt x="528918" y="197224"/>
                  </a:cubicBezTo>
                  <a:cubicBezTo>
                    <a:pt x="470728" y="232139"/>
                    <a:pt x="529527" y="178685"/>
                    <a:pt x="484094" y="224118"/>
                  </a:cubicBezTo>
                  <a:lnTo>
                    <a:pt x="367553" y="215153"/>
                  </a:lnTo>
                  <a:cubicBezTo>
                    <a:pt x="322744" y="211952"/>
                    <a:pt x="277554" y="212541"/>
                    <a:pt x="233083" y="206188"/>
                  </a:cubicBezTo>
                  <a:cubicBezTo>
                    <a:pt x="202796" y="201861"/>
                    <a:pt x="175794" y="189046"/>
                    <a:pt x="152400" y="170330"/>
                  </a:cubicBezTo>
                  <a:cubicBezTo>
                    <a:pt x="125052" y="148451"/>
                    <a:pt x="141984" y="147482"/>
                    <a:pt x="98612" y="134471"/>
                  </a:cubicBezTo>
                  <a:cubicBezTo>
                    <a:pt x="63117" y="123822"/>
                    <a:pt x="41821" y="129683"/>
                    <a:pt x="8965" y="116541"/>
                  </a:cubicBezTo>
                  <a:cubicBezTo>
                    <a:pt x="5041" y="114972"/>
                    <a:pt x="2988" y="110565"/>
                    <a:pt x="0" y="107577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060336" y="5249880"/>
              <a:ext cx="1089452" cy="821594"/>
            </a:xfrm>
            <a:custGeom>
              <a:avLst/>
              <a:gdLst>
                <a:gd name="connsiteX0" fmla="*/ 748793 w 1089452"/>
                <a:gd name="connsiteY0" fmla="*/ 801296 h 821594"/>
                <a:gd name="connsiteX1" fmla="*/ 901193 w 1089452"/>
                <a:gd name="connsiteY1" fmla="*/ 801296 h 821594"/>
                <a:gd name="connsiteX2" fmla="*/ 937052 w 1089452"/>
                <a:gd name="connsiteY2" fmla="*/ 783367 h 821594"/>
                <a:gd name="connsiteX3" fmla="*/ 999805 w 1089452"/>
                <a:gd name="connsiteY3" fmla="*/ 720614 h 821594"/>
                <a:gd name="connsiteX4" fmla="*/ 1062558 w 1089452"/>
                <a:gd name="connsiteY4" fmla="*/ 657861 h 821594"/>
                <a:gd name="connsiteX5" fmla="*/ 1071523 w 1089452"/>
                <a:gd name="connsiteY5" fmla="*/ 630967 h 821594"/>
                <a:gd name="connsiteX6" fmla="*/ 1080488 w 1089452"/>
                <a:gd name="connsiteY6" fmla="*/ 586144 h 821594"/>
                <a:gd name="connsiteX7" fmla="*/ 1089452 w 1089452"/>
                <a:gd name="connsiteY7" fmla="*/ 550285 h 821594"/>
                <a:gd name="connsiteX8" fmla="*/ 1080488 w 1089452"/>
                <a:gd name="connsiteY8" fmla="*/ 335132 h 821594"/>
                <a:gd name="connsiteX9" fmla="*/ 1071523 w 1089452"/>
                <a:gd name="connsiteY9" fmla="*/ 308238 h 821594"/>
                <a:gd name="connsiteX10" fmla="*/ 1026699 w 1089452"/>
                <a:gd name="connsiteY10" fmla="*/ 254449 h 821594"/>
                <a:gd name="connsiteX11" fmla="*/ 963946 w 1089452"/>
                <a:gd name="connsiteY11" fmla="*/ 173767 h 821594"/>
                <a:gd name="connsiteX12" fmla="*/ 883264 w 1089452"/>
                <a:gd name="connsiteY12" fmla="*/ 146873 h 821594"/>
                <a:gd name="connsiteX13" fmla="*/ 829476 w 1089452"/>
                <a:gd name="connsiteY13" fmla="*/ 119979 h 821594"/>
                <a:gd name="connsiteX14" fmla="*/ 793617 w 1089452"/>
                <a:gd name="connsiteY14" fmla="*/ 111014 h 821594"/>
                <a:gd name="connsiteX15" fmla="*/ 739829 w 1089452"/>
                <a:gd name="connsiteY15" fmla="*/ 93085 h 821594"/>
                <a:gd name="connsiteX16" fmla="*/ 677076 w 1089452"/>
                <a:gd name="connsiteY16" fmla="*/ 75155 h 821594"/>
                <a:gd name="connsiteX17" fmla="*/ 605358 w 1089452"/>
                <a:gd name="connsiteY17" fmla="*/ 66191 h 821594"/>
                <a:gd name="connsiteX18" fmla="*/ 506746 w 1089452"/>
                <a:gd name="connsiteY18" fmla="*/ 48261 h 821594"/>
                <a:gd name="connsiteX19" fmla="*/ 470888 w 1089452"/>
                <a:gd name="connsiteY19" fmla="*/ 39296 h 821594"/>
                <a:gd name="connsiteX20" fmla="*/ 318488 w 1089452"/>
                <a:gd name="connsiteY20" fmla="*/ 30332 h 821594"/>
                <a:gd name="connsiteX21" fmla="*/ 130229 w 1089452"/>
                <a:gd name="connsiteY21" fmla="*/ 12402 h 821594"/>
                <a:gd name="connsiteX22" fmla="*/ 13688 w 1089452"/>
                <a:gd name="connsiteY22" fmla="*/ 3438 h 8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9452" h="821594">
                  <a:moveTo>
                    <a:pt x="748793" y="801296"/>
                  </a:moveTo>
                  <a:cubicBezTo>
                    <a:pt x="809687" y="821594"/>
                    <a:pt x="791962" y="819501"/>
                    <a:pt x="901193" y="801296"/>
                  </a:cubicBezTo>
                  <a:cubicBezTo>
                    <a:pt x="914375" y="799099"/>
                    <a:pt x="925099" y="789343"/>
                    <a:pt x="937052" y="783367"/>
                  </a:cubicBezTo>
                  <a:cubicBezTo>
                    <a:pt x="957970" y="762449"/>
                    <a:pt x="976139" y="738363"/>
                    <a:pt x="999805" y="720614"/>
                  </a:cubicBezTo>
                  <a:cubicBezTo>
                    <a:pt x="1047617" y="684755"/>
                    <a:pt x="1026699" y="705673"/>
                    <a:pt x="1062558" y="657861"/>
                  </a:cubicBezTo>
                  <a:cubicBezTo>
                    <a:pt x="1065546" y="648896"/>
                    <a:pt x="1069231" y="640134"/>
                    <a:pt x="1071523" y="630967"/>
                  </a:cubicBezTo>
                  <a:cubicBezTo>
                    <a:pt x="1075219" y="616185"/>
                    <a:pt x="1077183" y="601018"/>
                    <a:pt x="1080488" y="586144"/>
                  </a:cubicBezTo>
                  <a:cubicBezTo>
                    <a:pt x="1083161" y="574117"/>
                    <a:pt x="1086464" y="562238"/>
                    <a:pt x="1089452" y="550285"/>
                  </a:cubicBezTo>
                  <a:cubicBezTo>
                    <a:pt x="1086464" y="478567"/>
                    <a:pt x="1085790" y="406716"/>
                    <a:pt x="1080488" y="335132"/>
                  </a:cubicBezTo>
                  <a:cubicBezTo>
                    <a:pt x="1079790" y="325708"/>
                    <a:pt x="1075749" y="316690"/>
                    <a:pt x="1071523" y="308238"/>
                  </a:cubicBezTo>
                  <a:cubicBezTo>
                    <a:pt x="1052303" y="269800"/>
                    <a:pt x="1054453" y="290133"/>
                    <a:pt x="1026699" y="254449"/>
                  </a:cubicBezTo>
                  <a:cubicBezTo>
                    <a:pt x="1010541" y="233674"/>
                    <a:pt x="990348" y="190268"/>
                    <a:pt x="963946" y="173767"/>
                  </a:cubicBezTo>
                  <a:cubicBezTo>
                    <a:pt x="919132" y="145759"/>
                    <a:pt x="925968" y="163955"/>
                    <a:pt x="883264" y="146873"/>
                  </a:cubicBezTo>
                  <a:cubicBezTo>
                    <a:pt x="864652" y="139428"/>
                    <a:pt x="848088" y="127424"/>
                    <a:pt x="829476" y="119979"/>
                  </a:cubicBezTo>
                  <a:cubicBezTo>
                    <a:pt x="818036" y="115403"/>
                    <a:pt x="805418" y="114554"/>
                    <a:pt x="793617" y="111014"/>
                  </a:cubicBezTo>
                  <a:cubicBezTo>
                    <a:pt x="775515" y="105583"/>
                    <a:pt x="757758" y="99061"/>
                    <a:pt x="739829" y="93085"/>
                  </a:cubicBezTo>
                  <a:cubicBezTo>
                    <a:pt x="718512" y="85979"/>
                    <a:pt x="699590" y="78907"/>
                    <a:pt x="677076" y="75155"/>
                  </a:cubicBezTo>
                  <a:cubicBezTo>
                    <a:pt x="653312" y="71194"/>
                    <a:pt x="629208" y="69598"/>
                    <a:pt x="605358" y="66191"/>
                  </a:cubicBezTo>
                  <a:cubicBezTo>
                    <a:pt x="578117" y="62299"/>
                    <a:pt x="534541" y="54438"/>
                    <a:pt x="506746" y="48261"/>
                  </a:cubicBezTo>
                  <a:cubicBezTo>
                    <a:pt x="494719" y="45588"/>
                    <a:pt x="483153" y="40464"/>
                    <a:pt x="470888" y="39296"/>
                  </a:cubicBezTo>
                  <a:cubicBezTo>
                    <a:pt x="420229" y="34471"/>
                    <a:pt x="369288" y="33320"/>
                    <a:pt x="318488" y="30332"/>
                  </a:cubicBezTo>
                  <a:cubicBezTo>
                    <a:pt x="195694" y="9866"/>
                    <a:pt x="343864" y="32748"/>
                    <a:pt x="130229" y="12402"/>
                  </a:cubicBezTo>
                  <a:cubicBezTo>
                    <a:pt x="0" y="0"/>
                    <a:pt x="158838" y="3438"/>
                    <a:pt x="13688" y="343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1846729"/>
            <a:ext cx="3096344" cy="4865541"/>
            <a:chOff x="4572000" y="1846729"/>
            <a:chExt cx="3096344" cy="4865541"/>
          </a:xfrm>
        </p:grpSpPr>
        <p:grpSp>
          <p:nvGrpSpPr>
            <p:cNvPr id="40" name="Group 39"/>
            <p:cNvGrpSpPr/>
            <p:nvPr/>
          </p:nvGrpSpPr>
          <p:grpSpPr>
            <a:xfrm>
              <a:off x="7020272" y="3140968"/>
              <a:ext cx="504056" cy="144016"/>
              <a:chOff x="6948264" y="3140968"/>
              <a:chExt cx="504056" cy="14401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948264" y="3140968"/>
                <a:ext cx="5040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092280" y="3284984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7020272" y="3429000"/>
              <a:ext cx="504056" cy="144016"/>
              <a:chOff x="6948264" y="3140968"/>
              <a:chExt cx="504056" cy="144016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6948264" y="3140968"/>
                <a:ext cx="5040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92280" y="3284984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Freeform 53"/>
            <p:cNvSpPr/>
            <p:nvPr/>
          </p:nvSpPr>
          <p:spPr>
            <a:xfrm>
              <a:off x="4589929" y="3594847"/>
              <a:ext cx="2674115" cy="3117423"/>
            </a:xfrm>
            <a:custGeom>
              <a:avLst/>
              <a:gdLst>
                <a:gd name="connsiteX0" fmla="*/ 0 w 2674115"/>
                <a:gd name="connsiteY0" fmla="*/ 2599765 h 3117423"/>
                <a:gd name="connsiteX1" fmla="*/ 17930 w 2674115"/>
                <a:gd name="connsiteY1" fmla="*/ 2698377 h 3117423"/>
                <a:gd name="connsiteX2" fmla="*/ 53789 w 2674115"/>
                <a:gd name="connsiteY2" fmla="*/ 2752165 h 3117423"/>
                <a:gd name="connsiteX3" fmla="*/ 89647 w 2674115"/>
                <a:gd name="connsiteY3" fmla="*/ 2841812 h 3117423"/>
                <a:gd name="connsiteX4" fmla="*/ 161365 w 2674115"/>
                <a:gd name="connsiteY4" fmla="*/ 2895600 h 3117423"/>
                <a:gd name="connsiteX5" fmla="*/ 188259 w 2674115"/>
                <a:gd name="connsiteY5" fmla="*/ 2904565 h 3117423"/>
                <a:gd name="connsiteX6" fmla="*/ 224118 w 2674115"/>
                <a:gd name="connsiteY6" fmla="*/ 2922494 h 3117423"/>
                <a:gd name="connsiteX7" fmla="*/ 251012 w 2674115"/>
                <a:gd name="connsiteY7" fmla="*/ 2931459 h 3117423"/>
                <a:gd name="connsiteX8" fmla="*/ 277906 w 2674115"/>
                <a:gd name="connsiteY8" fmla="*/ 2949388 h 3117423"/>
                <a:gd name="connsiteX9" fmla="*/ 349624 w 2674115"/>
                <a:gd name="connsiteY9" fmla="*/ 2967318 h 3117423"/>
                <a:gd name="connsiteX10" fmla="*/ 385483 w 2674115"/>
                <a:gd name="connsiteY10" fmla="*/ 2976282 h 3117423"/>
                <a:gd name="connsiteX11" fmla="*/ 484095 w 2674115"/>
                <a:gd name="connsiteY11" fmla="*/ 3003177 h 3117423"/>
                <a:gd name="connsiteX12" fmla="*/ 519953 w 2674115"/>
                <a:gd name="connsiteY12" fmla="*/ 3012141 h 3117423"/>
                <a:gd name="connsiteX13" fmla="*/ 636495 w 2674115"/>
                <a:gd name="connsiteY13" fmla="*/ 3021106 h 3117423"/>
                <a:gd name="connsiteX14" fmla="*/ 1497106 w 2674115"/>
                <a:gd name="connsiteY14" fmla="*/ 3021106 h 3117423"/>
                <a:gd name="connsiteX15" fmla="*/ 1524000 w 2674115"/>
                <a:gd name="connsiteY15" fmla="*/ 3003177 h 3117423"/>
                <a:gd name="connsiteX16" fmla="*/ 1595718 w 2674115"/>
                <a:gd name="connsiteY16" fmla="*/ 2976282 h 3117423"/>
                <a:gd name="connsiteX17" fmla="*/ 1631577 w 2674115"/>
                <a:gd name="connsiteY17" fmla="*/ 2967318 h 3117423"/>
                <a:gd name="connsiteX18" fmla="*/ 1685365 w 2674115"/>
                <a:gd name="connsiteY18" fmla="*/ 2922494 h 3117423"/>
                <a:gd name="connsiteX19" fmla="*/ 1721224 w 2674115"/>
                <a:gd name="connsiteY19" fmla="*/ 2904565 h 3117423"/>
                <a:gd name="connsiteX20" fmla="*/ 1757083 w 2674115"/>
                <a:gd name="connsiteY20" fmla="*/ 2859741 h 3117423"/>
                <a:gd name="connsiteX21" fmla="*/ 1792942 w 2674115"/>
                <a:gd name="connsiteY21" fmla="*/ 2832847 h 3117423"/>
                <a:gd name="connsiteX22" fmla="*/ 1837765 w 2674115"/>
                <a:gd name="connsiteY22" fmla="*/ 2770094 h 3117423"/>
                <a:gd name="connsiteX23" fmla="*/ 1855695 w 2674115"/>
                <a:gd name="connsiteY23" fmla="*/ 2752165 h 3117423"/>
                <a:gd name="connsiteX24" fmla="*/ 1909483 w 2674115"/>
                <a:gd name="connsiteY24" fmla="*/ 2707341 h 3117423"/>
                <a:gd name="connsiteX25" fmla="*/ 1945342 w 2674115"/>
                <a:gd name="connsiteY25" fmla="*/ 2653553 h 3117423"/>
                <a:gd name="connsiteX26" fmla="*/ 1963271 w 2674115"/>
                <a:gd name="connsiteY26" fmla="*/ 2626659 h 3117423"/>
                <a:gd name="connsiteX27" fmla="*/ 1990165 w 2674115"/>
                <a:gd name="connsiteY27" fmla="*/ 2599765 h 3117423"/>
                <a:gd name="connsiteX28" fmla="*/ 2008095 w 2674115"/>
                <a:gd name="connsiteY28" fmla="*/ 2554941 h 3117423"/>
                <a:gd name="connsiteX29" fmla="*/ 2052918 w 2674115"/>
                <a:gd name="connsiteY29" fmla="*/ 2474259 h 3117423"/>
                <a:gd name="connsiteX30" fmla="*/ 2088777 w 2674115"/>
                <a:gd name="connsiteY30" fmla="*/ 2429435 h 3117423"/>
                <a:gd name="connsiteX31" fmla="*/ 2115671 w 2674115"/>
                <a:gd name="connsiteY31" fmla="*/ 2366682 h 3117423"/>
                <a:gd name="connsiteX32" fmla="*/ 2124636 w 2674115"/>
                <a:gd name="connsiteY32" fmla="*/ 2330824 h 3117423"/>
                <a:gd name="connsiteX33" fmla="*/ 2133600 w 2674115"/>
                <a:gd name="connsiteY33" fmla="*/ 2303929 h 3117423"/>
                <a:gd name="connsiteX34" fmla="*/ 2160495 w 2674115"/>
                <a:gd name="connsiteY34" fmla="*/ 2160494 h 3117423"/>
                <a:gd name="connsiteX35" fmla="*/ 2169459 w 2674115"/>
                <a:gd name="connsiteY35" fmla="*/ 2133600 h 3117423"/>
                <a:gd name="connsiteX36" fmla="*/ 2196353 w 2674115"/>
                <a:gd name="connsiteY36" fmla="*/ 2043953 h 3117423"/>
                <a:gd name="connsiteX37" fmla="*/ 2214283 w 2674115"/>
                <a:gd name="connsiteY37" fmla="*/ 1999129 h 3117423"/>
                <a:gd name="connsiteX38" fmla="*/ 2250142 w 2674115"/>
                <a:gd name="connsiteY38" fmla="*/ 1918447 h 3117423"/>
                <a:gd name="connsiteX39" fmla="*/ 2259106 w 2674115"/>
                <a:gd name="connsiteY39" fmla="*/ 1873624 h 3117423"/>
                <a:gd name="connsiteX40" fmla="*/ 2277036 w 2674115"/>
                <a:gd name="connsiteY40" fmla="*/ 1855694 h 3117423"/>
                <a:gd name="connsiteX41" fmla="*/ 2294965 w 2674115"/>
                <a:gd name="connsiteY41" fmla="*/ 1819835 h 3117423"/>
                <a:gd name="connsiteX42" fmla="*/ 2330824 w 2674115"/>
                <a:gd name="connsiteY42" fmla="*/ 1766047 h 3117423"/>
                <a:gd name="connsiteX43" fmla="*/ 2357718 w 2674115"/>
                <a:gd name="connsiteY43" fmla="*/ 1649506 h 3117423"/>
                <a:gd name="connsiteX44" fmla="*/ 2366683 w 2674115"/>
                <a:gd name="connsiteY44" fmla="*/ 1622612 h 3117423"/>
                <a:gd name="connsiteX45" fmla="*/ 2393577 w 2674115"/>
                <a:gd name="connsiteY45" fmla="*/ 1559859 h 3117423"/>
                <a:gd name="connsiteX46" fmla="*/ 2411506 w 2674115"/>
                <a:gd name="connsiteY46" fmla="*/ 1488141 h 3117423"/>
                <a:gd name="connsiteX47" fmla="*/ 2429436 w 2674115"/>
                <a:gd name="connsiteY47" fmla="*/ 1425388 h 3117423"/>
                <a:gd name="connsiteX48" fmla="*/ 2438400 w 2674115"/>
                <a:gd name="connsiteY48" fmla="*/ 1389529 h 3117423"/>
                <a:gd name="connsiteX49" fmla="*/ 2456330 w 2674115"/>
                <a:gd name="connsiteY49" fmla="*/ 1326777 h 3117423"/>
                <a:gd name="connsiteX50" fmla="*/ 2474259 w 2674115"/>
                <a:gd name="connsiteY50" fmla="*/ 1219200 h 3117423"/>
                <a:gd name="connsiteX51" fmla="*/ 2483224 w 2674115"/>
                <a:gd name="connsiteY51" fmla="*/ 1165412 h 3117423"/>
                <a:gd name="connsiteX52" fmla="*/ 2492189 w 2674115"/>
                <a:gd name="connsiteY52" fmla="*/ 1138518 h 3117423"/>
                <a:gd name="connsiteX53" fmla="*/ 2501153 w 2674115"/>
                <a:gd name="connsiteY53" fmla="*/ 1084729 h 3117423"/>
                <a:gd name="connsiteX54" fmla="*/ 2510118 w 2674115"/>
                <a:gd name="connsiteY54" fmla="*/ 1021977 h 3117423"/>
                <a:gd name="connsiteX55" fmla="*/ 2528047 w 2674115"/>
                <a:gd name="connsiteY55" fmla="*/ 941294 h 3117423"/>
                <a:gd name="connsiteX56" fmla="*/ 2537012 w 2674115"/>
                <a:gd name="connsiteY56" fmla="*/ 896471 h 3117423"/>
                <a:gd name="connsiteX57" fmla="*/ 2545977 w 2674115"/>
                <a:gd name="connsiteY57" fmla="*/ 860612 h 3117423"/>
                <a:gd name="connsiteX58" fmla="*/ 2563906 w 2674115"/>
                <a:gd name="connsiteY58" fmla="*/ 779929 h 3117423"/>
                <a:gd name="connsiteX59" fmla="*/ 2581836 w 2674115"/>
                <a:gd name="connsiteY59" fmla="*/ 726141 h 3117423"/>
                <a:gd name="connsiteX60" fmla="*/ 2599765 w 2674115"/>
                <a:gd name="connsiteY60" fmla="*/ 672353 h 3117423"/>
                <a:gd name="connsiteX61" fmla="*/ 2608730 w 2674115"/>
                <a:gd name="connsiteY61" fmla="*/ 645459 h 3117423"/>
                <a:gd name="connsiteX62" fmla="*/ 2617695 w 2674115"/>
                <a:gd name="connsiteY62" fmla="*/ 618565 h 3117423"/>
                <a:gd name="connsiteX63" fmla="*/ 2635624 w 2674115"/>
                <a:gd name="connsiteY63" fmla="*/ 519953 h 3117423"/>
                <a:gd name="connsiteX64" fmla="*/ 2644589 w 2674115"/>
                <a:gd name="connsiteY64" fmla="*/ 457200 h 3117423"/>
                <a:gd name="connsiteX65" fmla="*/ 2653553 w 2674115"/>
                <a:gd name="connsiteY65" fmla="*/ 430306 h 3117423"/>
                <a:gd name="connsiteX66" fmla="*/ 2662518 w 2674115"/>
                <a:gd name="connsiteY66" fmla="*/ 376518 h 3117423"/>
                <a:gd name="connsiteX67" fmla="*/ 2671483 w 2674115"/>
                <a:gd name="connsiteY67" fmla="*/ 331694 h 3117423"/>
                <a:gd name="connsiteX68" fmla="*/ 2671483 w 2674115"/>
                <a:gd name="connsiteY68" fmla="*/ 0 h 311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674115" h="3117423">
                  <a:moveTo>
                    <a:pt x="0" y="2599765"/>
                  </a:moveTo>
                  <a:cubicBezTo>
                    <a:pt x="1042" y="2607059"/>
                    <a:pt x="9476" y="2681469"/>
                    <a:pt x="17930" y="2698377"/>
                  </a:cubicBezTo>
                  <a:cubicBezTo>
                    <a:pt x="27567" y="2717650"/>
                    <a:pt x="53789" y="2752165"/>
                    <a:pt x="53789" y="2752165"/>
                  </a:cubicBezTo>
                  <a:cubicBezTo>
                    <a:pt x="61020" y="2773859"/>
                    <a:pt x="73819" y="2820708"/>
                    <a:pt x="89647" y="2841812"/>
                  </a:cubicBezTo>
                  <a:cubicBezTo>
                    <a:pt x="113173" y="2873180"/>
                    <a:pt x="127607" y="2881132"/>
                    <a:pt x="161365" y="2895600"/>
                  </a:cubicBezTo>
                  <a:cubicBezTo>
                    <a:pt x="170051" y="2899322"/>
                    <a:pt x="179573" y="2900843"/>
                    <a:pt x="188259" y="2904565"/>
                  </a:cubicBezTo>
                  <a:cubicBezTo>
                    <a:pt x="200542" y="2909829"/>
                    <a:pt x="211835" y="2917230"/>
                    <a:pt x="224118" y="2922494"/>
                  </a:cubicBezTo>
                  <a:cubicBezTo>
                    <a:pt x="232804" y="2926216"/>
                    <a:pt x="242560" y="2927233"/>
                    <a:pt x="251012" y="2931459"/>
                  </a:cubicBezTo>
                  <a:cubicBezTo>
                    <a:pt x="260649" y="2936277"/>
                    <a:pt x="267781" y="2945706"/>
                    <a:pt x="277906" y="2949388"/>
                  </a:cubicBezTo>
                  <a:cubicBezTo>
                    <a:pt x="301064" y="2957809"/>
                    <a:pt x="325718" y="2961342"/>
                    <a:pt x="349624" y="2967318"/>
                  </a:cubicBezTo>
                  <a:lnTo>
                    <a:pt x="385483" y="2976282"/>
                  </a:lnTo>
                  <a:cubicBezTo>
                    <a:pt x="446124" y="3006603"/>
                    <a:pt x="398811" y="2987671"/>
                    <a:pt x="484095" y="3003177"/>
                  </a:cubicBezTo>
                  <a:cubicBezTo>
                    <a:pt x="496217" y="3005381"/>
                    <a:pt x="507717" y="3010701"/>
                    <a:pt x="519953" y="3012141"/>
                  </a:cubicBezTo>
                  <a:cubicBezTo>
                    <a:pt x="558648" y="3016693"/>
                    <a:pt x="597648" y="3018118"/>
                    <a:pt x="636495" y="3021106"/>
                  </a:cubicBezTo>
                  <a:cubicBezTo>
                    <a:pt x="925436" y="3117423"/>
                    <a:pt x="701341" y="3045974"/>
                    <a:pt x="1497106" y="3021106"/>
                  </a:cubicBezTo>
                  <a:cubicBezTo>
                    <a:pt x="1507875" y="3020769"/>
                    <a:pt x="1514363" y="3007995"/>
                    <a:pt x="1524000" y="3003177"/>
                  </a:cubicBezTo>
                  <a:cubicBezTo>
                    <a:pt x="1536627" y="2996863"/>
                    <a:pt x="1577616" y="2981454"/>
                    <a:pt x="1595718" y="2976282"/>
                  </a:cubicBezTo>
                  <a:cubicBezTo>
                    <a:pt x="1607565" y="2972897"/>
                    <a:pt x="1619624" y="2970306"/>
                    <a:pt x="1631577" y="2967318"/>
                  </a:cubicBezTo>
                  <a:cubicBezTo>
                    <a:pt x="1739946" y="2913132"/>
                    <a:pt x="1609334" y="2985853"/>
                    <a:pt x="1685365" y="2922494"/>
                  </a:cubicBezTo>
                  <a:cubicBezTo>
                    <a:pt x="1695631" y="2913939"/>
                    <a:pt x="1709271" y="2910541"/>
                    <a:pt x="1721224" y="2904565"/>
                  </a:cubicBezTo>
                  <a:cubicBezTo>
                    <a:pt x="1735700" y="2882851"/>
                    <a:pt x="1737921" y="2875709"/>
                    <a:pt x="1757083" y="2859741"/>
                  </a:cubicBezTo>
                  <a:cubicBezTo>
                    <a:pt x="1768561" y="2850176"/>
                    <a:pt x="1782377" y="2843412"/>
                    <a:pt x="1792942" y="2832847"/>
                  </a:cubicBezTo>
                  <a:cubicBezTo>
                    <a:pt x="1818184" y="2807605"/>
                    <a:pt x="1817401" y="2795548"/>
                    <a:pt x="1837765" y="2770094"/>
                  </a:cubicBezTo>
                  <a:cubicBezTo>
                    <a:pt x="1843045" y="2763494"/>
                    <a:pt x="1849202" y="2757576"/>
                    <a:pt x="1855695" y="2752165"/>
                  </a:cubicBezTo>
                  <a:cubicBezTo>
                    <a:pt x="1871837" y="2738713"/>
                    <a:pt x="1895967" y="2725363"/>
                    <a:pt x="1909483" y="2707341"/>
                  </a:cubicBezTo>
                  <a:cubicBezTo>
                    <a:pt x="1922412" y="2690102"/>
                    <a:pt x="1933389" y="2671482"/>
                    <a:pt x="1945342" y="2653553"/>
                  </a:cubicBezTo>
                  <a:cubicBezTo>
                    <a:pt x="1951318" y="2644588"/>
                    <a:pt x="1955653" y="2634277"/>
                    <a:pt x="1963271" y="2626659"/>
                  </a:cubicBezTo>
                  <a:lnTo>
                    <a:pt x="1990165" y="2599765"/>
                  </a:lnTo>
                  <a:cubicBezTo>
                    <a:pt x="1996142" y="2584824"/>
                    <a:pt x="2001559" y="2569646"/>
                    <a:pt x="2008095" y="2554941"/>
                  </a:cubicBezTo>
                  <a:cubicBezTo>
                    <a:pt x="2018483" y="2531569"/>
                    <a:pt x="2039141" y="2493941"/>
                    <a:pt x="2052918" y="2474259"/>
                  </a:cubicBezTo>
                  <a:cubicBezTo>
                    <a:pt x="2063891" y="2458584"/>
                    <a:pt x="2076824" y="2444376"/>
                    <a:pt x="2088777" y="2429435"/>
                  </a:cubicBezTo>
                  <a:cubicBezTo>
                    <a:pt x="2114514" y="2326491"/>
                    <a:pt x="2078526" y="2453354"/>
                    <a:pt x="2115671" y="2366682"/>
                  </a:cubicBezTo>
                  <a:cubicBezTo>
                    <a:pt x="2120524" y="2355358"/>
                    <a:pt x="2121251" y="2342671"/>
                    <a:pt x="2124636" y="2330824"/>
                  </a:cubicBezTo>
                  <a:cubicBezTo>
                    <a:pt x="2127232" y="2321738"/>
                    <a:pt x="2131308" y="2313097"/>
                    <a:pt x="2133600" y="2303929"/>
                  </a:cubicBezTo>
                  <a:cubicBezTo>
                    <a:pt x="2145412" y="2256679"/>
                    <a:pt x="2148683" y="2207744"/>
                    <a:pt x="2160495" y="2160494"/>
                  </a:cubicBezTo>
                  <a:cubicBezTo>
                    <a:pt x="2162787" y="2151327"/>
                    <a:pt x="2166863" y="2142686"/>
                    <a:pt x="2169459" y="2133600"/>
                  </a:cubicBezTo>
                  <a:cubicBezTo>
                    <a:pt x="2182664" y="2087382"/>
                    <a:pt x="2175055" y="2097196"/>
                    <a:pt x="2196353" y="2043953"/>
                  </a:cubicBezTo>
                  <a:cubicBezTo>
                    <a:pt x="2202330" y="2029012"/>
                    <a:pt x="2208784" y="2014252"/>
                    <a:pt x="2214283" y="1999129"/>
                  </a:cubicBezTo>
                  <a:cubicBezTo>
                    <a:pt x="2239887" y="1928718"/>
                    <a:pt x="2219295" y="1964716"/>
                    <a:pt x="2250142" y="1918447"/>
                  </a:cubicBezTo>
                  <a:cubicBezTo>
                    <a:pt x="2253130" y="1903506"/>
                    <a:pt x="2253104" y="1887629"/>
                    <a:pt x="2259106" y="1873624"/>
                  </a:cubicBezTo>
                  <a:cubicBezTo>
                    <a:pt x="2262436" y="1865855"/>
                    <a:pt x="2272348" y="1862727"/>
                    <a:pt x="2277036" y="1855694"/>
                  </a:cubicBezTo>
                  <a:cubicBezTo>
                    <a:pt x="2284449" y="1844575"/>
                    <a:pt x="2288089" y="1831294"/>
                    <a:pt x="2294965" y="1819835"/>
                  </a:cubicBezTo>
                  <a:cubicBezTo>
                    <a:pt x="2306052" y="1801357"/>
                    <a:pt x="2330824" y="1766047"/>
                    <a:pt x="2330824" y="1766047"/>
                  </a:cubicBezTo>
                  <a:cubicBezTo>
                    <a:pt x="2337934" y="1730497"/>
                    <a:pt x="2346909" y="1681932"/>
                    <a:pt x="2357718" y="1649506"/>
                  </a:cubicBezTo>
                  <a:cubicBezTo>
                    <a:pt x="2360706" y="1640541"/>
                    <a:pt x="2362961" y="1631298"/>
                    <a:pt x="2366683" y="1622612"/>
                  </a:cubicBezTo>
                  <a:cubicBezTo>
                    <a:pt x="2385046" y="1579764"/>
                    <a:pt x="2383067" y="1598397"/>
                    <a:pt x="2393577" y="1559859"/>
                  </a:cubicBezTo>
                  <a:cubicBezTo>
                    <a:pt x="2400061" y="1536086"/>
                    <a:pt x="2404736" y="1511835"/>
                    <a:pt x="2411506" y="1488141"/>
                  </a:cubicBezTo>
                  <a:cubicBezTo>
                    <a:pt x="2417483" y="1467223"/>
                    <a:pt x="2423712" y="1446376"/>
                    <a:pt x="2429436" y="1425388"/>
                  </a:cubicBezTo>
                  <a:cubicBezTo>
                    <a:pt x="2432678" y="1413501"/>
                    <a:pt x="2435158" y="1401416"/>
                    <a:pt x="2438400" y="1389529"/>
                  </a:cubicBezTo>
                  <a:cubicBezTo>
                    <a:pt x="2444124" y="1368541"/>
                    <a:pt x="2451054" y="1347882"/>
                    <a:pt x="2456330" y="1326777"/>
                  </a:cubicBezTo>
                  <a:cubicBezTo>
                    <a:pt x="2465801" y="1288896"/>
                    <a:pt x="2468186" y="1258676"/>
                    <a:pt x="2474259" y="1219200"/>
                  </a:cubicBezTo>
                  <a:cubicBezTo>
                    <a:pt x="2477023" y="1201235"/>
                    <a:pt x="2479281" y="1183156"/>
                    <a:pt x="2483224" y="1165412"/>
                  </a:cubicBezTo>
                  <a:cubicBezTo>
                    <a:pt x="2485274" y="1156187"/>
                    <a:pt x="2489201" y="1147483"/>
                    <a:pt x="2492189" y="1138518"/>
                  </a:cubicBezTo>
                  <a:cubicBezTo>
                    <a:pt x="2495177" y="1120588"/>
                    <a:pt x="2498389" y="1102695"/>
                    <a:pt x="2501153" y="1084729"/>
                  </a:cubicBezTo>
                  <a:cubicBezTo>
                    <a:pt x="2504366" y="1063845"/>
                    <a:pt x="2506644" y="1042819"/>
                    <a:pt x="2510118" y="1021977"/>
                  </a:cubicBezTo>
                  <a:cubicBezTo>
                    <a:pt x="2519128" y="967918"/>
                    <a:pt x="2517305" y="989634"/>
                    <a:pt x="2528047" y="941294"/>
                  </a:cubicBezTo>
                  <a:cubicBezTo>
                    <a:pt x="2531352" y="926420"/>
                    <a:pt x="2533707" y="911345"/>
                    <a:pt x="2537012" y="896471"/>
                  </a:cubicBezTo>
                  <a:cubicBezTo>
                    <a:pt x="2539685" y="884444"/>
                    <a:pt x="2543304" y="872639"/>
                    <a:pt x="2545977" y="860612"/>
                  </a:cubicBezTo>
                  <a:cubicBezTo>
                    <a:pt x="2553285" y="827726"/>
                    <a:pt x="2554540" y="811148"/>
                    <a:pt x="2563906" y="779929"/>
                  </a:cubicBezTo>
                  <a:cubicBezTo>
                    <a:pt x="2569337" y="761827"/>
                    <a:pt x="2575860" y="744070"/>
                    <a:pt x="2581836" y="726141"/>
                  </a:cubicBezTo>
                  <a:lnTo>
                    <a:pt x="2599765" y="672353"/>
                  </a:lnTo>
                  <a:lnTo>
                    <a:pt x="2608730" y="645459"/>
                  </a:lnTo>
                  <a:cubicBezTo>
                    <a:pt x="2611718" y="636494"/>
                    <a:pt x="2615842" y="627831"/>
                    <a:pt x="2617695" y="618565"/>
                  </a:cubicBezTo>
                  <a:cubicBezTo>
                    <a:pt x="2627017" y="571951"/>
                    <a:pt x="2627979" y="569644"/>
                    <a:pt x="2635624" y="519953"/>
                  </a:cubicBezTo>
                  <a:cubicBezTo>
                    <a:pt x="2638837" y="499069"/>
                    <a:pt x="2640445" y="477920"/>
                    <a:pt x="2644589" y="457200"/>
                  </a:cubicBezTo>
                  <a:cubicBezTo>
                    <a:pt x="2646442" y="447934"/>
                    <a:pt x="2651503" y="439531"/>
                    <a:pt x="2653553" y="430306"/>
                  </a:cubicBezTo>
                  <a:cubicBezTo>
                    <a:pt x="2657496" y="412562"/>
                    <a:pt x="2659266" y="394401"/>
                    <a:pt x="2662518" y="376518"/>
                  </a:cubicBezTo>
                  <a:cubicBezTo>
                    <a:pt x="2665244" y="361527"/>
                    <a:pt x="2671120" y="346927"/>
                    <a:pt x="2671483" y="331694"/>
                  </a:cubicBezTo>
                  <a:cubicBezTo>
                    <a:pt x="2674115" y="221161"/>
                    <a:pt x="2671483" y="110565"/>
                    <a:pt x="2671483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/>
            <p:cNvSpPr/>
            <p:nvPr/>
          </p:nvSpPr>
          <p:spPr>
            <a:xfrm>
              <a:off x="6804248" y="1916832"/>
              <a:ext cx="864096" cy="864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1A</a:t>
              </a:r>
              <a:endParaRPr lang="en-AU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7216588" y="2796988"/>
              <a:ext cx="35859" cy="331694"/>
            </a:xfrm>
            <a:custGeom>
              <a:avLst/>
              <a:gdLst>
                <a:gd name="connsiteX0" fmla="*/ 35859 w 35859"/>
                <a:gd name="connsiteY0" fmla="*/ 331694 h 331694"/>
                <a:gd name="connsiteX1" fmla="*/ 26894 w 35859"/>
                <a:gd name="connsiteY1" fmla="*/ 125506 h 331694"/>
                <a:gd name="connsiteX2" fmla="*/ 8965 w 35859"/>
                <a:gd name="connsiteY2" fmla="*/ 71718 h 331694"/>
                <a:gd name="connsiteX3" fmla="*/ 0 w 35859"/>
                <a:gd name="connsiteY3" fmla="*/ 44824 h 331694"/>
                <a:gd name="connsiteX4" fmla="*/ 26894 w 35859"/>
                <a:gd name="connsiteY4" fmla="*/ 26894 h 331694"/>
                <a:gd name="connsiteX5" fmla="*/ 35859 w 35859"/>
                <a:gd name="connsiteY5" fmla="*/ 0 h 33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59" h="331694">
                  <a:moveTo>
                    <a:pt x="35859" y="331694"/>
                  </a:moveTo>
                  <a:cubicBezTo>
                    <a:pt x="32871" y="262965"/>
                    <a:pt x="33973" y="193935"/>
                    <a:pt x="26894" y="125506"/>
                  </a:cubicBezTo>
                  <a:cubicBezTo>
                    <a:pt x="24949" y="106707"/>
                    <a:pt x="14941" y="89647"/>
                    <a:pt x="8965" y="71718"/>
                  </a:cubicBezTo>
                  <a:lnTo>
                    <a:pt x="0" y="44824"/>
                  </a:lnTo>
                  <a:cubicBezTo>
                    <a:pt x="8965" y="38847"/>
                    <a:pt x="20163" y="35307"/>
                    <a:pt x="26894" y="26894"/>
                  </a:cubicBezTo>
                  <a:cubicBezTo>
                    <a:pt x="32797" y="19515"/>
                    <a:pt x="35859" y="0"/>
                    <a:pt x="35859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4572000" y="1846729"/>
              <a:ext cx="2232212" cy="477020"/>
            </a:xfrm>
            <a:custGeom>
              <a:avLst/>
              <a:gdLst>
                <a:gd name="connsiteX0" fmla="*/ 0 w 2232212"/>
                <a:gd name="connsiteY0" fmla="*/ 0 h 477020"/>
                <a:gd name="connsiteX1" fmla="*/ 1577788 w 2232212"/>
                <a:gd name="connsiteY1" fmla="*/ 8965 h 477020"/>
                <a:gd name="connsiteX2" fmla="*/ 1658471 w 2232212"/>
                <a:gd name="connsiteY2" fmla="*/ 35859 h 477020"/>
                <a:gd name="connsiteX3" fmla="*/ 1685365 w 2232212"/>
                <a:gd name="connsiteY3" fmla="*/ 44824 h 477020"/>
                <a:gd name="connsiteX4" fmla="*/ 1712259 w 2232212"/>
                <a:gd name="connsiteY4" fmla="*/ 62753 h 477020"/>
                <a:gd name="connsiteX5" fmla="*/ 1775012 w 2232212"/>
                <a:gd name="connsiteY5" fmla="*/ 80683 h 477020"/>
                <a:gd name="connsiteX6" fmla="*/ 1801906 w 2232212"/>
                <a:gd name="connsiteY6" fmla="*/ 107577 h 477020"/>
                <a:gd name="connsiteX7" fmla="*/ 1837765 w 2232212"/>
                <a:gd name="connsiteY7" fmla="*/ 152400 h 477020"/>
                <a:gd name="connsiteX8" fmla="*/ 1864659 w 2232212"/>
                <a:gd name="connsiteY8" fmla="*/ 170330 h 477020"/>
                <a:gd name="connsiteX9" fmla="*/ 1873624 w 2232212"/>
                <a:gd name="connsiteY9" fmla="*/ 206189 h 477020"/>
                <a:gd name="connsiteX10" fmla="*/ 1981200 w 2232212"/>
                <a:gd name="connsiteY10" fmla="*/ 286871 h 477020"/>
                <a:gd name="connsiteX11" fmla="*/ 2017059 w 2232212"/>
                <a:gd name="connsiteY11" fmla="*/ 313765 h 477020"/>
                <a:gd name="connsiteX12" fmla="*/ 2088776 w 2232212"/>
                <a:gd name="connsiteY12" fmla="*/ 349624 h 477020"/>
                <a:gd name="connsiteX13" fmla="*/ 2142565 w 2232212"/>
                <a:gd name="connsiteY13" fmla="*/ 403412 h 477020"/>
                <a:gd name="connsiteX14" fmla="*/ 2160494 w 2232212"/>
                <a:gd name="connsiteY14" fmla="*/ 421342 h 477020"/>
                <a:gd name="connsiteX15" fmla="*/ 2178424 w 2232212"/>
                <a:gd name="connsiteY15" fmla="*/ 439271 h 477020"/>
                <a:gd name="connsiteX16" fmla="*/ 2187388 w 2232212"/>
                <a:gd name="connsiteY16" fmla="*/ 466165 h 477020"/>
                <a:gd name="connsiteX17" fmla="*/ 2232212 w 2232212"/>
                <a:gd name="connsiteY17" fmla="*/ 475130 h 477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2212" h="477020">
                  <a:moveTo>
                    <a:pt x="0" y="0"/>
                  </a:moveTo>
                  <a:lnTo>
                    <a:pt x="1577788" y="8965"/>
                  </a:lnTo>
                  <a:cubicBezTo>
                    <a:pt x="1606130" y="9578"/>
                    <a:pt x="1631577" y="26894"/>
                    <a:pt x="1658471" y="35859"/>
                  </a:cubicBezTo>
                  <a:cubicBezTo>
                    <a:pt x="1667436" y="38847"/>
                    <a:pt x="1677502" y="39582"/>
                    <a:pt x="1685365" y="44824"/>
                  </a:cubicBezTo>
                  <a:cubicBezTo>
                    <a:pt x="1694330" y="50800"/>
                    <a:pt x="1702622" y="57935"/>
                    <a:pt x="1712259" y="62753"/>
                  </a:cubicBezTo>
                  <a:cubicBezTo>
                    <a:pt x="1725121" y="69184"/>
                    <a:pt x="1763521" y="77810"/>
                    <a:pt x="1775012" y="80683"/>
                  </a:cubicBezTo>
                  <a:cubicBezTo>
                    <a:pt x="1783977" y="89648"/>
                    <a:pt x="1793790" y="97837"/>
                    <a:pt x="1801906" y="107577"/>
                  </a:cubicBezTo>
                  <a:cubicBezTo>
                    <a:pt x="1825208" y="135539"/>
                    <a:pt x="1811680" y="131532"/>
                    <a:pt x="1837765" y="152400"/>
                  </a:cubicBezTo>
                  <a:cubicBezTo>
                    <a:pt x="1846178" y="159131"/>
                    <a:pt x="1855694" y="164353"/>
                    <a:pt x="1864659" y="170330"/>
                  </a:cubicBezTo>
                  <a:cubicBezTo>
                    <a:pt x="1867647" y="182283"/>
                    <a:pt x="1865336" y="197072"/>
                    <a:pt x="1873624" y="206189"/>
                  </a:cubicBezTo>
                  <a:cubicBezTo>
                    <a:pt x="1909876" y="246066"/>
                    <a:pt x="1942696" y="259369"/>
                    <a:pt x="1981200" y="286871"/>
                  </a:cubicBezTo>
                  <a:cubicBezTo>
                    <a:pt x="1993358" y="295555"/>
                    <a:pt x="2003998" y="306509"/>
                    <a:pt x="2017059" y="313765"/>
                  </a:cubicBezTo>
                  <a:cubicBezTo>
                    <a:pt x="2057358" y="336154"/>
                    <a:pt x="2058219" y="322463"/>
                    <a:pt x="2088776" y="349624"/>
                  </a:cubicBezTo>
                  <a:cubicBezTo>
                    <a:pt x="2107728" y="366470"/>
                    <a:pt x="2124635" y="385482"/>
                    <a:pt x="2142565" y="403412"/>
                  </a:cubicBezTo>
                  <a:lnTo>
                    <a:pt x="2160494" y="421342"/>
                  </a:lnTo>
                  <a:lnTo>
                    <a:pt x="2178424" y="439271"/>
                  </a:lnTo>
                  <a:cubicBezTo>
                    <a:pt x="2181412" y="448236"/>
                    <a:pt x="2180706" y="459483"/>
                    <a:pt x="2187388" y="466165"/>
                  </a:cubicBezTo>
                  <a:cubicBezTo>
                    <a:pt x="2198243" y="477020"/>
                    <a:pt x="2218563" y="475130"/>
                    <a:pt x="2232212" y="47513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572000" y="1844824"/>
            <a:ext cx="3096344" cy="4865541"/>
            <a:chOff x="5580112" y="1412776"/>
            <a:chExt cx="3096344" cy="4865541"/>
          </a:xfrm>
        </p:grpSpPr>
        <p:grpSp>
          <p:nvGrpSpPr>
            <p:cNvPr id="70" name="Group 69"/>
            <p:cNvGrpSpPr/>
            <p:nvPr/>
          </p:nvGrpSpPr>
          <p:grpSpPr>
            <a:xfrm rot="10800000">
              <a:off x="8028384" y="2707015"/>
              <a:ext cx="504056" cy="432048"/>
              <a:chOff x="8028384" y="2707015"/>
              <a:chExt cx="504056" cy="432048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8028384" y="2707015"/>
                <a:ext cx="504056" cy="144016"/>
                <a:chOff x="6948264" y="3140968"/>
                <a:chExt cx="504056" cy="144016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948264" y="3140968"/>
                  <a:ext cx="5040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092280" y="3284984"/>
                  <a:ext cx="2160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8028384" y="2995047"/>
                <a:ext cx="504056" cy="144016"/>
                <a:chOff x="6948264" y="3140968"/>
                <a:chExt cx="504056" cy="144016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948264" y="3140968"/>
                  <a:ext cx="5040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7092280" y="3284984"/>
                  <a:ext cx="2160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Freeform 61"/>
            <p:cNvSpPr/>
            <p:nvPr/>
          </p:nvSpPr>
          <p:spPr>
            <a:xfrm>
              <a:off x="5598041" y="3160894"/>
              <a:ext cx="2674115" cy="3117423"/>
            </a:xfrm>
            <a:custGeom>
              <a:avLst/>
              <a:gdLst>
                <a:gd name="connsiteX0" fmla="*/ 0 w 2674115"/>
                <a:gd name="connsiteY0" fmla="*/ 2599765 h 3117423"/>
                <a:gd name="connsiteX1" fmla="*/ 17930 w 2674115"/>
                <a:gd name="connsiteY1" fmla="*/ 2698377 h 3117423"/>
                <a:gd name="connsiteX2" fmla="*/ 53789 w 2674115"/>
                <a:gd name="connsiteY2" fmla="*/ 2752165 h 3117423"/>
                <a:gd name="connsiteX3" fmla="*/ 89647 w 2674115"/>
                <a:gd name="connsiteY3" fmla="*/ 2841812 h 3117423"/>
                <a:gd name="connsiteX4" fmla="*/ 161365 w 2674115"/>
                <a:gd name="connsiteY4" fmla="*/ 2895600 h 3117423"/>
                <a:gd name="connsiteX5" fmla="*/ 188259 w 2674115"/>
                <a:gd name="connsiteY5" fmla="*/ 2904565 h 3117423"/>
                <a:gd name="connsiteX6" fmla="*/ 224118 w 2674115"/>
                <a:gd name="connsiteY6" fmla="*/ 2922494 h 3117423"/>
                <a:gd name="connsiteX7" fmla="*/ 251012 w 2674115"/>
                <a:gd name="connsiteY7" fmla="*/ 2931459 h 3117423"/>
                <a:gd name="connsiteX8" fmla="*/ 277906 w 2674115"/>
                <a:gd name="connsiteY8" fmla="*/ 2949388 h 3117423"/>
                <a:gd name="connsiteX9" fmla="*/ 349624 w 2674115"/>
                <a:gd name="connsiteY9" fmla="*/ 2967318 h 3117423"/>
                <a:gd name="connsiteX10" fmla="*/ 385483 w 2674115"/>
                <a:gd name="connsiteY10" fmla="*/ 2976282 h 3117423"/>
                <a:gd name="connsiteX11" fmla="*/ 484095 w 2674115"/>
                <a:gd name="connsiteY11" fmla="*/ 3003177 h 3117423"/>
                <a:gd name="connsiteX12" fmla="*/ 519953 w 2674115"/>
                <a:gd name="connsiteY12" fmla="*/ 3012141 h 3117423"/>
                <a:gd name="connsiteX13" fmla="*/ 636495 w 2674115"/>
                <a:gd name="connsiteY13" fmla="*/ 3021106 h 3117423"/>
                <a:gd name="connsiteX14" fmla="*/ 1497106 w 2674115"/>
                <a:gd name="connsiteY14" fmla="*/ 3021106 h 3117423"/>
                <a:gd name="connsiteX15" fmla="*/ 1524000 w 2674115"/>
                <a:gd name="connsiteY15" fmla="*/ 3003177 h 3117423"/>
                <a:gd name="connsiteX16" fmla="*/ 1595718 w 2674115"/>
                <a:gd name="connsiteY16" fmla="*/ 2976282 h 3117423"/>
                <a:gd name="connsiteX17" fmla="*/ 1631577 w 2674115"/>
                <a:gd name="connsiteY17" fmla="*/ 2967318 h 3117423"/>
                <a:gd name="connsiteX18" fmla="*/ 1685365 w 2674115"/>
                <a:gd name="connsiteY18" fmla="*/ 2922494 h 3117423"/>
                <a:gd name="connsiteX19" fmla="*/ 1721224 w 2674115"/>
                <a:gd name="connsiteY19" fmla="*/ 2904565 h 3117423"/>
                <a:gd name="connsiteX20" fmla="*/ 1757083 w 2674115"/>
                <a:gd name="connsiteY20" fmla="*/ 2859741 h 3117423"/>
                <a:gd name="connsiteX21" fmla="*/ 1792942 w 2674115"/>
                <a:gd name="connsiteY21" fmla="*/ 2832847 h 3117423"/>
                <a:gd name="connsiteX22" fmla="*/ 1837765 w 2674115"/>
                <a:gd name="connsiteY22" fmla="*/ 2770094 h 3117423"/>
                <a:gd name="connsiteX23" fmla="*/ 1855695 w 2674115"/>
                <a:gd name="connsiteY23" fmla="*/ 2752165 h 3117423"/>
                <a:gd name="connsiteX24" fmla="*/ 1909483 w 2674115"/>
                <a:gd name="connsiteY24" fmla="*/ 2707341 h 3117423"/>
                <a:gd name="connsiteX25" fmla="*/ 1945342 w 2674115"/>
                <a:gd name="connsiteY25" fmla="*/ 2653553 h 3117423"/>
                <a:gd name="connsiteX26" fmla="*/ 1963271 w 2674115"/>
                <a:gd name="connsiteY26" fmla="*/ 2626659 h 3117423"/>
                <a:gd name="connsiteX27" fmla="*/ 1990165 w 2674115"/>
                <a:gd name="connsiteY27" fmla="*/ 2599765 h 3117423"/>
                <a:gd name="connsiteX28" fmla="*/ 2008095 w 2674115"/>
                <a:gd name="connsiteY28" fmla="*/ 2554941 h 3117423"/>
                <a:gd name="connsiteX29" fmla="*/ 2052918 w 2674115"/>
                <a:gd name="connsiteY29" fmla="*/ 2474259 h 3117423"/>
                <a:gd name="connsiteX30" fmla="*/ 2088777 w 2674115"/>
                <a:gd name="connsiteY30" fmla="*/ 2429435 h 3117423"/>
                <a:gd name="connsiteX31" fmla="*/ 2115671 w 2674115"/>
                <a:gd name="connsiteY31" fmla="*/ 2366682 h 3117423"/>
                <a:gd name="connsiteX32" fmla="*/ 2124636 w 2674115"/>
                <a:gd name="connsiteY32" fmla="*/ 2330824 h 3117423"/>
                <a:gd name="connsiteX33" fmla="*/ 2133600 w 2674115"/>
                <a:gd name="connsiteY33" fmla="*/ 2303929 h 3117423"/>
                <a:gd name="connsiteX34" fmla="*/ 2160495 w 2674115"/>
                <a:gd name="connsiteY34" fmla="*/ 2160494 h 3117423"/>
                <a:gd name="connsiteX35" fmla="*/ 2169459 w 2674115"/>
                <a:gd name="connsiteY35" fmla="*/ 2133600 h 3117423"/>
                <a:gd name="connsiteX36" fmla="*/ 2196353 w 2674115"/>
                <a:gd name="connsiteY36" fmla="*/ 2043953 h 3117423"/>
                <a:gd name="connsiteX37" fmla="*/ 2214283 w 2674115"/>
                <a:gd name="connsiteY37" fmla="*/ 1999129 h 3117423"/>
                <a:gd name="connsiteX38" fmla="*/ 2250142 w 2674115"/>
                <a:gd name="connsiteY38" fmla="*/ 1918447 h 3117423"/>
                <a:gd name="connsiteX39" fmla="*/ 2259106 w 2674115"/>
                <a:gd name="connsiteY39" fmla="*/ 1873624 h 3117423"/>
                <a:gd name="connsiteX40" fmla="*/ 2277036 w 2674115"/>
                <a:gd name="connsiteY40" fmla="*/ 1855694 h 3117423"/>
                <a:gd name="connsiteX41" fmla="*/ 2294965 w 2674115"/>
                <a:gd name="connsiteY41" fmla="*/ 1819835 h 3117423"/>
                <a:gd name="connsiteX42" fmla="*/ 2330824 w 2674115"/>
                <a:gd name="connsiteY42" fmla="*/ 1766047 h 3117423"/>
                <a:gd name="connsiteX43" fmla="*/ 2357718 w 2674115"/>
                <a:gd name="connsiteY43" fmla="*/ 1649506 h 3117423"/>
                <a:gd name="connsiteX44" fmla="*/ 2366683 w 2674115"/>
                <a:gd name="connsiteY44" fmla="*/ 1622612 h 3117423"/>
                <a:gd name="connsiteX45" fmla="*/ 2393577 w 2674115"/>
                <a:gd name="connsiteY45" fmla="*/ 1559859 h 3117423"/>
                <a:gd name="connsiteX46" fmla="*/ 2411506 w 2674115"/>
                <a:gd name="connsiteY46" fmla="*/ 1488141 h 3117423"/>
                <a:gd name="connsiteX47" fmla="*/ 2429436 w 2674115"/>
                <a:gd name="connsiteY47" fmla="*/ 1425388 h 3117423"/>
                <a:gd name="connsiteX48" fmla="*/ 2438400 w 2674115"/>
                <a:gd name="connsiteY48" fmla="*/ 1389529 h 3117423"/>
                <a:gd name="connsiteX49" fmla="*/ 2456330 w 2674115"/>
                <a:gd name="connsiteY49" fmla="*/ 1326777 h 3117423"/>
                <a:gd name="connsiteX50" fmla="*/ 2474259 w 2674115"/>
                <a:gd name="connsiteY50" fmla="*/ 1219200 h 3117423"/>
                <a:gd name="connsiteX51" fmla="*/ 2483224 w 2674115"/>
                <a:gd name="connsiteY51" fmla="*/ 1165412 h 3117423"/>
                <a:gd name="connsiteX52" fmla="*/ 2492189 w 2674115"/>
                <a:gd name="connsiteY52" fmla="*/ 1138518 h 3117423"/>
                <a:gd name="connsiteX53" fmla="*/ 2501153 w 2674115"/>
                <a:gd name="connsiteY53" fmla="*/ 1084729 h 3117423"/>
                <a:gd name="connsiteX54" fmla="*/ 2510118 w 2674115"/>
                <a:gd name="connsiteY54" fmla="*/ 1021977 h 3117423"/>
                <a:gd name="connsiteX55" fmla="*/ 2528047 w 2674115"/>
                <a:gd name="connsiteY55" fmla="*/ 941294 h 3117423"/>
                <a:gd name="connsiteX56" fmla="*/ 2537012 w 2674115"/>
                <a:gd name="connsiteY56" fmla="*/ 896471 h 3117423"/>
                <a:gd name="connsiteX57" fmla="*/ 2545977 w 2674115"/>
                <a:gd name="connsiteY57" fmla="*/ 860612 h 3117423"/>
                <a:gd name="connsiteX58" fmla="*/ 2563906 w 2674115"/>
                <a:gd name="connsiteY58" fmla="*/ 779929 h 3117423"/>
                <a:gd name="connsiteX59" fmla="*/ 2581836 w 2674115"/>
                <a:gd name="connsiteY59" fmla="*/ 726141 h 3117423"/>
                <a:gd name="connsiteX60" fmla="*/ 2599765 w 2674115"/>
                <a:gd name="connsiteY60" fmla="*/ 672353 h 3117423"/>
                <a:gd name="connsiteX61" fmla="*/ 2608730 w 2674115"/>
                <a:gd name="connsiteY61" fmla="*/ 645459 h 3117423"/>
                <a:gd name="connsiteX62" fmla="*/ 2617695 w 2674115"/>
                <a:gd name="connsiteY62" fmla="*/ 618565 h 3117423"/>
                <a:gd name="connsiteX63" fmla="*/ 2635624 w 2674115"/>
                <a:gd name="connsiteY63" fmla="*/ 519953 h 3117423"/>
                <a:gd name="connsiteX64" fmla="*/ 2644589 w 2674115"/>
                <a:gd name="connsiteY64" fmla="*/ 457200 h 3117423"/>
                <a:gd name="connsiteX65" fmla="*/ 2653553 w 2674115"/>
                <a:gd name="connsiteY65" fmla="*/ 430306 h 3117423"/>
                <a:gd name="connsiteX66" fmla="*/ 2662518 w 2674115"/>
                <a:gd name="connsiteY66" fmla="*/ 376518 h 3117423"/>
                <a:gd name="connsiteX67" fmla="*/ 2671483 w 2674115"/>
                <a:gd name="connsiteY67" fmla="*/ 331694 h 3117423"/>
                <a:gd name="connsiteX68" fmla="*/ 2671483 w 2674115"/>
                <a:gd name="connsiteY68" fmla="*/ 0 h 311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674115" h="3117423">
                  <a:moveTo>
                    <a:pt x="0" y="2599765"/>
                  </a:moveTo>
                  <a:cubicBezTo>
                    <a:pt x="1042" y="2607059"/>
                    <a:pt x="9476" y="2681469"/>
                    <a:pt x="17930" y="2698377"/>
                  </a:cubicBezTo>
                  <a:cubicBezTo>
                    <a:pt x="27567" y="2717650"/>
                    <a:pt x="53789" y="2752165"/>
                    <a:pt x="53789" y="2752165"/>
                  </a:cubicBezTo>
                  <a:cubicBezTo>
                    <a:pt x="61020" y="2773859"/>
                    <a:pt x="73819" y="2820708"/>
                    <a:pt x="89647" y="2841812"/>
                  </a:cubicBezTo>
                  <a:cubicBezTo>
                    <a:pt x="113173" y="2873180"/>
                    <a:pt x="127607" y="2881132"/>
                    <a:pt x="161365" y="2895600"/>
                  </a:cubicBezTo>
                  <a:cubicBezTo>
                    <a:pt x="170051" y="2899322"/>
                    <a:pt x="179573" y="2900843"/>
                    <a:pt x="188259" y="2904565"/>
                  </a:cubicBezTo>
                  <a:cubicBezTo>
                    <a:pt x="200542" y="2909829"/>
                    <a:pt x="211835" y="2917230"/>
                    <a:pt x="224118" y="2922494"/>
                  </a:cubicBezTo>
                  <a:cubicBezTo>
                    <a:pt x="232804" y="2926216"/>
                    <a:pt x="242560" y="2927233"/>
                    <a:pt x="251012" y="2931459"/>
                  </a:cubicBezTo>
                  <a:cubicBezTo>
                    <a:pt x="260649" y="2936277"/>
                    <a:pt x="267781" y="2945706"/>
                    <a:pt x="277906" y="2949388"/>
                  </a:cubicBezTo>
                  <a:cubicBezTo>
                    <a:pt x="301064" y="2957809"/>
                    <a:pt x="325718" y="2961342"/>
                    <a:pt x="349624" y="2967318"/>
                  </a:cubicBezTo>
                  <a:lnTo>
                    <a:pt x="385483" y="2976282"/>
                  </a:lnTo>
                  <a:cubicBezTo>
                    <a:pt x="446124" y="3006603"/>
                    <a:pt x="398811" y="2987671"/>
                    <a:pt x="484095" y="3003177"/>
                  </a:cubicBezTo>
                  <a:cubicBezTo>
                    <a:pt x="496217" y="3005381"/>
                    <a:pt x="507717" y="3010701"/>
                    <a:pt x="519953" y="3012141"/>
                  </a:cubicBezTo>
                  <a:cubicBezTo>
                    <a:pt x="558648" y="3016693"/>
                    <a:pt x="597648" y="3018118"/>
                    <a:pt x="636495" y="3021106"/>
                  </a:cubicBezTo>
                  <a:cubicBezTo>
                    <a:pt x="925436" y="3117423"/>
                    <a:pt x="701341" y="3045974"/>
                    <a:pt x="1497106" y="3021106"/>
                  </a:cubicBezTo>
                  <a:cubicBezTo>
                    <a:pt x="1507875" y="3020769"/>
                    <a:pt x="1514363" y="3007995"/>
                    <a:pt x="1524000" y="3003177"/>
                  </a:cubicBezTo>
                  <a:cubicBezTo>
                    <a:pt x="1536627" y="2996863"/>
                    <a:pt x="1577616" y="2981454"/>
                    <a:pt x="1595718" y="2976282"/>
                  </a:cubicBezTo>
                  <a:cubicBezTo>
                    <a:pt x="1607565" y="2972897"/>
                    <a:pt x="1619624" y="2970306"/>
                    <a:pt x="1631577" y="2967318"/>
                  </a:cubicBezTo>
                  <a:cubicBezTo>
                    <a:pt x="1739946" y="2913132"/>
                    <a:pt x="1609334" y="2985853"/>
                    <a:pt x="1685365" y="2922494"/>
                  </a:cubicBezTo>
                  <a:cubicBezTo>
                    <a:pt x="1695631" y="2913939"/>
                    <a:pt x="1709271" y="2910541"/>
                    <a:pt x="1721224" y="2904565"/>
                  </a:cubicBezTo>
                  <a:cubicBezTo>
                    <a:pt x="1735700" y="2882851"/>
                    <a:pt x="1737921" y="2875709"/>
                    <a:pt x="1757083" y="2859741"/>
                  </a:cubicBezTo>
                  <a:cubicBezTo>
                    <a:pt x="1768561" y="2850176"/>
                    <a:pt x="1782377" y="2843412"/>
                    <a:pt x="1792942" y="2832847"/>
                  </a:cubicBezTo>
                  <a:cubicBezTo>
                    <a:pt x="1818184" y="2807605"/>
                    <a:pt x="1817401" y="2795548"/>
                    <a:pt x="1837765" y="2770094"/>
                  </a:cubicBezTo>
                  <a:cubicBezTo>
                    <a:pt x="1843045" y="2763494"/>
                    <a:pt x="1849202" y="2757576"/>
                    <a:pt x="1855695" y="2752165"/>
                  </a:cubicBezTo>
                  <a:cubicBezTo>
                    <a:pt x="1871837" y="2738713"/>
                    <a:pt x="1895967" y="2725363"/>
                    <a:pt x="1909483" y="2707341"/>
                  </a:cubicBezTo>
                  <a:cubicBezTo>
                    <a:pt x="1922412" y="2690102"/>
                    <a:pt x="1933389" y="2671482"/>
                    <a:pt x="1945342" y="2653553"/>
                  </a:cubicBezTo>
                  <a:cubicBezTo>
                    <a:pt x="1951318" y="2644588"/>
                    <a:pt x="1955653" y="2634277"/>
                    <a:pt x="1963271" y="2626659"/>
                  </a:cubicBezTo>
                  <a:lnTo>
                    <a:pt x="1990165" y="2599765"/>
                  </a:lnTo>
                  <a:cubicBezTo>
                    <a:pt x="1996142" y="2584824"/>
                    <a:pt x="2001559" y="2569646"/>
                    <a:pt x="2008095" y="2554941"/>
                  </a:cubicBezTo>
                  <a:cubicBezTo>
                    <a:pt x="2018483" y="2531569"/>
                    <a:pt x="2039141" y="2493941"/>
                    <a:pt x="2052918" y="2474259"/>
                  </a:cubicBezTo>
                  <a:cubicBezTo>
                    <a:pt x="2063891" y="2458584"/>
                    <a:pt x="2076824" y="2444376"/>
                    <a:pt x="2088777" y="2429435"/>
                  </a:cubicBezTo>
                  <a:cubicBezTo>
                    <a:pt x="2114514" y="2326491"/>
                    <a:pt x="2078526" y="2453354"/>
                    <a:pt x="2115671" y="2366682"/>
                  </a:cubicBezTo>
                  <a:cubicBezTo>
                    <a:pt x="2120524" y="2355358"/>
                    <a:pt x="2121251" y="2342671"/>
                    <a:pt x="2124636" y="2330824"/>
                  </a:cubicBezTo>
                  <a:cubicBezTo>
                    <a:pt x="2127232" y="2321738"/>
                    <a:pt x="2131308" y="2313097"/>
                    <a:pt x="2133600" y="2303929"/>
                  </a:cubicBezTo>
                  <a:cubicBezTo>
                    <a:pt x="2145412" y="2256679"/>
                    <a:pt x="2148683" y="2207744"/>
                    <a:pt x="2160495" y="2160494"/>
                  </a:cubicBezTo>
                  <a:cubicBezTo>
                    <a:pt x="2162787" y="2151327"/>
                    <a:pt x="2166863" y="2142686"/>
                    <a:pt x="2169459" y="2133600"/>
                  </a:cubicBezTo>
                  <a:cubicBezTo>
                    <a:pt x="2182664" y="2087382"/>
                    <a:pt x="2175055" y="2097196"/>
                    <a:pt x="2196353" y="2043953"/>
                  </a:cubicBezTo>
                  <a:cubicBezTo>
                    <a:pt x="2202330" y="2029012"/>
                    <a:pt x="2208784" y="2014252"/>
                    <a:pt x="2214283" y="1999129"/>
                  </a:cubicBezTo>
                  <a:cubicBezTo>
                    <a:pt x="2239887" y="1928718"/>
                    <a:pt x="2219295" y="1964716"/>
                    <a:pt x="2250142" y="1918447"/>
                  </a:cubicBezTo>
                  <a:cubicBezTo>
                    <a:pt x="2253130" y="1903506"/>
                    <a:pt x="2253104" y="1887629"/>
                    <a:pt x="2259106" y="1873624"/>
                  </a:cubicBezTo>
                  <a:cubicBezTo>
                    <a:pt x="2262436" y="1865855"/>
                    <a:pt x="2272348" y="1862727"/>
                    <a:pt x="2277036" y="1855694"/>
                  </a:cubicBezTo>
                  <a:cubicBezTo>
                    <a:pt x="2284449" y="1844575"/>
                    <a:pt x="2288089" y="1831294"/>
                    <a:pt x="2294965" y="1819835"/>
                  </a:cubicBezTo>
                  <a:cubicBezTo>
                    <a:pt x="2306052" y="1801357"/>
                    <a:pt x="2330824" y="1766047"/>
                    <a:pt x="2330824" y="1766047"/>
                  </a:cubicBezTo>
                  <a:cubicBezTo>
                    <a:pt x="2337934" y="1730497"/>
                    <a:pt x="2346909" y="1681932"/>
                    <a:pt x="2357718" y="1649506"/>
                  </a:cubicBezTo>
                  <a:cubicBezTo>
                    <a:pt x="2360706" y="1640541"/>
                    <a:pt x="2362961" y="1631298"/>
                    <a:pt x="2366683" y="1622612"/>
                  </a:cubicBezTo>
                  <a:cubicBezTo>
                    <a:pt x="2385046" y="1579764"/>
                    <a:pt x="2383067" y="1598397"/>
                    <a:pt x="2393577" y="1559859"/>
                  </a:cubicBezTo>
                  <a:cubicBezTo>
                    <a:pt x="2400061" y="1536086"/>
                    <a:pt x="2404736" y="1511835"/>
                    <a:pt x="2411506" y="1488141"/>
                  </a:cubicBezTo>
                  <a:cubicBezTo>
                    <a:pt x="2417483" y="1467223"/>
                    <a:pt x="2423712" y="1446376"/>
                    <a:pt x="2429436" y="1425388"/>
                  </a:cubicBezTo>
                  <a:cubicBezTo>
                    <a:pt x="2432678" y="1413501"/>
                    <a:pt x="2435158" y="1401416"/>
                    <a:pt x="2438400" y="1389529"/>
                  </a:cubicBezTo>
                  <a:cubicBezTo>
                    <a:pt x="2444124" y="1368541"/>
                    <a:pt x="2451054" y="1347882"/>
                    <a:pt x="2456330" y="1326777"/>
                  </a:cubicBezTo>
                  <a:cubicBezTo>
                    <a:pt x="2465801" y="1288896"/>
                    <a:pt x="2468186" y="1258676"/>
                    <a:pt x="2474259" y="1219200"/>
                  </a:cubicBezTo>
                  <a:cubicBezTo>
                    <a:pt x="2477023" y="1201235"/>
                    <a:pt x="2479281" y="1183156"/>
                    <a:pt x="2483224" y="1165412"/>
                  </a:cubicBezTo>
                  <a:cubicBezTo>
                    <a:pt x="2485274" y="1156187"/>
                    <a:pt x="2489201" y="1147483"/>
                    <a:pt x="2492189" y="1138518"/>
                  </a:cubicBezTo>
                  <a:cubicBezTo>
                    <a:pt x="2495177" y="1120588"/>
                    <a:pt x="2498389" y="1102695"/>
                    <a:pt x="2501153" y="1084729"/>
                  </a:cubicBezTo>
                  <a:cubicBezTo>
                    <a:pt x="2504366" y="1063845"/>
                    <a:pt x="2506644" y="1042819"/>
                    <a:pt x="2510118" y="1021977"/>
                  </a:cubicBezTo>
                  <a:cubicBezTo>
                    <a:pt x="2519128" y="967918"/>
                    <a:pt x="2517305" y="989634"/>
                    <a:pt x="2528047" y="941294"/>
                  </a:cubicBezTo>
                  <a:cubicBezTo>
                    <a:pt x="2531352" y="926420"/>
                    <a:pt x="2533707" y="911345"/>
                    <a:pt x="2537012" y="896471"/>
                  </a:cubicBezTo>
                  <a:cubicBezTo>
                    <a:pt x="2539685" y="884444"/>
                    <a:pt x="2543304" y="872639"/>
                    <a:pt x="2545977" y="860612"/>
                  </a:cubicBezTo>
                  <a:cubicBezTo>
                    <a:pt x="2553285" y="827726"/>
                    <a:pt x="2554540" y="811148"/>
                    <a:pt x="2563906" y="779929"/>
                  </a:cubicBezTo>
                  <a:cubicBezTo>
                    <a:pt x="2569337" y="761827"/>
                    <a:pt x="2575860" y="744070"/>
                    <a:pt x="2581836" y="726141"/>
                  </a:cubicBezTo>
                  <a:lnTo>
                    <a:pt x="2599765" y="672353"/>
                  </a:lnTo>
                  <a:lnTo>
                    <a:pt x="2608730" y="645459"/>
                  </a:lnTo>
                  <a:cubicBezTo>
                    <a:pt x="2611718" y="636494"/>
                    <a:pt x="2615842" y="627831"/>
                    <a:pt x="2617695" y="618565"/>
                  </a:cubicBezTo>
                  <a:cubicBezTo>
                    <a:pt x="2627017" y="571951"/>
                    <a:pt x="2627979" y="569644"/>
                    <a:pt x="2635624" y="519953"/>
                  </a:cubicBezTo>
                  <a:cubicBezTo>
                    <a:pt x="2638837" y="499069"/>
                    <a:pt x="2640445" y="477920"/>
                    <a:pt x="2644589" y="457200"/>
                  </a:cubicBezTo>
                  <a:cubicBezTo>
                    <a:pt x="2646442" y="447934"/>
                    <a:pt x="2651503" y="439531"/>
                    <a:pt x="2653553" y="430306"/>
                  </a:cubicBezTo>
                  <a:cubicBezTo>
                    <a:pt x="2657496" y="412562"/>
                    <a:pt x="2659266" y="394401"/>
                    <a:pt x="2662518" y="376518"/>
                  </a:cubicBezTo>
                  <a:cubicBezTo>
                    <a:pt x="2665244" y="361527"/>
                    <a:pt x="2671120" y="346927"/>
                    <a:pt x="2671483" y="331694"/>
                  </a:cubicBezTo>
                  <a:cubicBezTo>
                    <a:pt x="2674115" y="221161"/>
                    <a:pt x="2671483" y="110565"/>
                    <a:pt x="2671483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Oval 62"/>
            <p:cNvSpPr/>
            <p:nvPr/>
          </p:nvSpPr>
          <p:spPr>
            <a:xfrm>
              <a:off x="7812360" y="1482879"/>
              <a:ext cx="864096" cy="864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0</a:t>
              </a:r>
              <a:r>
                <a:rPr lang="en-AU" dirty="0" smtClean="0"/>
                <a:t>A</a:t>
              </a:r>
              <a:endParaRPr lang="en-AU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224700" y="2363035"/>
              <a:ext cx="35859" cy="331694"/>
            </a:xfrm>
            <a:custGeom>
              <a:avLst/>
              <a:gdLst>
                <a:gd name="connsiteX0" fmla="*/ 35859 w 35859"/>
                <a:gd name="connsiteY0" fmla="*/ 331694 h 331694"/>
                <a:gd name="connsiteX1" fmla="*/ 26894 w 35859"/>
                <a:gd name="connsiteY1" fmla="*/ 125506 h 331694"/>
                <a:gd name="connsiteX2" fmla="*/ 8965 w 35859"/>
                <a:gd name="connsiteY2" fmla="*/ 71718 h 331694"/>
                <a:gd name="connsiteX3" fmla="*/ 0 w 35859"/>
                <a:gd name="connsiteY3" fmla="*/ 44824 h 331694"/>
                <a:gd name="connsiteX4" fmla="*/ 26894 w 35859"/>
                <a:gd name="connsiteY4" fmla="*/ 26894 h 331694"/>
                <a:gd name="connsiteX5" fmla="*/ 35859 w 35859"/>
                <a:gd name="connsiteY5" fmla="*/ 0 h 33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59" h="331694">
                  <a:moveTo>
                    <a:pt x="35859" y="331694"/>
                  </a:moveTo>
                  <a:cubicBezTo>
                    <a:pt x="32871" y="262965"/>
                    <a:pt x="33973" y="193935"/>
                    <a:pt x="26894" y="125506"/>
                  </a:cubicBezTo>
                  <a:cubicBezTo>
                    <a:pt x="24949" y="106707"/>
                    <a:pt x="14941" y="89647"/>
                    <a:pt x="8965" y="71718"/>
                  </a:cubicBezTo>
                  <a:lnTo>
                    <a:pt x="0" y="44824"/>
                  </a:lnTo>
                  <a:cubicBezTo>
                    <a:pt x="8965" y="38847"/>
                    <a:pt x="20163" y="35307"/>
                    <a:pt x="26894" y="26894"/>
                  </a:cubicBezTo>
                  <a:cubicBezTo>
                    <a:pt x="32797" y="19515"/>
                    <a:pt x="35859" y="0"/>
                    <a:pt x="35859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580112" y="1412776"/>
              <a:ext cx="2232212" cy="477020"/>
            </a:xfrm>
            <a:custGeom>
              <a:avLst/>
              <a:gdLst>
                <a:gd name="connsiteX0" fmla="*/ 0 w 2232212"/>
                <a:gd name="connsiteY0" fmla="*/ 0 h 477020"/>
                <a:gd name="connsiteX1" fmla="*/ 1577788 w 2232212"/>
                <a:gd name="connsiteY1" fmla="*/ 8965 h 477020"/>
                <a:gd name="connsiteX2" fmla="*/ 1658471 w 2232212"/>
                <a:gd name="connsiteY2" fmla="*/ 35859 h 477020"/>
                <a:gd name="connsiteX3" fmla="*/ 1685365 w 2232212"/>
                <a:gd name="connsiteY3" fmla="*/ 44824 h 477020"/>
                <a:gd name="connsiteX4" fmla="*/ 1712259 w 2232212"/>
                <a:gd name="connsiteY4" fmla="*/ 62753 h 477020"/>
                <a:gd name="connsiteX5" fmla="*/ 1775012 w 2232212"/>
                <a:gd name="connsiteY5" fmla="*/ 80683 h 477020"/>
                <a:gd name="connsiteX6" fmla="*/ 1801906 w 2232212"/>
                <a:gd name="connsiteY6" fmla="*/ 107577 h 477020"/>
                <a:gd name="connsiteX7" fmla="*/ 1837765 w 2232212"/>
                <a:gd name="connsiteY7" fmla="*/ 152400 h 477020"/>
                <a:gd name="connsiteX8" fmla="*/ 1864659 w 2232212"/>
                <a:gd name="connsiteY8" fmla="*/ 170330 h 477020"/>
                <a:gd name="connsiteX9" fmla="*/ 1873624 w 2232212"/>
                <a:gd name="connsiteY9" fmla="*/ 206189 h 477020"/>
                <a:gd name="connsiteX10" fmla="*/ 1981200 w 2232212"/>
                <a:gd name="connsiteY10" fmla="*/ 286871 h 477020"/>
                <a:gd name="connsiteX11" fmla="*/ 2017059 w 2232212"/>
                <a:gd name="connsiteY11" fmla="*/ 313765 h 477020"/>
                <a:gd name="connsiteX12" fmla="*/ 2088776 w 2232212"/>
                <a:gd name="connsiteY12" fmla="*/ 349624 h 477020"/>
                <a:gd name="connsiteX13" fmla="*/ 2142565 w 2232212"/>
                <a:gd name="connsiteY13" fmla="*/ 403412 h 477020"/>
                <a:gd name="connsiteX14" fmla="*/ 2160494 w 2232212"/>
                <a:gd name="connsiteY14" fmla="*/ 421342 h 477020"/>
                <a:gd name="connsiteX15" fmla="*/ 2178424 w 2232212"/>
                <a:gd name="connsiteY15" fmla="*/ 439271 h 477020"/>
                <a:gd name="connsiteX16" fmla="*/ 2187388 w 2232212"/>
                <a:gd name="connsiteY16" fmla="*/ 466165 h 477020"/>
                <a:gd name="connsiteX17" fmla="*/ 2232212 w 2232212"/>
                <a:gd name="connsiteY17" fmla="*/ 475130 h 477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2212" h="477020">
                  <a:moveTo>
                    <a:pt x="0" y="0"/>
                  </a:moveTo>
                  <a:lnTo>
                    <a:pt x="1577788" y="8965"/>
                  </a:lnTo>
                  <a:cubicBezTo>
                    <a:pt x="1606130" y="9578"/>
                    <a:pt x="1631577" y="26894"/>
                    <a:pt x="1658471" y="35859"/>
                  </a:cubicBezTo>
                  <a:cubicBezTo>
                    <a:pt x="1667436" y="38847"/>
                    <a:pt x="1677502" y="39582"/>
                    <a:pt x="1685365" y="44824"/>
                  </a:cubicBezTo>
                  <a:cubicBezTo>
                    <a:pt x="1694330" y="50800"/>
                    <a:pt x="1702622" y="57935"/>
                    <a:pt x="1712259" y="62753"/>
                  </a:cubicBezTo>
                  <a:cubicBezTo>
                    <a:pt x="1725121" y="69184"/>
                    <a:pt x="1763521" y="77810"/>
                    <a:pt x="1775012" y="80683"/>
                  </a:cubicBezTo>
                  <a:cubicBezTo>
                    <a:pt x="1783977" y="89648"/>
                    <a:pt x="1793790" y="97837"/>
                    <a:pt x="1801906" y="107577"/>
                  </a:cubicBezTo>
                  <a:cubicBezTo>
                    <a:pt x="1825208" y="135539"/>
                    <a:pt x="1811680" y="131532"/>
                    <a:pt x="1837765" y="152400"/>
                  </a:cubicBezTo>
                  <a:cubicBezTo>
                    <a:pt x="1846178" y="159131"/>
                    <a:pt x="1855694" y="164353"/>
                    <a:pt x="1864659" y="170330"/>
                  </a:cubicBezTo>
                  <a:cubicBezTo>
                    <a:pt x="1867647" y="182283"/>
                    <a:pt x="1865336" y="197072"/>
                    <a:pt x="1873624" y="206189"/>
                  </a:cubicBezTo>
                  <a:cubicBezTo>
                    <a:pt x="1909876" y="246066"/>
                    <a:pt x="1942696" y="259369"/>
                    <a:pt x="1981200" y="286871"/>
                  </a:cubicBezTo>
                  <a:cubicBezTo>
                    <a:pt x="1993358" y="295555"/>
                    <a:pt x="2003998" y="306509"/>
                    <a:pt x="2017059" y="313765"/>
                  </a:cubicBezTo>
                  <a:cubicBezTo>
                    <a:pt x="2057358" y="336154"/>
                    <a:pt x="2058219" y="322463"/>
                    <a:pt x="2088776" y="349624"/>
                  </a:cubicBezTo>
                  <a:cubicBezTo>
                    <a:pt x="2107728" y="366470"/>
                    <a:pt x="2124635" y="385482"/>
                    <a:pt x="2142565" y="403412"/>
                  </a:cubicBezTo>
                  <a:lnTo>
                    <a:pt x="2160494" y="421342"/>
                  </a:lnTo>
                  <a:lnTo>
                    <a:pt x="2178424" y="439271"/>
                  </a:lnTo>
                  <a:cubicBezTo>
                    <a:pt x="2181412" y="448236"/>
                    <a:pt x="2180706" y="459483"/>
                    <a:pt x="2187388" y="466165"/>
                  </a:cubicBezTo>
                  <a:cubicBezTo>
                    <a:pt x="2198243" y="477020"/>
                    <a:pt x="2218563" y="475130"/>
                    <a:pt x="2232212" y="47513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4507612" y="256490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481324" y="42930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Transistor Operation</a:t>
            </a:r>
            <a:endParaRPr lang="en-AU" dirty="0"/>
          </a:p>
        </p:txBody>
      </p:sp>
      <p:grpSp>
        <p:nvGrpSpPr>
          <p:cNvPr id="29" name="Group 28"/>
          <p:cNvGrpSpPr/>
          <p:nvPr/>
        </p:nvGrpSpPr>
        <p:grpSpPr>
          <a:xfrm rot="10800000">
            <a:off x="5913864" y="3429000"/>
            <a:ext cx="504056" cy="1440160"/>
            <a:chOff x="7020272" y="3068960"/>
            <a:chExt cx="504056" cy="1440160"/>
          </a:xfrm>
        </p:grpSpPr>
        <p:cxnSp>
          <p:nvCxnSpPr>
            <p:cNvPr id="20" name="Straight Connector 19"/>
            <p:cNvCxnSpPr/>
            <p:nvPr/>
          </p:nvCxnSpPr>
          <p:spPr>
            <a:xfrm rot="10800000">
              <a:off x="7020272" y="4005064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7164288" y="3861048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7020272" y="3717032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7164288" y="3573016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020272" y="4257092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7020272" y="3320988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6200000">
            <a:off x="1185528" y="4041068"/>
            <a:ext cx="1152128" cy="504056"/>
            <a:chOff x="4644008" y="4617132"/>
            <a:chExt cx="1152128" cy="504056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5040052" y="4869160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040052" y="486916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292080" y="4869160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44008" y="4869160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412252" y="3035052"/>
            <a:ext cx="1512168" cy="1368152"/>
            <a:chOff x="3669804" y="2886844"/>
            <a:chExt cx="1512168" cy="1368152"/>
          </a:xfrm>
        </p:grpSpPr>
        <p:sp>
          <p:nvSpPr>
            <p:cNvPr id="45" name="Oval 44"/>
            <p:cNvSpPr/>
            <p:nvPr/>
          </p:nvSpPr>
          <p:spPr>
            <a:xfrm>
              <a:off x="3813820" y="2886844"/>
              <a:ext cx="1368152" cy="13681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101852" y="310286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101852" y="2958852"/>
              <a:ext cx="64807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101852" y="3894956"/>
              <a:ext cx="648072" cy="28803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669804" y="3570920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763688" y="4869160"/>
            <a:ext cx="4415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507612" y="2242964"/>
            <a:ext cx="1656184" cy="648072"/>
            <a:chOff x="5220072" y="2060848"/>
            <a:chExt cx="1656184" cy="648072"/>
          </a:xfrm>
        </p:grpSpPr>
        <p:sp>
          <p:nvSpPr>
            <p:cNvPr id="66" name="Oval 65"/>
            <p:cNvSpPr/>
            <p:nvPr/>
          </p:nvSpPr>
          <p:spPr>
            <a:xfrm>
              <a:off x="5724128" y="2060848"/>
              <a:ext cx="648072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n-A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372200" y="2384884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220072" y="2384884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6167988" y="256490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763688" y="3390900"/>
            <a:ext cx="1656184" cy="648072"/>
            <a:chOff x="5220072" y="2060848"/>
            <a:chExt cx="1656184" cy="648072"/>
          </a:xfrm>
        </p:grpSpPr>
        <p:sp>
          <p:nvSpPr>
            <p:cNvPr id="83" name="Oval 82"/>
            <p:cNvSpPr/>
            <p:nvPr/>
          </p:nvSpPr>
          <p:spPr>
            <a:xfrm>
              <a:off x="5724128" y="2060848"/>
              <a:ext cx="648072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n-A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6372200" y="2384884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220072" y="2384884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4450844" y="28114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88" name="TextBox 87"/>
          <p:cNvSpPr txBox="1"/>
          <p:nvPr/>
        </p:nvSpPr>
        <p:spPr>
          <a:xfrm>
            <a:off x="4427984" y="42930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89" name="TextBox 88"/>
          <p:cNvSpPr txBox="1"/>
          <p:nvPr/>
        </p:nvSpPr>
        <p:spPr>
          <a:xfrm>
            <a:off x="3310338" y="36560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B</a:t>
            </a:r>
            <a:endParaRPr lang="en-AU" b="1" dirty="0"/>
          </a:p>
        </p:txBody>
      </p:sp>
      <p:cxnSp>
        <p:nvCxnSpPr>
          <p:cNvPr id="93" name="Curved Connector 92"/>
          <p:cNvCxnSpPr/>
          <p:nvPr/>
        </p:nvCxnSpPr>
        <p:spPr>
          <a:xfrm rot="10800000">
            <a:off x="3059832" y="3933056"/>
            <a:ext cx="1224136" cy="7200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5400000" flipH="1" flipV="1">
            <a:off x="4139952" y="3789040"/>
            <a:ext cx="1728192" cy="144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/>
          <p:nvPr/>
        </p:nvCxnSpPr>
        <p:spPr>
          <a:xfrm rot="10800000">
            <a:off x="3059832" y="3933056"/>
            <a:ext cx="1224136" cy="720080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/>
          <p:nvPr/>
        </p:nvCxnSpPr>
        <p:spPr>
          <a:xfrm rot="5400000" flipH="1" flipV="1">
            <a:off x="4139952" y="3789040"/>
            <a:ext cx="1728192" cy="144016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Micro:Bit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Without that timeline, this little device would not be possible</a:t>
            </a:r>
          </a:p>
          <a:p>
            <a:r>
              <a:rPr lang="en-AU" dirty="0" smtClean="0"/>
              <a:t>Microcircuitry contains high density electronics on a silicon wafer.</a:t>
            </a:r>
          </a:p>
          <a:p>
            <a:r>
              <a:rPr lang="en-AU" dirty="0" smtClean="0"/>
              <a:t>Board contains:</a:t>
            </a:r>
          </a:p>
          <a:p>
            <a:pPr lvl="1"/>
            <a:r>
              <a:rPr lang="en-AU" dirty="0" smtClean="0"/>
              <a:t>Sensors: Compass, Accelerometer, Temperature, Light</a:t>
            </a:r>
          </a:p>
          <a:p>
            <a:pPr lvl="1"/>
            <a:r>
              <a:rPr lang="en-AU" dirty="0" smtClean="0"/>
              <a:t>25 LEDs, 2 buttons and an edge connector</a:t>
            </a:r>
          </a:p>
          <a:p>
            <a:pPr lvl="1"/>
            <a:r>
              <a:rPr lang="en-AU" dirty="0" smtClean="0"/>
              <a:t>Connectivity: Bluetooth, </a:t>
            </a:r>
            <a:r>
              <a:rPr lang="en-AU" dirty="0" err="1" smtClean="0"/>
              <a:t>Wifi</a:t>
            </a:r>
            <a:r>
              <a:rPr lang="en-AU" dirty="0" smtClean="0"/>
              <a:t> Radio, USB</a:t>
            </a:r>
          </a:p>
          <a:p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AU"/>
          </a:p>
        </p:txBody>
      </p:sp>
      <p:pic>
        <p:nvPicPr>
          <p:cNvPr id="13314" name="Picture 2" descr="front of BBC micro:b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700808"/>
            <a:ext cx="1878764" cy="1586705"/>
          </a:xfrm>
          <a:prstGeom prst="rect">
            <a:avLst/>
          </a:prstGeom>
          <a:noFill/>
        </p:spPr>
      </p:pic>
      <p:pic>
        <p:nvPicPr>
          <p:cNvPr id="13316" name="Picture 4" descr="back of BBC micro:b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3573016"/>
            <a:ext cx="2016224" cy="17027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Conductive tape, ink or lead pencil lines on paper substrate.</a:t>
            </a:r>
          </a:p>
          <a:p>
            <a:r>
              <a:rPr lang="en-AU" dirty="0" smtClean="0"/>
              <a:t>Used with a processor combines art with electronics.</a:t>
            </a:r>
          </a:p>
          <a:p>
            <a:r>
              <a:rPr lang="en-AU" dirty="0" smtClean="0"/>
              <a:t>Designs can be printed at home and the circuit laid out in pencil, ink or tape.</a:t>
            </a:r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Paper Circuits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Sample Paper Circuits</a:t>
            </a:r>
            <a:endParaRPr lang="en-AU" dirty="0"/>
          </a:p>
        </p:txBody>
      </p:sp>
      <p:pic>
        <p:nvPicPr>
          <p:cNvPr id="4" name="Picture 2" descr="Image result for paper circui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00808"/>
            <a:ext cx="3712411" cy="2088232"/>
          </a:xfrm>
          <a:prstGeom prst="rect">
            <a:avLst/>
          </a:prstGeom>
          <a:noFill/>
        </p:spPr>
      </p:pic>
      <p:pic>
        <p:nvPicPr>
          <p:cNvPr id="19458" name="Picture 2" descr="Image result for paper circui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789040"/>
            <a:ext cx="3328839" cy="24953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Electronics Study List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Insulators</a:t>
            </a:r>
          </a:p>
          <a:p>
            <a:r>
              <a:rPr lang="en-AU" dirty="0" smtClean="0"/>
              <a:t>Conductors</a:t>
            </a:r>
          </a:p>
          <a:p>
            <a:r>
              <a:rPr lang="en-AU" dirty="0" smtClean="0"/>
              <a:t>Ohms Law</a:t>
            </a:r>
          </a:p>
          <a:p>
            <a:r>
              <a:rPr lang="en-AU" dirty="0" smtClean="0"/>
              <a:t>Kirchhoff's Laws</a:t>
            </a:r>
          </a:p>
          <a:p>
            <a:r>
              <a:rPr lang="en-AU" dirty="0" smtClean="0"/>
              <a:t>Magnetism</a:t>
            </a:r>
          </a:p>
          <a:p>
            <a:r>
              <a:rPr lang="en-AU" dirty="0" smtClean="0"/>
              <a:t>DC Current</a:t>
            </a:r>
          </a:p>
          <a:p>
            <a:r>
              <a:rPr lang="en-AU" dirty="0" smtClean="0"/>
              <a:t>AC Current</a:t>
            </a:r>
          </a:p>
          <a:p>
            <a:r>
              <a:rPr lang="en-AU" dirty="0" smtClean="0"/>
              <a:t>Reactance in AC</a:t>
            </a:r>
          </a:p>
          <a:p>
            <a:r>
              <a:rPr lang="en-AU" dirty="0" smtClean="0"/>
              <a:t>Transformers</a:t>
            </a:r>
          </a:p>
          <a:p>
            <a:r>
              <a:rPr lang="en-AU" dirty="0" smtClean="0"/>
              <a:t>Transistors </a:t>
            </a:r>
            <a:r>
              <a:rPr lang="en-AU" sz="1400" dirty="0" smtClean="0"/>
              <a:t>(BJT, UJT, FET, MOSFET)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Amplifiers – </a:t>
            </a:r>
            <a:r>
              <a:rPr lang="en-AU" sz="1800" dirty="0" smtClean="0"/>
              <a:t>Class A to Class G</a:t>
            </a:r>
            <a:endParaRPr lang="en-AU" dirty="0" smtClean="0"/>
          </a:p>
          <a:p>
            <a:r>
              <a:rPr lang="en-AU" dirty="0" smtClean="0"/>
              <a:t>Regulation and Power Supplies</a:t>
            </a:r>
          </a:p>
          <a:p>
            <a:r>
              <a:rPr lang="en-AU" dirty="0" smtClean="0"/>
              <a:t>Oscillators</a:t>
            </a:r>
          </a:p>
          <a:p>
            <a:r>
              <a:rPr lang="en-AU" dirty="0" smtClean="0"/>
              <a:t>Transceivers</a:t>
            </a:r>
          </a:p>
          <a:p>
            <a:r>
              <a:rPr lang="en-AU" dirty="0" smtClean="0"/>
              <a:t>Logical Gates</a:t>
            </a:r>
          </a:p>
          <a:p>
            <a:r>
              <a:rPr lang="en-AU" dirty="0" smtClean="0"/>
              <a:t>CPU’s</a:t>
            </a:r>
          </a:p>
          <a:p>
            <a:r>
              <a:rPr lang="en-AU" dirty="0" err="1" smtClean="0"/>
              <a:t>Synchros</a:t>
            </a:r>
            <a:r>
              <a:rPr lang="en-AU" dirty="0" smtClean="0"/>
              <a:t> and Servo’s</a:t>
            </a:r>
          </a:p>
          <a:p>
            <a:r>
              <a:rPr lang="en-AU" dirty="0" smtClean="0"/>
              <a:t>Radars and microwaves</a:t>
            </a:r>
          </a:p>
          <a:p>
            <a:r>
              <a:rPr lang="en-AU" dirty="0" smtClean="0"/>
              <a:t>Systems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573</Words>
  <Application>Microsoft Office PowerPoint</Application>
  <PresentationFormat>On-screen Show (4:3)</PresentationFormat>
  <Paragraphs>114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Altona Nth Coder Dojo</vt:lpstr>
      <vt:lpstr>Electronics Firsts History Timeline</vt:lpstr>
      <vt:lpstr>Light Bulb -&gt; Rectifier -&gt;Amplifier</vt:lpstr>
      <vt:lpstr>Transistor Operation</vt:lpstr>
      <vt:lpstr>Micro:Bit</vt:lpstr>
      <vt:lpstr>Paper Circuits</vt:lpstr>
      <vt:lpstr>Sample Paper Circuits</vt:lpstr>
      <vt:lpstr>Demo</vt:lpstr>
      <vt:lpstr>Electronics Study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Altona Nth Coder Dojo</dc:title>
  <dc:creator>Greg</dc:creator>
  <cp:lastModifiedBy>Greg</cp:lastModifiedBy>
  <cp:revision>22</cp:revision>
  <dcterms:created xsi:type="dcterms:W3CDTF">2018-03-18T05:57:25Z</dcterms:created>
  <dcterms:modified xsi:type="dcterms:W3CDTF">2018-03-18T10:14:58Z</dcterms:modified>
</cp:coreProperties>
</file>