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7" r:id="rId6"/>
    <p:sldId id="262" r:id="rId7"/>
    <p:sldId id="264" r:id="rId8"/>
    <p:sldId id="295" r:id="rId9"/>
    <p:sldId id="289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9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3030" y="4434840"/>
            <a:ext cx="7264782" cy="1122202"/>
          </a:xfrm>
        </p:spPr>
        <p:txBody>
          <a:bodyPr/>
          <a:lstStyle/>
          <a:p>
            <a:r>
              <a:rPr lang="en-US" dirty="0"/>
              <a:t>Name Entity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Bharat Sakarwal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746353"/>
            <a:ext cx="5111750" cy="1204912"/>
          </a:xfrm>
        </p:spPr>
        <p:txBody>
          <a:bodyPr anchor="b">
            <a:normAutofit/>
          </a:bodyPr>
          <a:lstStyle/>
          <a:p>
            <a:r>
              <a:rPr lang="en-US" sz="4000" dirty="0"/>
              <a:t>Context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278290"/>
            <a:ext cx="5713639" cy="316456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NER data set which contains sentences and mapping of every word to respective NER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Preprocessing and EDA for NER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Predictive Model to anticipate entity tagging for a new sentence.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Model Deployment and Monitoring.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E5C53AB-E0AA-351B-7E7A-10F2D55EE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56100"/>
            <a:ext cx="5006726" cy="263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918" y="0"/>
            <a:ext cx="8421688" cy="657883"/>
          </a:xfrm>
        </p:spPr>
        <p:txBody>
          <a:bodyPr>
            <a:normAutofit/>
          </a:bodyPr>
          <a:lstStyle/>
          <a:p>
            <a:r>
              <a:rPr lang="en-US" sz="4000" dirty="0"/>
              <a:t>EDA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64548" y="749131"/>
            <a:ext cx="4599215" cy="5684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Unique no. of Sentence- 47959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64548" y="6368902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Unique Tags- 17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94621" y="6281659"/>
            <a:ext cx="4659179" cy="55033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1600" dirty="0"/>
              <a:t>    Total Named Entities: 111891 Average</a:t>
            </a:r>
          </a:p>
          <a:p>
            <a:r>
              <a:rPr lang="en-US" altLang="en-US" sz="1600" dirty="0"/>
              <a:t>Named Entity Length: 1.44 words </a:t>
            </a:r>
          </a:p>
          <a:p>
            <a:endParaRPr lang="en-US" sz="1100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9135741" y="6481081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0E351F4-BDD0-97ED-8135-9942219E4F05}"/>
              </a:ext>
            </a:extLst>
          </p:cNvPr>
          <p:cNvSpPr txBox="1">
            <a:spLocks/>
          </p:cNvSpPr>
          <p:nvPr/>
        </p:nvSpPr>
        <p:spPr>
          <a:xfrm>
            <a:off x="6836135" y="731043"/>
            <a:ext cx="4599215" cy="56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Unique no. of Words- 35177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9FE7DB48-B401-D615-CB0A-951628A43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768" y="1137091"/>
            <a:ext cx="5967950" cy="263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15450AC-E5A5-778E-10C8-C3C79D7EB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04568"/>
            <a:ext cx="5006726" cy="237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F0A0AFC-B387-CFB9-C5CC-5162741D1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1768" y="3937148"/>
            <a:ext cx="5967950" cy="230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9778E91-C746-83B9-4FF2-2CB871D12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36525"/>
            <a:ext cx="8741229" cy="585788"/>
          </a:xfrm>
        </p:spPr>
        <p:txBody>
          <a:bodyPr>
            <a:normAutofit/>
          </a:bodyPr>
          <a:lstStyle/>
          <a:p>
            <a:r>
              <a:rPr lang="en-US" sz="3200" dirty="0"/>
              <a:t>Base Line Model-Logistic Regression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C4D0767-73B5-4E7A-0E19-6D47F93A9394}"/>
              </a:ext>
            </a:extLst>
          </p:cNvPr>
          <p:cNvSpPr txBox="1">
            <a:spLocks/>
          </p:cNvSpPr>
          <p:nvPr/>
        </p:nvSpPr>
        <p:spPr>
          <a:xfrm>
            <a:off x="720858" y="1504374"/>
            <a:ext cx="4101513" cy="41591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Preprocess and Clean Data</a:t>
            </a:r>
          </a:p>
          <a:p>
            <a:r>
              <a:rPr lang="en-US" sz="1600" dirty="0"/>
              <a:t>Split into 80%(</a:t>
            </a:r>
            <a:r>
              <a:rPr lang="en-US" sz="1600" dirty="0" err="1"/>
              <a:t>train+Val</a:t>
            </a:r>
            <a:r>
              <a:rPr lang="en-US" sz="1600" dirty="0"/>
              <a:t>)-20%(test): </a:t>
            </a:r>
            <a:r>
              <a:rPr lang="en-US" altLang="en-US" sz="1600" dirty="0"/>
              <a:t>Training samples: 23134 Validation samples: 3305 Test samples: 6610 </a:t>
            </a:r>
          </a:p>
          <a:p>
            <a:r>
              <a:rPr lang="en-US" sz="1600" dirty="0"/>
              <a:t>Feature Engineering: </a:t>
            </a:r>
            <a:r>
              <a:rPr lang="en-US" sz="1600" dirty="0" err="1"/>
              <a:t>lower,upper,title,isdigit</a:t>
            </a:r>
            <a:endParaRPr lang="en-US" sz="1600" dirty="0"/>
          </a:p>
          <a:p>
            <a:r>
              <a:rPr lang="en-US" sz="1600" dirty="0"/>
              <a:t>Vectorize and Encode labels</a:t>
            </a:r>
          </a:p>
          <a:p>
            <a:r>
              <a:rPr lang="en-US" sz="1600" dirty="0"/>
              <a:t>Fit Model on LR classifier for every tag.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Disadvantage:</a:t>
            </a:r>
          </a:p>
          <a:p>
            <a:pPr marL="0" indent="0">
              <a:buNone/>
            </a:pPr>
            <a:r>
              <a:rPr lang="en-US" sz="2000" dirty="0"/>
              <a:t>Lack Contextual Meaning of words in sentences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83D778D-781F-10BC-C764-8709C46D02C0}"/>
              </a:ext>
            </a:extLst>
          </p:cNvPr>
          <p:cNvSpPr txBox="1">
            <a:spLocks/>
          </p:cNvSpPr>
          <p:nvPr/>
        </p:nvSpPr>
        <p:spPr>
          <a:xfrm>
            <a:off x="794657" y="900787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Approach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B4641A3-EF87-AAAC-9A40-AE01277A5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115" y="1415137"/>
            <a:ext cx="5377542" cy="497645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F14CEF9-9161-2E74-9F54-5DF0C76EEE2B}"/>
              </a:ext>
            </a:extLst>
          </p:cNvPr>
          <p:cNvSpPr txBox="1">
            <a:spLocks/>
          </p:cNvSpPr>
          <p:nvPr/>
        </p:nvSpPr>
        <p:spPr>
          <a:xfrm>
            <a:off x="6713122" y="900787"/>
            <a:ext cx="4412077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Evaluation for Validation Data</a:t>
            </a: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B11E9-8BDC-9E52-A15C-2D67837A7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937BC-4C32-B43F-5040-DFDF1B82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69781-4807-11EA-8E76-EFA81986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F8D9F-7386-35CC-6682-3CBFA3D7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791F0EB-0BFF-F878-7A11-A2E557D7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36525"/>
            <a:ext cx="8741229" cy="585788"/>
          </a:xfrm>
        </p:spPr>
        <p:txBody>
          <a:bodyPr>
            <a:normAutofit/>
          </a:bodyPr>
          <a:lstStyle/>
          <a:p>
            <a:r>
              <a:rPr lang="en-US" sz="3200" dirty="0"/>
              <a:t>Advanced Model-BIDIRECTIONAL LSTM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A6A546F-6C12-58A3-42B1-99DEACF75399}"/>
              </a:ext>
            </a:extLst>
          </p:cNvPr>
          <p:cNvSpPr txBox="1">
            <a:spLocks/>
          </p:cNvSpPr>
          <p:nvPr/>
        </p:nvSpPr>
        <p:spPr>
          <a:xfrm>
            <a:off x="720858" y="1504374"/>
            <a:ext cx="4101513" cy="41591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Preprocess and Clean Data: Creating words and tags index, padding and encoding </a:t>
            </a:r>
          </a:p>
          <a:p>
            <a:r>
              <a:rPr lang="en-US" sz="1800" dirty="0"/>
              <a:t>Split into 80%(</a:t>
            </a:r>
            <a:r>
              <a:rPr lang="en-US" sz="1800" dirty="0" err="1"/>
              <a:t>train+Val</a:t>
            </a:r>
            <a:r>
              <a:rPr lang="en-US" sz="1800" dirty="0"/>
              <a:t>)-20%(test): </a:t>
            </a:r>
            <a:r>
              <a:rPr lang="en-US" altLang="en-US" sz="1800" dirty="0"/>
              <a:t>Training samples: 38367 Test samples: 9592 </a:t>
            </a:r>
          </a:p>
          <a:p>
            <a:r>
              <a:rPr lang="en-US" sz="1800" dirty="0"/>
              <a:t>Build Neural Network with BI(LSTM), Embeddings, </a:t>
            </a:r>
            <a:r>
              <a:rPr lang="en-US" sz="1800" dirty="0" err="1"/>
              <a:t>TimeDistributed</a:t>
            </a:r>
            <a:r>
              <a:rPr lang="en-US" sz="1800" dirty="0"/>
              <a:t>, </a:t>
            </a:r>
            <a:r>
              <a:rPr lang="en-US" sz="1800" dirty="0" err="1"/>
              <a:t>Softmax</a:t>
            </a:r>
            <a:r>
              <a:rPr lang="en-US" sz="1800" dirty="0"/>
              <a:t>, Early Stopping and Loss function components. </a:t>
            </a:r>
          </a:p>
          <a:p>
            <a:r>
              <a:rPr lang="en-US" sz="1800" dirty="0"/>
              <a:t>Prediction Function: Predicts name entities for new sentence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C3D0E3-84D0-781B-9E3D-4A1AB2AAA165}"/>
              </a:ext>
            </a:extLst>
          </p:cNvPr>
          <p:cNvSpPr txBox="1">
            <a:spLocks/>
          </p:cNvSpPr>
          <p:nvPr/>
        </p:nvSpPr>
        <p:spPr>
          <a:xfrm>
            <a:off x="794657" y="900787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Approach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4FE4FC7-8332-6255-0FF0-24DEA095C3B1}"/>
              </a:ext>
            </a:extLst>
          </p:cNvPr>
          <p:cNvSpPr txBox="1">
            <a:spLocks/>
          </p:cNvSpPr>
          <p:nvPr/>
        </p:nvSpPr>
        <p:spPr>
          <a:xfrm>
            <a:off x="6713122" y="900787"/>
            <a:ext cx="4412077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Evaluation for Validation Data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BB8E5949-1FA5-0411-CC24-C4B75A197A8F}"/>
              </a:ext>
            </a:extLst>
          </p:cNvPr>
          <p:cNvSpPr txBox="1">
            <a:spLocks/>
          </p:cNvSpPr>
          <p:nvPr/>
        </p:nvSpPr>
        <p:spPr>
          <a:xfrm>
            <a:off x="6868403" y="1593611"/>
            <a:ext cx="4101513" cy="45350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Model Accuracy-96.6 %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Input: "Michael visited New York from London."</a:t>
            </a:r>
          </a:p>
          <a:p>
            <a:pPr marL="0" indent="0">
              <a:buNone/>
            </a:pPr>
            <a:r>
              <a:rPr lang="en-US" dirty="0"/>
              <a:t>Model Prediction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246FCC-E043-960A-74D5-E3D4218BB8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r="43670" b="-1052"/>
          <a:stretch/>
        </p:blipFill>
        <p:spPr>
          <a:xfrm>
            <a:off x="6967538" y="3583950"/>
            <a:ext cx="3664758" cy="20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9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145" y="-52824"/>
            <a:ext cx="5702768" cy="776351"/>
          </a:xfrm>
        </p:spPr>
        <p:txBody>
          <a:bodyPr>
            <a:normAutofit/>
          </a:bodyPr>
          <a:lstStyle/>
          <a:p>
            <a:r>
              <a:rPr lang="en-US" sz="3600" dirty="0"/>
              <a:t>Model Deployment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E2F3B2-104F-FCC4-0654-3B4B60B02A4C}"/>
              </a:ext>
            </a:extLst>
          </p:cNvPr>
          <p:cNvSpPr txBox="1"/>
          <p:nvPr/>
        </p:nvSpPr>
        <p:spPr>
          <a:xfrm>
            <a:off x="2754086" y="890337"/>
            <a:ext cx="902425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robust ML pipeline should automate model training, validation, and deployment.</a:t>
            </a:r>
          </a:p>
          <a:p>
            <a:r>
              <a:rPr lang="en-US" b="1" dirty="0"/>
              <a:t>CI/CD Pipeline for ML Model Deployment</a:t>
            </a:r>
          </a:p>
          <a:p>
            <a:endParaRPr lang="en-US" b="1" dirty="0"/>
          </a:p>
          <a:p>
            <a:r>
              <a:rPr lang="en-US" b="1" dirty="0"/>
              <a:t>1. Continuous Integration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Trigger:</a:t>
            </a:r>
            <a:r>
              <a:rPr lang="en-US" dirty="0"/>
              <a:t> When code is pushed to repository.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Run Unit Tests:</a:t>
            </a:r>
            <a:r>
              <a:rPr lang="en-US" dirty="0"/>
              <a:t> Ensure preprocessing, tokenization, and LSTM work as expected.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Validation:</a:t>
            </a:r>
            <a:r>
              <a:rPr lang="en-US" dirty="0"/>
              <a:t> Check for schema changes.</a:t>
            </a:r>
          </a:p>
          <a:p>
            <a:endParaRPr lang="en-US" dirty="0"/>
          </a:p>
          <a:p>
            <a:r>
              <a:rPr lang="en-US" b="1" dirty="0"/>
              <a:t>2. Model Training Pipeline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 models in a cloud environment (AWS </a:t>
            </a:r>
            <a:r>
              <a:rPr lang="en-US" dirty="0" err="1"/>
              <a:t>SageMaker</a:t>
            </a:r>
            <a:r>
              <a:rPr lang="en-US" dirty="0"/>
              <a:t>, Vertex AI, or Kubernetes).</a:t>
            </a:r>
          </a:p>
          <a:p>
            <a:endParaRPr lang="en-US" dirty="0"/>
          </a:p>
          <a:p>
            <a:r>
              <a:rPr lang="en-US" b="1" dirty="0"/>
              <a:t>3. Continuous Deployment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GitHub Actions / Jenkins / </a:t>
            </a:r>
            <a:r>
              <a:rPr lang="en-US" b="1" dirty="0" err="1"/>
              <a:t>ArgoCD</a:t>
            </a:r>
            <a:r>
              <a:rPr lang="en-US" dirty="0"/>
              <a:t> to deploy models automatically.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Store models in </a:t>
            </a:r>
            <a:r>
              <a:rPr lang="en-US" b="1" dirty="0"/>
              <a:t>AWS S3 / Google Cloud Storage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Deploy using </a:t>
            </a:r>
            <a:r>
              <a:rPr lang="en-US" b="1" dirty="0"/>
              <a:t>Kubernetes &amp; </a:t>
            </a:r>
            <a:r>
              <a:rPr lang="en-US" b="1" dirty="0" err="1"/>
              <a:t>FastAPI</a:t>
            </a:r>
            <a:r>
              <a:rPr lang="en-US" b="1" dirty="0"/>
              <a:t>/TensorFlow Serving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4. Automated Retraining Workflow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Monitor model performance</a:t>
            </a:r>
            <a:r>
              <a:rPr lang="en-US" dirty="0"/>
              <a:t> (accuracy drop triggers retraining).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Schedule retraining jobs</a:t>
            </a:r>
            <a:r>
              <a:rPr lang="en-US" dirty="0"/>
              <a:t> using Apache Airflow.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Deploy updated models automatically</a:t>
            </a:r>
            <a:r>
              <a:rPr lang="en-US" dirty="0"/>
              <a:t> if they pass validation.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240</TotalTime>
  <Words>400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Monoline</vt:lpstr>
      <vt:lpstr>Name Entity Recognition</vt:lpstr>
      <vt:lpstr>Context</vt:lpstr>
      <vt:lpstr>EDA</vt:lpstr>
      <vt:lpstr>Base Line Model-Logistic Regression</vt:lpstr>
      <vt:lpstr>Advanced Model-BIDIRECTIONAL LSTM</vt:lpstr>
      <vt:lpstr>Model Deployment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Sakarwal, Bharat</dc:creator>
  <cp:lastModifiedBy>Sakarwal, Bharat</cp:lastModifiedBy>
  <cp:revision>2</cp:revision>
  <dcterms:created xsi:type="dcterms:W3CDTF">2025-02-03T10:47:15Z</dcterms:created>
  <dcterms:modified xsi:type="dcterms:W3CDTF">2025-02-03T14:47:30Z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