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Barlow Condensed" panose="020B0604020202020204" charset="0"/>
      <p:regular r:id="rId23"/>
      <p:bold r:id="rId24"/>
      <p:italic r:id="rId25"/>
      <p:boldItalic r:id="rId26"/>
    </p:embeddedFont>
    <p:embeddedFont>
      <p:font typeface="Barlow Condensed ExtraBold" panose="020B0604020202020204" charset="0"/>
      <p:bold r:id="rId27"/>
      <p:boldItalic r:id="rId28"/>
    </p:embeddedFont>
    <p:embeddedFont>
      <p:font typeface="Libre Franklin" panose="00000500000000000000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8fc01415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8fc01415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f6cde1745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f6cde1745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f6cde174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f6cde174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f6cde174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f6cde174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f6cde174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f6cde174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8fc01428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8fc01428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f6cde1745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f6cde1745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f6cde1745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f6cde1745_4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8fc014154_0_24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8fc014154_0_24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8fc014154_0_24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8fc014154_0_24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82bb8294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82bb8294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f6cde1745_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8f6cde1745_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82bb8294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82bb8294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8fc01415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8fc01415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82bb829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82bb8294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f6cde1745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f6cde1745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f6cde1745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f6cde1745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f6cde1745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f6cde1745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f6cde174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f6cde174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73050" y="3778025"/>
            <a:ext cx="2660100" cy="2660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385050" y="-2876775"/>
            <a:ext cx="5985300" cy="59853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089075" y="-1650250"/>
            <a:ext cx="2660100" cy="26601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867700" y="1941975"/>
            <a:ext cx="3408600" cy="8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67700" y="2866125"/>
            <a:ext cx="3408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951325" y="3069950"/>
            <a:ext cx="3606300" cy="360630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1443325" y="3464100"/>
            <a:ext cx="4160100" cy="4160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951325" y="-1416900"/>
            <a:ext cx="2660100" cy="2660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2667750" y="1376825"/>
            <a:ext cx="3808500" cy="17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2354100" y="3077575"/>
            <a:ext cx="44358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/>
          <p:nvPr/>
        </p:nvSpPr>
        <p:spPr>
          <a:xfrm rot="-9640909">
            <a:off x="-2325032" y="-870888"/>
            <a:ext cx="4381920" cy="438192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/>
          <p:nvPr/>
        </p:nvSpPr>
        <p:spPr>
          <a:xfrm rot="-9640816">
            <a:off x="-266499" y="-1917452"/>
            <a:ext cx="3606280" cy="360628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5771675" y="4042300"/>
            <a:ext cx="3156900" cy="31569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7667150" y="1139725"/>
            <a:ext cx="4381800" cy="4381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solidFill>
          <a:srgbClr val="4E95FA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-528675" y="2196500"/>
            <a:ext cx="4283700" cy="4283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-1806900" y="-2692550"/>
            <a:ext cx="5985300" cy="59853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8027100" y="2739450"/>
            <a:ext cx="2660100" cy="26601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2865300" cy="22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5342150" y="1051325"/>
            <a:ext cx="30123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2"/>
          </p:nvPr>
        </p:nvSpPr>
        <p:spPr>
          <a:xfrm>
            <a:off x="5342150" y="592075"/>
            <a:ext cx="33720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4040075" y="766561"/>
            <a:ext cx="1223700" cy="6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 b="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4"/>
          </p:nvPr>
        </p:nvSpPr>
        <p:spPr>
          <a:xfrm>
            <a:off x="5342150" y="2049325"/>
            <a:ext cx="30123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ctrTitle" idx="5"/>
          </p:nvPr>
        </p:nvSpPr>
        <p:spPr>
          <a:xfrm>
            <a:off x="5342150" y="1590075"/>
            <a:ext cx="33720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4040075" y="1764561"/>
            <a:ext cx="1223700" cy="6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 b="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7"/>
          </p:nvPr>
        </p:nvSpPr>
        <p:spPr>
          <a:xfrm>
            <a:off x="5342150" y="3047325"/>
            <a:ext cx="30123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8"/>
          </p:nvPr>
        </p:nvSpPr>
        <p:spPr>
          <a:xfrm>
            <a:off x="5342150" y="2588075"/>
            <a:ext cx="33720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9" hasCustomPrompt="1"/>
          </p:nvPr>
        </p:nvSpPr>
        <p:spPr>
          <a:xfrm>
            <a:off x="4040075" y="2762561"/>
            <a:ext cx="1223700" cy="6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 b="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3"/>
          </p:nvPr>
        </p:nvSpPr>
        <p:spPr>
          <a:xfrm>
            <a:off x="5342150" y="4045325"/>
            <a:ext cx="30123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14"/>
          </p:nvPr>
        </p:nvSpPr>
        <p:spPr>
          <a:xfrm>
            <a:off x="5342150" y="3586075"/>
            <a:ext cx="33720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5" hasCustomPrompt="1"/>
          </p:nvPr>
        </p:nvSpPr>
        <p:spPr>
          <a:xfrm>
            <a:off x="4040075" y="3760561"/>
            <a:ext cx="1223700" cy="6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 b="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ExtraBold"/>
              <a:buNone/>
              <a:defRPr sz="36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1_1_1">
    <p:bg>
      <p:bgPr>
        <a:solidFill>
          <a:srgbClr val="4E95FA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7039575" y="-648675"/>
            <a:ext cx="1898700" cy="1898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68950" y="3989200"/>
            <a:ext cx="1874400" cy="187440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3318725" y="-3650000"/>
            <a:ext cx="4754100" cy="4754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3172650" y="-1098600"/>
            <a:ext cx="1874400" cy="18744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28653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895050" y="3702900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 idx="2"/>
          </p:nvPr>
        </p:nvSpPr>
        <p:spPr>
          <a:xfrm>
            <a:off x="895050" y="3243650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3"/>
          </p:nvPr>
        </p:nvSpPr>
        <p:spPr>
          <a:xfrm>
            <a:off x="3433188" y="3702900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 idx="4"/>
          </p:nvPr>
        </p:nvSpPr>
        <p:spPr>
          <a:xfrm>
            <a:off x="3433188" y="3243650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5"/>
          </p:nvPr>
        </p:nvSpPr>
        <p:spPr>
          <a:xfrm>
            <a:off x="5971325" y="3702900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ctrTitle" idx="6"/>
          </p:nvPr>
        </p:nvSpPr>
        <p:spPr>
          <a:xfrm>
            <a:off x="5971325" y="3243650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7"/>
          </p:nvPr>
        </p:nvSpPr>
        <p:spPr>
          <a:xfrm>
            <a:off x="895063" y="2155350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ctrTitle" idx="8"/>
          </p:nvPr>
        </p:nvSpPr>
        <p:spPr>
          <a:xfrm>
            <a:off x="895063" y="1696100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9"/>
          </p:nvPr>
        </p:nvSpPr>
        <p:spPr>
          <a:xfrm>
            <a:off x="3433200" y="2155350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ctrTitle" idx="13"/>
          </p:nvPr>
        </p:nvSpPr>
        <p:spPr>
          <a:xfrm>
            <a:off x="3433200" y="1696100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4"/>
          </p:nvPr>
        </p:nvSpPr>
        <p:spPr>
          <a:xfrm>
            <a:off x="5971338" y="2155350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ctrTitle" idx="15"/>
          </p:nvPr>
        </p:nvSpPr>
        <p:spPr>
          <a:xfrm>
            <a:off x="5971338" y="1696100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1_1">
    <p:bg>
      <p:bgPr>
        <a:solidFill>
          <a:srgbClr val="4E95FA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28653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895063" y="3539225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 idx="2"/>
          </p:nvPr>
        </p:nvSpPr>
        <p:spPr>
          <a:xfrm>
            <a:off x="895063" y="3079975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3"/>
          </p:nvPr>
        </p:nvSpPr>
        <p:spPr>
          <a:xfrm>
            <a:off x="3433200" y="3539225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ctrTitle" idx="4"/>
          </p:nvPr>
        </p:nvSpPr>
        <p:spPr>
          <a:xfrm>
            <a:off x="3433200" y="3079975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5"/>
          </p:nvPr>
        </p:nvSpPr>
        <p:spPr>
          <a:xfrm>
            <a:off x="5971338" y="3539225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ctrTitle" idx="6"/>
          </p:nvPr>
        </p:nvSpPr>
        <p:spPr>
          <a:xfrm>
            <a:off x="5971338" y="3079975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5710800" y="-2933075"/>
            <a:ext cx="4093500" cy="4093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7878225" y="-1024100"/>
            <a:ext cx="2522100" cy="25221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3172675" y="-3513225"/>
            <a:ext cx="4093500" cy="4093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_1_1_2">
    <p:bg>
      <p:bgPr>
        <a:solidFill>
          <a:srgbClr val="4E95FA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-180350" y="1681225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4768700" y="194700"/>
            <a:ext cx="4754100" cy="4754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6903725" y="-760175"/>
            <a:ext cx="2708400" cy="27084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28653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1"/>
          </p:nvPr>
        </p:nvSpPr>
        <p:spPr>
          <a:xfrm>
            <a:off x="1203387" y="2752125"/>
            <a:ext cx="27084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ctrTitle" idx="2"/>
          </p:nvPr>
        </p:nvSpPr>
        <p:spPr>
          <a:xfrm>
            <a:off x="1203387" y="3588275"/>
            <a:ext cx="27084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3"/>
          </p:nvPr>
        </p:nvSpPr>
        <p:spPr>
          <a:xfrm>
            <a:off x="5232210" y="2752125"/>
            <a:ext cx="27084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ctrTitle" idx="4"/>
          </p:nvPr>
        </p:nvSpPr>
        <p:spPr>
          <a:xfrm>
            <a:off x="5232210" y="3588275"/>
            <a:ext cx="27084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1_1_1_1">
    <p:bg>
      <p:bgPr>
        <a:solidFill>
          <a:srgbClr val="4E95FA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7831900" y="4271925"/>
            <a:ext cx="1874400" cy="18744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28653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1"/>
          </p:nvPr>
        </p:nvSpPr>
        <p:spPr>
          <a:xfrm>
            <a:off x="1592625" y="3688025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ctrTitle" idx="2"/>
          </p:nvPr>
        </p:nvSpPr>
        <p:spPr>
          <a:xfrm>
            <a:off x="1592625" y="3228775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3"/>
          </p:nvPr>
        </p:nvSpPr>
        <p:spPr>
          <a:xfrm>
            <a:off x="5273763" y="3688025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ctrTitle" idx="4"/>
          </p:nvPr>
        </p:nvSpPr>
        <p:spPr>
          <a:xfrm>
            <a:off x="5273763" y="3228775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5"/>
          </p:nvPr>
        </p:nvSpPr>
        <p:spPr>
          <a:xfrm>
            <a:off x="1592638" y="2224115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ctrTitle" idx="6"/>
          </p:nvPr>
        </p:nvSpPr>
        <p:spPr>
          <a:xfrm>
            <a:off x="1592638" y="1764865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7"/>
          </p:nvPr>
        </p:nvSpPr>
        <p:spPr>
          <a:xfrm>
            <a:off x="5273775" y="2224115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ctrTitle" idx="8"/>
          </p:nvPr>
        </p:nvSpPr>
        <p:spPr>
          <a:xfrm>
            <a:off x="5273775" y="1764865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-998075" y="2574125"/>
            <a:ext cx="1874400" cy="18744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318725" y="-3650000"/>
            <a:ext cx="4754100" cy="4754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APTION_ONLY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2865300" cy="11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8270997" y="1625150"/>
            <a:ext cx="3100200" cy="3100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7765650" y="3248330"/>
            <a:ext cx="2551500" cy="255150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-2379828" y="1700425"/>
            <a:ext cx="3100200" cy="3100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APTION_ONLY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2865300" cy="11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1"/>
          </p:nvPr>
        </p:nvSpPr>
        <p:spPr>
          <a:xfrm>
            <a:off x="5895125" y="3626700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ctrTitle" idx="2"/>
          </p:nvPr>
        </p:nvSpPr>
        <p:spPr>
          <a:xfrm>
            <a:off x="5895125" y="3167450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7440850" y="-827350"/>
            <a:ext cx="1898700" cy="1898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3574075" y="-3820225"/>
            <a:ext cx="4754100" cy="4754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3172650" y="-1098600"/>
            <a:ext cx="1874400" cy="18744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CAPTION_ONLY_1_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2865300" cy="11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4" name="Google Shape;154;p20"/>
          <p:cNvSpPr/>
          <p:nvPr/>
        </p:nvSpPr>
        <p:spPr>
          <a:xfrm flipH="1">
            <a:off x="-2577800" y="2396675"/>
            <a:ext cx="3100200" cy="3100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 flipH="1">
            <a:off x="-846303" y="4164130"/>
            <a:ext cx="2551500" cy="255150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8270997" y="-1078325"/>
            <a:ext cx="3100200" cy="3100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1"/>
          </p:nvPr>
        </p:nvSpPr>
        <p:spPr>
          <a:xfrm>
            <a:off x="804250" y="2150725"/>
            <a:ext cx="2328000" cy="8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2"/>
          </p:nvPr>
        </p:nvSpPr>
        <p:spPr>
          <a:xfrm>
            <a:off x="804250" y="3116700"/>
            <a:ext cx="2328000" cy="8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684430" y="2036450"/>
            <a:ext cx="2879400" cy="5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3684434" y="2567150"/>
            <a:ext cx="2879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1474755" y="1946800"/>
            <a:ext cx="1979100" cy="1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>
            <a:off x="7278050" y="458800"/>
            <a:ext cx="4381800" cy="4381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1682150" y="2838500"/>
            <a:ext cx="3156900" cy="31569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6563825" y="2752900"/>
            <a:ext cx="3606300" cy="360630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279100" y="-2208225"/>
            <a:ext cx="3606300" cy="360630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2194275" y="-3383625"/>
            <a:ext cx="4381800" cy="4381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TITLE_1_1_3">
    <p:bg>
      <p:bgPr>
        <a:solidFill>
          <a:srgbClr val="4E95FA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28653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1"/>
          </p:nvPr>
        </p:nvSpPr>
        <p:spPr>
          <a:xfrm>
            <a:off x="895063" y="3310625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2"/>
          </p:nvPr>
        </p:nvSpPr>
        <p:spPr>
          <a:xfrm>
            <a:off x="3433200" y="3310625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3"/>
          </p:nvPr>
        </p:nvSpPr>
        <p:spPr>
          <a:xfrm>
            <a:off x="5971338" y="3310625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8248950" y="-1112500"/>
            <a:ext cx="4093500" cy="4093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7878225" y="-1024100"/>
            <a:ext cx="2522100" cy="25221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3172675" y="-3513225"/>
            <a:ext cx="4093500" cy="4093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-1643050" y="2605650"/>
            <a:ext cx="2277600" cy="22776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 idx="4" hasCustomPrompt="1"/>
          </p:nvPr>
        </p:nvSpPr>
        <p:spPr>
          <a:xfrm>
            <a:off x="1422025" y="2173477"/>
            <a:ext cx="12237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 b="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 idx="5" hasCustomPrompt="1"/>
          </p:nvPr>
        </p:nvSpPr>
        <p:spPr>
          <a:xfrm>
            <a:off x="3960150" y="2173477"/>
            <a:ext cx="12237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 b="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21"/>
          <p:cNvSpPr txBox="1">
            <a:spLocks noGrp="1"/>
          </p:cNvSpPr>
          <p:nvPr>
            <p:ph type="title" idx="6" hasCustomPrompt="1"/>
          </p:nvPr>
        </p:nvSpPr>
        <p:spPr>
          <a:xfrm>
            <a:off x="6498275" y="2148377"/>
            <a:ext cx="12237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 b="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ExtraBold"/>
              <a:buNone/>
              <a:defRPr sz="3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TITLE_1_1_4">
    <p:bg>
      <p:bgPr>
        <a:solidFill>
          <a:srgbClr val="4E95FA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28653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630725" y="3613550"/>
            <a:ext cx="22776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ctrTitle" idx="2"/>
          </p:nvPr>
        </p:nvSpPr>
        <p:spPr>
          <a:xfrm>
            <a:off x="1630725" y="3154300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3"/>
          </p:nvPr>
        </p:nvSpPr>
        <p:spPr>
          <a:xfrm>
            <a:off x="5235670" y="3613550"/>
            <a:ext cx="22776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ctrTitle" idx="4"/>
          </p:nvPr>
        </p:nvSpPr>
        <p:spPr>
          <a:xfrm>
            <a:off x="5235663" y="3154300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5710800" y="-2933075"/>
            <a:ext cx="4093500" cy="4093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7878225" y="-1024100"/>
            <a:ext cx="2522100" cy="25221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3172675" y="-3513225"/>
            <a:ext cx="4093500" cy="4093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-878575" y="-1521875"/>
            <a:ext cx="6892800" cy="6892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7273050" y="3778025"/>
            <a:ext cx="2660100" cy="2660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7089075" y="-1650250"/>
            <a:ext cx="2660100" cy="26601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ctrTitle"/>
          </p:nvPr>
        </p:nvSpPr>
        <p:spPr>
          <a:xfrm>
            <a:off x="706325" y="416825"/>
            <a:ext cx="3408600" cy="8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706325" y="1340975"/>
            <a:ext cx="3438600" cy="14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706325" y="2975150"/>
            <a:ext cx="34872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/>
              </a:rPr>
              <a:t>Slidesgo</a:t>
            </a:r>
            <a:r>
              <a:rPr lang="en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Flaticon</a:t>
            </a:r>
            <a:r>
              <a:rPr lang="en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/>
              </a:rPr>
              <a:t>Freepik</a:t>
            </a:r>
            <a:r>
              <a:rPr lang="en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illustrations by Stories</a:t>
            </a:r>
            <a:endParaRPr sz="12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889125" y="1347525"/>
            <a:ext cx="3457800" cy="31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6947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2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/>
          <p:nvPr/>
        </p:nvSpPr>
        <p:spPr>
          <a:xfrm flipH="1">
            <a:off x="-2577800" y="2396675"/>
            <a:ext cx="3100200" cy="3100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 flipH="1">
            <a:off x="-846303" y="4164130"/>
            <a:ext cx="2551500" cy="255150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8270997" y="-1078325"/>
            <a:ext cx="3100200" cy="3100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_1_1_2">
    <p:bg>
      <p:bgPr>
        <a:solidFill>
          <a:srgbClr val="4E95FA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7039575" y="-648675"/>
            <a:ext cx="1898700" cy="1898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-768950" y="3989200"/>
            <a:ext cx="1874400" cy="187440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3318725" y="-3650000"/>
            <a:ext cx="4754100" cy="4754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3172650" y="-1098600"/>
            <a:ext cx="1874400" cy="18744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1_1_3_1">
    <p:bg>
      <p:bgPr>
        <a:solidFill>
          <a:srgbClr val="4E95FA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8248950" y="-1112500"/>
            <a:ext cx="4093500" cy="4093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7878225" y="-1024100"/>
            <a:ext cx="2522100" cy="25221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3172675" y="-3513225"/>
            <a:ext cx="4093500" cy="4093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-1643050" y="2605650"/>
            <a:ext cx="2277600" cy="22776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2950" y="1076150"/>
            <a:ext cx="747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6947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532975" y="3157675"/>
            <a:ext cx="1898700" cy="1898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7823900" y="4637950"/>
            <a:ext cx="1898700" cy="1898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89125" y="1347525"/>
            <a:ext cx="3457800" cy="31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797080" y="1347525"/>
            <a:ext cx="3457800" cy="31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6947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5181875" y="-3285700"/>
            <a:ext cx="4093500" cy="4093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7872150" y="-1328100"/>
            <a:ext cx="2522100" cy="25221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7872150" y="4180600"/>
            <a:ext cx="1786200" cy="17862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2865300" cy="11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8362300" y="-813550"/>
            <a:ext cx="2814300" cy="28143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6991200" y="-1181525"/>
            <a:ext cx="1974300" cy="19743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-674900" y="1637325"/>
            <a:ext cx="5985300" cy="59853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4615100" y="-1243550"/>
            <a:ext cx="5671500" cy="5671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-1439200" y="-578500"/>
            <a:ext cx="2660100" cy="26601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-1206675" y="4103075"/>
            <a:ext cx="3156900" cy="31569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078550" y="3093825"/>
            <a:ext cx="3466200" cy="12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/>
          </p:nvPr>
        </p:nvSpPr>
        <p:spPr>
          <a:xfrm>
            <a:off x="1049900" y="2495025"/>
            <a:ext cx="34662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-323050" y="-666900"/>
            <a:ext cx="1898700" cy="189870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8407525" y="3145125"/>
            <a:ext cx="1898700" cy="1898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7108850" y="4136125"/>
            <a:ext cx="1898700" cy="1898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917100" y="516375"/>
            <a:ext cx="3533100" cy="24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-517500" y="-183925"/>
            <a:ext cx="1898700" cy="1898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804250" y="1766350"/>
            <a:ext cx="3532800" cy="4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arlow Condensed"/>
              <a:buNone/>
              <a:defRPr sz="2100" b="1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04250" y="2230150"/>
            <a:ext cx="3532800" cy="23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28653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2865300" cy="11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7039575" y="-648675"/>
            <a:ext cx="1898700" cy="1898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2850000" y="-3657450"/>
            <a:ext cx="4754100" cy="4754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-297600" y="4901700"/>
            <a:ext cx="1898700" cy="1898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E95F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"/>
              <a:buNone/>
              <a:defRPr sz="2800"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Char char="●"/>
              <a:def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Char char="○"/>
              <a:defRPr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Char char="■"/>
              <a:defRPr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Char char="●"/>
              <a:defRPr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Char char="○"/>
              <a:defRPr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Char char="■"/>
              <a:defRPr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Char char="●"/>
              <a:defRPr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Char char="○"/>
              <a:defRPr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ibre Franklin"/>
              <a:buChar char="■"/>
              <a:defRPr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enewswire.com/news-release/2020/06/08/2045035/0/en/Natural-Language-Processing-NLP-Market-to-Exhibit-32-4-CAGR-Increasing-Technological-Advancement-to-Drive-Growth-Fortune-Business-Insight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ctrTitle"/>
          </p:nvPr>
        </p:nvSpPr>
        <p:spPr>
          <a:xfrm>
            <a:off x="1382100" y="1877800"/>
            <a:ext cx="6379800" cy="8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Sentiment and Intrinsic Attention with Fastai</a:t>
            </a:r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subTitle" idx="1"/>
          </p:nvPr>
        </p:nvSpPr>
        <p:spPr>
          <a:xfrm>
            <a:off x="3007875" y="2866125"/>
            <a:ext cx="2716520" cy="14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Blake Samaha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1618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pic>
        <p:nvPicPr>
          <p:cNvPr id="306" name="Google Shape;306;p38"/>
          <p:cNvPicPr preferRelativeResize="0"/>
          <p:nvPr/>
        </p:nvPicPr>
        <p:blipFill rotWithShape="1">
          <a:blip r:embed="rId3">
            <a:alphaModFix/>
          </a:blip>
          <a:srcRect t="28962" b="27589"/>
          <a:stretch/>
        </p:blipFill>
        <p:spPr>
          <a:xfrm>
            <a:off x="4125513" y="215662"/>
            <a:ext cx="4922276" cy="12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350" y="3928688"/>
            <a:ext cx="36004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625" y="2274700"/>
            <a:ext cx="6572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8"/>
          <p:cNvSpPr txBox="1"/>
          <p:nvPr/>
        </p:nvSpPr>
        <p:spPr>
          <a:xfrm>
            <a:off x="1397875" y="1828800"/>
            <a:ext cx="48663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ULMFiT - Universal Language Model Fine Tuning</a:t>
            </a:r>
            <a:endParaRPr b="1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10" name="Google Shape;31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2776" y="2678338"/>
            <a:ext cx="764100" cy="62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6226" y="2678338"/>
            <a:ext cx="764100" cy="621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8"/>
          <p:cNvSpPr txBox="1"/>
          <p:nvPr/>
        </p:nvSpPr>
        <p:spPr>
          <a:xfrm>
            <a:off x="2259700" y="4068163"/>
            <a:ext cx="29955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Our Tweet based language model</a:t>
            </a:r>
            <a:endParaRPr b="1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4847794" y="4255822"/>
            <a:ext cx="407400" cy="3078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>
            <a:spLocks noGrp="1"/>
          </p:cNvSpPr>
          <p:nvPr>
            <p:ph type="body" idx="1"/>
          </p:nvPr>
        </p:nvSpPr>
        <p:spPr>
          <a:xfrm>
            <a:off x="119950" y="2328625"/>
            <a:ext cx="5131500" cy="18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Essentially a ranking of words based upon significance to its classification</a:t>
            </a:r>
            <a:endParaRPr sz="15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Allows quick, at a glance, identification of keywords</a:t>
            </a:r>
            <a:endParaRPr sz="1500"/>
          </a:p>
        </p:txBody>
      </p:sp>
      <p:sp>
        <p:nvSpPr>
          <p:cNvPr id="319" name="Google Shape;319;p39"/>
          <p:cNvSpPr txBox="1">
            <a:spLocks noGrp="1"/>
          </p:cNvSpPr>
          <p:nvPr>
            <p:ph type="ctrTitle"/>
          </p:nvPr>
        </p:nvSpPr>
        <p:spPr>
          <a:xfrm>
            <a:off x="213875" y="273225"/>
            <a:ext cx="4410600" cy="7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Intrinsic Attention - What is it?</a:t>
            </a:r>
            <a:endParaRPr sz="2900"/>
          </a:p>
        </p:txBody>
      </p:sp>
      <p:sp>
        <p:nvSpPr>
          <p:cNvPr id="320" name="Google Shape;320;p39"/>
          <p:cNvSpPr/>
          <p:nvPr/>
        </p:nvSpPr>
        <p:spPr>
          <a:xfrm>
            <a:off x="7139175" y="-335625"/>
            <a:ext cx="3606300" cy="360630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39"/>
          <p:cNvGrpSpPr/>
          <p:nvPr/>
        </p:nvGrpSpPr>
        <p:grpSpPr>
          <a:xfrm>
            <a:off x="5823503" y="693792"/>
            <a:ext cx="2732114" cy="2209742"/>
            <a:chOff x="2165809" y="3811059"/>
            <a:chExt cx="422542" cy="342973"/>
          </a:xfrm>
        </p:grpSpPr>
        <p:sp>
          <p:nvSpPr>
            <p:cNvPr id="322" name="Google Shape;322;p39"/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78585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Kaggle Dilemma and Intrinsic Attention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5" name="Google Shape;345;p40"/>
          <p:cNvPicPr preferRelativeResize="0"/>
          <p:nvPr/>
        </p:nvPicPr>
        <p:blipFill rotWithShape="1">
          <a:blip r:embed="rId3">
            <a:alphaModFix/>
          </a:blip>
          <a:srcRect t="5205" b="5205"/>
          <a:stretch/>
        </p:blipFill>
        <p:spPr>
          <a:xfrm>
            <a:off x="364963" y="3753975"/>
            <a:ext cx="8414074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625" y="1323600"/>
            <a:ext cx="8534400" cy="148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40"/>
          <p:cNvGrpSpPr/>
          <p:nvPr/>
        </p:nvGrpSpPr>
        <p:grpSpPr>
          <a:xfrm>
            <a:off x="1470950" y="1887122"/>
            <a:ext cx="329413" cy="358878"/>
            <a:chOff x="4660325" y="1866850"/>
            <a:chExt cx="68350" cy="58100"/>
          </a:xfrm>
        </p:grpSpPr>
        <p:sp>
          <p:nvSpPr>
            <p:cNvPr id="348" name="Google Shape;348;p40"/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40"/>
          <p:cNvGrpSpPr/>
          <p:nvPr/>
        </p:nvGrpSpPr>
        <p:grpSpPr>
          <a:xfrm rot="-10799929">
            <a:off x="7834798" y="1887120"/>
            <a:ext cx="329413" cy="358878"/>
            <a:chOff x="4660325" y="1866850"/>
            <a:chExt cx="68350" cy="58100"/>
          </a:xfrm>
        </p:grpSpPr>
        <p:sp>
          <p:nvSpPr>
            <p:cNvPr id="351" name="Google Shape;351;p40"/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3" name="Google Shape;353;p40"/>
          <p:cNvCxnSpPr/>
          <p:nvPr/>
        </p:nvCxnSpPr>
        <p:spPr>
          <a:xfrm>
            <a:off x="7241625" y="2144100"/>
            <a:ext cx="6096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40"/>
          <p:cNvCxnSpPr/>
          <p:nvPr/>
        </p:nvCxnSpPr>
        <p:spPr>
          <a:xfrm>
            <a:off x="1960175" y="4608775"/>
            <a:ext cx="6096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40"/>
          <p:cNvCxnSpPr/>
          <p:nvPr/>
        </p:nvCxnSpPr>
        <p:spPr>
          <a:xfrm>
            <a:off x="2963925" y="4608775"/>
            <a:ext cx="6096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6" name="Google Shape;356;p40"/>
          <p:cNvSpPr txBox="1"/>
          <p:nvPr/>
        </p:nvSpPr>
        <p:spPr>
          <a:xfrm>
            <a:off x="577500" y="3328188"/>
            <a:ext cx="47646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Fastai’s built-in Intrinsic Attention method</a:t>
            </a:r>
            <a:endParaRPr b="1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78141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Selected Text using Intrinsic Attention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2" name="Google Shape;3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875" y="3579875"/>
            <a:ext cx="5478251" cy="74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63" y="1502875"/>
            <a:ext cx="6728275" cy="12712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41"/>
          <p:cNvGrpSpPr/>
          <p:nvPr/>
        </p:nvGrpSpPr>
        <p:grpSpPr>
          <a:xfrm>
            <a:off x="2176143" y="1979826"/>
            <a:ext cx="268417" cy="317342"/>
            <a:chOff x="4660325" y="1866850"/>
            <a:chExt cx="68350" cy="58100"/>
          </a:xfrm>
        </p:grpSpPr>
        <p:sp>
          <p:nvSpPr>
            <p:cNvPr id="365" name="Google Shape;365;p41"/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41"/>
          <p:cNvGrpSpPr/>
          <p:nvPr/>
        </p:nvGrpSpPr>
        <p:grpSpPr>
          <a:xfrm rot="-10799912">
            <a:off x="7220993" y="1979948"/>
            <a:ext cx="268417" cy="317342"/>
            <a:chOff x="4660325" y="1866850"/>
            <a:chExt cx="68350" cy="58100"/>
          </a:xfrm>
        </p:grpSpPr>
        <p:sp>
          <p:nvSpPr>
            <p:cNvPr id="368" name="Google Shape;368;p41"/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70" name="Google Shape;370;p41"/>
          <p:cNvCxnSpPr/>
          <p:nvPr/>
        </p:nvCxnSpPr>
        <p:spPr>
          <a:xfrm>
            <a:off x="6724442" y="2247146"/>
            <a:ext cx="4965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41"/>
          <p:cNvCxnSpPr/>
          <p:nvPr/>
        </p:nvCxnSpPr>
        <p:spPr>
          <a:xfrm rot="10800000" flipH="1">
            <a:off x="1847738" y="4235650"/>
            <a:ext cx="9252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00" y="118658"/>
            <a:ext cx="5673850" cy="461476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2"/>
          <p:cNvSpPr txBox="1">
            <a:spLocks noGrp="1"/>
          </p:cNvSpPr>
          <p:nvPr>
            <p:ph type="title" idx="2"/>
          </p:nvPr>
        </p:nvSpPr>
        <p:spPr>
          <a:xfrm>
            <a:off x="1474755" y="1946800"/>
            <a:ext cx="1979100" cy="1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8" name="Google Shape;378;p42"/>
          <p:cNvSpPr/>
          <p:nvPr/>
        </p:nvSpPr>
        <p:spPr>
          <a:xfrm>
            <a:off x="7278050" y="458800"/>
            <a:ext cx="4381800" cy="4381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2"/>
          <p:cNvSpPr/>
          <p:nvPr/>
        </p:nvSpPr>
        <p:spPr>
          <a:xfrm>
            <a:off x="-1682150" y="2838500"/>
            <a:ext cx="3156900" cy="31569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2"/>
          <p:cNvSpPr/>
          <p:nvPr/>
        </p:nvSpPr>
        <p:spPr>
          <a:xfrm>
            <a:off x="6563825" y="2752900"/>
            <a:ext cx="3606300" cy="360630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3684434" y="2567150"/>
            <a:ext cx="2879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Performance and Intrinsic Attention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title"/>
          </p:nvPr>
        </p:nvSpPr>
        <p:spPr>
          <a:xfrm>
            <a:off x="3684430" y="2036450"/>
            <a:ext cx="2879400" cy="5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48264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8" name="Google Shape;3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775" y="431150"/>
            <a:ext cx="4416480" cy="45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3"/>
          <p:cNvSpPr txBox="1"/>
          <p:nvPr/>
        </p:nvSpPr>
        <p:spPr>
          <a:xfrm>
            <a:off x="804250" y="1910550"/>
            <a:ext cx="3015900" cy="16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Average Overall Accuracy </a:t>
            </a:r>
            <a:endParaRPr sz="26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~76%</a:t>
            </a:r>
            <a:endParaRPr sz="26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48264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Intrinsic Attention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5" name="Google Shape;3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38" y="1074950"/>
            <a:ext cx="85344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4"/>
          <p:cNvPicPr preferRelativeResize="0"/>
          <p:nvPr/>
        </p:nvPicPr>
        <p:blipFill rotWithShape="1">
          <a:blip r:embed="rId4">
            <a:alphaModFix/>
          </a:blip>
          <a:srcRect b="21605"/>
          <a:stretch/>
        </p:blipFill>
        <p:spPr>
          <a:xfrm>
            <a:off x="878063" y="3202525"/>
            <a:ext cx="726757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4"/>
          <p:cNvSpPr txBox="1"/>
          <p:nvPr/>
        </p:nvSpPr>
        <p:spPr>
          <a:xfrm>
            <a:off x="6352675" y="569600"/>
            <a:ext cx="1668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Desired Output</a:t>
            </a:r>
            <a:endParaRPr b="1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8" name="Google Shape;398;p44"/>
          <p:cNvSpPr txBox="1"/>
          <p:nvPr/>
        </p:nvSpPr>
        <p:spPr>
          <a:xfrm>
            <a:off x="5879425" y="2769338"/>
            <a:ext cx="1668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Our Output</a:t>
            </a:r>
            <a:endParaRPr b="1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399" name="Google Shape;399;p44"/>
          <p:cNvGrpSpPr/>
          <p:nvPr/>
        </p:nvGrpSpPr>
        <p:grpSpPr>
          <a:xfrm>
            <a:off x="7045210" y="3467683"/>
            <a:ext cx="387470" cy="289458"/>
            <a:chOff x="5216456" y="3725484"/>
            <a:chExt cx="356196" cy="265631"/>
          </a:xfrm>
        </p:grpSpPr>
        <p:sp>
          <p:nvSpPr>
            <p:cNvPr id="400" name="Google Shape;400;p44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4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44"/>
          <p:cNvGrpSpPr/>
          <p:nvPr/>
        </p:nvGrpSpPr>
        <p:grpSpPr>
          <a:xfrm>
            <a:off x="7045210" y="3757158"/>
            <a:ext cx="387470" cy="289458"/>
            <a:chOff x="5216456" y="3725484"/>
            <a:chExt cx="356196" cy="265631"/>
          </a:xfrm>
        </p:grpSpPr>
        <p:sp>
          <p:nvSpPr>
            <p:cNvPr id="403" name="Google Shape;403;p44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4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44"/>
          <p:cNvGrpSpPr/>
          <p:nvPr/>
        </p:nvGrpSpPr>
        <p:grpSpPr>
          <a:xfrm>
            <a:off x="7045210" y="4365383"/>
            <a:ext cx="387470" cy="289458"/>
            <a:chOff x="5216456" y="3725484"/>
            <a:chExt cx="356196" cy="265631"/>
          </a:xfrm>
        </p:grpSpPr>
        <p:sp>
          <p:nvSpPr>
            <p:cNvPr id="406" name="Google Shape;406;p44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4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44"/>
          <p:cNvGrpSpPr/>
          <p:nvPr/>
        </p:nvGrpSpPr>
        <p:grpSpPr>
          <a:xfrm>
            <a:off x="7080108" y="4046628"/>
            <a:ext cx="317645" cy="318757"/>
            <a:chOff x="5779408" y="3699191"/>
            <a:chExt cx="317645" cy="318757"/>
          </a:xfrm>
        </p:grpSpPr>
        <p:sp>
          <p:nvSpPr>
            <p:cNvPr id="409" name="Google Shape;409;p44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4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44"/>
          <p:cNvGrpSpPr/>
          <p:nvPr/>
        </p:nvGrpSpPr>
        <p:grpSpPr>
          <a:xfrm>
            <a:off x="7432671" y="4350741"/>
            <a:ext cx="317645" cy="318757"/>
            <a:chOff x="5779408" y="3699191"/>
            <a:chExt cx="317645" cy="318757"/>
          </a:xfrm>
        </p:grpSpPr>
        <p:sp>
          <p:nvSpPr>
            <p:cNvPr id="412" name="Google Shape;412;p44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4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00" y="118658"/>
            <a:ext cx="5673850" cy="461476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5"/>
          <p:cNvSpPr txBox="1">
            <a:spLocks noGrp="1"/>
          </p:cNvSpPr>
          <p:nvPr>
            <p:ph type="title" idx="2"/>
          </p:nvPr>
        </p:nvSpPr>
        <p:spPr>
          <a:xfrm>
            <a:off x="1474755" y="1946800"/>
            <a:ext cx="1979100" cy="1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0" name="Google Shape;420;p45"/>
          <p:cNvSpPr/>
          <p:nvPr/>
        </p:nvSpPr>
        <p:spPr>
          <a:xfrm>
            <a:off x="7278050" y="458800"/>
            <a:ext cx="4381800" cy="4381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5"/>
          <p:cNvSpPr/>
          <p:nvPr/>
        </p:nvSpPr>
        <p:spPr>
          <a:xfrm>
            <a:off x="-1682150" y="2838500"/>
            <a:ext cx="3156900" cy="31569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5"/>
          <p:cNvSpPr/>
          <p:nvPr/>
        </p:nvSpPr>
        <p:spPr>
          <a:xfrm>
            <a:off x="6563825" y="2752900"/>
            <a:ext cx="3606300" cy="360630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5"/>
          <p:cNvSpPr txBox="1">
            <a:spLocks noGrp="1"/>
          </p:cNvSpPr>
          <p:nvPr>
            <p:ph type="subTitle" idx="1"/>
          </p:nvPr>
        </p:nvSpPr>
        <p:spPr>
          <a:xfrm>
            <a:off x="3684425" y="2567150"/>
            <a:ext cx="28005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Takeaways and Future 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5"/>
          <p:cNvSpPr txBox="1">
            <a:spLocks noGrp="1"/>
          </p:cNvSpPr>
          <p:nvPr>
            <p:ph type="title"/>
          </p:nvPr>
        </p:nvSpPr>
        <p:spPr>
          <a:xfrm>
            <a:off x="3684430" y="2036450"/>
            <a:ext cx="2879400" cy="5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28653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430" name="Google Shape;430;p46"/>
          <p:cNvSpPr txBox="1">
            <a:spLocks noGrp="1"/>
          </p:cNvSpPr>
          <p:nvPr>
            <p:ph type="subTitle" idx="1"/>
          </p:nvPr>
        </p:nvSpPr>
        <p:spPr>
          <a:xfrm>
            <a:off x="653050" y="2647200"/>
            <a:ext cx="3324600" cy="16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Powerful and efficient library built on pytorch, but takes some time to understand the inner-workings. 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Highly recommend the fast.ai course!</a:t>
            </a:r>
            <a:endParaRPr sz="1500"/>
          </a:p>
        </p:txBody>
      </p:sp>
      <p:sp>
        <p:nvSpPr>
          <p:cNvPr id="431" name="Google Shape;431;p46"/>
          <p:cNvSpPr txBox="1">
            <a:spLocks noGrp="1"/>
          </p:cNvSpPr>
          <p:nvPr>
            <p:ph type="ctrTitle" idx="2"/>
          </p:nvPr>
        </p:nvSpPr>
        <p:spPr>
          <a:xfrm>
            <a:off x="961162" y="1989975"/>
            <a:ext cx="27084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Fastai</a:t>
            </a:r>
            <a:endParaRPr sz="2500"/>
          </a:p>
        </p:txBody>
      </p:sp>
      <p:sp>
        <p:nvSpPr>
          <p:cNvPr id="432" name="Google Shape;432;p46"/>
          <p:cNvSpPr txBox="1">
            <a:spLocks noGrp="1"/>
          </p:cNvSpPr>
          <p:nvPr>
            <p:ph type="ctrTitle" idx="4"/>
          </p:nvPr>
        </p:nvSpPr>
        <p:spPr>
          <a:xfrm>
            <a:off x="5545410" y="1486750"/>
            <a:ext cx="27084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Twitter</a:t>
            </a:r>
            <a:endParaRPr sz="2500"/>
          </a:p>
        </p:txBody>
      </p:sp>
      <p:sp>
        <p:nvSpPr>
          <p:cNvPr id="433" name="Google Shape;433;p46"/>
          <p:cNvSpPr txBox="1"/>
          <p:nvPr/>
        </p:nvSpPr>
        <p:spPr>
          <a:xfrm>
            <a:off x="5545400" y="1958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Unique dialect</a:t>
            </a:r>
            <a:endParaRPr sz="1500">
              <a:solidFill>
                <a:srgbClr val="FFFFFF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Character limit</a:t>
            </a:r>
            <a:endParaRPr sz="1500">
              <a:solidFill>
                <a:srgbClr val="FFFFFF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Slang</a:t>
            </a:r>
            <a:endParaRPr sz="1500">
              <a:solidFill>
                <a:srgbClr val="FFFFFF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Typos</a:t>
            </a:r>
            <a:endParaRPr sz="1500">
              <a:solidFill>
                <a:srgbClr val="FFFFFF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A lot of non alphanumeric characters</a:t>
            </a:r>
            <a:endParaRPr sz="1500">
              <a:solidFill>
                <a:srgbClr val="FFFFFF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URLs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25099" y="712054"/>
            <a:ext cx="4156126" cy="337892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7"/>
          <p:cNvSpPr txBox="1">
            <a:spLocks noGrp="1"/>
          </p:cNvSpPr>
          <p:nvPr>
            <p:ph type="body" idx="2"/>
          </p:nvPr>
        </p:nvSpPr>
        <p:spPr>
          <a:xfrm>
            <a:off x="328525" y="1058950"/>
            <a:ext cx="4156200" cy="23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Improvements to Vocab creation</a:t>
            </a:r>
            <a:endParaRPr/>
          </a:p>
          <a:p>
            <a:pPr marL="914400" lvl="1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Experiment with stop words...etc </a:t>
            </a:r>
            <a:endParaRPr sz="11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Experiment with different Tokenizers</a:t>
            </a:r>
            <a:endParaRPr/>
          </a:p>
          <a:p>
            <a:pPr marL="914400" lvl="1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BERT, ROBERTA, GPT-2...etc</a:t>
            </a:r>
            <a:endParaRPr sz="11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Refinement of our “Selected Text” function</a:t>
            </a:r>
            <a:endParaRPr/>
          </a:p>
          <a:p>
            <a:pPr marL="914400" lvl="1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Words in different parts of the sentence may have similar weights</a:t>
            </a:r>
            <a:endParaRPr sz="11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Attempting additional tuning parameters or starting from a different pretrained model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Explore alternative methods to intrinsic attention and compare results</a:t>
            </a:r>
            <a:endParaRPr/>
          </a:p>
        </p:txBody>
      </p:sp>
      <p:sp>
        <p:nvSpPr>
          <p:cNvPr id="440" name="Google Shape;440;p47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28653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41" name="Google Shape;441;p47"/>
          <p:cNvSpPr/>
          <p:nvPr/>
        </p:nvSpPr>
        <p:spPr>
          <a:xfrm>
            <a:off x="7671525" y="2964250"/>
            <a:ext cx="2522100" cy="252210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7"/>
          <p:cNvSpPr/>
          <p:nvPr/>
        </p:nvSpPr>
        <p:spPr>
          <a:xfrm>
            <a:off x="7319100" y="2347700"/>
            <a:ext cx="4093500" cy="4093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7"/>
          <p:cNvSpPr/>
          <p:nvPr/>
        </p:nvSpPr>
        <p:spPr>
          <a:xfrm>
            <a:off x="7216400" y="-817450"/>
            <a:ext cx="2254800" cy="2254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5FA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2865300" cy="22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1"/>
          </p:nvPr>
        </p:nvSpPr>
        <p:spPr>
          <a:xfrm>
            <a:off x="5342150" y="1051325"/>
            <a:ext cx="30123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Insights</a:t>
            </a:r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ctrTitle" idx="2"/>
          </p:nvPr>
        </p:nvSpPr>
        <p:spPr>
          <a:xfrm>
            <a:off x="5342150" y="592075"/>
            <a:ext cx="33720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title" idx="3"/>
          </p:nvPr>
        </p:nvSpPr>
        <p:spPr>
          <a:xfrm>
            <a:off x="4040075" y="766561"/>
            <a:ext cx="1223700" cy="6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4"/>
          </p:nvPr>
        </p:nvSpPr>
        <p:spPr>
          <a:xfrm>
            <a:off x="5342150" y="2049325"/>
            <a:ext cx="30123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Neural Nets and NLP with Fastai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ctrTitle" idx="5"/>
          </p:nvPr>
        </p:nvSpPr>
        <p:spPr>
          <a:xfrm>
            <a:off x="5342150" y="1590075"/>
            <a:ext cx="33720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title" idx="6"/>
          </p:nvPr>
        </p:nvSpPr>
        <p:spPr>
          <a:xfrm>
            <a:off x="4040075" y="1764561"/>
            <a:ext cx="1223700" cy="6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7"/>
          </p:nvPr>
        </p:nvSpPr>
        <p:spPr>
          <a:xfrm>
            <a:off x="5342150" y="3047325"/>
            <a:ext cx="30123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Performance and Intrinsic Attention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ctrTitle" idx="8"/>
          </p:nvPr>
        </p:nvSpPr>
        <p:spPr>
          <a:xfrm>
            <a:off x="5342150" y="2588075"/>
            <a:ext cx="33720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9"/>
          </p:nvPr>
        </p:nvSpPr>
        <p:spPr>
          <a:xfrm>
            <a:off x="4040075" y="2762561"/>
            <a:ext cx="1223700" cy="6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13"/>
          </p:nvPr>
        </p:nvSpPr>
        <p:spPr>
          <a:xfrm>
            <a:off x="5342150" y="4123975"/>
            <a:ext cx="30123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Takeaways and Future 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ctrTitle" idx="14"/>
          </p:nvPr>
        </p:nvSpPr>
        <p:spPr>
          <a:xfrm>
            <a:off x="5342150" y="3659650"/>
            <a:ext cx="33720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15"/>
          </p:nvPr>
        </p:nvSpPr>
        <p:spPr>
          <a:xfrm>
            <a:off x="4040075" y="3760561"/>
            <a:ext cx="1223700" cy="6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00" y="2588075"/>
            <a:ext cx="2606969" cy="21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48"/>
          <p:cNvPicPr preferRelativeResize="0"/>
          <p:nvPr/>
        </p:nvPicPr>
        <p:blipFill rotWithShape="1">
          <a:blip r:embed="rId3">
            <a:alphaModFix/>
          </a:blip>
          <a:srcRect l="3738" t="16610" r="3030" b="23940"/>
          <a:stretch/>
        </p:blipFill>
        <p:spPr>
          <a:xfrm>
            <a:off x="1751650" y="1234150"/>
            <a:ext cx="5683600" cy="27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body" idx="1"/>
          </p:nvPr>
        </p:nvSpPr>
        <p:spPr>
          <a:xfrm>
            <a:off x="119950" y="2328625"/>
            <a:ext cx="5131500" cy="18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Customer Service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Brand Monitoring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Product Analysis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Legal Documents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So many documents so little time to read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Voice of your Employees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Understand employees’ needs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Natural Language Processing (NLP) Market to Exhibit 32.4% CAGR; Increasing Technological Advancement to Drive Growth: Fortune Business Insights™</a:t>
            </a:r>
            <a:endParaRPr sz="1500"/>
          </a:p>
        </p:txBody>
      </p:sp>
      <p:sp>
        <p:nvSpPr>
          <p:cNvPr id="235" name="Google Shape;235;p31"/>
          <p:cNvSpPr txBox="1">
            <a:spLocks noGrp="1"/>
          </p:cNvSpPr>
          <p:nvPr>
            <p:ph type="ctrTitle"/>
          </p:nvPr>
        </p:nvSpPr>
        <p:spPr>
          <a:xfrm>
            <a:off x="255900" y="399350"/>
            <a:ext cx="4113600" cy="7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INTRODUCTION - 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Sentiment Understanding</a:t>
            </a:r>
            <a:endParaRPr sz="2900"/>
          </a:p>
        </p:txBody>
      </p:sp>
      <p:sp>
        <p:nvSpPr>
          <p:cNvPr id="236" name="Google Shape;236;p31"/>
          <p:cNvSpPr/>
          <p:nvPr/>
        </p:nvSpPr>
        <p:spPr>
          <a:xfrm>
            <a:off x="7139175" y="-335625"/>
            <a:ext cx="3606300" cy="360630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31"/>
          <p:cNvGrpSpPr/>
          <p:nvPr/>
        </p:nvGrpSpPr>
        <p:grpSpPr>
          <a:xfrm>
            <a:off x="5251458" y="640953"/>
            <a:ext cx="3305414" cy="2400317"/>
            <a:chOff x="3094217" y="1983686"/>
            <a:chExt cx="350198" cy="343447"/>
          </a:xfrm>
        </p:grpSpPr>
        <p:sp>
          <p:nvSpPr>
            <p:cNvPr id="238" name="Google Shape;238;p31"/>
            <p:cNvSpPr/>
            <p:nvPr/>
          </p:nvSpPr>
          <p:spPr>
            <a:xfrm>
              <a:off x="3094217" y="2129039"/>
              <a:ext cx="131543" cy="197362"/>
            </a:xfrm>
            <a:custGeom>
              <a:avLst/>
              <a:gdLst/>
              <a:ahLst/>
              <a:cxnLst/>
              <a:rect l="l" t="t" r="r" b="b"/>
              <a:pathLst>
                <a:path w="4133" h="6201" extrusionOk="0">
                  <a:moveTo>
                    <a:pt x="2072" y="345"/>
                  </a:moveTo>
                  <a:cubicBezTo>
                    <a:pt x="2117" y="345"/>
                    <a:pt x="2162" y="348"/>
                    <a:pt x="2203" y="354"/>
                  </a:cubicBezTo>
                  <a:cubicBezTo>
                    <a:pt x="2906" y="414"/>
                    <a:pt x="3454" y="1045"/>
                    <a:pt x="3454" y="1759"/>
                  </a:cubicBezTo>
                  <a:cubicBezTo>
                    <a:pt x="3454" y="2438"/>
                    <a:pt x="3620" y="3069"/>
                    <a:pt x="3751" y="3402"/>
                  </a:cubicBezTo>
                  <a:lnTo>
                    <a:pt x="3751" y="3426"/>
                  </a:lnTo>
                  <a:cubicBezTo>
                    <a:pt x="3608" y="3509"/>
                    <a:pt x="3299" y="3688"/>
                    <a:pt x="2763" y="3807"/>
                  </a:cubicBezTo>
                  <a:lnTo>
                    <a:pt x="2763" y="3759"/>
                  </a:lnTo>
                  <a:lnTo>
                    <a:pt x="2763" y="3438"/>
                  </a:lnTo>
                  <a:cubicBezTo>
                    <a:pt x="2965" y="3319"/>
                    <a:pt x="3144" y="3140"/>
                    <a:pt x="3263" y="2926"/>
                  </a:cubicBezTo>
                  <a:cubicBezTo>
                    <a:pt x="3489" y="2533"/>
                    <a:pt x="3418" y="2021"/>
                    <a:pt x="3073" y="1712"/>
                  </a:cubicBezTo>
                  <a:cubicBezTo>
                    <a:pt x="2834" y="1485"/>
                    <a:pt x="2418" y="1235"/>
                    <a:pt x="1727" y="1235"/>
                  </a:cubicBezTo>
                  <a:cubicBezTo>
                    <a:pt x="1691" y="1235"/>
                    <a:pt x="1644" y="1247"/>
                    <a:pt x="1608" y="1283"/>
                  </a:cubicBezTo>
                  <a:lnTo>
                    <a:pt x="1275" y="1616"/>
                  </a:lnTo>
                  <a:cubicBezTo>
                    <a:pt x="1215" y="1676"/>
                    <a:pt x="1215" y="1783"/>
                    <a:pt x="1275" y="1843"/>
                  </a:cubicBezTo>
                  <a:cubicBezTo>
                    <a:pt x="1304" y="1872"/>
                    <a:pt x="1343" y="1887"/>
                    <a:pt x="1382" y="1887"/>
                  </a:cubicBezTo>
                  <a:cubicBezTo>
                    <a:pt x="1421" y="1887"/>
                    <a:pt x="1459" y="1872"/>
                    <a:pt x="1489" y="1843"/>
                  </a:cubicBezTo>
                  <a:lnTo>
                    <a:pt x="1787" y="1545"/>
                  </a:lnTo>
                  <a:cubicBezTo>
                    <a:pt x="2227" y="1557"/>
                    <a:pt x="2584" y="1700"/>
                    <a:pt x="2846" y="1938"/>
                  </a:cubicBezTo>
                  <a:cubicBezTo>
                    <a:pt x="3073" y="2140"/>
                    <a:pt x="3132" y="2485"/>
                    <a:pt x="2977" y="2747"/>
                  </a:cubicBezTo>
                  <a:cubicBezTo>
                    <a:pt x="2799" y="3081"/>
                    <a:pt x="2441" y="3283"/>
                    <a:pt x="2072" y="3283"/>
                  </a:cubicBezTo>
                  <a:cubicBezTo>
                    <a:pt x="1489" y="3283"/>
                    <a:pt x="1037" y="2831"/>
                    <a:pt x="1037" y="2247"/>
                  </a:cubicBezTo>
                  <a:cubicBezTo>
                    <a:pt x="1037" y="2152"/>
                    <a:pt x="953" y="2081"/>
                    <a:pt x="870" y="2081"/>
                  </a:cubicBezTo>
                  <a:cubicBezTo>
                    <a:pt x="775" y="2081"/>
                    <a:pt x="703" y="2152"/>
                    <a:pt x="703" y="2247"/>
                  </a:cubicBezTo>
                  <a:cubicBezTo>
                    <a:pt x="703" y="2747"/>
                    <a:pt x="989" y="3200"/>
                    <a:pt x="1394" y="3438"/>
                  </a:cubicBezTo>
                  <a:lnTo>
                    <a:pt x="1394" y="3759"/>
                  </a:lnTo>
                  <a:lnTo>
                    <a:pt x="1394" y="3807"/>
                  </a:lnTo>
                  <a:cubicBezTo>
                    <a:pt x="858" y="3688"/>
                    <a:pt x="525" y="3509"/>
                    <a:pt x="394" y="3426"/>
                  </a:cubicBezTo>
                  <a:cubicBezTo>
                    <a:pt x="394" y="3426"/>
                    <a:pt x="382" y="3426"/>
                    <a:pt x="394" y="3402"/>
                  </a:cubicBezTo>
                  <a:cubicBezTo>
                    <a:pt x="525" y="3081"/>
                    <a:pt x="691" y="2438"/>
                    <a:pt x="691" y="1759"/>
                  </a:cubicBezTo>
                  <a:cubicBezTo>
                    <a:pt x="691" y="1045"/>
                    <a:pt x="1239" y="414"/>
                    <a:pt x="1941" y="354"/>
                  </a:cubicBezTo>
                  <a:cubicBezTo>
                    <a:pt x="1983" y="348"/>
                    <a:pt x="2028" y="345"/>
                    <a:pt x="2072" y="345"/>
                  </a:cubicBezTo>
                  <a:close/>
                  <a:moveTo>
                    <a:pt x="2430" y="3581"/>
                  </a:moveTo>
                  <a:lnTo>
                    <a:pt x="2430" y="3783"/>
                  </a:lnTo>
                  <a:cubicBezTo>
                    <a:pt x="2430" y="3974"/>
                    <a:pt x="2537" y="4152"/>
                    <a:pt x="2715" y="4224"/>
                  </a:cubicBezTo>
                  <a:lnTo>
                    <a:pt x="2822" y="4271"/>
                  </a:lnTo>
                  <a:cubicBezTo>
                    <a:pt x="2656" y="4509"/>
                    <a:pt x="2370" y="4676"/>
                    <a:pt x="2072" y="4676"/>
                  </a:cubicBezTo>
                  <a:cubicBezTo>
                    <a:pt x="1775" y="4676"/>
                    <a:pt x="1489" y="4509"/>
                    <a:pt x="1334" y="4271"/>
                  </a:cubicBezTo>
                  <a:lnTo>
                    <a:pt x="1429" y="4224"/>
                  </a:lnTo>
                  <a:cubicBezTo>
                    <a:pt x="1608" y="4140"/>
                    <a:pt x="1715" y="3974"/>
                    <a:pt x="1715" y="3783"/>
                  </a:cubicBezTo>
                  <a:lnTo>
                    <a:pt x="1715" y="3581"/>
                  </a:lnTo>
                  <a:cubicBezTo>
                    <a:pt x="1834" y="3617"/>
                    <a:pt x="1953" y="3628"/>
                    <a:pt x="2072" y="3628"/>
                  </a:cubicBezTo>
                  <a:cubicBezTo>
                    <a:pt x="2191" y="3628"/>
                    <a:pt x="2311" y="3617"/>
                    <a:pt x="2430" y="3581"/>
                  </a:cubicBezTo>
                  <a:close/>
                  <a:moveTo>
                    <a:pt x="2065" y="0"/>
                  </a:moveTo>
                  <a:cubicBezTo>
                    <a:pt x="2010" y="0"/>
                    <a:pt x="1953" y="3"/>
                    <a:pt x="1894" y="9"/>
                  </a:cubicBezTo>
                  <a:cubicBezTo>
                    <a:pt x="1037" y="92"/>
                    <a:pt x="346" y="842"/>
                    <a:pt x="346" y="1735"/>
                  </a:cubicBezTo>
                  <a:cubicBezTo>
                    <a:pt x="346" y="2378"/>
                    <a:pt x="203" y="2962"/>
                    <a:pt x="60" y="3271"/>
                  </a:cubicBezTo>
                  <a:cubicBezTo>
                    <a:pt x="1" y="3426"/>
                    <a:pt x="48" y="3581"/>
                    <a:pt x="179" y="3676"/>
                  </a:cubicBezTo>
                  <a:cubicBezTo>
                    <a:pt x="310" y="3759"/>
                    <a:pt x="584" y="3926"/>
                    <a:pt x="1013" y="4045"/>
                  </a:cubicBezTo>
                  <a:lnTo>
                    <a:pt x="382" y="4379"/>
                  </a:lnTo>
                  <a:cubicBezTo>
                    <a:pt x="144" y="4498"/>
                    <a:pt x="1" y="4712"/>
                    <a:pt x="1" y="4986"/>
                  </a:cubicBezTo>
                  <a:lnTo>
                    <a:pt x="1" y="6045"/>
                  </a:lnTo>
                  <a:cubicBezTo>
                    <a:pt x="1" y="6129"/>
                    <a:pt x="84" y="6200"/>
                    <a:pt x="167" y="6200"/>
                  </a:cubicBezTo>
                  <a:cubicBezTo>
                    <a:pt x="263" y="6200"/>
                    <a:pt x="334" y="6129"/>
                    <a:pt x="334" y="6045"/>
                  </a:cubicBezTo>
                  <a:lnTo>
                    <a:pt x="334" y="4974"/>
                  </a:lnTo>
                  <a:cubicBezTo>
                    <a:pt x="334" y="4831"/>
                    <a:pt x="406" y="4712"/>
                    <a:pt x="525" y="4652"/>
                  </a:cubicBezTo>
                  <a:lnTo>
                    <a:pt x="1037" y="4402"/>
                  </a:lnTo>
                  <a:cubicBezTo>
                    <a:pt x="1239" y="4760"/>
                    <a:pt x="1644" y="4986"/>
                    <a:pt x="2060" y="4986"/>
                  </a:cubicBezTo>
                  <a:cubicBezTo>
                    <a:pt x="2489" y="4986"/>
                    <a:pt x="2882" y="4760"/>
                    <a:pt x="3084" y="4402"/>
                  </a:cubicBezTo>
                  <a:lnTo>
                    <a:pt x="3596" y="4652"/>
                  </a:lnTo>
                  <a:cubicBezTo>
                    <a:pt x="3704" y="4712"/>
                    <a:pt x="3787" y="4831"/>
                    <a:pt x="3787" y="4974"/>
                  </a:cubicBezTo>
                  <a:lnTo>
                    <a:pt x="3787" y="6022"/>
                  </a:lnTo>
                  <a:cubicBezTo>
                    <a:pt x="3787" y="6117"/>
                    <a:pt x="3858" y="6188"/>
                    <a:pt x="3954" y="6188"/>
                  </a:cubicBezTo>
                  <a:cubicBezTo>
                    <a:pt x="4037" y="6188"/>
                    <a:pt x="4108" y="6117"/>
                    <a:pt x="4108" y="6022"/>
                  </a:cubicBezTo>
                  <a:lnTo>
                    <a:pt x="4108" y="4974"/>
                  </a:lnTo>
                  <a:cubicBezTo>
                    <a:pt x="4132" y="4712"/>
                    <a:pt x="3977" y="4474"/>
                    <a:pt x="3739" y="4379"/>
                  </a:cubicBezTo>
                  <a:lnTo>
                    <a:pt x="3096" y="4045"/>
                  </a:lnTo>
                  <a:cubicBezTo>
                    <a:pt x="3537" y="3926"/>
                    <a:pt x="3799" y="3759"/>
                    <a:pt x="3930" y="3676"/>
                  </a:cubicBezTo>
                  <a:cubicBezTo>
                    <a:pt x="4073" y="3581"/>
                    <a:pt x="4108" y="3426"/>
                    <a:pt x="4049" y="3271"/>
                  </a:cubicBezTo>
                  <a:cubicBezTo>
                    <a:pt x="3918" y="2962"/>
                    <a:pt x="3775" y="2378"/>
                    <a:pt x="3775" y="1735"/>
                  </a:cubicBezTo>
                  <a:cubicBezTo>
                    <a:pt x="3775" y="866"/>
                    <a:pt x="3084" y="104"/>
                    <a:pt x="2227" y="9"/>
                  </a:cubicBezTo>
                  <a:cubicBezTo>
                    <a:pt x="2174" y="3"/>
                    <a:pt x="2120" y="0"/>
                    <a:pt x="2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3116592" y="2293778"/>
              <a:ext cx="10630" cy="32241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67" y="1012"/>
                  </a:cubicBezTo>
                  <a:cubicBezTo>
                    <a:pt x="250" y="1012"/>
                    <a:pt x="334" y="941"/>
                    <a:pt x="334" y="846"/>
                  </a:cubicBezTo>
                  <a:lnTo>
                    <a:pt x="334" y="167"/>
                  </a:ln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3193519" y="2293778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cubicBezTo>
                    <a:pt x="250" y="1012"/>
                    <a:pt x="322" y="941"/>
                    <a:pt x="322" y="846"/>
                  </a:cubicBezTo>
                  <a:lnTo>
                    <a:pt x="322" y="167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3346227" y="2166755"/>
              <a:ext cx="54966" cy="18301"/>
            </a:xfrm>
            <a:custGeom>
              <a:avLst/>
              <a:gdLst/>
              <a:ahLst/>
              <a:cxnLst/>
              <a:rect l="l" t="t" r="r" b="b"/>
              <a:pathLst>
                <a:path w="1727" h="575" extrusionOk="0">
                  <a:moveTo>
                    <a:pt x="646" y="0"/>
                  </a:moveTo>
                  <a:cubicBezTo>
                    <a:pt x="494" y="0"/>
                    <a:pt x="326" y="15"/>
                    <a:pt x="143" y="50"/>
                  </a:cubicBezTo>
                  <a:cubicBezTo>
                    <a:pt x="60" y="62"/>
                    <a:pt x="0" y="122"/>
                    <a:pt x="0" y="217"/>
                  </a:cubicBezTo>
                  <a:lnTo>
                    <a:pt x="0" y="396"/>
                  </a:lnTo>
                  <a:cubicBezTo>
                    <a:pt x="0" y="479"/>
                    <a:pt x="84" y="550"/>
                    <a:pt x="167" y="550"/>
                  </a:cubicBezTo>
                  <a:cubicBezTo>
                    <a:pt x="262" y="550"/>
                    <a:pt x="334" y="479"/>
                    <a:pt x="334" y="396"/>
                  </a:cubicBezTo>
                  <a:lnTo>
                    <a:pt x="334" y="360"/>
                  </a:lnTo>
                  <a:cubicBezTo>
                    <a:pt x="445" y="344"/>
                    <a:pt x="549" y="338"/>
                    <a:pt x="645" y="338"/>
                  </a:cubicBezTo>
                  <a:cubicBezTo>
                    <a:pt x="845" y="338"/>
                    <a:pt x="1007" y="367"/>
                    <a:pt x="1120" y="407"/>
                  </a:cubicBezTo>
                  <a:cubicBezTo>
                    <a:pt x="1334" y="467"/>
                    <a:pt x="1453" y="538"/>
                    <a:pt x="1453" y="538"/>
                  </a:cubicBezTo>
                  <a:cubicBezTo>
                    <a:pt x="1477" y="550"/>
                    <a:pt x="1512" y="574"/>
                    <a:pt x="1536" y="574"/>
                  </a:cubicBezTo>
                  <a:cubicBezTo>
                    <a:pt x="1584" y="574"/>
                    <a:pt x="1643" y="538"/>
                    <a:pt x="1667" y="491"/>
                  </a:cubicBezTo>
                  <a:cubicBezTo>
                    <a:pt x="1727" y="396"/>
                    <a:pt x="1715" y="288"/>
                    <a:pt x="1643" y="241"/>
                  </a:cubicBezTo>
                  <a:cubicBezTo>
                    <a:pt x="1615" y="231"/>
                    <a:pt x="1258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3302655" y="2134991"/>
              <a:ext cx="141760" cy="192143"/>
            </a:xfrm>
            <a:custGeom>
              <a:avLst/>
              <a:gdLst/>
              <a:ahLst/>
              <a:cxnLst/>
              <a:rect l="l" t="t" r="r" b="b"/>
              <a:pathLst>
                <a:path w="4454" h="6037" extrusionOk="0">
                  <a:moveTo>
                    <a:pt x="3453" y="334"/>
                  </a:moveTo>
                  <a:lnTo>
                    <a:pt x="3453" y="1132"/>
                  </a:lnTo>
                  <a:cubicBezTo>
                    <a:pt x="3453" y="1263"/>
                    <a:pt x="3429" y="1405"/>
                    <a:pt x="3370" y="1525"/>
                  </a:cubicBezTo>
                  <a:lnTo>
                    <a:pt x="3310" y="1644"/>
                  </a:lnTo>
                  <a:cubicBezTo>
                    <a:pt x="3298" y="1667"/>
                    <a:pt x="3298" y="1691"/>
                    <a:pt x="3298" y="1715"/>
                  </a:cubicBezTo>
                  <a:lnTo>
                    <a:pt x="3298" y="2060"/>
                  </a:lnTo>
                  <a:cubicBezTo>
                    <a:pt x="3274" y="2346"/>
                    <a:pt x="3155" y="2608"/>
                    <a:pt x="2953" y="2799"/>
                  </a:cubicBezTo>
                  <a:cubicBezTo>
                    <a:pt x="2739" y="3001"/>
                    <a:pt x="2477" y="3096"/>
                    <a:pt x="2191" y="3096"/>
                  </a:cubicBezTo>
                  <a:cubicBezTo>
                    <a:pt x="1643" y="3084"/>
                    <a:pt x="1179" y="2596"/>
                    <a:pt x="1179" y="2013"/>
                  </a:cubicBezTo>
                  <a:lnTo>
                    <a:pt x="1179" y="1715"/>
                  </a:lnTo>
                  <a:cubicBezTo>
                    <a:pt x="1179" y="1691"/>
                    <a:pt x="1179" y="1667"/>
                    <a:pt x="1167" y="1644"/>
                  </a:cubicBezTo>
                  <a:lnTo>
                    <a:pt x="1107" y="1525"/>
                  </a:lnTo>
                  <a:cubicBezTo>
                    <a:pt x="1048" y="1405"/>
                    <a:pt x="1012" y="1275"/>
                    <a:pt x="1012" y="1132"/>
                  </a:cubicBezTo>
                  <a:cubicBezTo>
                    <a:pt x="1012" y="691"/>
                    <a:pt x="1369" y="334"/>
                    <a:pt x="1822" y="334"/>
                  </a:cubicBezTo>
                  <a:close/>
                  <a:moveTo>
                    <a:pt x="2762" y="3310"/>
                  </a:moveTo>
                  <a:lnTo>
                    <a:pt x="2762" y="3537"/>
                  </a:lnTo>
                  <a:cubicBezTo>
                    <a:pt x="2762" y="3572"/>
                    <a:pt x="2774" y="3620"/>
                    <a:pt x="2774" y="3680"/>
                  </a:cubicBezTo>
                  <a:lnTo>
                    <a:pt x="2239" y="4096"/>
                  </a:lnTo>
                  <a:lnTo>
                    <a:pt x="1691" y="3680"/>
                  </a:lnTo>
                  <a:cubicBezTo>
                    <a:pt x="1703" y="3632"/>
                    <a:pt x="1703" y="3584"/>
                    <a:pt x="1703" y="3537"/>
                  </a:cubicBezTo>
                  <a:lnTo>
                    <a:pt x="1703" y="3310"/>
                  </a:lnTo>
                  <a:cubicBezTo>
                    <a:pt x="1846" y="3370"/>
                    <a:pt x="2012" y="3406"/>
                    <a:pt x="2191" y="3406"/>
                  </a:cubicBezTo>
                  <a:lnTo>
                    <a:pt x="2239" y="3406"/>
                  </a:lnTo>
                  <a:cubicBezTo>
                    <a:pt x="2417" y="3406"/>
                    <a:pt x="2596" y="3382"/>
                    <a:pt x="2762" y="3310"/>
                  </a:cubicBezTo>
                  <a:close/>
                  <a:moveTo>
                    <a:pt x="1822" y="1"/>
                  </a:moveTo>
                  <a:cubicBezTo>
                    <a:pt x="1191" y="1"/>
                    <a:pt x="703" y="513"/>
                    <a:pt x="703" y="1120"/>
                  </a:cubicBezTo>
                  <a:cubicBezTo>
                    <a:pt x="703" y="1298"/>
                    <a:pt x="750" y="1489"/>
                    <a:pt x="822" y="1656"/>
                  </a:cubicBezTo>
                  <a:lnTo>
                    <a:pt x="869" y="1751"/>
                  </a:lnTo>
                  <a:lnTo>
                    <a:pt x="869" y="2001"/>
                  </a:lnTo>
                  <a:cubicBezTo>
                    <a:pt x="869" y="2441"/>
                    <a:pt x="1072" y="2846"/>
                    <a:pt x="1381" y="3096"/>
                  </a:cubicBezTo>
                  <a:lnTo>
                    <a:pt x="1381" y="3537"/>
                  </a:lnTo>
                  <a:cubicBezTo>
                    <a:pt x="1381" y="3608"/>
                    <a:pt x="1346" y="3680"/>
                    <a:pt x="1274" y="3703"/>
                  </a:cubicBezTo>
                  <a:lnTo>
                    <a:pt x="453" y="4025"/>
                  </a:lnTo>
                  <a:cubicBezTo>
                    <a:pt x="179" y="4132"/>
                    <a:pt x="0" y="4382"/>
                    <a:pt x="0" y="4668"/>
                  </a:cubicBezTo>
                  <a:lnTo>
                    <a:pt x="0" y="5858"/>
                  </a:lnTo>
                  <a:cubicBezTo>
                    <a:pt x="0" y="5942"/>
                    <a:pt x="83" y="6013"/>
                    <a:pt x="167" y="6013"/>
                  </a:cubicBezTo>
                  <a:cubicBezTo>
                    <a:pt x="262" y="6013"/>
                    <a:pt x="334" y="5942"/>
                    <a:pt x="334" y="5858"/>
                  </a:cubicBezTo>
                  <a:lnTo>
                    <a:pt x="334" y="4668"/>
                  </a:lnTo>
                  <a:cubicBezTo>
                    <a:pt x="334" y="4513"/>
                    <a:pt x="417" y="4382"/>
                    <a:pt x="560" y="4334"/>
                  </a:cubicBezTo>
                  <a:lnTo>
                    <a:pt x="1369" y="4025"/>
                  </a:lnTo>
                  <a:cubicBezTo>
                    <a:pt x="1417" y="4001"/>
                    <a:pt x="1465" y="3977"/>
                    <a:pt x="1488" y="3965"/>
                  </a:cubicBezTo>
                  <a:lnTo>
                    <a:pt x="2060" y="4394"/>
                  </a:lnTo>
                  <a:lnTo>
                    <a:pt x="2060" y="5870"/>
                  </a:lnTo>
                  <a:cubicBezTo>
                    <a:pt x="2060" y="5954"/>
                    <a:pt x="2131" y="6037"/>
                    <a:pt x="2215" y="6037"/>
                  </a:cubicBezTo>
                  <a:cubicBezTo>
                    <a:pt x="2310" y="6037"/>
                    <a:pt x="2381" y="5954"/>
                    <a:pt x="2381" y="5870"/>
                  </a:cubicBezTo>
                  <a:lnTo>
                    <a:pt x="2381" y="4394"/>
                  </a:lnTo>
                  <a:lnTo>
                    <a:pt x="2953" y="3965"/>
                  </a:lnTo>
                  <a:cubicBezTo>
                    <a:pt x="2977" y="3989"/>
                    <a:pt x="3024" y="4013"/>
                    <a:pt x="3072" y="4025"/>
                  </a:cubicBezTo>
                  <a:lnTo>
                    <a:pt x="3882" y="4334"/>
                  </a:lnTo>
                  <a:cubicBezTo>
                    <a:pt x="4024" y="4382"/>
                    <a:pt x="4108" y="4513"/>
                    <a:pt x="4108" y="4668"/>
                  </a:cubicBezTo>
                  <a:lnTo>
                    <a:pt x="4108" y="5858"/>
                  </a:lnTo>
                  <a:cubicBezTo>
                    <a:pt x="4108" y="5942"/>
                    <a:pt x="4179" y="6013"/>
                    <a:pt x="4274" y="6013"/>
                  </a:cubicBezTo>
                  <a:cubicBezTo>
                    <a:pt x="4358" y="6013"/>
                    <a:pt x="4441" y="5942"/>
                    <a:pt x="4441" y="5858"/>
                  </a:cubicBezTo>
                  <a:lnTo>
                    <a:pt x="4441" y="4668"/>
                  </a:lnTo>
                  <a:cubicBezTo>
                    <a:pt x="4453" y="4382"/>
                    <a:pt x="4274" y="4108"/>
                    <a:pt x="4024" y="4025"/>
                  </a:cubicBezTo>
                  <a:lnTo>
                    <a:pt x="3203" y="3703"/>
                  </a:lnTo>
                  <a:cubicBezTo>
                    <a:pt x="3131" y="3680"/>
                    <a:pt x="3084" y="3620"/>
                    <a:pt x="3084" y="3537"/>
                  </a:cubicBezTo>
                  <a:lnTo>
                    <a:pt x="3084" y="3108"/>
                  </a:lnTo>
                  <a:cubicBezTo>
                    <a:pt x="3120" y="3084"/>
                    <a:pt x="3155" y="3060"/>
                    <a:pt x="3191" y="3025"/>
                  </a:cubicBezTo>
                  <a:cubicBezTo>
                    <a:pt x="3453" y="2775"/>
                    <a:pt x="3608" y="2418"/>
                    <a:pt x="3608" y="2037"/>
                  </a:cubicBezTo>
                  <a:lnTo>
                    <a:pt x="3608" y="1727"/>
                  </a:lnTo>
                  <a:lnTo>
                    <a:pt x="3655" y="1644"/>
                  </a:lnTo>
                  <a:cubicBezTo>
                    <a:pt x="3739" y="1477"/>
                    <a:pt x="3774" y="1298"/>
                    <a:pt x="3774" y="1108"/>
                  </a:cubicBezTo>
                  <a:lnTo>
                    <a:pt x="3774" y="167"/>
                  </a:lnTo>
                  <a:cubicBezTo>
                    <a:pt x="3774" y="84"/>
                    <a:pt x="3691" y="1"/>
                    <a:pt x="3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3330313" y="2288463"/>
              <a:ext cx="10248" cy="37938"/>
            </a:xfrm>
            <a:custGeom>
              <a:avLst/>
              <a:gdLst/>
              <a:ahLst/>
              <a:cxnLst/>
              <a:rect l="l" t="t" r="r" b="b"/>
              <a:pathLst>
                <a:path w="322" h="1192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72" y="1191"/>
                    <a:pt x="167" y="1191"/>
                  </a:cubicBezTo>
                  <a:cubicBezTo>
                    <a:pt x="250" y="1191"/>
                    <a:pt x="322" y="1120"/>
                    <a:pt x="322" y="1036"/>
                  </a:cubicBezTo>
                  <a:lnTo>
                    <a:pt x="322" y="167"/>
                  </a:lnTo>
                  <a:cubicBezTo>
                    <a:pt x="310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3406859" y="2288463"/>
              <a:ext cx="10630" cy="37938"/>
            </a:xfrm>
            <a:custGeom>
              <a:avLst/>
              <a:gdLst/>
              <a:ahLst/>
              <a:cxnLst/>
              <a:rect l="l" t="t" r="r" b="b"/>
              <a:pathLst>
                <a:path w="334" h="1192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84" y="1191"/>
                    <a:pt x="167" y="1191"/>
                  </a:cubicBezTo>
                  <a:cubicBezTo>
                    <a:pt x="262" y="1191"/>
                    <a:pt x="334" y="1120"/>
                    <a:pt x="334" y="1036"/>
                  </a:cubicBezTo>
                  <a:lnTo>
                    <a:pt x="334" y="167"/>
                  </a:lnTo>
                  <a:cubicBezTo>
                    <a:pt x="322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3148775" y="1983686"/>
              <a:ext cx="219419" cy="183072"/>
            </a:xfrm>
            <a:custGeom>
              <a:avLst/>
              <a:gdLst/>
              <a:ahLst/>
              <a:cxnLst/>
              <a:rect l="l" t="t" r="r" b="b"/>
              <a:pathLst>
                <a:path w="6894" h="5752" extrusionOk="0">
                  <a:moveTo>
                    <a:pt x="2369" y="4108"/>
                  </a:moveTo>
                  <a:lnTo>
                    <a:pt x="2286" y="4466"/>
                  </a:lnTo>
                  <a:lnTo>
                    <a:pt x="2060" y="4466"/>
                  </a:lnTo>
                  <a:cubicBezTo>
                    <a:pt x="1869" y="4466"/>
                    <a:pt x="1703" y="4299"/>
                    <a:pt x="1703" y="4108"/>
                  </a:cubicBezTo>
                  <a:close/>
                  <a:moveTo>
                    <a:pt x="5513" y="310"/>
                  </a:moveTo>
                  <a:cubicBezTo>
                    <a:pt x="5703" y="310"/>
                    <a:pt x="5870" y="477"/>
                    <a:pt x="5870" y="667"/>
                  </a:cubicBezTo>
                  <a:lnTo>
                    <a:pt x="5870" y="3418"/>
                  </a:lnTo>
                  <a:cubicBezTo>
                    <a:pt x="5870" y="3608"/>
                    <a:pt x="5703" y="3775"/>
                    <a:pt x="5513" y="3775"/>
                  </a:cubicBezTo>
                  <a:lnTo>
                    <a:pt x="4132" y="3775"/>
                  </a:lnTo>
                  <a:cubicBezTo>
                    <a:pt x="4096" y="3775"/>
                    <a:pt x="4048" y="3787"/>
                    <a:pt x="4036" y="3811"/>
                  </a:cubicBezTo>
                  <a:lnTo>
                    <a:pt x="2500" y="4918"/>
                  </a:lnTo>
                  <a:lnTo>
                    <a:pt x="2739" y="3966"/>
                  </a:lnTo>
                  <a:cubicBezTo>
                    <a:pt x="2762" y="3930"/>
                    <a:pt x="2739" y="3870"/>
                    <a:pt x="2715" y="3835"/>
                  </a:cubicBezTo>
                  <a:cubicBezTo>
                    <a:pt x="2679" y="3787"/>
                    <a:pt x="2643" y="3775"/>
                    <a:pt x="2584" y="3775"/>
                  </a:cubicBezTo>
                  <a:lnTo>
                    <a:pt x="691" y="3775"/>
                  </a:lnTo>
                  <a:cubicBezTo>
                    <a:pt x="500" y="3775"/>
                    <a:pt x="333" y="3608"/>
                    <a:pt x="333" y="3418"/>
                  </a:cubicBezTo>
                  <a:lnTo>
                    <a:pt x="333" y="667"/>
                  </a:lnTo>
                  <a:cubicBezTo>
                    <a:pt x="333" y="477"/>
                    <a:pt x="500" y="310"/>
                    <a:pt x="691" y="310"/>
                  </a:cubicBezTo>
                  <a:close/>
                  <a:moveTo>
                    <a:pt x="6215" y="989"/>
                  </a:moveTo>
                  <a:cubicBezTo>
                    <a:pt x="6406" y="989"/>
                    <a:pt x="6572" y="1156"/>
                    <a:pt x="6572" y="1346"/>
                  </a:cubicBezTo>
                  <a:lnTo>
                    <a:pt x="6572" y="4108"/>
                  </a:lnTo>
                  <a:lnTo>
                    <a:pt x="6549" y="4108"/>
                  </a:lnTo>
                  <a:cubicBezTo>
                    <a:pt x="6549" y="4299"/>
                    <a:pt x="6394" y="4466"/>
                    <a:pt x="6191" y="4466"/>
                  </a:cubicBezTo>
                  <a:lnTo>
                    <a:pt x="4810" y="4466"/>
                  </a:lnTo>
                  <a:cubicBezTo>
                    <a:pt x="4763" y="4466"/>
                    <a:pt x="4727" y="4477"/>
                    <a:pt x="4691" y="4513"/>
                  </a:cubicBezTo>
                  <a:cubicBezTo>
                    <a:pt x="4667" y="4549"/>
                    <a:pt x="4644" y="4608"/>
                    <a:pt x="4667" y="4656"/>
                  </a:cubicBezTo>
                  <a:lnTo>
                    <a:pt x="4763" y="5323"/>
                  </a:lnTo>
                  <a:lnTo>
                    <a:pt x="3596" y="4537"/>
                  </a:lnTo>
                  <a:lnTo>
                    <a:pt x="4191" y="4096"/>
                  </a:lnTo>
                  <a:lnTo>
                    <a:pt x="5513" y="4096"/>
                  </a:lnTo>
                  <a:cubicBezTo>
                    <a:pt x="5882" y="4096"/>
                    <a:pt x="6191" y="3799"/>
                    <a:pt x="6191" y="3418"/>
                  </a:cubicBezTo>
                  <a:lnTo>
                    <a:pt x="6191" y="989"/>
                  </a:lnTo>
                  <a:close/>
                  <a:moveTo>
                    <a:pt x="691" y="1"/>
                  </a:moveTo>
                  <a:cubicBezTo>
                    <a:pt x="322" y="1"/>
                    <a:pt x="0" y="298"/>
                    <a:pt x="0" y="679"/>
                  </a:cubicBezTo>
                  <a:lnTo>
                    <a:pt x="0" y="3430"/>
                  </a:lnTo>
                  <a:cubicBezTo>
                    <a:pt x="0" y="3811"/>
                    <a:pt x="298" y="4120"/>
                    <a:pt x="691" y="4120"/>
                  </a:cubicBezTo>
                  <a:lnTo>
                    <a:pt x="1393" y="4120"/>
                  </a:lnTo>
                  <a:lnTo>
                    <a:pt x="1393" y="4132"/>
                  </a:lnTo>
                  <a:cubicBezTo>
                    <a:pt x="1393" y="4501"/>
                    <a:pt x="1691" y="4823"/>
                    <a:pt x="2072" y="4823"/>
                  </a:cubicBezTo>
                  <a:lnTo>
                    <a:pt x="2203" y="4823"/>
                  </a:lnTo>
                  <a:lnTo>
                    <a:pt x="2143" y="5073"/>
                  </a:lnTo>
                  <a:cubicBezTo>
                    <a:pt x="2119" y="5180"/>
                    <a:pt x="2167" y="5275"/>
                    <a:pt x="2250" y="5335"/>
                  </a:cubicBezTo>
                  <a:cubicBezTo>
                    <a:pt x="2298" y="5370"/>
                    <a:pt x="2346" y="5382"/>
                    <a:pt x="2381" y="5382"/>
                  </a:cubicBezTo>
                  <a:cubicBezTo>
                    <a:pt x="2429" y="5382"/>
                    <a:pt x="2489" y="5370"/>
                    <a:pt x="2536" y="5335"/>
                  </a:cubicBezTo>
                  <a:lnTo>
                    <a:pt x="3251" y="4823"/>
                  </a:lnTo>
                  <a:lnTo>
                    <a:pt x="3417" y="4823"/>
                  </a:lnTo>
                  <a:lnTo>
                    <a:pt x="4751" y="5716"/>
                  </a:lnTo>
                  <a:cubicBezTo>
                    <a:pt x="4798" y="5740"/>
                    <a:pt x="4846" y="5751"/>
                    <a:pt x="4882" y="5751"/>
                  </a:cubicBezTo>
                  <a:cubicBezTo>
                    <a:pt x="4929" y="5751"/>
                    <a:pt x="4977" y="5740"/>
                    <a:pt x="5025" y="5716"/>
                  </a:cubicBezTo>
                  <a:cubicBezTo>
                    <a:pt x="5108" y="5656"/>
                    <a:pt x="5144" y="5561"/>
                    <a:pt x="5120" y="5454"/>
                  </a:cubicBezTo>
                  <a:lnTo>
                    <a:pt x="5025" y="4799"/>
                  </a:lnTo>
                  <a:lnTo>
                    <a:pt x="6215" y="4799"/>
                  </a:lnTo>
                  <a:cubicBezTo>
                    <a:pt x="6584" y="4799"/>
                    <a:pt x="6894" y="4501"/>
                    <a:pt x="6894" y="4120"/>
                  </a:cubicBezTo>
                  <a:lnTo>
                    <a:pt x="6894" y="1370"/>
                  </a:lnTo>
                  <a:cubicBezTo>
                    <a:pt x="6870" y="977"/>
                    <a:pt x="6572" y="679"/>
                    <a:pt x="6191" y="679"/>
                  </a:cubicBezTo>
                  <a:cubicBezTo>
                    <a:pt x="6179" y="298"/>
                    <a:pt x="5882" y="1"/>
                    <a:pt x="5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3187822" y="2009177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1"/>
                    <a:pt x="846" y="167"/>
                  </a:cubicBez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3226110" y="2009177"/>
              <a:ext cx="81478" cy="10280"/>
            </a:xfrm>
            <a:custGeom>
              <a:avLst/>
              <a:gdLst/>
              <a:ahLst/>
              <a:cxnLst/>
              <a:rect l="l" t="t" r="r" b="b"/>
              <a:pathLst>
                <a:path w="2560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393" y="322"/>
                  </a:lnTo>
                  <a:cubicBezTo>
                    <a:pt x="2488" y="322"/>
                    <a:pt x="2560" y="251"/>
                    <a:pt x="2560" y="167"/>
                  </a:cubicBezTo>
                  <a:cubicBezTo>
                    <a:pt x="2560" y="72"/>
                    <a:pt x="2488" y="1"/>
                    <a:pt x="2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3187822" y="2036453"/>
              <a:ext cx="119767" cy="10662"/>
            </a:xfrm>
            <a:custGeom>
              <a:avLst/>
              <a:gdLst/>
              <a:ahLst/>
              <a:cxnLst/>
              <a:rect l="l" t="t" r="r" b="b"/>
              <a:pathLst>
                <a:path w="3763" h="335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3596" y="334"/>
                  </a:lnTo>
                  <a:cubicBezTo>
                    <a:pt x="3691" y="334"/>
                    <a:pt x="3763" y="263"/>
                    <a:pt x="3763" y="168"/>
                  </a:cubicBezTo>
                  <a:cubicBezTo>
                    <a:pt x="3763" y="84"/>
                    <a:pt x="3691" y="1"/>
                    <a:pt x="3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3187822" y="2064143"/>
              <a:ext cx="81510" cy="10248"/>
            </a:xfrm>
            <a:custGeom>
              <a:avLst/>
              <a:gdLst/>
              <a:ahLst/>
              <a:cxnLst/>
              <a:rect l="l" t="t" r="r" b="b"/>
              <a:pathLst>
                <a:path w="2561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2394" y="322"/>
                  </a:lnTo>
                  <a:cubicBezTo>
                    <a:pt x="2477" y="322"/>
                    <a:pt x="2560" y="250"/>
                    <a:pt x="2560" y="167"/>
                  </a:cubicBezTo>
                  <a:cubicBezTo>
                    <a:pt x="2560" y="72"/>
                    <a:pt x="2477" y="0"/>
                    <a:pt x="2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3280663" y="2064143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00" y="118658"/>
            <a:ext cx="5673850" cy="461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 txBox="1">
            <a:spLocks noGrp="1"/>
          </p:cNvSpPr>
          <p:nvPr>
            <p:ph type="title" idx="2"/>
          </p:nvPr>
        </p:nvSpPr>
        <p:spPr>
          <a:xfrm>
            <a:off x="1474755" y="1946800"/>
            <a:ext cx="1979100" cy="1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7278050" y="458800"/>
            <a:ext cx="4381800" cy="4381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2"/>
          <p:cNvSpPr/>
          <p:nvPr/>
        </p:nvSpPr>
        <p:spPr>
          <a:xfrm>
            <a:off x="-1682150" y="2838500"/>
            <a:ext cx="3156900" cy="31569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2"/>
          <p:cNvSpPr/>
          <p:nvPr/>
        </p:nvSpPr>
        <p:spPr>
          <a:xfrm>
            <a:off x="6563825" y="2752900"/>
            <a:ext cx="3606300" cy="360630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1"/>
          </p:nvPr>
        </p:nvSpPr>
        <p:spPr>
          <a:xfrm>
            <a:off x="3684434" y="2567150"/>
            <a:ext cx="2879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Insights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title"/>
          </p:nvPr>
        </p:nvSpPr>
        <p:spPr>
          <a:xfrm>
            <a:off x="3684430" y="2036450"/>
            <a:ext cx="2879400" cy="5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5FA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35751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Data</a:t>
            </a:r>
            <a:endParaRPr/>
          </a:p>
        </p:txBody>
      </p:sp>
      <p:pic>
        <p:nvPicPr>
          <p:cNvPr id="267" name="Google Shape;267;p33"/>
          <p:cNvPicPr preferRelativeResize="0"/>
          <p:nvPr/>
        </p:nvPicPr>
        <p:blipFill rotWithShape="1">
          <a:blip r:embed="rId3">
            <a:alphaModFix/>
          </a:blip>
          <a:srcRect l="25638" t="19792" r="26500" b="12538"/>
          <a:stretch/>
        </p:blipFill>
        <p:spPr>
          <a:xfrm>
            <a:off x="4697600" y="1006425"/>
            <a:ext cx="3924050" cy="35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 txBox="1">
            <a:spLocks noGrp="1"/>
          </p:cNvSpPr>
          <p:nvPr>
            <p:ph type="ctrTitle"/>
          </p:nvPr>
        </p:nvSpPr>
        <p:spPr>
          <a:xfrm>
            <a:off x="580525" y="1437350"/>
            <a:ext cx="35751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containing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~30k Tweets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5FA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>
            <a:spLocks noGrp="1"/>
          </p:cNvSpPr>
          <p:nvPr>
            <p:ph type="ctrTitle"/>
          </p:nvPr>
        </p:nvSpPr>
        <p:spPr>
          <a:xfrm>
            <a:off x="256500" y="364625"/>
            <a:ext cx="81636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Common words associated with positive tweets</a:t>
            </a:r>
            <a:endParaRPr sz="3000"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00" y="1207475"/>
            <a:ext cx="3726951" cy="372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96625" y="1181812"/>
            <a:ext cx="4636200" cy="377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5FA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>
            <a:spLocks noGrp="1"/>
          </p:cNvSpPr>
          <p:nvPr>
            <p:ph type="ctrTitle"/>
          </p:nvPr>
        </p:nvSpPr>
        <p:spPr>
          <a:xfrm>
            <a:off x="256500" y="364625"/>
            <a:ext cx="81636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Common words associated with negative tweets</a:t>
            </a:r>
            <a:endParaRPr sz="3000"/>
          </a:p>
        </p:txBody>
      </p:sp>
      <p:pic>
        <p:nvPicPr>
          <p:cNvPr id="281" name="Google Shape;28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500" y="1207475"/>
            <a:ext cx="3726951" cy="372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96625" y="1181812"/>
            <a:ext cx="4636200" cy="377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5FA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>
            <a:spLocks noGrp="1"/>
          </p:cNvSpPr>
          <p:nvPr>
            <p:ph type="ctrTitle"/>
          </p:nvPr>
        </p:nvSpPr>
        <p:spPr>
          <a:xfrm>
            <a:off x="256500" y="364625"/>
            <a:ext cx="81636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Common words associated with neutral tweets</a:t>
            </a:r>
            <a:endParaRPr sz="3000"/>
          </a:p>
        </p:txBody>
      </p:sp>
      <p:pic>
        <p:nvPicPr>
          <p:cNvPr id="288" name="Google Shape;28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500" y="1207475"/>
            <a:ext cx="3726951" cy="372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96625" y="1181812"/>
            <a:ext cx="4636200" cy="377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00" y="118658"/>
            <a:ext cx="5673850" cy="461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 txBox="1">
            <a:spLocks noGrp="1"/>
          </p:cNvSpPr>
          <p:nvPr>
            <p:ph type="title" idx="2"/>
          </p:nvPr>
        </p:nvSpPr>
        <p:spPr>
          <a:xfrm>
            <a:off x="1474755" y="1946800"/>
            <a:ext cx="1979100" cy="1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6" name="Google Shape;296;p37"/>
          <p:cNvSpPr/>
          <p:nvPr/>
        </p:nvSpPr>
        <p:spPr>
          <a:xfrm>
            <a:off x="7278050" y="458800"/>
            <a:ext cx="4381800" cy="4381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-1682150" y="2838500"/>
            <a:ext cx="3156900" cy="31569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/>
          <p:nvPr/>
        </p:nvSpPr>
        <p:spPr>
          <a:xfrm>
            <a:off x="6563825" y="2752900"/>
            <a:ext cx="3606300" cy="360630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1"/>
          </p:nvPr>
        </p:nvSpPr>
        <p:spPr>
          <a:xfrm>
            <a:off x="3684434" y="2567150"/>
            <a:ext cx="2879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Neural Nets and NLP with Fastai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7"/>
          <p:cNvSpPr txBox="1">
            <a:spLocks noGrp="1"/>
          </p:cNvSpPr>
          <p:nvPr>
            <p:ph type="title"/>
          </p:nvPr>
        </p:nvSpPr>
        <p:spPr>
          <a:xfrm>
            <a:off x="3684430" y="2036450"/>
            <a:ext cx="2879400" cy="5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reakthrough">
  <a:themeElements>
    <a:clrScheme name="Simple Light">
      <a:dk1>
        <a:srgbClr val="4E95FA"/>
      </a:dk1>
      <a:lt1>
        <a:srgbClr val="FFFFFF"/>
      </a:lt1>
      <a:dk2>
        <a:srgbClr val="6CC3DA"/>
      </a:dk2>
      <a:lt2>
        <a:srgbClr val="FFFFFF"/>
      </a:lt2>
      <a:accent1>
        <a:srgbClr val="4E95FA"/>
      </a:accent1>
      <a:accent2>
        <a:srgbClr val="6CC3DA"/>
      </a:accent2>
      <a:accent3>
        <a:srgbClr val="FFFFFF"/>
      </a:accent3>
      <a:accent4>
        <a:srgbClr val="4E95FA"/>
      </a:accent4>
      <a:accent5>
        <a:srgbClr val="6CC3D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On-screen Show (16:9)</PresentationFormat>
  <Paragraphs>79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Barlow Condensed</vt:lpstr>
      <vt:lpstr>Libre Franklin</vt:lpstr>
      <vt:lpstr>Barlow Condensed ExtraBold</vt:lpstr>
      <vt:lpstr>Minimalist Breakthrough</vt:lpstr>
      <vt:lpstr>Twitter Sentiment and Intrinsic Attention with Fastai</vt:lpstr>
      <vt:lpstr>TABLE OF CONTENTS</vt:lpstr>
      <vt:lpstr>INTRODUCTION -  Sentiment Understanding</vt:lpstr>
      <vt:lpstr>01</vt:lpstr>
      <vt:lpstr>Distribution of Data</vt:lpstr>
      <vt:lpstr>Common words associated with positive tweets</vt:lpstr>
      <vt:lpstr>Common words associated with negative tweets</vt:lpstr>
      <vt:lpstr>Common words associated with neutral tweets</vt:lpstr>
      <vt:lpstr>02</vt:lpstr>
      <vt:lpstr>METHODS</vt:lpstr>
      <vt:lpstr>Intrinsic Attention - What is it?</vt:lpstr>
      <vt:lpstr>Our Kaggle Dilemma and Intrinsic Attention </vt:lpstr>
      <vt:lpstr>Obtaining Selected Text using Intrinsic Attention </vt:lpstr>
      <vt:lpstr>03</vt:lpstr>
      <vt:lpstr>Model Performance </vt:lpstr>
      <vt:lpstr>Intrinsic Attention </vt:lpstr>
      <vt:lpstr>04</vt:lpstr>
      <vt:lpstr>Takeaways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and Intrinsic Attention with Fastai</dc:title>
  <cp:lastModifiedBy>Blake Samaha</cp:lastModifiedBy>
  <cp:revision>1</cp:revision>
  <dcterms:modified xsi:type="dcterms:W3CDTF">2020-08-13T00:56:40Z</dcterms:modified>
</cp:coreProperties>
</file>