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240-853F-7245-9060-8CAD66F5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3FCD-C813-E340-BD08-27D0C4F89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52EA-9217-A84F-8199-870184F1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C9D2-1010-C341-8B6B-F43A9A73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B9F4-52D5-5A45-8C03-6901AEC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693-FB70-EF4D-B950-DB28CA03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9C80E-90FC-A843-8782-1F1A47622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3736-0CE7-7B4A-82DD-2DF44B7A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67C3-970C-A24B-967C-B640B1F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6C73-47E7-B849-BB4E-09C8B71A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0F467-B4A3-DE44-9534-E04EAC8F0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26E7-2948-CD44-AE00-E19E63D8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25CF-22B0-3A46-89B6-9B1FD389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C170-EACD-4B47-813D-AF1506B4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4CBC-B168-3249-A362-8FE6DDA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7D32-3EE9-6B40-8303-2421DFE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202-A8E7-C449-9906-CFD4813E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C965-BA9E-B942-B43D-0D1BC4C8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C8F6-3ABE-5549-89D8-4C068366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7448-3D06-2846-B602-B1FD233A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5BDC-5E3B-9443-85C6-71B45D35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82A2-B82F-6A40-9A8E-13E9C23D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0947-4572-EA47-B148-F6349CA0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4172-DF82-BD43-88FF-EA6800D9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48B7-1F95-4D43-B8B9-71F1600F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0117-9BA9-3C4C-988A-2E8ECCC4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CDF9-8AC8-044E-BAD1-AC7E3AC42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6641-F677-B041-9F4D-23A1453D4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00C6-4EA9-F741-A988-160131D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60D4-F8D2-784D-BC64-B8A7AE7D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0229F-7C67-A542-A3DB-8FDB4E42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C522-EA7F-0648-829D-28167971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D4AC-60F5-F542-A370-E02F4078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F6929-9031-9F45-8C7F-7E1ABB9D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52DBA-D71D-2A49-9E42-F31E80067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4DA98-431E-BF49-A02F-B0F46489D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4DAAB-E0F7-B94C-90E2-8125D4AA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361A9-327A-AE45-8768-B3ABC326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70306-7593-9B44-A5F7-16F8C59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7C3-3BAA-C048-8044-5004CD5C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FFF5-B0CF-B042-AB04-1C34FC00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DA46D-7C3A-D342-81D5-F41A08BF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6BA8C-8E2A-4C41-97ED-D22358AC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47DED-DACF-1D4A-9F01-1DDFA92A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87748-C6BB-AB43-8C5E-6C7C32D6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EEFD-568B-B84F-AA10-4DEAEF83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AFF2-35ED-5348-8195-16D9F3DB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270B-2014-2F44-900B-37043B1E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19DEC-4344-1B44-B25A-C71EC9D1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B08E-C88D-9747-AEBB-CE8A812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89855-F0F7-BF4A-AC90-684ABD14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1BF03-FFA4-C54D-A4E6-8A639BD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15D0-22B8-0F41-B44B-FBF7CF94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6827C-B39E-D743-B290-2805C13D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27FC-DDDB-D043-BC58-45421C57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36A6-2EDF-A94E-A7D3-4D7C43AF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9DD0C-97B1-DD4E-BE15-816AA36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6A1F-4DE2-9E4E-902C-D3C1C47E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A5311-BBDB-1D4B-9F01-7B565C2D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5A2C-A61C-9C42-9656-9F4B656C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0D56-3B2E-AB4B-9CA5-42920F870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7006-E3E8-0345-9C88-8B31599DB702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BCD3-2E94-9A4C-9ADA-93A019355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F4D1-22C3-444D-A779-F3DF7CCF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B782-9538-EC46-A893-558D50CB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5892F-CF2B-B447-AA2C-E7F89D4899F6}"/>
              </a:ext>
            </a:extLst>
          </p:cNvPr>
          <p:cNvSpPr txBox="1"/>
          <p:nvPr/>
        </p:nvSpPr>
        <p:spPr>
          <a:xfrm>
            <a:off x="237068" y="5435600"/>
            <a:ext cx="11313584" cy="10566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Sameera Bellary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May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B133-871D-BB41-9683-BE827EC3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150312"/>
            <a:ext cx="9915060" cy="14227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STROKE PREDICTION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UCSF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3291F-0442-E842-8309-98C734B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1938788"/>
            <a:ext cx="9426806" cy="33481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   Classification model to predict stroke in patients </a:t>
            </a:r>
          </a:p>
        </p:txBody>
      </p:sp>
    </p:spTree>
    <p:extLst>
      <p:ext uri="{BB962C8B-B14F-4D97-AF65-F5344CB8AC3E}">
        <p14:creationId xmlns:p14="http://schemas.microsoft.com/office/powerpoint/2010/main" val="357136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0D217-C326-3A49-AB14-C53362AB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478417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AUC Score - 79%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1657055-16FE-41A2-B207-7880F6DC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D788B-6914-EA4C-9AC0-F3F54796E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1" y="2194102"/>
            <a:ext cx="4610956" cy="32308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Precision – 0.0756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Precision decreases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True positive rate or recall   increases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3BD3BB9-3CB5-4253-A27D-6B7904723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A6A953-E1CC-A64E-A807-5AFA567290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79" r="2679"/>
          <a:stretch/>
        </p:blipFill>
        <p:spPr>
          <a:xfrm>
            <a:off x="5436295" y="1315233"/>
            <a:ext cx="6381301" cy="44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2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4CF2-49B1-D542-A218-BB79AAA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sz="54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8594-19F0-5E4E-BCDE-4B1DD058B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75"/>
            <a:ext cx="10515600" cy="4360688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/>
              <a:t>Recommendations :</a:t>
            </a:r>
          </a:p>
          <a:p>
            <a:endParaRPr lang="en-US" dirty="0"/>
          </a:p>
          <a:p>
            <a:r>
              <a:rPr lang="en-US" dirty="0"/>
              <a:t>Deploy the model</a:t>
            </a:r>
          </a:p>
          <a:p>
            <a:r>
              <a:rPr lang="en-US" dirty="0"/>
              <a:t>Develop a multi class model predicting high, medium and low risk patients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4CF2-49B1-D542-A218-BB79AAA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8594-19F0-5E4E-BCDE-4B1DD058B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05"/>
            <a:ext cx="10515600" cy="4586157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/>
              <a:t>Future Work :</a:t>
            </a:r>
          </a:p>
          <a:p>
            <a:endParaRPr lang="en-US" sz="3600" u="sng" dirty="0"/>
          </a:p>
          <a:p>
            <a:r>
              <a:rPr lang="en-US" dirty="0"/>
              <a:t>Collect more data</a:t>
            </a:r>
          </a:p>
          <a:p>
            <a:r>
              <a:rPr lang="en-US" dirty="0"/>
              <a:t>Collect more features which increase the risk of stroke</a:t>
            </a:r>
          </a:p>
          <a:p>
            <a:r>
              <a:rPr lang="en-US" dirty="0"/>
              <a:t>Retrain the model periodically and decrease the precision or false positive rate</a:t>
            </a:r>
          </a:p>
          <a:p>
            <a:r>
              <a:rPr lang="en-US" dirty="0"/>
              <a:t>Build a deep learning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4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4CF2-49B1-D542-A218-BB79AAA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8594-19F0-5E4E-BCDE-4B1DD058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CDC, 5% of deaths in the world are caused by strokes</a:t>
            </a:r>
          </a:p>
          <a:p>
            <a:r>
              <a:rPr lang="en-US" dirty="0"/>
              <a:t>Stroke is a disease that affects the arteries leading to and within the brain</a:t>
            </a:r>
          </a:p>
          <a:p>
            <a:r>
              <a:rPr lang="en-US" dirty="0"/>
              <a:t>A stroke occurs when a blood vessel that carries oxygen and nutrients to the brain is either blocked by a clot or bursts (or ruptures).</a:t>
            </a:r>
          </a:p>
          <a:p>
            <a:r>
              <a:rPr lang="en-US" dirty="0"/>
              <a:t>Age and high hypertension are the main factors of a stroke.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5922-2422-1448-9CC4-3EA4DD4C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" y="629267"/>
            <a:ext cx="4268781" cy="12245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stroke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83769-7484-814A-8CA8-D189BC95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251587"/>
            <a:ext cx="3505494" cy="404538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fontAlgn="base"/>
            <a:r>
              <a:rPr lang="en-US" b="1" dirty="0"/>
              <a:t>Ischemic stroke</a:t>
            </a:r>
          </a:p>
          <a:p>
            <a:pPr fontAlgn="base"/>
            <a:r>
              <a:rPr lang="en-US" dirty="0"/>
              <a:t>Caused by a blockage or clot in a blood vessel in your brain. The blockage can be caused when a substance called plaque builds up on the inside wall of an artery.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/>
            <a:r>
              <a:rPr lang="en-US" b="1" dirty="0"/>
              <a:t>Hemorrhagic stroke</a:t>
            </a:r>
          </a:p>
          <a:p>
            <a:pPr fontAlgn="base"/>
            <a:r>
              <a:rPr lang="en-US" dirty="0"/>
              <a:t>Caused when an artery in the brain breaks open. The interrupted blood flow causes damage to your brain.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/>
            <a:r>
              <a:rPr lang="en-US" b="1" dirty="0"/>
              <a:t>Transient ischemic attack (TIA)</a:t>
            </a:r>
          </a:p>
          <a:p>
            <a:pPr fontAlgn="base"/>
            <a:r>
              <a:rPr lang="en-US" dirty="0"/>
              <a:t>Caused by a small clot that briefly blocks an artery. It is sometimes called a mini-stroke or warning stroke. The TIA symptoms usually last less than an hour.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E9150908-94AB-B942-B827-906DFEBCF9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70" r="4770"/>
          <a:stretch>
            <a:fillRect/>
          </a:stretch>
        </p:blipFill>
        <p:spPr>
          <a:xfrm>
            <a:off x="5123688" y="557784"/>
            <a:ext cx="6584098" cy="57391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106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E7B6-184D-414D-A21B-EC8AFA18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GOAL –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F2BE-736E-C14E-8D8C-2FD379E6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UCSF</a:t>
            </a:r>
            <a:r>
              <a:rPr lang="en-US" b="1" dirty="0"/>
              <a:t> </a:t>
            </a:r>
            <a:r>
              <a:rPr lang="en-US" dirty="0"/>
              <a:t>stroke</a:t>
            </a:r>
            <a:r>
              <a:rPr lang="en-US" b="1" dirty="0"/>
              <a:t> </a:t>
            </a:r>
            <a:r>
              <a:rPr lang="en-US" dirty="0"/>
              <a:t>clinic wants to predict which patient is at a higher risk for a stroke.</a:t>
            </a:r>
          </a:p>
          <a:p>
            <a:endParaRPr lang="en-US" dirty="0"/>
          </a:p>
          <a:p>
            <a:r>
              <a:rPr lang="en-US" dirty="0"/>
              <a:t>The risk can be classified as           </a:t>
            </a:r>
          </a:p>
          <a:p>
            <a:pPr lvl="1"/>
            <a:r>
              <a:rPr lang="en-US" sz="3200" dirty="0"/>
              <a:t>No risk</a:t>
            </a:r>
          </a:p>
          <a:p>
            <a:pPr lvl="1"/>
            <a:r>
              <a:rPr lang="en-US" sz="3200" dirty="0"/>
              <a:t>High risk</a:t>
            </a:r>
          </a:p>
        </p:txBody>
      </p:sp>
    </p:spTree>
    <p:extLst>
      <p:ext uri="{BB962C8B-B14F-4D97-AF65-F5344CB8AC3E}">
        <p14:creationId xmlns:p14="http://schemas.microsoft.com/office/powerpoint/2010/main" val="223399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81862-09F9-3042-B1E2-60333053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588-F7F3-704F-AEAF-5FD09E10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655" y="2431767"/>
            <a:ext cx="8956358" cy="368515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Set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Around 5,000 entries of patient data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 predictors – categorical and numerical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Categorical features were binarized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Target Variable – Stroke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== Yes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== No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Highly imbalanced 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95.75% Negatives (0) to 4.25% Positives (1)</a:t>
            </a:r>
          </a:p>
        </p:txBody>
      </p:sp>
    </p:spTree>
    <p:extLst>
      <p:ext uri="{BB962C8B-B14F-4D97-AF65-F5344CB8AC3E}">
        <p14:creationId xmlns:p14="http://schemas.microsoft.com/office/powerpoint/2010/main" val="194976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F8D8C-F07A-A845-8E1B-1675FB3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F97-57F5-E042-9AF2-1A7AE987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431765"/>
            <a:ext cx="9096977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Pandas –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Clean, Explore and Feature Engineering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 –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different Classification models and perform cross validation, variable selection and regularization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Matplotlib/ Seaborn –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 data exploration, modeling and results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3.8.5 –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run all of the above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7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A3C5E-289D-3442-8DB0-6C32BC6A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5" y="0"/>
            <a:ext cx="10565153" cy="17373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AC47-5FC0-9B4B-A75E-0FCD608F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2768252"/>
            <a:ext cx="11098060" cy="3920646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Seven individual models and two ensembles built :</a:t>
            </a:r>
          </a:p>
          <a:p>
            <a:pPr marL="0" indent="0">
              <a:buNone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(regularization optimized for AUC metric with class weight adjustment)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(regularization optimized for log loss metric with class weight adjustment)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(regularization optimized for AUC metric)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Classifier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(hyperparameters optimized for AUC metric)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 Classifier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(hyperparameters optimized for log loss metric)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XG Boost Classifier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(hyperparameters optimized for AUC metric)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XG Boost Classifier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(hyperparameters optimized for log loss metric)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Voting Classifier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(combining the last five models)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Voting Classifier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(combining the first two models)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B311-E58E-EF45-BDEA-8DC6E1EF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Goal</a:t>
            </a:r>
            <a:r>
              <a:rPr lang="en-US" sz="3600" dirty="0"/>
              <a:t> : Maximize Recall (True positive rate, or TPR)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8EBD-8FC4-574B-A475-9BF84692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373"/>
            <a:ext cx="10515600" cy="40725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sz="3200" dirty="0"/>
              <a:t>Recall = TP/(TP + </a:t>
            </a:r>
            <a:r>
              <a:rPr lang="en-US" sz="3200" b="1" dirty="0"/>
              <a:t>FN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Minimize false negatives</a:t>
            </a:r>
            <a:r>
              <a:rPr lang="en-US" dirty="0"/>
              <a:t>, so the misses a very few high risk patients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FN decreases, TPR or recall increases</a:t>
            </a:r>
          </a:p>
          <a:p>
            <a:r>
              <a:rPr lang="en-US" dirty="0"/>
              <a:t>As Recall increases, precision decreases (False positive rate)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B7958-6129-1744-A246-D048F304F44D}"/>
              </a:ext>
            </a:extLst>
          </p:cNvPr>
          <p:cNvCxnSpPr>
            <a:cxnSpLocks/>
          </p:cNvCxnSpPr>
          <p:nvPr/>
        </p:nvCxnSpPr>
        <p:spPr>
          <a:xfrm flipV="1">
            <a:off x="4521895" y="2542784"/>
            <a:ext cx="839245" cy="739035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3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270E4-CCEC-294E-8D7F-9E6C163F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6" y="609600"/>
            <a:ext cx="7126936" cy="13228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Model : Voting classifier (Soft)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 with weights adjusted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1657055-16FE-41A2-B207-7880F6DC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DCD57-45F2-6E4F-A382-0F710312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5" y="3006247"/>
            <a:ext cx="5664598" cy="24187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Accuracy Score – 0.92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Recall – 0.97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600" dirty="0"/>
              <a:t>False negatives minimized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At threshold 0.06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3BD3BB9-3CB5-4253-A27D-6B7904723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523D3D8E-0285-2040-9FEA-104D37469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570" y="1127342"/>
            <a:ext cx="4939429" cy="47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579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STROKE PREDICTION  UCSF</vt:lpstr>
      <vt:lpstr>                     INTRODUCTION</vt:lpstr>
      <vt:lpstr>Types of stroke</vt:lpstr>
      <vt:lpstr>GOAL – </vt:lpstr>
      <vt:lpstr>Methodology -</vt:lpstr>
      <vt:lpstr>Tools -</vt:lpstr>
      <vt:lpstr>Results - </vt:lpstr>
      <vt:lpstr>Goal : Maximize Recall (True positive rate, or TPR)</vt:lpstr>
      <vt:lpstr>Best Model : Voting classifier (Soft) Logistic Regression with weights adjusted</vt:lpstr>
      <vt:lpstr>AUC Score - 79%</vt:lpstr>
      <vt:lpstr>                     CONCLUSIONS</vt:lpstr>
      <vt:lpstr>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 UCSF</dc:title>
  <dc:creator>mkrizwan</dc:creator>
  <cp:lastModifiedBy>mkrizwan</cp:lastModifiedBy>
  <cp:revision>14</cp:revision>
  <dcterms:created xsi:type="dcterms:W3CDTF">2022-05-18T00:16:24Z</dcterms:created>
  <dcterms:modified xsi:type="dcterms:W3CDTF">2022-05-18T03:13:38Z</dcterms:modified>
</cp:coreProperties>
</file>