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Montserrat" charset="0"/>
      <p:regular r:id="rId15"/>
      <p:bold r:id="rId16"/>
      <p:italic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fa10bf05a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fa10bf05a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fa10bf05af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10bf05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4bb8899333fe2d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4bb8899333fe2d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a10bf05af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a10bf05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fa10bf05af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fa10bf05af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fa10bf05af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fa10bf05af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a10bf05af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a10bf05a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a10bf05a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a10bf05a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fa10bf05af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fa10bf05af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a10bf05af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fa10bf05af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a10bf05a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a10bf05a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00400" y="1578400"/>
            <a:ext cx="5354250" cy="1114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300" dirty="0" smtClean="0"/>
              <a:t>AGILE MODEL</a:t>
            </a:r>
            <a:endParaRPr sz="5300" dirty="0"/>
          </a:p>
        </p:txBody>
      </p:sp>
      <p:sp>
        <p:nvSpPr>
          <p:cNvPr id="135" name="Google Shape;135;p13"/>
          <p:cNvSpPr txBox="1">
            <a:spLocks noGrp="1"/>
          </p:cNvSpPr>
          <p:nvPr>
            <p:ph type="subTitle" idx="1"/>
          </p:nvPr>
        </p:nvSpPr>
        <p:spPr>
          <a:xfrm>
            <a:off x="4058550" y="2934393"/>
            <a:ext cx="4496100" cy="165658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 Moolyans,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1.Mohammed Arbaaz,</a:t>
            </a:r>
            <a:endParaRPr dirty="0"/>
          </a:p>
          <a:p>
            <a:pPr marL="0" lvl="0" indent="0" algn="l" rtl="0">
              <a:spcBef>
                <a:spcPts val="0"/>
              </a:spcBef>
              <a:spcAft>
                <a:spcPts val="0"/>
              </a:spcAft>
              <a:buNone/>
            </a:pPr>
            <a:r>
              <a:rPr lang="en" dirty="0"/>
              <a:t>2.Manoj Sappan,</a:t>
            </a:r>
            <a:endParaRPr dirty="0"/>
          </a:p>
          <a:p>
            <a:pPr marL="0" lvl="0" indent="0" algn="l" rtl="0">
              <a:spcBef>
                <a:spcPts val="0"/>
              </a:spcBef>
              <a:spcAft>
                <a:spcPts val="0"/>
              </a:spcAft>
              <a:buNone/>
            </a:pPr>
            <a:r>
              <a:rPr lang="en" dirty="0"/>
              <a:t>3. Riya Garg,</a:t>
            </a:r>
            <a:endParaRPr dirty="0"/>
          </a:p>
          <a:p>
            <a:pPr marL="0" lvl="0" indent="0" algn="l" rtl="0">
              <a:spcBef>
                <a:spcPts val="0"/>
              </a:spcBef>
              <a:spcAft>
                <a:spcPts val="0"/>
              </a:spcAft>
              <a:buNone/>
            </a:pPr>
            <a:r>
              <a:rPr lang="en" dirty="0"/>
              <a:t>4. Sandiyaa,</a:t>
            </a:r>
            <a:endParaRPr dirty="0"/>
          </a:p>
          <a:p>
            <a:pPr marL="0" lvl="0" indent="0" algn="l" rtl="0">
              <a:spcBef>
                <a:spcPts val="0"/>
              </a:spcBef>
              <a:spcAft>
                <a:spcPts val="0"/>
              </a:spcAft>
              <a:buNone/>
            </a:pPr>
            <a:r>
              <a:rPr lang="en" dirty="0"/>
              <a:t>5.Dikshant Dixit.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ctrTitle"/>
          </p:nvPr>
        </p:nvSpPr>
        <p:spPr>
          <a:xfrm>
            <a:off x="2933400" y="823775"/>
            <a:ext cx="5987400" cy="4058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a:t>Frequent deliverables, feedback, and collaboration can be very demanding for some customers.</a:t>
            </a:r>
            <a:endParaRPr sz="1500"/>
          </a:p>
          <a:p>
            <a:pPr marL="457200" lvl="0" indent="-323850" algn="l" rtl="0">
              <a:spcBef>
                <a:spcPts val="0"/>
              </a:spcBef>
              <a:spcAft>
                <a:spcPts val="0"/>
              </a:spcAft>
              <a:buSzPts val="1500"/>
              <a:buAutoNum type="arabicPeriod"/>
            </a:pPr>
            <a:r>
              <a:rPr lang="en" sz="1500"/>
              <a:t>Because of the ever-evolving features, there is always a risk of the everlasting project.</a:t>
            </a:r>
            <a:endParaRPr sz="1500"/>
          </a:p>
          <a:p>
            <a:pPr marL="457200" lvl="0" indent="-323850" algn="l" rtl="0">
              <a:spcBef>
                <a:spcPts val="0"/>
              </a:spcBef>
              <a:spcAft>
                <a:spcPts val="0"/>
              </a:spcAft>
              <a:buSzPts val="1500"/>
              <a:buAutoNum type="arabicPeriod"/>
            </a:pPr>
            <a:r>
              <a:rPr lang="en" sz="1500"/>
              <a:t>For complex projects, the resource requirement and effort are difficult to estimate.</a:t>
            </a:r>
            <a:endParaRPr sz="1500"/>
          </a:p>
          <a:p>
            <a:pPr marL="457200" lvl="0" indent="-323850" algn="l" rtl="0">
              <a:spcBef>
                <a:spcPts val="0"/>
              </a:spcBef>
              <a:spcAft>
                <a:spcPts val="0"/>
              </a:spcAft>
              <a:buSzPts val="1500"/>
              <a:buAutoNum type="arabicPeriod"/>
            </a:pPr>
            <a:r>
              <a:rPr lang="en" sz="1500"/>
              <a:t>Lack of formal documentation and designing leads to a very high dependency on individuals for training and other tasks.</a:t>
            </a:r>
            <a:endParaRPr sz="1500"/>
          </a:p>
          <a:p>
            <a:pPr marL="457200" lvl="0" indent="-323850" algn="l" rtl="0">
              <a:spcBef>
                <a:spcPts val="0"/>
              </a:spcBef>
              <a:spcAft>
                <a:spcPts val="0"/>
              </a:spcAft>
              <a:buSzPts val="1500"/>
              <a:buAutoNum type="arabicPeriod"/>
            </a:pPr>
            <a:r>
              <a:rPr lang="en" sz="1500"/>
              <a:t>As it is highly customer-centric, so it can pose a problem when the customer does not have a clear understanding of the product and process.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ctrTitle"/>
          </p:nvPr>
        </p:nvSpPr>
        <p:spPr>
          <a:xfrm>
            <a:off x="3537150" y="706803"/>
            <a:ext cx="5017500" cy="296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t>Project Can be applied-</a:t>
            </a:r>
            <a:endParaRPr sz="2900"/>
          </a:p>
          <a:p>
            <a:pPr marL="0" lvl="0" indent="0" algn="l" rtl="0">
              <a:spcBef>
                <a:spcPts val="0"/>
              </a:spcBef>
              <a:spcAft>
                <a:spcPts val="0"/>
              </a:spcAft>
              <a:buSzPts val="990"/>
              <a:buNone/>
            </a:pPr>
            <a:endParaRPr sz="2900"/>
          </a:p>
          <a:p>
            <a:pPr marL="0" lvl="0" indent="0" algn="l" rtl="0">
              <a:spcBef>
                <a:spcPts val="0"/>
              </a:spcBef>
              <a:spcAft>
                <a:spcPts val="0"/>
              </a:spcAft>
              <a:buSzPts val="990"/>
              <a:buNone/>
            </a:pPr>
            <a:r>
              <a:rPr lang="en" sz="2900"/>
              <a:t>Agile is most appropriate on any urgent project with significant complexity and novelty--and that includes software development</a:t>
            </a:r>
            <a:endParaRPr sz="2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p:nvPr/>
        </p:nvSpPr>
        <p:spPr>
          <a:xfrm>
            <a:off x="2903275" y="1607350"/>
            <a:ext cx="60879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rgbClr val="FFFFFF"/>
                </a:solidFill>
              </a:rPr>
              <a:t>Examples of Agile Methodology. The most popular and common examples are Scrum, eXtreme Programming (XP), Feature Driven Development (FDD), Dynamic Systems Development Method (DSDM), Adaptive Software Development (ASD), Crystal, and Lean Software Development (LSD)</a:t>
            </a:r>
            <a:endParaRPr b="1" u="sng">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 to Agile Methodology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ctrTitle"/>
          </p:nvPr>
        </p:nvSpPr>
        <p:spPr>
          <a:xfrm>
            <a:off x="3214700" y="341550"/>
            <a:ext cx="53400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Agile?</a:t>
            </a:r>
            <a:endParaRPr/>
          </a:p>
          <a:p>
            <a:pPr marL="0" lvl="0" indent="0" algn="l" rtl="0">
              <a:spcBef>
                <a:spcPts val="0"/>
              </a:spcBef>
              <a:spcAft>
                <a:spcPts val="0"/>
              </a:spcAft>
              <a:buNone/>
            </a:pPr>
            <a:endParaRPr/>
          </a:p>
        </p:txBody>
      </p:sp>
      <p:sp>
        <p:nvSpPr>
          <p:cNvPr id="146" name="Google Shape;146;p15"/>
          <p:cNvSpPr txBox="1">
            <a:spLocks noGrp="1"/>
          </p:cNvSpPr>
          <p:nvPr>
            <p:ph type="subTitle" idx="1"/>
          </p:nvPr>
        </p:nvSpPr>
        <p:spPr>
          <a:xfrm>
            <a:off x="2993675" y="1054825"/>
            <a:ext cx="5560800" cy="3777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311150" algn="l" rtl="0">
              <a:spcBef>
                <a:spcPts val="0"/>
              </a:spcBef>
              <a:spcAft>
                <a:spcPts val="0"/>
              </a:spcAft>
              <a:buSzPts val="1300"/>
              <a:buChar char="●"/>
            </a:pPr>
            <a:r>
              <a:rPr lang="en"/>
              <a:t>Agile is the time boxed , iterative approach to software delivery that builds software incrementally from the start of the project, instead of trying to deliver all at once near the end.</a:t>
            </a:r>
            <a:endParaRPr/>
          </a:p>
          <a:p>
            <a:pPr marL="457200" lvl="0" indent="-311150" algn="l" rtl="0">
              <a:spcBef>
                <a:spcPts val="0"/>
              </a:spcBef>
              <a:spcAft>
                <a:spcPts val="0"/>
              </a:spcAft>
              <a:buSzPts val="1300"/>
              <a:buChar char="●"/>
            </a:pPr>
            <a:r>
              <a:rPr lang="en"/>
              <a:t>It  works by breaking projects down into the little bit of user functionality called user stories, prioritizing them, and then continuously delivering them in short two weeks cycle called iterations.</a:t>
            </a:r>
            <a:endParaRPr/>
          </a:p>
        </p:txBody>
      </p:sp>
      <p:pic>
        <p:nvPicPr>
          <p:cNvPr id="147" name="Google Shape;147;p15"/>
          <p:cNvPicPr preferRelativeResize="0"/>
          <p:nvPr/>
        </p:nvPicPr>
        <p:blipFill>
          <a:blip r:embed="rId3">
            <a:alphaModFix/>
          </a:blip>
          <a:stretch>
            <a:fillRect/>
          </a:stretch>
        </p:blipFill>
        <p:spPr>
          <a:xfrm>
            <a:off x="3556250" y="1255650"/>
            <a:ext cx="4701475" cy="194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ctrTitle"/>
          </p:nvPr>
        </p:nvSpPr>
        <p:spPr>
          <a:xfrm>
            <a:off x="3044900" y="362850"/>
            <a:ext cx="5017500" cy="82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How does it work </a:t>
            </a:r>
            <a:endParaRPr/>
          </a:p>
        </p:txBody>
      </p:sp>
      <p:sp>
        <p:nvSpPr>
          <p:cNvPr id="153" name="Google Shape;153;p16"/>
          <p:cNvSpPr txBox="1">
            <a:spLocks noGrp="1"/>
          </p:cNvSpPr>
          <p:nvPr>
            <p:ph type="subTitle" idx="1"/>
          </p:nvPr>
        </p:nvSpPr>
        <p:spPr>
          <a:xfrm>
            <a:off x="3044900" y="1285875"/>
            <a:ext cx="5509800" cy="3145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YOU MAKE A LIST  :</a:t>
            </a:r>
            <a:endParaRPr b="1"/>
          </a:p>
          <a:p>
            <a:pPr marL="457200" lvl="0" indent="-311150" algn="l" rtl="0">
              <a:spcBef>
                <a:spcPts val="0"/>
              </a:spcBef>
              <a:spcAft>
                <a:spcPts val="0"/>
              </a:spcAft>
              <a:buSzPts val="1300"/>
              <a:buChar char="●"/>
            </a:pPr>
            <a:r>
              <a:rPr lang="en" b="1"/>
              <a:t>Sitting down with your customer you make a list of features  they would like to see in their software. We call these things user stories and they become the To Do list for your project.</a:t>
            </a:r>
            <a:endParaRPr b="1"/>
          </a:p>
          <a:p>
            <a:pPr marL="457200" lvl="0" indent="0" algn="l" rtl="0">
              <a:spcBef>
                <a:spcPts val="0"/>
              </a:spcBef>
              <a:spcAft>
                <a:spcPts val="0"/>
              </a:spcAft>
              <a:buNone/>
            </a:pPr>
            <a:endParaRPr b="1"/>
          </a:p>
          <a:p>
            <a:pPr marL="0" lvl="0" indent="0" algn="l" rtl="0">
              <a:spcBef>
                <a:spcPts val="0"/>
              </a:spcBef>
              <a:spcAft>
                <a:spcPts val="0"/>
              </a:spcAft>
              <a:buNone/>
            </a:pPr>
            <a:r>
              <a:rPr lang="en" b="1"/>
              <a:t>YOU SIZE THINGS UP  : </a:t>
            </a:r>
            <a:endParaRPr b="1"/>
          </a:p>
          <a:p>
            <a:pPr marL="457200" lvl="0" indent="-311150" algn="l" rtl="0">
              <a:spcBef>
                <a:spcPts val="0"/>
              </a:spcBef>
              <a:spcAft>
                <a:spcPts val="0"/>
              </a:spcAft>
              <a:buSzPts val="1300"/>
              <a:buChar char="●"/>
            </a:pPr>
            <a:r>
              <a:rPr lang="en" b="1"/>
              <a:t>You size(estimate) your stories relatively to each other , coming up with a guess as to how long you think each user story  will take.	</a:t>
            </a:r>
            <a:endParaRPr b="1"/>
          </a:p>
          <a:p>
            <a:pPr marL="457200" lvl="0" indent="0" algn="l" rtl="0">
              <a:spcBef>
                <a:spcPts val="0"/>
              </a:spcBef>
              <a:spcAft>
                <a:spcPts val="0"/>
              </a:spcAft>
              <a:buNone/>
            </a:pPr>
            <a:endParaRPr b="1"/>
          </a:p>
          <a:p>
            <a:pPr marL="0" lvl="0" indent="0" algn="l" rtl="0">
              <a:spcBef>
                <a:spcPts val="0"/>
              </a:spcBef>
              <a:spcAft>
                <a:spcPts val="0"/>
              </a:spcAft>
              <a:buNone/>
            </a:pPr>
            <a:r>
              <a:rPr lang="en" b="1"/>
              <a:t>YOU SET SOME PRIORITIES  :</a:t>
            </a:r>
            <a:endParaRPr b="1"/>
          </a:p>
          <a:p>
            <a:pPr marL="457200" lvl="0" indent="-311150" algn="l" rtl="0">
              <a:spcBef>
                <a:spcPts val="0"/>
              </a:spcBef>
              <a:spcAft>
                <a:spcPts val="0"/>
              </a:spcAft>
              <a:buSzPts val="1300"/>
              <a:buChar char="●"/>
            </a:pPr>
            <a:r>
              <a:rPr lang="en" b="1"/>
              <a:t>Like most list , there always seems to be more to do than time allows. So you ask your customer to prioritize  their list so you get the most important stuffs done first, and save the least important for last.</a:t>
            </a:r>
            <a:endParaRPr b="1"/>
          </a:p>
          <a:p>
            <a:pPr marL="0" lvl="0" indent="0" algn="l" rtl="0">
              <a:spcBef>
                <a:spcPts val="0"/>
              </a:spcBef>
              <a:spcAft>
                <a:spcPts val="0"/>
              </a:spcAft>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ctrTitle"/>
          </p:nvPr>
        </p:nvSpPr>
        <p:spPr>
          <a:xfrm>
            <a:off x="3225725" y="252350"/>
            <a:ext cx="5017500" cy="80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Cont...</a:t>
            </a:r>
            <a:endParaRPr/>
          </a:p>
        </p:txBody>
      </p:sp>
      <p:sp>
        <p:nvSpPr>
          <p:cNvPr id="159" name="Google Shape;159;p17"/>
          <p:cNvSpPr txBox="1">
            <a:spLocks noGrp="1"/>
          </p:cNvSpPr>
          <p:nvPr>
            <p:ph type="subTitle" idx="1"/>
          </p:nvPr>
        </p:nvSpPr>
        <p:spPr>
          <a:xfrm>
            <a:off x="3356050" y="1172350"/>
            <a:ext cx="5213100" cy="334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YOU START EXECUTING</a:t>
            </a:r>
            <a:endParaRPr b="1"/>
          </a:p>
          <a:p>
            <a:pPr marL="457200" lvl="0" indent="-311150" algn="l" rtl="0">
              <a:spcBef>
                <a:spcPts val="0"/>
              </a:spcBef>
              <a:spcAft>
                <a:spcPts val="0"/>
              </a:spcAft>
              <a:buSzPts val="1300"/>
              <a:buChar char="●"/>
            </a:pPr>
            <a:r>
              <a:rPr lang="en"/>
              <a:t>Then you start delivering some value. You start at the top . work your way to the bottom, iterating, and getting feedback from your customer as you go.</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YOU UPDATE THE PLAN AS YOU GO</a:t>
            </a:r>
            <a:endParaRPr b="1"/>
          </a:p>
          <a:p>
            <a:pPr marL="457200" lvl="0" indent="-311150" algn="l" rtl="0">
              <a:spcBef>
                <a:spcPts val="0"/>
              </a:spcBef>
              <a:spcAft>
                <a:spcPts val="0"/>
              </a:spcAft>
              <a:buSzPts val="1300"/>
              <a:buChar char="●"/>
            </a:pPr>
            <a:r>
              <a:rPr lang="en" b="1"/>
              <a:t>Then you and your customer start delivering one of the two things is going to happen. You’ll discover:</a:t>
            </a:r>
            <a:endParaRPr b="1"/>
          </a:p>
          <a:p>
            <a:pPr marL="457200" lvl="0" indent="-311150" algn="l" rtl="0">
              <a:spcBef>
                <a:spcPts val="0"/>
              </a:spcBef>
              <a:spcAft>
                <a:spcPts val="0"/>
              </a:spcAft>
              <a:buSzPts val="1300"/>
              <a:buChar char="●"/>
            </a:pPr>
            <a:r>
              <a:rPr lang="en" b="1"/>
              <a:t>You're going fast enough . All is good. Or,</a:t>
            </a:r>
            <a:endParaRPr b="1"/>
          </a:p>
          <a:p>
            <a:pPr marL="457200" lvl="0" indent="-311150" algn="l" rtl="0">
              <a:spcBef>
                <a:spcPts val="0"/>
              </a:spcBef>
              <a:spcAft>
                <a:spcPts val="0"/>
              </a:spcAft>
              <a:buSzPts val="1300"/>
              <a:buChar char="●"/>
            </a:pPr>
            <a:r>
              <a:rPr lang="en" b="1"/>
              <a:t>You have too much to do and not enough time.</a:t>
            </a:r>
            <a:endParaRPr b="1"/>
          </a:p>
          <a:p>
            <a:pPr marL="457200" lvl="0" indent="0" algn="l" rtl="0">
              <a:spcBef>
                <a:spcPts val="0"/>
              </a:spcBef>
              <a:spcAft>
                <a:spcPts val="0"/>
              </a:spcAft>
              <a:buNone/>
            </a:pPr>
            <a:endParaRPr b="1"/>
          </a:p>
          <a:p>
            <a:pPr marL="0" lvl="0" indent="457200" algn="l" rtl="0">
              <a:spcBef>
                <a:spcPts val="0"/>
              </a:spcBef>
              <a:spcAft>
                <a:spcPts val="0"/>
              </a:spcAft>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ctrTitle"/>
          </p:nvPr>
        </p:nvSpPr>
        <p:spPr>
          <a:xfrm>
            <a:off x="3275300" y="493575"/>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 Flow of Agile Methodology</a:t>
            </a:r>
            <a:endParaRPr/>
          </a:p>
        </p:txBody>
      </p:sp>
      <p:sp>
        <p:nvSpPr>
          <p:cNvPr id="165" name="Google Shape;165;p18"/>
          <p:cNvSpPr txBox="1">
            <a:spLocks noGrp="1"/>
          </p:cNvSpPr>
          <p:nvPr>
            <p:ph type="subTitle" idx="1"/>
          </p:nvPr>
        </p:nvSpPr>
        <p:spPr>
          <a:xfrm>
            <a:off x="3568975" y="2384700"/>
            <a:ext cx="5017500" cy="20745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AutoNum type="arabicPeriod"/>
            </a:pPr>
            <a:r>
              <a:rPr lang="en"/>
              <a:t>Concept	:	Project is imagined and prioritized</a:t>
            </a:r>
            <a:endParaRPr/>
          </a:p>
          <a:p>
            <a:pPr marL="457200" lvl="0" indent="-311150" algn="l" rtl="0">
              <a:spcBef>
                <a:spcPts val="0"/>
              </a:spcBef>
              <a:spcAft>
                <a:spcPts val="0"/>
              </a:spcAft>
              <a:buSzPts val="1300"/>
              <a:buAutoNum type="arabicPeriod"/>
            </a:pPr>
            <a:r>
              <a:rPr lang="en"/>
              <a:t>Inception	:	Team members are created , funding is put in place .</a:t>
            </a:r>
            <a:endParaRPr/>
          </a:p>
          <a:p>
            <a:pPr marL="457200" lvl="0" indent="-311150" algn="l" rtl="0">
              <a:spcBef>
                <a:spcPts val="0"/>
              </a:spcBef>
              <a:spcAft>
                <a:spcPts val="0"/>
              </a:spcAft>
              <a:buSzPts val="1300"/>
              <a:buAutoNum type="arabicPeriod"/>
            </a:pPr>
            <a:r>
              <a:rPr lang="en"/>
              <a:t>Iteration	 :	The SD team works to deliver the working software.</a:t>
            </a:r>
            <a:endParaRPr/>
          </a:p>
          <a:p>
            <a:pPr marL="457200" lvl="0" indent="-311150" algn="l" rtl="0">
              <a:spcBef>
                <a:spcPts val="0"/>
              </a:spcBef>
              <a:spcAft>
                <a:spcPts val="0"/>
              </a:spcAft>
              <a:buSzPts val="1300"/>
              <a:buAutoNum type="arabicPeriod"/>
            </a:pPr>
            <a:r>
              <a:rPr lang="en"/>
              <a:t>Release 	:	Perform QA testing and giving out the final version of the iteration.</a:t>
            </a:r>
            <a:endParaRPr/>
          </a:p>
          <a:p>
            <a:pPr marL="457200" lvl="0" indent="-311150" algn="l" rtl="0">
              <a:spcBef>
                <a:spcPts val="0"/>
              </a:spcBef>
              <a:spcAft>
                <a:spcPts val="0"/>
              </a:spcAft>
              <a:buSzPts val="1300"/>
              <a:buAutoNum type="arabicPeriod"/>
            </a:pPr>
            <a:r>
              <a:rPr lang="en"/>
              <a:t>Production	:	Production of the s/w or the product.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ctrTitle"/>
          </p:nvPr>
        </p:nvSpPr>
        <p:spPr>
          <a:xfrm>
            <a:off x="3125675" y="315900"/>
            <a:ext cx="5017500" cy="64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Iteration of the Process</a:t>
            </a:r>
            <a:endParaRPr/>
          </a:p>
        </p:txBody>
      </p:sp>
      <p:sp>
        <p:nvSpPr>
          <p:cNvPr id="171" name="Google Shape;171;p19"/>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72" name="Google Shape;172;p19"/>
          <p:cNvPicPr preferRelativeResize="0"/>
          <p:nvPr/>
        </p:nvPicPr>
        <p:blipFill>
          <a:blip r:embed="rId3">
            <a:alphaModFix/>
          </a:blip>
          <a:stretch>
            <a:fillRect/>
          </a:stretch>
        </p:blipFill>
        <p:spPr>
          <a:xfrm>
            <a:off x="2844075" y="1573850"/>
            <a:ext cx="5580699" cy="333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ctrTitle"/>
          </p:nvPr>
        </p:nvSpPr>
        <p:spPr>
          <a:xfrm>
            <a:off x="2266150" y="741525"/>
            <a:ext cx="6288600" cy="81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Merits of Agile method</a:t>
            </a:r>
            <a:endParaRPr/>
          </a:p>
        </p:txBody>
      </p:sp>
      <p:sp>
        <p:nvSpPr>
          <p:cNvPr id="178" name="Google Shape;178;p20"/>
          <p:cNvSpPr txBox="1">
            <a:spLocks noGrp="1"/>
          </p:cNvSpPr>
          <p:nvPr>
            <p:ph type="subTitle" idx="1"/>
          </p:nvPr>
        </p:nvSpPr>
        <p:spPr>
          <a:xfrm>
            <a:off x="2219125" y="1551525"/>
            <a:ext cx="6335400" cy="2879400"/>
          </a:xfrm>
          <a:prstGeom prst="rect">
            <a:avLst/>
          </a:prstGeom>
        </p:spPr>
        <p:txBody>
          <a:bodyPr spcFirstLastPara="1" wrap="square" lIns="91425" tIns="91425" rIns="91425" bIns="91425" anchor="t" anchorCtr="0">
            <a:normAutofit fontScale="77500" lnSpcReduction="20000"/>
          </a:bodyPr>
          <a:lstStyle/>
          <a:p>
            <a:pPr marL="457200" lvl="0" indent="0" algn="l" rtl="0">
              <a:lnSpc>
                <a:spcPct val="115000"/>
              </a:lnSpc>
              <a:spcBef>
                <a:spcPts val="500"/>
              </a:spcBef>
              <a:spcAft>
                <a:spcPts val="0"/>
              </a:spcAft>
              <a:buNone/>
            </a:pPr>
            <a:r>
              <a:rPr lang="en" sz="2200">
                <a:latin typeface="Arial"/>
                <a:ea typeface="Arial"/>
                <a:cs typeface="Arial"/>
                <a:sym typeface="Arial"/>
              </a:rPr>
              <a:t>1.Customer satisfaction by rapid, Continuous delivery of useful software.</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2.Enhance the features then and there in next versions.</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3.Faster compared to other models can execute within ⅔ weeks.</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4.Even late changes in requirements are welcomed.</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5.Customer,Developer,Product owner interacts regularly.</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6.Regular Adaptation to the circumstances takes place.</a:t>
            </a:r>
            <a:endParaRPr sz="2200">
              <a:latin typeface="Arial"/>
              <a:ea typeface="Arial"/>
              <a:cs typeface="Arial"/>
              <a:sym typeface="Arial"/>
            </a:endParaRPr>
          </a:p>
          <a:p>
            <a:pPr marL="457200" lvl="0" indent="0" algn="l" rtl="0">
              <a:lnSpc>
                <a:spcPct val="115000"/>
              </a:lnSpc>
              <a:spcBef>
                <a:spcPts val="500"/>
              </a:spcBef>
              <a:spcAft>
                <a:spcPts val="0"/>
              </a:spcAft>
              <a:buNone/>
            </a:pPr>
            <a:r>
              <a:rPr lang="en" sz="2200">
                <a:latin typeface="Arial"/>
                <a:ea typeface="Arial"/>
                <a:cs typeface="Arial"/>
                <a:sym typeface="Arial"/>
              </a:rPr>
              <a:t>7.Given attention in technical excellence and in good design. </a:t>
            </a:r>
            <a:endParaRPr sz="2200">
              <a:latin typeface="Arial"/>
              <a:ea typeface="Arial"/>
              <a:cs typeface="Arial"/>
              <a:sym typeface="Arial"/>
            </a:endParaRPr>
          </a:p>
          <a:p>
            <a:pPr marL="457200" lvl="0" indent="0" algn="l" rtl="0">
              <a:spcBef>
                <a:spcPts val="0"/>
              </a:spcBef>
              <a:spcAft>
                <a:spcPts val="0"/>
              </a:spcAft>
              <a:buNone/>
            </a:pPr>
            <a:endParaRPr sz="1716">
              <a:solidFill>
                <a:srgbClr val="696687"/>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ctrTitle"/>
          </p:nvPr>
        </p:nvSpPr>
        <p:spPr>
          <a:xfrm>
            <a:off x="3507025" y="1558300"/>
            <a:ext cx="5283000" cy="251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930"/>
              <a:t>DEMERITS OF AGILE MODEL</a:t>
            </a:r>
            <a:endParaRPr sz="4930"/>
          </a:p>
          <a:p>
            <a:pPr marL="0" lvl="0" indent="0" algn="l" rtl="0">
              <a:spcBef>
                <a:spcPts val="0"/>
              </a:spcBef>
              <a:spcAft>
                <a:spcPts val="0"/>
              </a:spcAft>
              <a:buSzPts val="990"/>
              <a:buNone/>
            </a:pPr>
            <a:endParaRPr sz="59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Lato</vt:lpstr>
      <vt:lpstr>Focus</vt:lpstr>
      <vt:lpstr>AGILE MODEL</vt:lpstr>
      <vt:lpstr>Introduction to Agile Methodology</vt:lpstr>
      <vt:lpstr>What is Agile? </vt:lpstr>
      <vt:lpstr>How does it work </vt:lpstr>
      <vt:lpstr>Cont...</vt:lpstr>
      <vt:lpstr>Process Flow of Agile Methodology</vt:lpstr>
      <vt:lpstr>Iteration of the Process</vt:lpstr>
      <vt:lpstr>Merits of Agile method</vt:lpstr>
      <vt:lpstr>DEMERITS OF AGILE MODEL </vt:lpstr>
      <vt:lpstr>Frequent deliverables, feedback, and collaboration can be very demanding for some customers. Because of the ever-evolving features, there is always a risk of the everlasting project. For complex projects, the resource requirement and effort are difficult to estimate. Lack of formal documentation and designing leads to a very high dependency on individuals for training and other tasks. As it is highly customer-centric, so it can pose a problem when the customer does not have a clear understanding of the product and process.</vt:lpstr>
      <vt:lpstr>Project Can be applied-  Agile is most appropriate on any urgent project with significant complexity and novelty--and that includes software development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MODEL</dc:title>
  <cp:lastModifiedBy>Kavya</cp:lastModifiedBy>
  <cp:revision>1</cp:revision>
  <dcterms:modified xsi:type="dcterms:W3CDTF">2021-10-22T12:00:20Z</dcterms:modified>
</cp:coreProperties>
</file>