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Franklin Gothic Demi" panose="020B070302010202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lear Sans Regular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5" d="100"/>
          <a:sy n="45" d="100"/>
        </p:scale>
        <p:origin x="7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ocial_buzz_most_popul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ocial_buzz_most_popul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5'!$B$1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BB-42FB-B8EA-8B0906CCAB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BB-42FB-B8EA-8B0906CCAB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DBB-42FB-B8EA-8B0906CCAB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DBB-42FB-B8EA-8B0906CCABD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DBB-42FB-B8EA-8B0906CCABD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'TOP 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DBB-42FB-B8EA-8B0906CCABD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</a:t>
            </a:r>
            <a:r>
              <a:rPr lang="en-US" baseline="0"/>
              <a:t> of score by Category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5'!$B$1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9-46F5-8483-78297E8F3E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571687456"/>
        <c:axId val="1571694944"/>
        <c:axId val="0"/>
      </c:bar3DChart>
      <c:catAx>
        <c:axId val="157168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694944"/>
        <c:crosses val="autoZero"/>
        <c:auto val="1"/>
        <c:lblAlgn val="ctr"/>
        <c:lblOffset val="100"/>
        <c:noMultiLvlLbl val="0"/>
      </c:catAx>
      <c:valAx>
        <c:axId val="157169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68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6222026" cy="4057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400" dirty="0"/>
              <a:t>Analyzing Social Buzz: A Data-Driven Project Presented by Accenture</a:t>
            </a:r>
            <a:endParaRPr lang="en-US" sz="44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3677879" y="1177754"/>
            <a:ext cx="4620113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53919" y="837474"/>
            <a:ext cx="8305381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ANALYSIS </a:t>
            </a:r>
            <a:endParaRPr lang="en-US" sz="2800" b="1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most favored content categories among people are animals and science, indicating a preference for real-life and factual content</a:t>
            </a:r>
            <a:r>
              <a:rPr lang="en-US" sz="2800" dirty="0"/>
              <a:t>.</a:t>
            </a:r>
          </a:p>
          <a:p>
            <a:r>
              <a:rPr lang="en-US" sz="2800" b="1" dirty="0"/>
              <a:t>INSIGHT </a:t>
            </a:r>
            <a:endParaRPr lang="en-US" sz="2800" b="1" dirty="0" smtClean="0"/>
          </a:p>
          <a:p>
            <a:r>
              <a:rPr lang="en-US" sz="2600" dirty="0" smtClean="0"/>
              <a:t>Among </a:t>
            </a:r>
            <a:r>
              <a:rPr lang="en-US" sz="2600" dirty="0"/>
              <a:t>the top 5 content categories, food emerges as a prevalent theme, with Healthy Eating securing the highest ranking. This observation provides valuable insights into your audience, suggesting an opportunity to leverage this information for a campaign and collaborate with health-focused brands to enhance user engagement.</a:t>
            </a:r>
          </a:p>
          <a:p>
            <a:r>
              <a:rPr lang="en-US" sz="2800" b="1" dirty="0"/>
              <a:t>NEXT </a:t>
            </a:r>
            <a:r>
              <a:rPr lang="en-US" sz="2800" b="1" dirty="0" smtClean="0"/>
              <a:t>STEP</a:t>
            </a:r>
          </a:p>
          <a:p>
            <a:r>
              <a:rPr lang="en-US" sz="2800" dirty="0" smtClean="0"/>
              <a:t> </a:t>
            </a:r>
            <a:r>
              <a:rPr lang="en-US" sz="2600" dirty="0"/>
              <a:t>While this ad-hoc analysis offers valuable insights, it's now opportune to transition into large-scale production for real-time business understanding. We are prepared to guide you through the process of implementing this approach and showcasing its benefits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32360"/>
            <a:chOff x="0" y="0"/>
            <a:chExt cx="11564591" cy="737647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78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600" spc="-19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Project </a:t>
              </a:r>
              <a:r>
                <a:rPr lang="en-US" sz="3600" spc="-19" dirty="0" smtClean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recap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Franklin Gothic Demi" panose="020B070302010202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600" spc="-19" dirty="0" smtClean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Franklin Gothic Demi" panose="020B070302010202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600" spc="-19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The Analytics </a:t>
              </a:r>
              <a:r>
                <a:rPr lang="en-US" sz="3600" spc="-19" dirty="0" smtClean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team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Franklin Gothic Demi" panose="020B070302010202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600" spc="-19" dirty="0" smtClean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Franklin Gothic Demi" panose="020B070302010202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600" spc="-19" dirty="0" smtClean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Franklin Gothic Demi" panose="020B070302010202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v"/>
              </a:pPr>
              <a:r>
                <a:rPr lang="en-US" sz="3600" spc="-19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7450986" y="2005584"/>
            <a:ext cx="883819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7" y="1909667"/>
            <a:ext cx="6856152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14307" y="2324100"/>
            <a:ext cx="836389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Concise Overview of the Client's </a:t>
            </a:r>
            <a:r>
              <a:rPr lang="en-US" sz="2800" b="1" dirty="0" smtClean="0"/>
              <a:t>Company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•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Social Buzz operates as a social media and content creation firm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Achieving a notable milestone, Social Buzz has engaged with more than 500 million active users on a monthly basis over the last 5 years.</a:t>
            </a:r>
          </a:p>
          <a:p>
            <a:r>
              <a:rPr lang="en-US" sz="2800" b="1" dirty="0"/>
              <a:t>Reasons for Choosing </a:t>
            </a:r>
            <a:r>
              <a:rPr lang="en-US" sz="2800" b="1" dirty="0" smtClean="0"/>
              <a:t>Accenture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IPO Preparation Strategy: Efficiently guiding the journey towards a public offering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Scaling Solutions for Small Enterprises: Facilitating growth with expert advice.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Best Practices in Data Management for Handling Extensive Datasets: Drawing insights from corporate leadership.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34600" y="406153"/>
            <a:ext cx="79248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just"/>
            <a:r>
              <a:rPr lang="en-US" sz="3200" dirty="0" smtClean="0"/>
              <a:t>Issues </a:t>
            </a:r>
            <a:r>
              <a:rPr lang="en-US" sz="3200" dirty="0"/>
              <a:t>with </a:t>
            </a:r>
            <a:r>
              <a:rPr lang="en-US" sz="3200" dirty="0" smtClean="0"/>
              <a:t>Scaling </a:t>
            </a:r>
          </a:p>
          <a:p>
            <a:pPr algn="just"/>
            <a:r>
              <a:rPr lang="en-US" sz="3200" dirty="0" smtClean="0"/>
              <a:t>• </a:t>
            </a:r>
            <a:r>
              <a:rPr lang="en-US" sz="3200" dirty="0"/>
              <a:t>Swift expansion </a:t>
            </a:r>
            <a:endParaRPr lang="en-US" sz="3200" dirty="0" smtClean="0"/>
          </a:p>
          <a:p>
            <a:pPr algn="just"/>
            <a:r>
              <a:rPr lang="en-US" sz="3200" dirty="0" smtClean="0"/>
              <a:t>• </a:t>
            </a:r>
            <a:r>
              <a:rPr lang="en-US" sz="3200" dirty="0"/>
              <a:t>Stretched Resources </a:t>
            </a:r>
            <a:endParaRPr lang="en-US" sz="3200" dirty="0" smtClean="0"/>
          </a:p>
          <a:p>
            <a:pPr algn="just"/>
            <a:r>
              <a:rPr lang="en-US" sz="3200" dirty="0" smtClean="0"/>
              <a:t>• </a:t>
            </a:r>
            <a:r>
              <a:rPr lang="en-US" sz="3200" dirty="0"/>
              <a:t>Complex </a:t>
            </a:r>
            <a:r>
              <a:rPr lang="en-US" sz="3200" dirty="0" smtClean="0"/>
              <a:t>Infrastructure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Challenges in Data Management: </a:t>
            </a:r>
            <a:endParaRPr lang="en-US" sz="3200" dirty="0" smtClean="0"/>
          </a:p>
          <a:p>
            <a:pPr algn="just"/>
            <a:r>
              <a:rPr lang="en-US" sz="3200" dirty="0" smtClean="0"/>
              <a:t>• </a:t>
            </a:r>
            <a:r>
              <a:rPr lang="en-US" sz="3000" dirty="0"/>
              <a:t>Unorganized data </a:t>
            </a:r>
            <a:endParaRPr lang="en-US" sz="3000" dirty="0" smtClean="0"/>
          </a:p>
          <a:p>
            <a:pPr algn="just"/>
            <a:r>
              <a:rPr lang="en-US" sz="3000" dirty="0" smtClean="0"/>
              <a:t>• </a:t>
            </a:r>
            <a:r>
              <a:rPr lang="en-US" sz="3000" dirty="0"/>
              <a:t>Technology prerequisites </a:t>
            </a:r>
            <a:endParaRPr lang="en-US" sz="3000" dirty="0" smtClean="0"/>
          </a:p>
          <a:p>
            <a:pPr algn="just"/>
            <a:r>
              <a:rPr lang="en-US" sz="3000" dirty="0" smtClean="0"/>
              <a:t>• </a:t>
            </a:r>
            <a:r>
              <a:rPr lang="en-US" sz="3000" dirty="0"/>
              <a:t>Extracting insights from </a:t>
            </a:r>
            <a:r>
              <a:rPr lang="en-US" sz="3000" dirty="0" smtClean="0"/>
              <a:t>data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Obstacles in IPO Preparation</a:t>
            </a:r>
            <a:r>
              <a:rPr lang="en-US" sz="3200" dirty="0" smtClean="0"/>
              <a:t>: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dirty="0"/>
              <a:t>• </a:t>
            </a:r>
            <a:r>
              <a:rPr lang="en-US" sz="3000" dirty="0"/>
              <a:t>Limited </a:t>
            </a:r>
            <a:r>
              <a:rPr lang="en-US" sz="3000" dirty="0" smtClean="0"/>
              <a:t>resources</a:t>
            </a:r>
          </a:p>
          <a:p>
            <a:pPr algn="just"/>
            <a:r>
              <a:rPr lang="en-US" sz="3000" dirty="0" smtClean="0"/>
              <a:t> </a:t>
            </a:r>
            <a:r>
              <a:rPr lang="en-US" sz="3000" dirty="0"/>
              <a:t>• Insufficient expertise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774698" y="4237068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648272" y="1290116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93806" y="1638300"/>
            <a:ext cx="330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Andrew Fleming</a:t>
            </a:r>
          </a:p>
          <a:p>
            <a:r>
              <a:rPr lang="en-US" sz="2400" dirty="0" smtClean="0"/>
              <a:t>Chief Technical Architect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293806" y="4533900"/>
            <a:ext cx="330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Marcus Rompton</a:t>
            </a:r>
          </a:p>
          <a:p>
            <a:r>
              <a:rPr lang="en-US" sz="2400" dirty="0" smtClean="0"/>
              <a:t>Senior Principle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4293806" y="7421293"/>
            <a:ext cx="361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Taofik Bankole Sanni</a:t>
            </a:r>
          </a:p>
          <a:p>
            <a:r>
              <a:rPr lang="en-US" sz="2400" dirty="0" smtClean="0"/>
              <a:t>Data Analyst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60431" y="1284816"/>
            <a:ext cx="747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Understanding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64133" y="2809140"/>
            <a:ext cx="642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Cleaning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6073" y="4421228"/>
            <a:ext cx="59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Exploratory Data 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23367" y="6033316"/>
            <a:ext cx="5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37710" y="7828620"/>
            <a:ext cx="451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Uncover Insights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2379" y="3981764"/>
            <a:ext cx="2666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16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Unique Categories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9483" y="4108654"/>
            <a:ext cx="2557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1897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Reactions to Animal Post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42597" y="3619500"/>
            <a:ext cx="3792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January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Month with most Post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211217"/>
              </p:ext>
            </p:extLst>
          </p:nvPr>
        </p:nvGraphicFramePr>
        <p:xfrm>
          <a:off x="3169897" y="1383831"/>
          <a:ext cx="14127503" cy="6940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984718"/>
              </p:ext>
            </p:extLst>
          </p:nvPr>
        </p:nvGraphicFramePr>
        <p:xfrm>
          <a:off x="3352800" y="1685151"/>
          <a:ext cx="12042582" cy="6639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363</Words>
  <Application>Microsoft Office PowerPoint</Application>
  <PresentationFormat>Custom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Graphik Regular</vt:lpstr>
      <vt:lpstr>Franklin Gothic Demi</vt:lpstr>
      <vt:lpstr>Calibri</vt:lpstr>
      <vt:lpstr>Wingdings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USER</cp:lastModifiedBy>
  <cp:revision>20</cp:revision>
  <dcterms:created xsi:type="dcterms:W3CDTF">2006-08-16T00:00:00Z</dcterms:created>
  <dcterms:modified xsi:type="dcterms:W3CDTF">2024-02-02T20:37:53Z</dcterms:modified>
  <dc:identifier>DAEhDyfaYKE</dc:identifier>
</cp:coreProperties>
</file>