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0" r:id="rId2"/>
    <p:sldId id="262" r:id="rId3"/>
    <p:sldId id="304" r:id="rId4"/>
    <p:sldId id="318" r:id="rId5"/>
    <p:sldId id="303" r:id="rId6"/>
    <p:sldId id="302" r:id="rId7"/>
    <p:sldId id="263" r:id="rId8"/>
    <p:sldId id="325" r:id="rId9"/>
    <p:sldId id="322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23" r:id="rId23"/>
    <p:sldId id="301" r:id="rId24"/>
    <p:sldId id="320" r:id="rId25"/>
    <p:sldId id="319" r:id="rId26"/>
    <p:sldId id="321" r:id="rId27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3BF6"/>
    <a:srgbClr val="5893FA"/>
    <a:srgbClr val="52A4FB"/>
    <a:srgbClr val="1F447E"/>
    <a:srgbClr val="2E9AFF"/>
    <a:srgbClr val="3D85C6"/>
    <a:srgbClr val="41CEFD"/>
    <a:srgbClr val="3FD5AE"/>
    <a:srgbClr val="45C7FC"/>
    <a:srgbClr val="44C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3"/>
    <p:restoredTop sz="90491" autoAdjust="0"/>
  </p:normalViewPr>
  <p:slideViewPr>
    <p:cSldViewPr snapToGrid="0" snapToObjects="1">
      <p:cViewPr>
        <p:scale>
          <a:sx n="92" d="100"/>
          <a:sy n="92" d="100"/>
        </p:scale>
        <p:origin x="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47DD2-D435-824F-84B4-DDFEFA9C0BE2}" type="datetimeFigureOut">
              <a:rPr lang="es-ES_tradnl" smtClean="0"/>
              <a:t>13/10/22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B88E3-1350-C14E-A18A-716974CF9D0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45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EVENTS: SALES SHOULD MAKE THE CALLS, MARKETING CAN ONLY TOUCH MQL, CLIENTS AND SALES LEAD WITH XX ENGAGEMENT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12 PEOPLE WIRTING ARTICLES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 ARTICLE y 1 video PER DIRECTOR EACH Q, 4 ARTICLE YEARLY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CONSTRUCCION OF 1 REPORT WITH NETDATA DATA (TECNOLOGY)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FOR MARKETING SALES ALIGNMENT. MARKETING METRIC NEED TO BE ON DRIVING SUCCESS FOR SALES. SALES METRICS NEED TO BENEFITS MARKETING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1628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EVENTS: SALES SHOULD MAKE THE CALLS, MARKETING CAN ONLY TOUCH MQL, CLIENTS AND SALES LEAD WITH XX ENGAGEMENT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12 PEOPLE WIRTING ARTICLES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 ARTICLE y 1 video PER DIRECTOR EACH Q, 4 ARTICLE YEARLY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CONSTRUCCION OF 1 REPORT WITH NETDATA DATA (TECNOLOGY)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FOR MARKETING SALES ALIGNMENT. MARKETING METRIC NEED TO BE ON DRIVING SUCCESS FOR SALES. SALES METRICS NEED TO BENEFITS MARKETING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11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19669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12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41034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13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2990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EVENTS: SALES SHOULD MAKE THE CALLS, MARKETING CAN ONLY TOUCH MQL, CLIENTS AND SALES LEAD WITH XX ENGAGEMENT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12 PEOPLE WIRTING ARTICLES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 ARTICLE y 1 video PER DIRECTOR EACH Q, 4 ARTICLE YEARLY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CONSTRUCCION OF 1 REPORT WITH NETDATA DATA (TECNOLOGY)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FOR MARKETING SALES ALIGNMENT. MARKETING METRIC NEED TO BE ON DRIVING SUCCESS FOR SALES. SALES METRICS NEED TO BENEFITS MARKETING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14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06257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15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3147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EVENTS: SALES SHOULD MAKE THE CALLS, MARKETING CAN ONLY TOUCH MQL, CLIENTS AND SALES LEAD WITH XX ENGAGEMENT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12 PEOPLE WIRTING ARTICLES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 ARTICLE y 1 video PER DIRECTOR EACH Q, 4 ARTICLE YEARLY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CONSTRUCCION OF 1 REPORT WITH NETDATA DATA (TECNOLOGY)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FOR MARKETING SALES ALIGNMENT. MARKETING METRIC NEED TO BE ON DRIVING SUCCESS FOR SALES. SALES METRICS NEED TO BENEFITS MARKETING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16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21534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EVENTS: SALES SHOULD MAKE THE CALLS, MARKETING CAN ONLY TOUCH MQL, CLIENTS AND SALES LEAD WITH XX ENGAGEMENT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12 PEOPLE WIRTING ARTICLES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 ARTICLE y 1 video PER DIRECTOR EACH Q, 4 ARTICLE YEARLY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CONSTRUCCION OF 1 REPORT WITH NETDATA DATA (TECNOLOGY)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FOR MARKETING SALES ALIGNMENT. MARKETING METRIC NEED TO BE ON DRIVING SUCCESS FOR SALES. SALES METRICS NEED TO BENEFITS MARKETING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17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12423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EVENTS: SALES SHOULD MAKE THE CALLS, MARKETING CAN ONLY TOUCH MQL, CLIENTS AND SALES LEAD WITH XX ENGAGEMENT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12 PEOPLE WIRTING ARTICLES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 ARTICLE y 1 video PER DIRECTOR EACH Q, 4 ARTICLE YEARLY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CONSTRUCCION OF 1 REPORT WITH NETDATA DATA (TECNOLOGY)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FOR MARKETING SALES ALIGNMENT. MARKETING METRIC NEED TO BE ON DRIVING SUCCESS FOR SALES. SALES METRICS NEED TO BENEFITS MARKETING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18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36692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EVENTS: SALES SHOULD MAKE THE CALLS, MARKETING CAN ONLY TOUCH MQL, CLIENTS AND SALES LEAD WITH XX ENGAGEMENT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12 PEOPLE WIRTING ARTICLES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 ARTICLE y 1 video PER DIRECTOR EACH Q, 4 ARTICLE YEARLY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CONSTRUCCION OF 1 REPORT WITH NETDATA DATA (TECNOLOGY)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FOR MARKETING SALES ALIGNMENT. MARKETING METRIC NEED TO BE ON DRIVING SUCCESS FOR SALES. SALES METRICS NEED TO BENEFITS MARKETING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19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22527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EVENTS: SALES SHOULD MAKE THE CALLS, MARKETING CAN ONLY TOUCH MQL, CLIENTS AND SALES LEAD WITH XX ENGAGEMENT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12 PEOPLE WIRTING ARTICLES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 ARTICLE y 1 video PER DIRECTOR EACH Q, 4 ARTICLE YEARLY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CONSTRUCCION OF 1 REPORT WITH NETDATA DATA (TECNOLOGY)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FOR MARKETING SALES ALIGNMENT. MARKETING METRIC NEED TO BE ON DRIVING SUCCESS FOR SALES. SALES METRICS NEED TO BENEFITS MARKETING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20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3693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EVENTS: SALES SHOULD MAKE THE CALLS, MARKETING CAN ONLY TOUCH MQL, CLIENTS AND SALES LEAD WITH XX ENGAGEMENT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12 PEOPLE WIRTING ARTICLES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 ARTICLE y 1 video PER DIRECTOR EACH Q, 4 ARTICLE YEARLY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CONSTRUCCION OF 1 REPORT WITH NETDATA DATA (TECNOLOGY)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FOR MARKETING SALES ALIGNMENT. MARKETING METRIC NEED TO BE ON DRIVING SUCCESS FOR SALES. SALES METRICS NEED TO BENEFITS MARKETING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2497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21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97580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22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39748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err="1"/>
              <a:t>Informational</a:t>
            </a:r>
            <a:r>
              <a:rPr lang="es-ES_tradnl"/>
              <a:t> </a:t>
            </a:r>
            <a:r>
              <a:rPr lang="es-ES_tradnl" err="1"/>
              <a:t>service</a:t>
            </a:r>
            <a:r>
              <a:rPr lang="es-ES_tradnl"/>
              <a:t>: </a:t>
            </a:r>
            <a:r>
              <a:rPr lang="es-ES_tradnl" err="1"/>
              <a:t>webinar</a:t>
            </a:r>
            <a:r>
              <a:rPr lang="es-ES_tradnl"/>
              <a:t>, campaña, </a:t>
            </a:r>
            <a:r>
              <a:rPr lang="es-ES_tradnl" err="1"/>
              <a:t>docu</a:t>
            </a:r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7141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err="1"/>
              <a:t>Informational</a:t>
            </a:r>
            <a:r>
              <a:rPr lang="es-ES_tradnl"/>
              <a:t> </a:t>
            </a:r>
            <a:r>
              <a:rPr lang="es-ES_tradnl" err="1"/>
              <a:t>service</a:t>
            </a:r>
            <a:r>
              <a:rPr lang="es-ES_tradnl"/>
              <a:t>: </a:t>
            </a:r>
            <a:r>
              <a:rPr lang="es-ES_tradnl" err="1"/>
              <a:t>webinar</a:t>
            </a:r>
            <a:r>
              <a:rPr lang="es-ES_tradnl"/>
              <a:t>, campaña, </a:t>
            </a:r>
            <a:r>
              <a:rPr lang="es-ES_tradnl" err="1"/>
              <a:t>docu</a:t>
            </a:r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5970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err="1"/>
              <a:t>Informational</a:t>
            </a:r>
            <a:r>
              <a:rPr lang="es-ES_tradnl"/>
              <a:t> </a:t>
            </a:r>
            <a:r>
              <a:rPr lang="es-ES_tradnl" err="1"/>
              <a:t>service</a:t>
            </a:r>
            <a:r>
              <a:rPr lang="es-ES_tradnl"/>
              <a:t>: </a:t>
            </a:r>
            <a:r>
              <a:rPr lang="es-ES_tradnl" err="1"/>
              <a:t>webinar</a:t>
            </a:r>
            <a:r>
              <a:rPr lang="es-ES_tradnl"/>
              <a:t>, campaña, </a:t>
            </a:r>
            <a:r>
              <a:rPr lang="es-ES_tradnl" err="1"/>
              <a:t>docu</a:t>
            </a:r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5262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err="1"/>
              <a:t>Informational</a:t>
            </a:r>
            <a:r>
              <a:rPr lang="es-ES_tradnl"/>
              <a:t> </a:t>
            </a:r>
            <a:r>
              <a:rPr lang="es-ES_tradnl" err="1"/>
              <a:t>service</a:t>
            </a:r>
            <a:r>
              <a:rPr lang="es-ES_tradnl"/>
              <a:t>: </a:t>
            </a:r>
            <a:r>
              <a:rPr lang="es-ES_tradnl" err="1"/>
              <a:t>webinar</a:t>
            </a:r>
            <a:r>
              <a:rPr lang="es-ES_tradnl"/>
              <a:t>, campaña, </a:t>
            </a:r>
            <a:r>
              <a:rPr lang="es-ES_tradnl" err="1"/>
              <a:t>docu</a:t>
            </a:r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710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EVENTS: SALES SHOULD MAKE THE CALLS, MARKETING CAN ONLY TOUCH MQL, CLIENTS AND SALES LEAD WITH XX ENGAGEMENT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12 PEOPLE WIRTING ARTICLES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 ARTICLE y 1 video PER DIRECTOR EACH Q, 4 ARTICLE YEARLY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CONSTRUCCION OF 1 REPORT WITH NETDATA DATA (TECNOLOGY)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FOR MARKETING SALES ALIGNMENT. MARKETING METRIC NEED TO BE ON DRIVING SUCCESS FOR SALES. SALES METRICS NEED TO BENEFITS MARKETING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025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EVENTS: SALES SHOULD MAKE THE CALLS, MARKETING CAN ONLY TOUCH MQL, CLIENTS AND SALES LEAD WITH XX ENGAGEMENT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12 PEOPLE WIRTING ARTICLES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 ARTICLE y 1 video PER DIRECTOR EACH Q, 4 ARTICLE YEARLY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CONSTRUCCION OF 1 REPORT WITH NETDATA DATA (TECNOLOGY)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FOR MARKETING SALES ALIGNMENT. MARKETING METRIC NEED TO BE ON DRIVING SUCCESS FOR SALES. SALES METRICS NEED TO BENEFITS MARKETING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9019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EVENTS: SALES SHOULD MAKE THE CALLS, MARKETING CAN ONLY TOUCH MQL, CLIENTS AND SALES LEAD WITH XX ENGAGEMENT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12 PEOPLE WIRTING ARTICLES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 ARTICLE y 1 video PER DIRECTOR EACH Q, 4 ARTICLE YEARLY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CONSTRUCCION OF 1 REPORT WITH NETDATA DATA (TECNOLOGY)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FOR MARKETING SALES ALIGNMENT. MARKETING METRIC NEED TO BE ON DRIVING SUCCESS FOR SALES. SALES METRICS NEED TO BENEFITS MARKETING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5862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7306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EVENTS: SALES SHOULD MAKE THE CALLS, MARKETING CAN ONLY TOUCH MQL, CLIENTS AND SALES LEAD WITH XX ENGAGEMENT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12 PEOPLE WIRTING ARTICLES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1 ARTICLE y 1 video PER DIRECTOR EACH Q, 4 ARTICLE YEARLY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CONSTRUCCION OF 1 REPORT WITH NETDATA DATA (TECNOLOGY)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800" dirty="0"/>
              <a:t>FOR MARKETING SALES ALIGNMENT. MARKETING METRIC NEED TO BE ON DRIVING SUCCESS FOR SALES. SALES METRICS NEED TO BENEFITS MARKETING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963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9694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B88E3-1350-C14E-A18A-716974CF9D06}" type="slidenum">
              <a:rPr lang="es-ES_tradnl" smtClean="0"/>
              <a:t>10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9361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B846-9B5C-FF4A-904D-915C5F404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FB463-C126-2C42-9B70-B37A142EB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C76A4-2915-7449-84B8-932E5535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46E0-030E-4234-A58D-DDE32C071487}" type="datetime1">
              <a:rPr lang="es-ES_tradnl" smtClean="0"/>
              <a:t>13/10/22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C7D2-97DE-404F-A892-AD97B447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FCE33-E940-8349-9522-F6EC1C72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81B5-0418-AD4E-91EF-835A447590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206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F9BA-759D-A84A-BBF7-586DAAD1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03144-BF03-994A-BA3E-912985173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FBFB-9AE4-DF49-A22C-F2FD9C22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7A52-19FE-4B3C-9F1F-8E1B1DB9FE44}" type="datetime1">
              <a:rPr lang="es-ES_tradnl" smtClean="0"/>
              <a:t>13/10/22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2306-66A5-8C4C-8C20-57B4B32D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3E0BF-7612-B543-B379-975CB6FB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81B5-0418-AD4E-91EF-835A447590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7863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A40EB-5C98-5F4F-930E-6013EBDEC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8061C-52FA-E54E-965F-B6BC61C7E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17D94-189C-E84F-A190-F6D84D52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9C81-A5C9-4B39-BCC8-1CEE15DEB565}" type="datetime1">
              <a:rPr lang="es-ES_tradnl" smtClean="0"/>
              <a:t>13/10/22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5CCD-D90E-8644-ABE2-1E6DE3A3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B6099-06FA-5C40-B851-B181805A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81B5-0418-AD4E-91EF-835A447590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463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8A3C-3B72-4449-B81E-B8DE5441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7EFE-A56D-6F48-A736-6A1D7CAC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5F7B-8E98-F24F-B2FC-974ABDA6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2D0E-596E-414C-B1DC-B2865EDC0753}" type="datetime1">
              <a:rPr lang="es-ES_tradnl" smtClean="0"/>
              <a:t>13/10/22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C8429-A4DC-324E-856D-7E20F778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6D46-0EDB-9F49-BC53-6F656547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81B5-0418-AD4E-91EF-835A447590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162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C936-7D80-C24F-B4DE-6C60B66C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B8207-6BC6-A740-8E79-DBC16CB31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567D-F9A5-B447-BD88-E12710CE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7C4-D6FA-43F8-9EC3-1E4D2C517E65}" type="datetime1">
              <a:rPr lang="es-ES_tradnl" smtClean="0"/>
              <a:t>13/10/22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C819-150F-7645-BCD1-FF46C12F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CFB16-E66C-F843-B4E4-36FE5CC1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81B5-0418-AD4E-91EF-835A447590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249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BB50-53E3-A640-A603-5139C108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D08F-CF2D-494E-94FF-8E65ECE9D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B6A58-DAE9-624E-9180-F48BDB14A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7C12-10DD-C64B-B747-AC10D957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49D-BCDA-49BB-9518-D7EE909C54B1}" type="datetime1">
              <a:rPr lang="es-ES_tradnl" smtClean="0"/>
              <a:t>13/10/22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1DB61-58D6-0846-B8BD-5115662C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4F3AA-D8E7-804E-8D53-CD9F3227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81B5-0418-AD4E-91EF-835A447590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693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453B-7D6B-E148-88FE-492F1C4B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4C791-35B1-8647-9425-A0EA5EA92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9A426-8C5F-4F47-BDB7-CC5206040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8E78D-BEFE-634A-9D34-2A989B650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7ACC0-4322-1846-978F-DD918FBF5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9E092-C81B-954C-9392-B19FD4A2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808F-D1D0-4A9C-A62D-22C837527881}" type="datetime1">
              <a:rPr lang="es-ES_tradnl" smtClean="0"/>
              <a:t>13/10/22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510BC-0446-7C43-AA6D-392C452A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CAFC7-F29C-EB4D-85A3-D537F322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81B5-0418-AD4E-91EF-835A447590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065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A659-6017-764C-993B-903CF1C7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72749-AED5-7C4D-9451-5B60E68F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5B07-5E63-4B39-B886-A0C201A0D058}" type="datetime1">
              <a:rPr lang="es-ES_tradnl" smtClean="0"/>
              <a:t>13/10/22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46647-076F-F04B-9DB3-5733A734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759CB-8F0C-2A4B-829C-FD7E31CB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81B5-0418-AD4E-91EF-835A447590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649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A96B9-4B8B-C24D-ADCD-66208E71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B3AA-5CD8-4545-B913-64EC4671CEED}" type="datetime1">
              <a:rPr lang="es-ES_tradnl" smtClean="0"/>
              <a:t>13/10/22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9D38F-8F6A-3241-81C8-35DEBDBC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20AE-52ED-F044-9952-66F7812C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81B5-0418-AD4E-91EF-835A447590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479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698E-812C-0E4E-8BC3-03698CB2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5740-F401-A549-9EFA-B0E5DEAE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B0700-2B4B-744C-A030-BC1FE4EDD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56FE1-8243-1248-9CD7-EC42B9E0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0FAE-18CF-4060-A046-325E3F0A28E0}" type="datetime1">
              <a:rPr lang="es-ES_tradnl" smtClean="0"/>
              <a:t>13/10/22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318F1-C23A-E94F-97F2-D6416F54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30DAA-59EF-1041-81F1-80E32539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81B5-0418-AD4E-91EF-835A447590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731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50AF-90D3-E440-932A-0EA6B065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6F2EE-B8C4-E94B-9B72-2035FF292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4C6F8-5458-D44D-9CC2-99B4491B0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BB8E2-CF24-6742-B909-7C26291D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C653-7A40-45EE-B656-8AA5EFF364FB}" type="datetime1">
              <a:rPr lang="es-ES_tradnl" smtClean="0"/>
              <a:t>13/10/22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D6AD4-52F8-DD4E-882F-E2635699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674ED-663A-1E44-B053-AFB2CB04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81B5-0418-AD4E-91EF-835A447590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929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40A79-DEB2-EA45-9CD4-5DEAFA57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909EC-2D0B-E242-93CD-CFBA653EC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64B39-50EE-5540-A25D-AA1F2FFA5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CBF52-6DA1-435F-817B-59E9C8C8C51D}" type="datetime1">
              <a:rPr lang="es-ES_tradnl" smtClean="0"/>
              <a:t>13/10/22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9F295-EC16-774B-810E-C00EAA65D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41769-390D-CD44-A9C4-55DEE3CBE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381B5-0418-AD4E-91EF-835A447590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852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erraform.io/language/resources/syntax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erraform.io/language/data-sources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erraform.io/language/values/variables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terraform.io/language/values/outpu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erraform.io/language/values/locals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erraform.io/language/modul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erraform.io/language/express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www.terraform.io/language/expression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erraform.io/language/stat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earn.hashicorp.com/tutorials/terraform/install-cl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Benefits of Using Terraform as a Tool for Infrastructure-as-Code (IaC)">
            <a:extLst>
              <a:ext uri="{FF2B5EF4-FFF2-40B4-BE49-F238E27FC236}">
                <a16:creationId xmlns:a16="http://schemas.microsoft.com/office/drawing/2014/main" id="{ED21D953-E09F-2719-CCF6-FD00D073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41" y="3002676"/>
            <a:ext cx="3975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90EF9D5-5443-E146-84C0-DFD4A02F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749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66EC71-4267-F04D-BD1D-32D3272E5317}"/>
              </a:ext>
            </a:extLst>
          </p:cNvPr>
          <p:cNvSpPr txBox="1"/>
          <p:nvPr/>
        </p:nvSpPr>
        <p:spPr>
          <a:xfrm>
            <a:off x="975913" y="3179618"/>
            <a:ext cx="427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dirty="0" err="1">
                <a:solidFill>
                  <a:schemeClr val="bg1"/>
                </a:solidFill>
                <a:latin typeface="DIN Condensed" pitchFamily="2" charset="0"/>
              </a:rPr>
              <a:t>Terraform</a:t>
            </a:r>
            <a:r>
              <a:rPr lang="es-ES_tradnl" sz="4800" dirty="0">
                <a:solidFill>
                  <a:schemeClr val="bg1"/>
                </a:solidFill>
                <a:latin typeface="DIN Condensed" pitchFamily="2" charset="0"/>
              </a:rPr>
              <a:t> 101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11E5711-2DA6-9748-BFAC-18BB8434A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83" y="5323409"/>
            <a:ext cx="2927037" cy="1209842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2C5F13AF-3924-48C2-AB76-F0D1FCF7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692445" cy="365125"/>
          </a:xfrm>
        </p:spPr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Documento Interno – Propiedad NETDATA COLOMBIA SAS Cualquier copia impresa de este documento se considera no controlada</a:t>
            </a:r>
          </a:p>
        </p:txBody>
      </p:sp>
      <p:pic>
        <p:nvPicPr>
          <p:cNvPr id="6" name="Picture 5" descr="Terraform Provider">
            <a:extLst>
              <a:ext uri="{FF2B5EF4-FFF2-40B4-BE49-F238E27FC236}">
                <a16:creationId xmlns:a16="http://schemas.microsoft.com/office/drawing/2014/main" id="{9EA0F47E-2C48-5DD1-9651-068FEA9EC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34" y="163063"/>
            <a:ext cx="2346694" cy="234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0B0B8-F8FB-E6A3-A29A-821CC06B4FDD}"/>
              </a:ext>
            </a:extLst>
          </p:cNvPr>
          <p:cNvSpPr txBox="1"/>
          <p:nvPr/>
        </p:nvSpPr>
        <p:spPr>
          <a:xfrm>
            <a:off x="3111520" y="4660262"/>
            <a:ext cx="427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DIN Condensed" pitchFamily="2" charset="0"/>
              </a:rPr>
              <a:t>Por: David Ávila</a:t>
            </a:r>
          </a:p>
        </p:txBody>
      </p:sp>
    </p:spTree>
    <p:extLst>
      <p:ext uri="{BB962C8B-B14F-4D97-AF65-F5344CB8AC3E}">
        <p14:creationId xmlns:p14="http://schemas.microsoft.com/office/powerpoint/2010/main" val="62481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E4A9E3A9-E9A9-DE46-981C-91835CB1A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91" t="26425" r="36388" b="29595"/>
          <a:stretch/>
        </p:blipFill>
        <p:spPr>
          <a:xfrm flipH="1">
            <a:off x="6714698" y="4232887"/>
            <a:ext cx="5477298" cy="2625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DDB84-965D-A349-A966-5060795B0238}"/>
              </a:ext>
            </a:extLst>
          </p:cNvPr>
          <p:cNvSpPr txBox="1"/>
          <p:nvPr/>
        </p:nvSpPr>
        <p:spPr>
          <a:xfrm>
            <a:off x="9880679" y="5545443"/>
            <a:ext cx="32618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</a:t>
            </a:r>
            <a:r>
              <a:rPr lang="es-ES_tradnl" sz="2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BEYOND!</a:t>
            </a:r>
          </a:p>
          <a:p>
            <a:r>
              <a:rPr lang="es-ES_tradnl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NETDATA 2022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E7840E-20BF-450C-B895-EA935439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14" name="Google Shape;132;p5">
            <a:extLst>
              <a:ext uri="{FF2B5EF4-FFF2-40B4-BE49-F238E27FC236}">
                <a16:creationId xmlns:a16="http://schemas.microsoft.com/office/drawing/2014/main" id="{A7CC4A9C-07C5-2645-B3CC-93C38446B3B8}"/>
              </a:ext>
            </a:extLst>
          </p:cNvPr>
          <p:cNvSpPr txBox="1"/>
          <p:nvPr/>
        </p:nvSpPr>
        <p:spPr>
          <a:xfrm>
            <a:off x="4481462" y="947302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" name="Google Shape;133;p5">
            <a:extLst>
              <a:ext uri="{FF2B5EF4-FFF2-40B4-BE49-F238E27FC236}">
                <a16:creationId xmlns:a16="http://schemas.microsoft.com/office/drawing/2014/main" id="{4C760F36-501B-C67B-D740-B3A09BFBCCE5}"/>
              </a:ext>
            </a:extLst>
          </p:cNvPr>
          <p:cNvSpPr txBox="1"/>
          <p:nvPr/>
        </p:nvSpPr>
        <p:spPr>
          <a:xfrm>
            <a:off x="4481462" y="2482468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" name="Google Shape;134;p5">
            <a:extLst>
              <a:ext uri="{FF2B5EF4-FFF2-40B4-BE49-F238E27FC236}">
                <a16:creationId xmlns:a16="http://schemas.microsoft.com/office/drawing/2014/main" id="{82789632-AF9E-0094-A688-0B8CF65B48C6}"/>
              </a:ext>
            </a:extLst>
          </p:cNvPr>
          <p:cNvSpPr txBox="1"/>
          <p:nvPr/>
        </p:nvSpPr>
        <p:spPr>
          <a:xfrm>
            <a:off x="4481462" y="4170034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" name="Google Shape;114;p4">
            <a:extLst>
              <a:ext uri="{FF2B5EF4-FFF2-40B4-BE49-F238E27FC236}">
                <a16:creationId xmlns:a16="http://schemas.microsoft.com/office/drawing/2014/main" id="{C3AC3EB6-72F2-7494-C728-7C7D7752B5D3}"/>
              </a:ext>
            </a:extLst>
          </p:cNvPr>
          <p:cNvSpPr txBox="1"/>
          <p:nvPr/>
        </p:nvSpPr>
        <p:spPr>
          <a:xfrm>
            <a:off x="661618" y="432212"/>
            <a:ext cx="9768742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Recursos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15;p4">
            <a:extLst>
              <a:ext uri="{FF2B5EF4-FFF2-40B4-BE49-F238E27FC236}">
                <a16:creationId xmlns:a16="http://schemas.microsoft.com/office/drawing/2014/main" id="{7857CAFE-C54C-331A-FF5F-EBB3831CCE05}"/>
              </a:ext>
            </a:extLst>
          </p:cNvPr>
          <p:cNvSpPr txBox="1"/>
          <p:nvPr/>
        </p:nvSpPr>
        <p:spPr>
          <a:xfrm>
            <a:off x="4758592" y="1736691"/>
            <a:ext cx="7289135" cy="19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s-ES_tradnl" dirty="0"/>
              <a:t>Los recursos (“</a:t>
            </a:r>
            <a:r>
              <a:rPr lang="es-ES_trad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es-ES_tradnl" dirty="0"/>
              <a:t>”) es el elemento más importante de </a:t>
            </a:r>
            <a:r>
              <a:rPr lang="es-ES_tradnl" dirty="0" err="1"/>
              <a:t>Terraform</a:t>
            </a:r>
            <a:r>
              <a:rPr lang="es-ES_tradnl" dirty="0"/>
              <a:t>. </a:t>
            </a:r>
          </a:p>
          <a:p>
            <a:pPr lvl="0">
              <a:lnSpc>
                <a:spcPct val="150000"/>
              </a:lnSpc>
            </a:pPr>
            <a:endParaRPr lang="es-ES_tradnl" dirty="0"/>
          </a:p>
          <a:p>
            <a:pPr lvl="0">
              <a:lnSpc>
                <a:spcPct val="150000"/>
              </a:lnSpc>
            </a:pPr>
            <a:r>
              <a:rPr lang="es-ES_tradnl" dirty="0"/>
              <a:t>Cada bloque de recurso describe uno o más objectos en la infraestructura, cómo máquinas virtuales, load </a:t>
            </a:r>
            <a:r>
              <a:rPr lang="es-ES_tradnl" dirty="0" err="1"/>
              <a:t>balancers</a:t>
            </a:r>
            <a:r>
              <a:rPr lang="es-ES_tradnl" dirty="0"/>
              <a:t>, etc.</a:t>
            </a: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DA4ACBAF-CB23-F3CF-920D-6D1373A998BC}"/>
              </a:ext>
            </a:extLst>
          </p:cNvPr>
          <p:cNvSpPr txBox="1"/>
          <p:nvPr/>
        </p:nvSpPr>
        <p:spPr>
          <a:xfrm>
            <a:off x="646496" y="3644680"/>
            <a:ext cx="7289135" cy="233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s-ES_tradnl" b="1" dirty="0"/>
              <a:t>Meta-</a:t>
            </a:r>
            <a:r>
              <a:rPr lang="es-ES_tradnl" b="1" dirty="0" err="1"/>
              <a:t>Arguments</a:t>
            </a:r>
            <a:r>
              <a:rPr lang="es-ES_tradnl" b="1" dirty="0"/>
              <a:t>:</a:t>
            </a:r>
          </a:p>
          <a:p>
            <a:pPr lvl="0">
              <a:lnSpc>
                <a:spcPct val="150000"/>
              </a:lnSpc>
            </a:pPr>
            <a:r>
              <a:rPr lang="es-ES_trad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depends_on</a:t>
            </a:r>
            <a:r>
              <a:rPr lang="es-ES_tradnl" b="1" i="1" dirty="0"/>
              <a:t>: </a:t>
            </a:r>
            <a:r>
              <a:rPr lang="es-ES_tradnl" dirty="0"/>
              <a:t>Cuando un recurso depende de otro.</a:t>
            </a:r>
            <a:endParaRPr lang="es-ES_tradnl" b="1" i="1" dirty="0"/>
          </a:p>
          <a:p>
            <a:pPr lvl="0">
              <a:lnSpc>
                <a:spcPct val="150000"/>
              </a:lnSpc>
            </a:pPr>
            <a:r>
              <a:rPr lang="es-ES_trad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s-ES_tradnl" b="1" i="1" dirty="0"/>
              <a:t>: </a:t>
            </a:r>
            <a:r>
              <a:rPr lang="es-ES_tradnl" dirty="0"/>
              <a:t>Crear múltiple recursos de acuerdo a la cantidad requerida.</a:t>
            </a:r>
            <a:endParaRPr lang="es-ES_tradnl" i="1" dirty="0"/>
          </a:p>
          <a:p>
            <a:pPr lvl="0">
              <a:lnSpc>
                <a:spcPct val="150000"/>
              </a:lnSpc>
            </a:pPr>
            <a:r>
              <a:rPr lang="es-ES_trad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s-ES_tradnl" b="1" i="1" dirty="0"/>
              <a:t>: </a:t>
            </a:r>
            <a:r>
              <a:rPr lang="es-ES_tradnl" dirty="0"/>
              <a:t>Crear múltiple recursos de acuerdo a un mapa o lista.</a:t>
            </a:r>
          </a:p>
          <a:p>
            <a:pPr lvl="0">
              <a:lnSpc>
                <a:spcPct val="150000"/>
              </a:lnSpc>
            </a:pPr>
            <a:r>
              <a:rPr lang="es-ES_trad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timeouts</a:t>
            </a:r>
            <a:r>
              <a:rPr lang="es-ES_tradnl" dirty="0"/>
              <a:t>: Fija los </a:t>
            </a:r>
            <a:r>
              <a:rPr lang="es-ES_tradnl" dirty="0" err="1"/>
              <a:t>timeouts</a:t>
            </a:r>
            <a:r>
              <a:rPr lang="es-ES_tradnl" dirty="0"/>
              <a:t> de cada recurso para </a:t>
            </a:r>
            <a:r>
              <a:rPr lang="es-ES_tradnl" dirty="0" err="1"/>
              <a:t>create</a:t>
            </a:r>
            <a:r>
              <a:rPr lang="es-ES_tradnl" dirty="0"/>
              <a:t>, </a:t>
            </a:r>
            <a:r>
              <a:rPr lang="es-ES_tradnl" dirty="0" err="1"/>
              <a:t>update</a:t>
            </a:r>
            <a:r>
              <a:rPr lang="es-ES_tradnl" dirty="0"/>
              <a:t>, </a:t>
            </a:r>
            <a:r>
              <a:rPr lang="es-ES_tradnl" dirty="0" err="1"/>
              <a:t>delete</a:t>
            </a:r>
            <a:endParaRPr lang="es-ES_trad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7B3083-5400-D05F-015E-D1F5FB129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23" y="2091173"/>
            <a:ext cx="2998612" cy="1034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EC356F-E1BA-6C91-EE5F-40A68457FA11}"/>
              </a:ext>
            </a:extLst>
          </p:cNvPr>
          <p:cNvSpPr txBox="1"/>
          <p:nvPr/>
        </p:nvSpPr>
        <p:spPr>
          <a:xfrm>
            <a:off x="358497" y="5837830"/>
            <a:ext cx="5405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https://www.terraform.io/language/resources/syntax</a:t>
            </a:r>
            <a:endParaRPr lang="en-CO" sz="1400" dirty="0"/>
          </a:p>
        </p:txBody>
      </p:sp>
    </p:spTree>
    <p:extLst>
      <p:ext uri="{BB962C8B-B14F-4D97-AF65-F5344CB8AC3E}">
        <p14:creationId xmlns:p14="http://schemas.microsoft.com/office/powerpoint/2010/main" val="6147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7F8C80CB-6996-464A-8FD5-D13718BCD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sp>
        <p:nvSpPr>
          <p:cNvPr id="2" name="Google Shape;132;p5">
            <a:extLst>
              <a:ext uri="{FF2B5EF4-FFF2-40B4-BE49-F238E27FC236}">
                <a16:creationId xmlns:a16="http://schemas.microsoft.com/office/drawing/2014/main" id="{936D115E-6E2B-C2CE-0392-66004D665DD2}"/>
              </a:ext>
            </a:extLst>
          </p:cNvPr>
          <p:cNvSpPr txBox="1"/>
          <p:nvPr/>
        </p:nvSpPr>
        <p:spPr>
          <a:xfrm>
            <a:off x="4481462" y="947302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" name="Google Shape;133;p5">
            <a:extLst>
              <a:ext uri="{FF2B5EF4-FFF2-40B4-BE49-F238E27FC236}">
                <a16:creationId xmlns:a16="http://schemas.microsoft.com/office/drawing/2014/main" id="{842CFB80-EEBB-BC87-BC97-BCD1FC14B882}"/>
              </a:ext>
            </a:extLst>
          </p:cNvPr>
          <p:cNvSpPr txBox="1"/>
          <p:nvPr/>
        </p:nvSpPr>
        <p:spPr>
          <a:xfrm>
            <a:off x="4481462" y="2482468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" name="Google Shape;134;p5">
            <a:extLst>
              <a:ext uri="{FF2B5EF4-FFF2-40B4-BE49-F238E27FC236}">
                <a16:creationId xmlns:a16="http://schemas.microsoft.com/office/drawing/2014/main" id="{87E8CAE9-C000-83A2-BD41-4008BD3EB293}"/>
              </a:ext>
            </a:extLst>
          </p:cNvPr>
          <p:cNvSpPr txBox="1"/>
          <p:nvPr/>
        </p:nvSpPr>
        <p:spPr>
          <a:xfrm>
            <a:off x="4481462" y="4170034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" name="Google Shape;114;p4">
            <a:extLst>
              <a:ext uri="{FF2B5EF4-FFF2-40B4-BE49-F238E27FC236}">
                <a16:creationId xmlns:a16="http://schemas.microsoft.com/office/drawing/2014/main" id="{D859CF3F-0028-EB82-AA6E-2ADCE4B59ADB}"/>
              </a:ext>
            </a:extLst>
          </p:cNvPr>
          <p:cNvSpPr txBox="1"/>
          <p:nvPr/>
        </p:nvSpPr>
        <p:spPr>
          <a:xfrm>
            <a:off x="7481455" y="410070"/>
            <a:ext cx="10942977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Data Sources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5;p4">
            <a:extLst>
              <a:ext uri="{FF2B5EF4-FFF2-40B4-BE49-F238E27FC236}">
                <a16:creationId xmlns:a16="http://schemas.microsoft.com/office/drawing/2014/main" id="{9E8C93F5-ADD7-DF2B-4A22-98BF90848733}"/>
              </a:ext>
            </a:extLst>
          </p:cNvPr>
          <p:cNvSpPr txBox="1"/>
          <p:nvPr/>
        </p:nvSpPr>
        <p:spPr>
          <a:xfrm>
            <a:off x="1356171" y="2458298"/>
            <a:ext cx="5483253" cy="308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_tradnl" dirty="0"/>
              <a:t>Los “data </a:t>
            </a:r>
            <a:r>
              <a:rPr lang="es-ES_tradnl" dirty="0" err="1"/>
              <a:t>source</a:t>
            </a:r>
            <a:r>
              <a:rPr lang="es-ES_tradnl" dirty="0"/>
              <a:t>” nos ayudan a traernos información de recursos existentes en la infraestructura, independientemente si se están gestionando localmente o con otro despliegue.</a:t>
            </a:r>
          </a:p>
          <a:p>
            <a:pPr lvl="0" algn="just">
              <a:lnSpc>
                <a:spcPct val="150000"/>
              </a:lnSpc>
            </a:pPr>
            <a:endParaRPr lang="es-ES_tradnl" dirty="0"/>
          </a:p>
          <a:p>
            <a:pPr lvl="0" algn="just">
              <a:lnSpc>
                <a:spcPct val="150000"/>
              </a:lnSpc>
            </a:pPr>
            <a:r>
              <a:rPr lang="es-ES_tradnl" dirty="0"/>
              <a:t>Los vamos a encontrar en </a:t>
            </a:r>
            <a:r>
              <a:rPr lang="es-ES_tradnl" dirty="0" err="1"/>
              <a:t>Terraform</a:t>
            </a:r>
            <a:r>
              <a:rPr lang="es-ES_tradnl" dirty="0"/>
              <a:t> como un bloque de “data”.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7D2DE5-F715-151A-1196-BB535F630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076" y="2869567"/>
            <a:ext cx="3229069" cy="1567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54819A-833B-BAEE-1E45-90E64E723909}"/>
              </a:ext>
            </a:extLst>
          </p:cNvPr>
          <p:cNvSpPr txBox="1"/>
          <p:nvPr/>
        </p:nvSpPr>
        <p:spPr>
          <a:xfrm>
            <a:off x="1356171" y="6213721"/>
            <a:ext cx="5405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https://www.terraform.io/language/data-sources</a:t>
            </a:r>
            <a:endParaRPr lang="en-CO" sz="1400" dirty="0"/>
          </a:p>
        </p:txBody>
      </p:sp>
    </p:spTree>
    <p:extLst>
      <p:ext uri="{BB962C8B-B14F-4D97-AF65-F5344CB8AC3E}">
        <p14:creationId xmlns:p14="http://schemas.microsoft.com/office/powerpoint/2010/main" val="429185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E4A9E3A9-E9A9-DE46-981C-91835CB1A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91" t="26425" r="36388" b="29595"/>
          <a:stretch/>
        </p:blipFill>
        <p:spPr>
          <a:xfrm flipH="1">
            <a:off x="6714698" y="4232887"/>
            <a:ext cx="5477298" cy="2625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DDB84-965D-A349-A966-5060795B0238}"/>
              </a:ext>
            </a:extLst>
          </p:cNvPr>
          <p:cNvSpPr txBox="1"/>
          <p:nvPr/>
        </p:nvSpPr>
        <p:spPr>
          <a:xfrm>
            <a:off x="9880679" y="5545443"/>
            <a:ext cx="32618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</a:t>
            </a:r>
            <a:r>
              <a:rPr lang="es-ES_tradnl" sz="2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BEYOND!</a:t>
            </a:r>
          </a:p>
          <a:p>
            <a:r>
              <a:rPr lang="es-ES_tradnl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NETDATA 2022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E7840E-20BF-450C-B895-EA935439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14" name="Google Shape;132;p5">
            <a:extLst>
              <a:ext uri="{FF2B5EF4-FFF2-40B4-BE49-F238E27FC236}">
                <a16:creationId xmlns:a16="http://schemas.microsoft.com/office/drawing/2014/main" id="{A7CC4A9C-07C5-2645-B3CC-93C38446B3B8}"/>
              </a:ext>
            </a:extLst>
          </p:cNvPr>
          <p:cNvSpPr txBox="1"/>
          <p:nvPr/>
        </p:nvSpPr>
        <p:spPr>
          <a:xfrm>
            <a:off x="4481462" y="947302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" name="Google Shape;133;p5">
            <a:extLst>
              <a:ext uri="{FF2B5EF4-FFF2-40B4-BE49-F238E27FC236}">
                <a16:creationId xmlns:a16="http://schemas.microsoft.com/office/drawing/2014/main" id="{4C760F36-501B-C67B-D740-B3A09BFBCCE5}"/>
              </a:ext>
            </a:extLst>
          </p:cNvPr>
          <p:cNvSpPr txBox="1"/>
          <p:nvPr/>
        </p:nvSpPr>
        <p:spPr>
          <a:xfrm>
            <a:off x="4481462" y="2482468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" name="Google Shape;134;p5">
            <a:extLst>
              <a:ext uri="{FF2B5EF4-FFF2-40B4-BE49-F238E27FC236}">
                <a16:creationId xmlns:a16="http://schemas.microsoft.com/office/drawing/2014/main" id="{82789632-AF9E-0094-A688-0B8CF65B48C6}"/>
              </a:ext>
            </a:extLst>
          </p:cNvPr>
          <p:cNvSpPr txBox="1"/>
          <p:nvPr/>
        </p:nvSpPr>
        <p:spPr>
          <a:xfrm>
            <a:off x="4481462" y="4170034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" name="Google Shape;114;p4">
            <a:extLst>
              <a:ext uri="{FF2B5EF4-FFF2-40B4-BE49-F238E27FC236}">
                <a16:creationId xmlns:a16="http://schemas.microsoft.com/office/drawing/2014/main" id="{C3AC3EB6-72F2-7494-C728-7C7D7752B5D3}"/>
              </a:ext>
            </a:extLst>
          </p:cNvPr>
          <p:cNvSpPr txBox="1"/>
          <p:nvPr/>
        </p:nvSpPr>
        <p:spPr>
          <a:xfrm>
            <a:off x="661618" y="322436"/>
            <a:ext cx="9768742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Variables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15;p4">
            <a:extLst>
              <a:ext uri="{FF2B5EF4-FFF2-40B4-BE49-F238E27FC236}">
                <a16:creationId xmlns:a16="http://schemas.microsoft.com/office/drawing/2014/main" id="{7857CAFE-C54C-331A-FF5F-EBB3831CCE05}"/>
              </a:ext>
            </a:extLst>
          </p:cNvPr>
          <p:cNvSpPr txBox="1"/>
          <p:nvPr/>
        </p:nvSpPr>
        <p:spPr>
          <a:xfrm>
            <a:off x="4290845" y="859668"/>
            <a:ext cx="7725109" cy="296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_tradnl" dirty="0"/>
              <a:t>Las “variables” sirven como parámetros dentro de un módulo de </a:t>
            </a:r>
            <a:r>
              <a:rPr lang="es-ES_tradnl" dirty="0" err="1"/>
              <a:t>Terraform</a:t>
            </a:r>
            <a:r>
              <a:rPr lang="es-ES_tradnl" dirty="0"/>
              <a:t> y se pueden usar para referenciar valores a lo largo de todo el despliegue que se esté realizando.</a:t>
            </a:r>
          </a:p>
          <a:p>
            <a:pPr lvl="0" algn="just">
              <a:lnSpc>
                <a:spcPct val="150000"/>
              </a:lnSpc>
            </a:pPr>
            <a:endParaRPr lang="es-ES_tradnl" dirty="0"/>
          </a:p>
          <a:p>
            <a:pPr lvl="0" algn="just">
              <a:lnSpc>
                <a:spcPct val="150000"/>
              </a:lnSpc>
            </a:pPr>
            <a:r>
              <a:rPr lang="es-ES_tradnl" dirty="0"/>
              <a:t>Los nombres de las variables deben ser únicos, y puede ser cualquier valor, excepto: </a:t>
            </a:r>
            <a:r>
              <a:rPr lang="es-ES_tradnl" i="1" dirty="0" err="1"/>
              <a:t>source</a:t>
            </a:r>
            <a:r>
              <a:rPr lang="es-ES_tradnl" i="1" dirty="0"/>
              <a:t>, </a:t>
            </a:r>
            <a:r>
              <a:rPr lang="es-ES_tradnl" i="1" dirty="0" err="1"/>
              <a:t>version</a:t>
            </a:r>
            <a:r>
              <a:rPr lang="es-ES_tradnl" i="1" dirty="0"/>
              <a:t>, </a:t>
            </a:r>
            <a:r>
              <a:rPr lang="es-ES_tradnl" i="1" dirty="0" err="1"/>
              <a:t>providers</a:t>
            </a:r>
            <a:r>
              <a:rPr lang="es-ES_tradnl" i="1" dirty="0"/>
              <a:t>, </a:t>
            </a:r>
            <a:r>
              <a:rPr lang="es-ES_tradnl" i="1" dirty="0" err="1"/>
              <a:t>count</a:t>
            </a:r>
            <a:r>
              <a:rPr lang="es-ES_tradnl" i="1" dirty="0"/>
              <a:t>, </a:t>
            </a:r>
            <a:r>
              <a:rPr lang="es-ES_tradnl" i="1" dirty="0" err="1"/>
              <a:t>for_each</a:t>
            </a:r>
            <a:r>
              <a:rPr lang="es-ES_tradnl" i="1" dirty="0"/>
              <a:t>, </a:t>
            </a:r>
            <a:r>
              <a:rPr lang="es-ES_tradnl" i="1" dirty="0" err="1"/>
              <a:t>lifecycle</a:t>
            </a:r>
            <a:r>
              <a:rPr lang="es-ES_tradnl" i="1" dirty="0"/>
              <a:t>, </a:t>
            </a:r>
            <a:r>
              <a:rPr lang="es-ES_tradnl" i="1" dirty="0" err="1"/>
              <a:t>depends_on</a:t>
            </a:r>
            <a:r>
              <a:rPr lang="es-ES_tradnl" i="1" dirty="0"/>
              <a:t> </a:t>
            </a:r>
            <a:r>
              <a:rPr lang="es-ES_tradnl" dirty="0"/>
              <a:t>ni</a:t>
            </a:r>
            <a:r>
              <a:rPr lang="es-ES_tradnl" i="1" dirty="0"/>
              <a:t> </a:t>
            </a:r>
            <a:r>
              <a:rPr lang="es-ES_tradnl" i="1" dirty="0" err="1"/>
              <a:t>locals</a:t>
            </a:r>
            <a:r>
              <a:rPr lang="es-ES_tradnl" i="1" dirty="0"/>
              <a:t>.</a:t>
            </a:r>
          </a:p>
          <a:p>
            <a:pPr lvl="0">
              <a:lnSpc>
                <a:spcPct val="150000"/>
              </a:lnSpc>
            </a:pPr>
            <a:endParaRPr lang="es-ES_tradnl" i="1" dirty="0"/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DA4ACBAF-CB23-F3CF-920D-6D1373A998BC}"/>
              </a:ext>
            </a:extLst>
          </p:cNvPr>
          <p:cNvSpPr txBox="1"/>
          <p:nvPr/>
        </p:nvSpPr>
        <p:spPr>
          <a:xfrm>
            <a:off x="144273" y="3623650"/>
            <a:ext cx="11271872" cy="25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s-ES_tradnl" b="1" dirty="0"/>
              <a:t>Argumentos de las variables:</a:t>
            </a:r>
          </a:p>
          <a:p>
            <a:pPr>
              <a:lnSpc>
                <a:spcPct val="150000"/>
              </a:lnSpc>
            </a:pPr>
            <a:r>
              <a:rPr lang="es-ES_tradnl" b="1" i="1" dirty="0" err="1"/>
              <a:t>type</a:t>
            </a:r>
            <a:r>
              <a:rPr lang="es-ES_tradnl" b="1" i="1" dirty="0"/>
              <a:t>; </a:t>
            </a:r>
            <a:r>
              <a:rPr lang="es-ES_tradnl" dirty="0"/>
              <a:t>tipo de la variable que puede ser </a:t>
            </a:r>
            <a:r>
              <a:rPr lang="es-ES_trad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_tradnl" dirty="0"/>
              <a:t>, </a:t>
            </a:r>
            <a:r>
              <a:rPr lang="es-ES_trad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_tradnl" dirty="0"/>
              <a:t>, </a:t>
            </a:r>
            <a:r>
              <a:rPr lang="es-ES_trad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s-ES_tradnl" dirty="0"/>
              <a:t>, </a:t>
            </a:r>
            <a:r>
              <a:rPr lang="es-ES_trad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ES_tradnl" dirty="0"/>
              <a:t>,  </a:t>
            </a:r>
            <a:r>
              <a:rPr lang="es-ES_tradnl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s-ES_tradnl" dirty="0"/>
              <a:t>,  </a:t>
            </a:r>
            <a:r>
              <a:rPr lang="es-ES_trad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s-ES_trad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ES_trad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endParaRPr lang="es-ES_tradnl" b="1" dirty="0"/>
          </a:p>
          <a:p>
            <a:pPr lvl="0">
              <a:lnSpc>
                <a:spcPct val="150000"/>
              </a:lnSpc>
            </a:pPr>
            <a:r>
              <a:rPr lang="es-ES_tradnl" b="1" i="1" dirty="0"/>
              <a:t>default; </a:t>
            </a:r>
            <a:r>
              <a:rPr lang="es-ES_tradnl" dirty="0"/>
              <a:t>valor por defecto de la variable</a:t>
            </a:r>
            <a:endParaRPr lang="es-ES_tradnl" b="1" i="1" dirty="0"/>
          </a:p>
          <a:p>
            <a:pPr lvl="0">
              <a:lnSpc>
                <a:spcPct val="150000"/>
              </a:lnSpc>
            </a:pPr>
            <a:r>
              <a:rPr lang="es-ES_tradnl" b="1" i="1" dirty="0" err="1"/>
              <a:t>description</a:t>
            </a:r>
            <a:r>
              <a:rPr lang="es-ES_tradnl" dirty="0"/>
              <a:t>; descripción de la variable.</a:t>
            </a:r>
          </a:p>
          <a:p>
            <a:pPr lvl="0">
              <a:lnSpc>
                <a:spcPct val="150000"/>
              </a:lnSpc>
            </a:pPr>
            <a:r>
              <a:rPr lang="es-ES_tradnl" b="1" i="1" dirty="0"/>
              <a:t>sensitive; </a:t>
            </a:r>
            <a:r>
              <a:rPr lang="es-ES_tradnl" dirty="0"/>
              <a:t>si la variable es sensible o no. (</a:t>
            </a:r>
            <a:r>
              <a:rPr lang="es-ES_tradnl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s-ES_tradnl" dirty="0"/>
              <a:t>/</a:t>
            </a:r>
            <a:r>
              <a:rPr lang="es-ES_tradnl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  <a:r>
              <a:rPr lang="es-ES_tradnl" dirty="0"/>
              <a:t>)</a:t>
            </a:r>
          </a:p>
          <a:p>
            <a:pPr lvl="0">
              <a:lnSpc>
                <a:spcPct val="150000"/>
              </a:lnSpc>
            </a:pPr>
            <a:r>
              <a:rPr lang="es-ES_tradnl" b="1" i="1" dirty="0" err="1"/>
              <a:t>validation</a:t>
            </a:r>
            <a:r>
              <a:rPr lang="es-ES_tradnl" dirty="0"/>
              <a:t>; regla de validación de la variable.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E70822-20BB-6B40-34D9-053DBEA1B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18" y="1414298"/>
            <a:ext cx="3506683" cy="18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1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E4A9E3A9-E9A9-DE46-981C-91835CB1A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91" t="26425" r="36388" b="29595"/>
          <a:stretch/>
        </p:blipFill>
        <p:spPr>
          <a:xfrm flipH="1">
            <a:off x="6714698" y="4232887"/>
            <a:ext cx="5477298" cy="2625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DDB84-965D-A349-A966-5060795B0238}"/>
              </a:ext>
            </a:extLst>
          </p:cNvPr>
          <p:cNvSpPr txBox="1"/>
          <p:nvPr/>
        </p:nvSpPr>
        <p:spPr>
          <a:xfrm>
            <a:off x="9880679" y="5545443"/>
            <a:ext cx="32618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</a:t>
            </a:r>
            <a:r>
              <a:rPr lang="es-ES_tradnl" sz="2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BEYOND!</a:t>
            </a:r>
          </a:p>
          <a:p>
            <a:r>
              <a:rPr lang="es-ES_tradnl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NETDATA 2022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E7840E-20BF-450C-B895-EA935439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14" name="Google Shape;132;p5">
            <a:extLst>
              <a:ext uri="{FF2B5EF4-FFF2-40B4-BE49-F238E27FC236}">
                <a16:creationId xmlns:a16="http://schemas.microsoft.com/office/drawing/2014/main" id="{A7CC4A9C-07C5-2645-B3CC-93C38446B3B8}"/>
              </a:ext>
            </a:extLst>
          </p:cNvPr>
          <p:cNvSpPr txBox="1"/>
          <p:nvPr/>
        </p:nvSpPr>
        <p:spPr>
          <a:xfrm>
            <a:off x="4481462" y="947302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" name="Google Shape;133;p5">
            <a:extLst>
              <a:ext uri="{FF2B5EF4-FFF2-40B4-BE49-F238E27FC236}">
                <a16:creationId xmlns:a16="http://schemas.microsoft.com/office/drawing/2014/main" id="{4C760F36-501B-C67B-D740-B3A09BFBCCE5}"/>
              </a:ext>
            </a:extLst>
          </p:cNvPr>
          <p:cNvSpPr txBox="1"/>
          <p:nvPr/>
        </p:nvSpPr>
        <p:spPr>
          <a:xfrm>
            <a:off x="4481462" y="2482468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" name="Google Shape;134;p5">
            <a:extLst>
              <a:ext uri="{FF2B5EF4-FFF2-40B4-BE49-F238E27FC236}">
                <a16:creationId xmlns:a16="http://schemas.microsoft.com/office/drawing/2014/main" id="{82789632-AF9E-0094-A688-0B8CF65B48C6}"/>
              </a:ext>
            </a:extLst>
          </p:cNvPr>
          <p:cNvSpPr txBox="1"/>
          <p:nvPr/>
        </p:nvSpPr>
        <p:spPr>
          <a:xfrm>
            <a:off x="4481462" y="4170034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" name="Google Shape;114;p4">
            <a:extLst>
              <a:ext uri="{FF2B5EF4-FFF2-40B4-BE49-F238E27FC236}">
                <a16:creationId xmlns:a16="http://schemas.microsoft.com/office/drawing/2014/main" id="{C3AC3EB6-72F2-7494-C728-7C7D7752B5D3}"/>
              </a:ext>
            </a:extLst>
          </p:cNvPr>
          <p:cNvSpPr txBox="1"/>
          <p:nvPr/>
        </p:nvSpPr>
        <p:spPr>
          <a:xfrm>
            <a:off x="661618" y="322436"/>
            <a:ext cx="9768742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Variables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DA4ACBAF-CB23-F3CF-920D-6D1373A998BC}"/>
              </a:ext>
            </a:extLst>
          </p:cNvPr>
          <p:cNvSpPr txBox="1"/>
          <p:nvPr/>
        </p:nvSpPr>
        <p:spPr>
          <a:xfrm>
            <a:off x="920128" y="3092907"/>
            <a:ext cx="11271872" cy="25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 err="1"/>
              <a:t>Terraform</a:t>
            </a:r>
            <a:r>
              <a:rPr lang="es-ES_tradnl" dirty="0"/>
              <a:t> Cloud </a:t>
            </a:r>
            <a:r>
              <a:rPr lang="es-ES_tradnl" dirty="0" err="1"/>
              <a:t>Workspace</a:t>
            </a:r>
            <a:endParaRPr lang="es-ES_tradnl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/>
              <a:t>Individualmente, usando el comando de 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terraform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subnet_az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=us-east-1a”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/>
              <a:t>En cualquier archivo de definición como 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tfvars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tfvars.json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 .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endParaRPr lang="es-ES_trad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/>
              <a:t>Como variable de entorno usando </a:t>
            </a:r>
            <a:r>
              <a:rPr lang="es-ES_tradnl" sz="1600" b="1" dirty="0">
                <a:latin typeface="Courier" pitchFamily="2" charset="0"/>
              </a:rPr>
              <a:t>TF_VAR_&lt;</a:t>
            </a:r>
            <a:r>
              <a:rPr lang="es-ES_tradnl" sz="1600" b="1" dirty="0" err="1">
                <a:latin typeface="Courier" pitchFamily="2" charset="0"/>
              </a:rPr>
              <a:t>nombre_variable</a:t>
            </a:r>
            <a:r>
              <a:rPr lang="es-ES_tradnl" sz="1600" b="1" dirty="0">
                <a:latin typeface="Courier" pitchFamily="2" charset="0"/>
              </a:rPr>
              <a:t>&gt; </a:t>
            </a:r>
            <a:r>
              <a:rPr lang="es-ES_tradnl" sz="1600" dirty="0"/>
              <a:t>en tu terminal.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TF_VAR_subnet_az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=us-east-1a</a:t>
            </a:r>
          </a:p>
        </p:txBody>
      </p:sp>
      <p:sp>
        <p:nvSpPr>
          <p:cNvPr id="2" name="Google Shape;114;p4">
            <a:extLst>
              <a:ext uri="{FF2B5EF4-FFF2-40B4-BE49-F238E27FC236}">
                <a16:creationId xmlns:a16="http://schemas.microsoft.com/office/drawing/2014/main" id="{C936E03E-A185-A76F-616E-C1DAA0532759}"/>
              </a:ext>
            </a:extLst>
          </p:cNvPr>
          <p:cNvSpPr txBox="1"/>
          <p:nvPr/>
        </p:nvSpPr>
        <p:spPr>
          <a:xfrm>
            <a:off x="895838" y="1078040"/>
            <a:ext cx="9768742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Cómo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asignan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las variables?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5;p4">
            <a:extLst>
              <a:ext uri="{FF2B5EF4-FFF2-40B4-BE49-F238E27FC236}">
                <a16:creationId xmlns:a16="http://schemas.microsoft.com/office/drawing/2014/main" id="{26AD0E78-43B2-3A67-425D-89DA21F20C84}"/>
              </a:ext>
            </a:extLst>
          </p:cNvPr>
          <p:cNvSpPr txBox="1"/>
          <p:nvPr/>
        </p:nvSpPr>
        <p:spPr>
          <a:xfrm>
            <a:off x="1052318" y="1851276"/>
            <a:ext cx="7220111" cy="537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s-ES_tradnl" dirty="0"/>
              <a:t>Usando dentro de los bloques de </a:t>
            </a:r>
            <a:r>
              <a:rPr lang="es-ES_tradnl" dirty="0" err="1"/>
              <a:t>Terraform</a:t>
            </a:r>
            <a:r>
              <a:rPr lang="es-ES_tradnl" dirty="0"/>
              <a:t> </a:t>
            </a:r>
            <a:r>
              <a:rPr lang="es-ES_tradnl" sz="1600" b="1" dirty="0" err="1">
                <a:latin typeface="Courier" pitchFamily="2" charset="0"/>
              </a:rPr>
              <a:t>var</a:t>
            </a:r>
            <a:r>
              <a:rPr lang="es-ES_tradnl" sz="1600" b="1" dirty="0">
                <a:latin typeface="Courier" pitchFamily="2" charset="0"/>
              </a:rPr>
              <a:t>.&lt;</a:t>
            </a:r>
            <a:r>
              <a:rPr lang="es-ES_tradnl" sz="1600" b="1" dirty="0" err="1">
                <a:latin typeface="Courier" pitchFamily="2" charset="0"/>
              </a:rPr>
              <a:t>nombre_variable</a:t>
            </a:r>
            <a:r>
              <a:rPr lang="es-ES_tradnl" sz="1600" b="1" dirty="0">
                <a:latin typeface="Courier" pitchFamily="2" charset="0"/>
              </a:rPr>
              <a:t>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30241-473B-7B4A-8348-8819149F9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907" y="1688383"/>
            <a:ext cx="2984806" cy="10156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416528-7664-32E3-F74F-C5A8E23166C5}"/>
              </a:ext>
            </a:extLst>
          </p:cNvPr>
          <p:cNvSpPr/>
          <p:nvPr/>
        </p:nvSpPr>
        <p:spPr>
          <a:xfrm>
            <a:off x="8583308" y="2124557"/>
            <a:ext cx="2673927" cy="154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3" name="Google Shape;114;p4">
            <a:extLst>
              <a:ext uri="{FF2B5EF4-FFF2-40B4-BE49-F238E27FC236}">
                <a16:creationId xmlns:a16="http://schemas.microsoft.com/office/drawing/2014/main" id="{F0014758-0D88-5749-97BF-FA1C26423303}"/>
              </a:ext>
            </a:extLst>
          </p:cNvPr>
          <p:cNvSpPr txBox="1"/>
          <p:nvPr/>
        </p:nvSpPr>
        <p:spPr>
          <a:xfrm>
            <a:off x="895838" y="2624513"/>
            <a:ext cx="9768742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asignar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variables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0F6C0-42E2-1D14-7072-DD588CBCF709}"/>
              </a:ext>
            </a:extLst>
          </p:cNvPr>
          <p:cNvSpPr txBox="1"/>
          <p:nvPr/>
        </p:nvSpPr>
        <p:spPr>
          <a:xfrm>
            <a:off x="690297" y="5910698"/>
            <a:ext cx="5405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https://www.terraform.io/language/values/variables</a:t>
            </a:r>
            <a:endParaRPr lang="en-CO" sz="1400" dirty="0"/>
          </a:p>
        </p:txBody>
      </p:sp>
    </p:spTree>
    <p:extLst>
      <p:ext uri="{BB962C8B-B14F-4D97-AF65-F5344CB8AC3E}">
        <p14:creationId xmlns:p14="http://schemas.microsoft.com/office/powerpoint/2010/main" val="316378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" grpId="0"/>
      <p:bldP spid="10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7F8C80CB-6996-464A-8FD5-D13718BCD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sp>
        <p:nvSpPr>
          <p:cNvPr id="8" name="Google Shape;133;p5">
            <a:extLst>
              <a:ext uri="{FF2B5EF4-FFF2-40B4-BE49-F238E27FC236}">
                <a16:creationId xmlns:a16="http://schemas.microsoft.com/office/drawing/2014/main" id="{842CFB80-EEBB-BC87-BC97-BCD1FC14B882}"/>
              </a:ext>
            </a:extLst>
          </p:cNvPr>
          <p:cNvSpPr txBox="1"/>
          <p:nvPr/>
        </p:nvSpPr>
        <p:spPr>
          <a:xfrm>
            <a:off x="4481462" y="2482468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" name="Google Shape;134;p5">
            <a:extLst>
              <a:ext uri="{FF2B5EF4-FFF2-40B4-BE49-F238E27FC236}">
                <a16:creationId xmlns:a16="http://schemas.microsoft.com/office/drawing/2014/main" id="{87E8CAE9-C000-83A2-BD41-4008BD3EB293}"/>
              </a:ext>
            </a:extLst>
          </p:cNvPr>
          <p:cNvSpPr txBox="1"/>
          <p:nvPr/>
        </p:nvSpPr>
        <p:spPr>
          <a:xfrm>
            <a:off x="4481462" y="4170034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" name="Google Shape;114;p4">
            <a:extLst>
              <a:ext uri="{FF2B5EF4-FFF2-40B4-BE49-F238E27FC236}">
                <a16:creationId xmlns:a16="http://schemas.microsoft.com/office/drawing/2014/main" id="{D859CF3F-0028-EB82-AA6E-2ADCE4B59ADB}"/>
              </a:ext>
            </a:extLst>
          </p:cNvPr>
          <p:cNvSpPr txBox="1"/>
          <p:nvPr/>
        </p:nvSpPr>
        <p:spPr>
          <a:xfrm>
            <a:off x="7481455" y="410070"/>
            <a:ext cx="10942977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Outputs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5;p4">
            <a:extLst>
              <a:ext uri="{FF2B5EF4-FFF2-40B4-BE49-F238E27FC236}">
                <a16:creationId xmlns:a16="http://schemas.microsoft.com/office/drawing/2014/main" id="{9E8C93F5-ADD7-DF2B-4A22-98BF90848733}"/>
              </a:ext>
            </a:extLst>
          </p:cNvPr>
          <p:cNvSpPr txBox="1"/>
          <p:nvPr/>
        </p:nvSpPr>
        <p:spPr>
          <a:xfrm>
            <a:off x="2288765" y="1144116"/>
            <a:ext cx="6622473" cy="144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_tradnl" dirty="0"/>
              <a:t>Son valores de retorno que se pueden usar para lo siguiente: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/>
              <a:t>Simplemente para mostrar los valores al finalizar un despliegue.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/>
              <a:t>Se puede usar también para compartir valores entre módulos.</a:t>
            </a: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BF118A56-477F-10A7-C7E0-A21E13025FFA}"/>
              </a:ext>
            </a:extLst>
          </p:cNvPr>
          <p:cNvSpPr txBox="1"/>
          <p:nvPr/>
        </p:nvSpPr>
        <p:spPr>
          <a:xfrm>
            <a:off x="913959" y="2617228"/>
            <a:ext cx="8021782" cy="204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_tradnl" dirty="0"/>
              <a:t>Para declararlos como, se puede usar como está en la imagen: Del recurso “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aws_subnet</a:t>
            </a:r>
            <a:r>
              <a:rPr lang="es-ES_tradnl" dirty="0"/>
              <a:t>” llamado “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_tradnl" dirty="0"/>
              <a:t>”, el valor del output sería: 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aws_subnet.this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.&lt;argumento&gt;. </a:t>
            </a:r>
            <a:r>
              <a:rPr lang="es-ES_tradnl" dirty="0"/>
              <a:t>Ya cada valor tiene distintos argumentos; en este caso puede ser el 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id, 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arn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cidr_block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_tradnl" dirty="0"/>
              <a:t>Pueden ser “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sensitive</a:t>
            </a:r>
            <a:r>
              <a:rPr lang="es-ES_tradnl" dirty="0"/>
              <a:t>”.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37338-F423-A32C-D490-547B6C8B7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538" y="4390230"/>
            <a:ext cx="4330700" cy="2044700"/>
          </a:xfrm>
          <a:prstGeom prst="rect">
            <a:avLst/>
          </a:prstGeom>
        </p:spPr>
      </p:pic>
      <p:sp>
        <p:nvSpPr>
          <p:cNvPr id="12" name="Google Shape;115;p4">
            <a:extLst>
              <a:ext uri="{FF2B5EF4-FFF2-40B4-BE49-F238E27FC236}">
                <a16:creationId xmlns:a16="http://schemas.microsoft.com/office/drawing/2014/main" id="{32147B0E-93DF-7B9C-0E36-1F78179F3F79}"/>
              </a:ext>
            </a:extLst>
          </p:cNvPr>
          <p:cNvSpPr txBox="1"/>
          <p:nvPr/>
        </p:nvSpPr>
        <p:spPr>
          <a:xfrm>
            <a:off x="792474" y="5515649"/>
            <a:ext cx="4807527" cy="94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terraform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pPr lvl="0" algn="just">
              <a:lnSpc>
                <a:spcPct val="150000"/>
              </a:lnSpc>
            </a:pP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terraform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output &lt;</a:t>
            </a: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nombre_output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1026" name="Picture 2" descr="Recuerda Images – Browse 41 Stock Photos, Vectors, and Video | Adobe Stock">
            <a:extLst>
              <a:ext uri="{FF2B5EF4-FFF2-40B4-BE49-F238E27FC236}">
                <a16:creationId xmlns:a16="http://schemas.microsoft.com/office/drawing/2014/main" id="{0A9D24A1-3292-02E4-1F76-542E8C020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51" y="4969646"/>
            <a:ext cx="1415573" cy="94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6856F2F-09B8-4102-B82C-3705837EF8E2}"/>
              </a:ext>
            </a:extLst>
          </p:cNvPr>
          <p:cNvGrpSpPr/>
          <p:nvPr/>
        </p:nvGrpSpPr>
        <p:grpSpPr>
          <a:xfrm>
            <a:off x="9052994" y="1374054"/>
            <a:ext cx="3152861" cy="5497801"/>
            <a:chOff x="9052994" y="1374054"/>
            <a:chExt cx="3152861" cy="54978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D5DB40-161E-9474-842D-EA1701F21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2994" y="1374054"/>
              <a:ext cx="3152861" cy="5497801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DA1858-3773-071F-119E-9412F9F1B50E}"/>
                </a:ext>
              </a:extLst>
            </p:cNvPr>
            <p:cNvSpPr/>
            <p:nvPr/>
          </p:nvSpPr>
          <p:spPr>
            <a:xfrm>
              <a:off x="9066849" y="4862946"/>
              <a:ext cx="2673927" cy="1726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ED93510-009E-528F-AA56-FDC810166CEE}"/>
              </a:ext>
            </a:extLst>
          </p:cNvPr>
          <p:cNvSpPr txBox="1"/>
          <p:nvPr/>
        </p:nvSpPr>
        <p:spPr>
          <a:xfrm>
            <a:off x="726732" y="6305475"/>
            <a:ext cx="5405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7"/>
              </a:rPr>
              <a:t>https://www.terraform.io/language/values/outputs</a:t>
            </a:r>
            <a:endParaRPr lang="en-CO" sz="1400" dirty="0"/>
          </a:p>
        </p:txBody>
      </p:sp>
    </p:spTree>
    <p:extLst>
      <p:ext uri="{BB962C8B-B14F-4D97-AF65-F5344CB8AC3E}">
        <p14:creationId xmlns:p14="http://schemas.microsoft.com/office/powerpoint/2010/main" val="29594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E4A9E3A9-E9A9-DE46-981C-91835CB1A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91" t="26425" r="36388" b="29595"/>
          <a:stretch/>
        </p:blipFill>
        <p:spPr>
          <a:xfrm flipH="1">
            <a:off x="6714698" y="4232887"/>
            <a:ext cx="5477298" cy="2625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DDB84-965D-A349-A966-5060795B0238}"/>
              </a:ext>
            </a:extLst>
          </p:cNvPr>
          <p:cNvSpPr txBox="1"/>
          <p:nvPr/>
        </p:nvSpPr>
        <p:spPr>
          <a:xfrm>
            <a:off x="9880679" y="5545443"/>
            <a:ext cx="32618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</a:t>
            </a:r>
            <a:r>
              <a:rPr lang="es-ES_tradnl" sz="2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BEYOND!</a:t>
            </a:r>
          </a:p>
          <a:p>
            <a:r>
              <a:rPr lang="es-ES_tradnl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NETDATA 2022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E7840E-20BF-450C-B895-EA935439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14" name="Google Shape;132;p5">
            <a:extLst>
              <a:ext uri="{FF2B5EF4-FFF2-40B4-BE49-F238E27FC236}">
                <a16:creationId xmlns:a16="http://schemas.microsoft.com/office/drawing/2014/main" id="{A7CC4A9C-07C5-2645-B3CC-93C38446B3B8}"/>
              </a:ext>
            </a:extLst>
          </p:cNvPr>
          <p:cNvSpPr txBox="1"/>
          <p:nvPr/>
        </p:nvSpPr>
        <p:spPr>
          <a:xfrm>
            <a:off x="4481462" y="947302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" name="Google Shape;133;p5">
            <a:extLst>
              <a:ext uri="{FF2B5EF4-FFF2-40B4-BE49-F238E27FC236}">
                <a16:creationId xmlns:a16="http://schemas.microsoft.com/office/drawing/2014/main" id="{4C760F36-501B-C67B-D740-B3A09BFBCCE5}"/>
              </a:ext>
            </a:extLst>
          </p:cNvPr>
          <p:cNvSpPr txBox="1"/>
          <p:nvPr/>
        </p:nvSpPr>
        <p:spPr>
          <a:xfrm>
            <a:off x="4481462" y="2482468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" name="Google Shape;134;p5">
            <a:extLst>
              <a:ext uri="{FF2B5EF4-FFF2-40B4-BE49-F238E27FC236}">
                <a16:creationId xmlns:a16="http://schemas.microsoft.com/office/drawing/2014/main" id="{82789632-AF9E-0094-A688-0B8CF65B48C6}"/>
              </a:ext>
            </a:extLst>
          </p:cNvPr>
          <p:cNvSpPr txBox="1"/>
          <p:nvPr/>
        </p:nvSpPr>
        <p:spPr>
          <a:xfrm>
            <a:off x="4481462" y="4170034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" name="Google Shape;114;p4">
            <a:extLst>
              <a:ext uri="{FF2B5EF4-FFF2-40B4-BE49-F238E27FC236}">
                <a16:creationId xmlns:a16="http://schemas.microsoft.com/office/drawing/2014/main" id="{C3AC3EB6-72F2-7494-C728-7C7D7752B5D3}"/>
              </a:ext>
            </a:extLst>
          </p:cNvPr>
          <p:cNvSpPr txBox="1"/>
          <p:nvPr/>
        </p:nvSpPr>
        <p:spPr>
          <a:xfrm>
            <a:off x="661618" y="322436"/>
            <a:ext cx="9768742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Variables Locales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15;p4">
            <a:extLst>
              <a:ext uri="{FF2B5EF4-FFF2-40B4-BE49-F238E27FC236}">
                <a16:creationId xmlns:a16="http://schemas.microsoft.com/office/drawing/2014/main" id="{7857CAFE-C54C-331A-FF5F-EBB3831CCE05}"/>
              </a:ext>
            </a:extLst>
          </p:cNvPr>
          <p:cNvSpPr txBox="1"/>
          <p:nvPr/>
        </p:nvSpPr>
        <p:spPr>
          <a:xfrm>
            <a:off x="661618" y="1031939"/>
            <a:ext cx="10740673" cy="145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_tradnl" dirty="0"/>
              <a:t>Son variables que se pueden definir dentro del código como resultado de algún recurso o de alguna función, y referenciarla múltiples veces sin repetirla. Puedes declararlas dentro del código bajo el bloque de </a:t>
            </a: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</a:t>
            </a:r>
            <a:r>
              <a:rPr lang="es-ES_tradnl" dirty="0"/>
              <a:t>, y hacer referencia como variable como 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local.&lt;</a:t>
            </a: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nombre_variable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763518-A254-A188-5263-82010C3D0865}"/>
              </a:ext>
            </a:extLst>
          </p:cNvPr>
          <p:cNvGrpSpPr/>
          <p:nvPr/>
        </p:nvGrpSpPr>
        <p:grpSpPr>
          <a:xfrm>
            <a:off x="661618" y="2517851"/>
            <a:ext cx="6915018" cy="3457509"/>
            <a:chOff x="661618" y="2517851"/>
            <a:chExt cx="6915018" cy="345750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157DA73-07BE-27EA-9883-3479FD7FE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618" y="2517851"/>
              <a:ext cx="6915018" cy="345750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97E75F-9366-E40E-C01C-E8012F168F4E}"/>
                </a:ext>
              </a:extLst>
            </p:cNvPr>
            <p:cNvSpPr/>
            <p:nvPr/>
          </p:nvSpPr>
          <p:spPr>
            <a:xfrm>
              <a:off x="661618" y="4419599"/>
              <a:ext cx="6915018" cy="5069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038B77-458F-D7CD-283A-816C54E80B90}"/>
              </a:ext>
            </a:extLst>
          </p:cNvPr>
          <p:cNvGrpSpPr/>
          <p:nvPr/>
        </p:nvGrpSpPr>
        <p:grpSpPr>
          <a:xfrm>
            <a:off x="5065931" y="1837105"/>
            <a:ext cx="6700386" cy="3521704"/>
            <a:chOff x="5065931" y="1837105"/>
            <a:chExt cx="6700386" cy="352170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1FA83C-4B02-2D7D-B55A-14AE9C088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5932" y="1837105"/>
              <a:ext cx="6700385" cy="352170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41CFFA-D8E4-5969-F6C7-754CDE998C09}"/>
                </a:ext>
              </a:extLst>
            </p:cNvPr>
            <p:cNvSpPr/>
            <p:nvPr/>
          </p:nvSpPr>
          <p:spPr>
            <a:xfrm>
              <a:off x="5065931" y="1870880"/>
              <a:ext cx="6700385" cy="8611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E584311-72B1-361E-EBDE-5A69375C3766}"/>
              </a:ext>
            </a:extLst>
          </p:cNvPr>
          <p:cNvSpPr txBox="1"/>
          <p:nvPr/>
        </p:nvSpPr>
        <p:spPr>
          <a:xfrm>
            <a:off x="620103" y="5972500"/>
            <a:ext cx="5405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6"/>
              </a:rPr>
              <a:t>https://www.terraform.io/language/values/locals</a:t>
            </a:r>
            <a:endParaRPr lang="en-CO" sz="1400" dirty="0"/>
          </a:p>
        </p:txBody>
      </p:sp>
    </p:spTree>
    <p:extLst>
      <p:ext uri="{BB962C8B-B14F-4D97-AF65-F5344CB8AC3E}">
        <p14:creationId xmlns:p14="http://schemas.microsoft.com/office/powerpoint/2010/main" val="39291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7F8C80CB-6996-464A-8FD5-D13718BCD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sp>
        <p:nvSpPr>
          <p:cNvPr id="8" name="Google Shape;133;p5">
            <a:extLst>
              <a:ext uri="{FF2B5EF4-FFF2-40B4-BE49-F238E27FC236}">
                <a16:creationId xmlns:a16="http://schemas.microsoft.com/office/drawing/2014/main" id="{842CFB80-EEBB-BC87-BC97-BCD1FC14B882}"/>
              </a:ext>
            </a:extLst>
          </p:cNvPr>
          <p:cNvSpPr txBox="1"/>
          <p:nvPr/>
        </p:nvSpPr>
        <p:spPr>
          <a:xfrm>
            <a:off x="4481462" y="2482468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" name="Google Shape;134;p5">
            <a:extLst>
              <a:ext uri="{FF2B5EF4-FFF2-40B4-BE49-F238E27FC236}">
                <a16:creationId xmlns:a16="http://schemas.microsoft.com/office/drawing/2014/main" id="{87E8CAE9-C000-83A2-BD41-4008BD3EB293}"/>
              </a:ext>
            </a:extLst>
          </p:cNvPr>
          <p:cNvSpPr txBox="1"/>
          <p:nvPr/>
        </p:nvSpPr>
        <p:spPr>
          <a:xfrm>
            <a:off x="4481462" y="4170034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" name="Google Shape;114;p4">
            <a:extLst>
              <a:ext uri="{FF2B5EF4-FFF2-40B4-BE49-F238E27FC236}">
                <a16:creationId xmlns:a16="http://schemas.microsoft.com/office/drawing/2014/main" id="{D859CF3F-0028-EB82-AA6E-2ADCE4B59ADB}"/>
              </a:ext>
            </a:extLst>
          </p:cNvPr>
          <p:cNvSpPr txBox="1"/>
          <p:nvPr/>
        </p:nvSpPr>
        <p:spPr>
          <a:xfrm>
            <a:off x="2934270" y="397606"/>
            <a:ext cx="10942977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Módulos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5;p4">
            <a:extLst>
              <a:ext uri="{FF2B5EF4-FFF2-40B4-BE49-F238E27FC236}">
                <a16:creationId xmlns:a16="http://schemas.microsoft.com/office/drawing/2014/main" id="{9E8C93F5-ADD7-DF2B-4A22-98BF90848733}"/>
              </a:ext>
            </a:extLst>
          </p:cNvPr>
          <p:cNvSpPr txBox="1"/>
          <p:nvPr/>
        </p:nvSpPr>
        <p:spPr>
          <a:xfrm>
            <a:off x="1831566" y="1750341"/>
            <a:ext cx="9556871" cy="349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_tradnl" dirty="0"/>
              <a:t>Un módulo son contenedores para desplegar múltiples recursos y se pueden re-usar múltiples veces.</a:t>
            </a:r>
          </a:p>
          <a:p>
            <a:pPr lvl="0" algn="just">
              <a:lnSpc>
                <a:spcPct val="150000"/>
              </a:lnSpc>
            </a:pPr>
            <a:endParaRPr lang="es-ES_tradnl" dirty="0"/>
          </a:p>
          <a:p>
            <a:pPr lvl="0" algn="just">
              <a:lnSpc>
                <a:spcPct val="150000"/>
              </a:lnSpc>
            </a:pPr>
            <a:r>
              <a:rPr lang="es-ES_tradnl" dirty="0"/>
              <a:t>Un módulo consiste en una serie de archivos .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 .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tf.json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dirty="0"/>
              <a:t>dentro de un solo directorio. Existen tres tipo de módulos:</a:t>
            </a:r>
          </a:p>
          <a:p>
            <a:pPr lvl="0" algn="just">
              <a:lnSpc>
                <a:spcPct val="150000"/>
              </a:lnSpc>
            </a:pPr>
            <a:endParaRPr lang="es-ES_tradnl" dirty="0"/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_tradnl" dirty="0"/>
              <a:t>Módulos “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s-ES_tradnl" dirty="0"/>
              <a:t>”; todo despliegue necesita al menos un módulo 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s-ES_tradnl" dirty="0"/>
              <a:t>. Por defecto.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_tradnl" dirty="0"/>
              <a:t>Módulos “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s-ES_tradnl" dirty="0"/>
              <a:t>”; son módulos que son llamados por el módulo 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s-ES_tradnl" dirty="0"/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_tradnl" dirty="0"/>
              <a:t>Módulos “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published</a:t>
            </a:r>
            <a:r>
              <a:rPr lang="es-ES_tradnl" dirty="0"/>
              <a:t>”; son módulos que se pueden cargar desde registros privados o públicos.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3F755-835D-4341-34F0-3B6214845FBF}"/>
              </a:ext>
            </a:extLst>
          </p:cNvPr>
          <p:cNvSpPr txBox="1"/>
          <p:nvPr/>
        </p:nvSpPr>
        <p:spPr>
          <a:xfrm>
            <a:off x="726732" y="6305475"/>
            <a:ext cx="5405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https://www.terraform.io/language/modules</a:t>
            </a:r>
            <a:endParaRPr lang="en-CO" sz="1400" dirty="0"/>
          </a:p>
        </p:txBody>
      </p:sp>
    </p:spTree>
    <p:extLst>
      <p:ext uri="{BB962C8B-B14F-4D97-AF65-F5344CB8AC3E}">
        <p14:creationId xmlns:p14="http://schemas.microsoft.com/office/powerpoint/2010/main" val="7051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7F8C80CB-6996-464A-8FD5-D13718BCD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sp>
        <p:nvSpPr>
          <p:cNvPr id="8" name="Google Shape;133;p5">
            <a:extLst>
              <a:ext uri="{FF2B5EF4-FFF2-40B4-BE49-F238E27FC236}">
                <a16:creationId xmlns:a16="http://schemas.microsoft.com/office/drawing/2014/main" id="{842CFB80-EEBB-BC87-BC97-BCD1FC14B882}"/>
              </a:ext>
            </a:extLst>
          </p:cNvPr>
          <p:cNvSpPr txBox="1"/>
          <p:nvPr/>
        </p:nvSpPr>
        <p:spPr>
          <a:xfrm>
            <a:off x="4481462" y="2482468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" name="Google Shape;134;p5">
            <a:extLst>
              <a:ext uri="{FF2B5EF4-FFF2-40B4-BE49-F238E27FC236}">
                <a16:creationId xmlns:a16="http://schemas.microsoft.com/office/drawing/2014/main" id="{87E8CAE9-C000-83A2-BD41-4008BD3EB293}"/>
              </a:ext>
            </a:extLst>
          </p:cNvPr>
          <p:cNvSpPr txBox="1"/>
          <p:nvPr/>
        </p:nvSpPr>
        <p:spPr>
          <a:xfrm>
            <a:off x="4481462" y="4170034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" name="Google Shape;114;p4">
            <a:extLst>
              <a:ext uri="{FF2B5EF4-FFF2-40B4-BE49-F238E27FC236}">
                <a16:creationId xmlns:a16="http://schemas.microsoft.com/office/drawing/2014/main" id="{D859CF3F-0028-EB82-AA6E-2ADCE4B59ADB}"/>
              </a:ext>
            </a:extLst>
          </p:cNvPr>
          <p:cNvSpPr txBox="1"/>
          <p:nvPr/>
        </p:nvSpPr>
        <p:spPr>
          <a:xfrm>
            <a:off x="2934270" y="397606"/>
            <a:ext cx="10942977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Llamando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a un modulo “child”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747CD7-41BA-591C-BB57-D14EF696E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78" y="1694774"/>
            <a:ext cx="5529411" cy="2962464"/>
          </a:xfrm>
          <a:prstGeom prst="rect">
            <a:avLst/>
          </a:prstGeom>
        </p:spPr>
      </p:pic>
      <p:sp>
        <p:nvSpPr>
          <p:cNvPr id="3" name="Google Shape;115;p4">
            <a:extLst>
              <a:ext uri="{FF2B5EF4-FFF2-40B4-BE49-F238E27FC236}">
                <a16:creationId xmlns:a16="http://schemas.microsoft.com/office/drawing/2014/main" id="{E30CEF0C-7CFD-6B0E-A94E-135E93C1453D}"/>
              </a:ext>
            </a:extLst>
          </p:cNvPr>
          <p:cNvSpPr txBox="1"/>
          <p:nvPr/>
        </p:nvSpPr>
        <p:spPr>
          <a:xfrm>
            <a:off x="6248400" y="1049943"/>
            <a:ext cx="5666509" cy="4242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_tradnl" dirty="0"/>
              <a:t>Los módulos tienen cuatro tipos de argumentos:</a:t>
            </a:r>
          </a:p>
          <a:p>
            <a:pPr lvl="0" algn="just">
              <a:lnSpc>
                <a:spcPct val="150000"/>
              </a:lnSpc>
            </a:pPr>
            <a:endParaRPr lang="es-ES_tradnl" dirty="0"/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_tradnl" dirty="0"/>
              <a:t>El “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s-ES_tradnl" dirty="0"/>
              <a:t>” que es requerido para todos los módulos y hace referencia a donde está alojado el módulo.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_tradnl" dirty="0"/>
              <a:t>La “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_tradnl" dirty="0"/>
              <a:t>” del módulo, y es recomendado cuando usas modulo de un registro y puede estar cambiando constantemente.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_tradnl" dirty="0"/>
              <a:t>Las variables.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_tradnl" dirty="0"/>
              <a:t>Los 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meta-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arugments</a:t>
            </a:r>
            <a:r>
              <a:rPr lang="es-ES_tradnl" dirty="0"/>
              <a:t> como 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dirty="0"/>
              <a:t>o 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depends_on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es-ES_tradnl" dirty="0"/>
          </a:p>
        </p:txBody>
      </p:sp>
      <p:sp>
        <p:nvSpPr>
          <p:cNvPr id="5" name="Google Shape;115;p4">
            <a:extLst>
              <a:ext uri="{FF2B5EF4-FFF2-40B4-BE49-F238E27FC236}">
                <a16:creationId xmlns:a16="http://schemas.microsoft.com/office/drawing/2014/main" id="{99F4D4A1-9FBB-5BC3-7433-E9E362F8F763}"/>
              </a:ext>
            </a:extLst>
          </p:cNvPr>
          <p:cNvSpPr txBox="1"/>
          <p:nvPr/>
        </p:nvSpPr>
        <p:spPr>
          <a:xfrm>
            <a:off x="1063907" y="5417174"/>
            <a:ext cx="9992020" cy="12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_tradnl" dirty="0"/>
              <a:t>También es posible usar outputs de los módulos como variables y referenciarlos de la siguiente manera:</a:t>
            </a:r>
            <a:endParaRPr lang="es-ES_trad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just">
              <a:lnSpc>
                <a:spcPct val="150000"/>
              </a:lnSpc>
            </a:pP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module.&lt;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&gt;.&lt;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module_output_name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algn="just">
              <a:lnSpc>
                <a:spcPct val="150000"/>
              </a:lnSpc>
            </a:pPr>
            <a:r>
              <a:rPr lang="es-ES_tradnl" dirty="0"/>
              <a:t>Ejemplo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module.vnet.subnet_ids</a:t>
            </a:r>
            <a:endParaRPr lang="es-ES_trad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Importante stock de ilustración. Ilustración de caucho - 108957925">
            <a:extLst>
              <a:ext uri="{FF2B5EF4-FFF2-40B4-BE49-F238E27FC236}">
                <a16:creationId xmlns:a16="http://schemas.microsoft.com/office/drawing/2014/main" id="{E159A3F9-A17A-D7EA-425C-83458E7E4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413" y="5523914"/>
            <a:ext cx="2156691" cy="13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57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7F8C80CB-6996-464A-8FD5-D13718BCD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sp>
        <p:nvSpPr>
          <p:cNvPr id="8" name="Google Shape;133;p5">
            <a:extLst>
              <a:ext uri="{FF2B5EF4-FFF2-40B4-BE49-F238E27FC236}">
                <a16:creationId xmlns:a16="http://schemas.microsoft.com/office/drawing/2014/main" id="{842CFB80-EEBB-BC87-BC97-BCD1FC14B882}"/>
              </a:ext>
            </a:extLst>
          </p:cNvPr>
          <p:cNvSpPr txBox="1"/>
          <p:nvPr/>
        </p:nvSpPr>
        <p:spPr>
          <a:xfrm>
            <a:off x="4370626" y="3336037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" name="Google Shape;114;p4">
            <a:extLst>
              <a:ext uri="{FF2B5EF4-FFF2-40B4-BE49-F238E27FC236}">
                <a16:creationId xmlns:a16="http://schemas.microsoft.com/office/drawing/2014/main" id="{D859CF3F-0028-EB82-AA6E-2ADCE4B59ADB}"/>
              </a:ext>
            </a:extLst>
          </p:cNvPr>
          <p:cNvSpPr txBox="1"/>
          <p:nvPr/>
        </p:nvSpPr>
        <p:spPr>
          <a:xfrm>
            <a:off x="2934270" y="397606"/>
            <a:ext cx="10942977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Expresiones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Funciones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5;p4">
            <a:extLst>
              <a:ext uri="{FF2B5EF4-FFF2-40B4-BE49-F238E27FC236}">
                <a16:creationId xmlns:a16="http://schemas.microsoft.com/office/drawing/2014/main" id="{E30CEF0C-7CFD-6B0E-A94E-135E93C1453D}"/>
              </a:ext>
            </a:extLst>
          </p:cNvPr>
          <p:cNvSpPr txBox="1"/>
          <p:nvPr/>
        </p:nvSpPr>
        <p:spPr>
          <a:xfrm>
            <a:off x="2242991" y="2393121"/>
            <a:ext cx="3061854" cy="199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s-ES_tradnl" b="1" dirty="0"/>
              <a:t>EXPRESIONES</a:t>
            </a:r>
          </a:p>
          <a:p>
            <a:pPr lvl="0" algn="ctr">
              <a:lnSpc>
                <a:spcPct val="150000"/>
              </a:lnSpc>
            </a:pP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Son usadas para referenciar valores dentro de una configuración</a:t>
            </a:r>
          </a:p>
          <a:p>
            <a:pPr lvl="0" algn="just">
              <a:lnSpc>
                <a:spcPct val="150000"/>
              </a:lnSpc>
            </a:pPr>
            <a:endParaRPr lang="es-ES_tradnl" dirty="0"/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97B7127F-6743-DDAB-49E9-175227DC7D7E}"/>
              </a:ext>
            </a:extLst>
          </p:cNvPr>
          <p:cNvSpPr txBox="1"/>
          <p:nvPr/>
        </p:nvSpPr>
        <p:spPr>
          <a:xfrm>
            <a:off x="7786257" y="2438390"/>
            <a:ext cx="3061854" cy="199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s-ES_tradnl" b="1" dirty="0"/>
              <a:t>FUNCIONES</a:t>
            </a:r>
          </a:p>
          <a:p>
            <a:pPr lvl="0" algn="ctr">
              <a:lnSpc>
                <a:spcPct val="150000"/>
              </a:lnSpc>
            </a:pP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Son usadas para transformar y combinar valores DENTRO de las funciones</a:t>
            </a:r>
          </a:p>
          <a:p>
            <a:pPr lvl="0" algn="just">
              <a:lnSpc>
                <a:spcPct val="150000"/>
              </a:lnSpc>
            </a:pPr>
            <a:endParaRPr lang="es-ES_tradnl" dirty="0"/>
          </a:p>
        </p:txBody>
      </p:sp>
      <p:pic>
        <p:nvPicPr>
          <p:cNvPr id="4098" name="Picture 2" descr="Vs versus letters logo icon Royalty Free Vector Image">
            <a:extLst>
              <a:ext uri="{FF2B5EF4-FFF2-40B4-BE49-F238E27FC236}">
                <a16:creationId xmlns:a16="http://schemas.microsoft.com/office/drawing/2014/main" id="{75A8A5CA-6210-BED6-DDDD-7BAE2C986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5" b="24958"/>
          <a:stretch/>
        </p:blipFill>
        <p:spPr bwMode="auto">
          <a:xfrm>
            <a:off x="5616982" y="2874756"/>
            <a:ext cx="1857137" cy="122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45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7F8C80CB-6996-464A-8FD5-D13718BCD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sp>
        <p:nvSpPr>
          <p:cNvPr id="8" name="Google Shape;133;p5">
            <a:extLst>
              <a:ext uri="{FF2B5EF4-FFF2-40B4-BE49-F238E27FC236}">
                <a16:creationId xmlns:a16="http://schemas.microsoft.com/office/drawing/2014/main" id="{842CFB80-EEBB-BC87-BC97-BCD1FC14B882}"/>
              </a:ext>
            </a:extLst>
          </p:cNvPr>
          <p:cNvSpPr txBox="1"/>
          <p:nvPr/>
        </p:nvSpPr>
        <p:spPr>
          <a:xfrm>
            <a:off x="7002221" y="2489261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" name="Google Shape;134;p5">
            <a:extLst>
              <a:ext uri="{FF2B5EF4-FFF2-40B4-BE49-F238E27FC236}">
                <a16:creationId xmlns:a16="http://schemas.microsoft.com/office/drawing/2014/main" id="{87E8CAE9-C000-83A2-BD41-4008BD3EB293}"/>
              </a:ext>
            </a:extLst>
          </p:cNvPr>
          <p:cNvSpPr txBox="1"/>
          <p:nvPr/>
        </p:nvSpPr>
        <p:spPr>
          <a:xfrm>
            <a:off x="4481462" y="4170034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" name="Google Shape;114;p4">
            <a:extLst>
              <a:ext uri="{FF2B5EF4-FFF2-40B4-BE49-F238E27FC236}">
                <a16:creationId xmlns:a16="http://schemas.microsoft.com/office/drawing/2014/main" id="{D859CF3F-0028-EB82-AA6E-2ADCE4B59ADB}"/>
              </a:ext>
            </a:extLst>
          </p:cNvPr>
          <p:cNvSpPr txBox="1"/>
          <p:nvPr/>
        </p:nvSpPr>
        <p:spPr>
          <a:xfrm>
            <a:off x="2934270" y="397606"/>
            <a:ext cx="10942977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Expresiones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5;p4">
            <a:extLst>
              <a:ext uri="{FF2B5EF4-FFF2-40B4-BE49-F238E27FC236}">
                <a16:creationId xmlns:a16="http://schemas.microsoft.com/office/drawing/2014/main" id="{CD892EB6-5E84-7282-F732-6906E1A4043D}"/>
              </a:ext>
            </a:extLst>
          </p:cNvPr>
          <p:cNvSpPr txBox="1"/>
          <p:nvPr/>
        </p:nvSpPr>
        <p:spPr>
          <a:xfrm>
            <a:off x="2054101" y="1141288"/>
            <a:ext cx="9043390" cy="6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_tradnl" dirty="0"/>
              <a:t>Tipos de valores que usa el lenguaje de </a:t>
            </a:r>
            <a:r>
              <a:rPr lang="es-ES_tradnl" dirty="0" err="1"/>
              <a:t>Terraform</a:t>
            </a:r>
            <a:r>
              <a:rPr lang="es-ES_tradnl" dirty="0"/>
              <a:t> (expresiones más simples en </a:t>
            </a:r>
            <a:r>
              <a:rPr lang="es-ES_tradnl" dirty="0" err="1"/>
              <a:t>Terraform</a:t>
            </a:r>
            <a:r>
              <a:rPr lang="es-ES_tradnl" dirty="0"/>
              <a:t>):</a:t>
            </a:r>
          </a:p>
        </p:txBody>
      </p:sp>
      <p:sp>
        <p:nvSpPr>
          <p:cNvPr id="11" name="Google Shape;115;p4">
            <a:extLst>
              <a:ext uri="{FF2B5EF4-FFF2-40B4-BE49-F238E27FC236}">
                <a16:creationId xmlns:a16="http://schemas.microsoft.com/office/drawing/2014/main" id="{3C93291E-3A97-3A6F-3648-CA88C486618F}"/>
              </a:ext>
            </a:extLst>
          </p:cNvPr>
          <p:cNvSpPr txBox="1"/>
          <p:nvPr/>
        </p:nvSpPr>
        <p:spPr>
          <a:xfrm>
            <a:off x="4045102" y="1626953"/>
            <a:ext cx="2219934" cy="6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s-ES_trad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15;p4">
            <a:extLst>
              <a:ext uri="{FF2B5EF4-FFF2-40B4-BE49-F238E27FC236}">
                <a16:creationId xmlns:a16="http://schemas.microsoft.com/office/drawing/2014/main" id="{2AE3ABA1-77AD-65B9-A6B6-44D46FB96FAC}"/>
              </a:ext>
            </a:extLst>
          </p:cNvPr>
          <p:cNvSpPr txBox="1"/>
          <p:nvPr/>
        </p:nvSpPr>
        <p:spPr>
          <a:xfrm>
            <a:off x="4045102" y="2183114"/>
            <a:ext cx="2219934" cy="6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endParaRPr lang="es-ES_trad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Google Shape;115;p4">
            <a:extLst>
              <a:ext uri="{FF2B5EF4-FFF2-40B4-BE49-F238E27FC236}">
                <a16:creationId xmlns:a16="http://schemas.microsoft.com/office/drawing/2014/main" id="{AAF48C8A-BF36-7B51-CD50-FCE204FB1F5E}"/>
              </a:ext>
            </a:extLst>
          </p:cNvPr>
          <p:cNvSpPr txBox="1"/>
          <p:nvPr/>
        </p:nvSpPr>
        <p:spPr>
          <a:xfrm>
            <a:off x="4031405" y="2761785"/>
            <a:ext cx="2219934" cy="6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s-ES_trad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Google Shape;115;p4">
            <a:extLst>
              <a:ext uri="{FF2B5EF4-FFF2-40B4-BE49-F238E27FC236}">
                <a16:creationId xmlns:a16="http://schemas.microsoft.com/office/drawing/2014/main" id="{1F92F8E7-F2BA-16CF-EE50-CD0D7BFFC48F}"/>
              </a:ext>
            </a:extLst>
          </p:cNvPr>
          <p:cNvSpPr txBox="1"/>
          <p:nvPr/>
        </p:nvSpPr>
        <p:spPr>
          <a:xfrm>
            <a:off x="7207066" y="1675480"/>
            <a:ext cx="2219934" cy="6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endParaRPr lang="es-ES_trad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Google Shape;115;p4">
            <a:extLst>
              <a:ext uri="{FF2B5EF4-FFF2-40B4-BE49-F238E27FC236}">
                <a16:creationId xmlns:a16="http://schemas.microsoft.com/office/drawing/2014/main" id="{B6F60BD5-6162-BD38-54B0-5F4E38211921}"/>
              </a:ext>
            </a:extLst>
          </p:cNvPr>
          <p:cNvSpPr txBox="1"/>
          <p:nvPr/>
        </p:nvSpPr>
        <p:spPr>
          <a:xfrm>
            <a:off x="7207066" y="2231641"/>
            <a:ext cx="2219934" cy="6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es-ES_trad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Google Shape;115;p4">
            <a:extLst>
              <a:ext uri="{FF2B5EF4-FFF2-40B4-BE49-F238E27FC236}">
                <a16:creationId xmlns:a16="http://schemas.microsoft.com/office/drawing/2014/main" id="{67A5666F-41A0-8B84-5127-B3D87D01BEBF}"/>
              </a:ext>
            </a:extLst>
          </p:cNvPr>
          <p:cNvSpPr txBox="1"/>
          <p:nvPr/>
        </p:nvSpPr>
        <p:spPr>
          <a:xfrm>
            <a:off x="7193369" y="2810312"/>
            <a:ext cx="2219934" cy="6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s-ES_trad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Google Shape;114;p4">
            <a:extLst>
              <a:ext uri="{FF2B5EF4-FFF2-40B4-BE49-F238E27FC236}">
                <a16:creationId xmlns:a16="http://schemas.microsoft.com/office/drawing/2014/main" id="{FC3FA39B-EA40-2F32-F6C7-C3AC8EC10AF8}"/>
              </a:ext>
            </a:extLst>
          </p:cNvPr>
          <p:cNvSpPr txBox="1"/>
          <p:nvPr/>
        </p:nvSpPr>
        <p:spPr>
          <a:xfrm>
            <a:off x="793547" y="3354064"/>
            <a:ext cx="4396233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Expresiones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condicionales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15;p4">
            <a:extLst>
              <a:ext uri="{FF2B5EF4-FFF2-40B4-BE49-F238E27FC236}">
                <a16:creationId xmlns:a16="http://schemas.microsoft.com/office/drawing/2014/main" id="{9F79EBA5-CA64-BBAA-6A15-8E2529B7A4E7}"/>
              </a:ext>
            </a:extLst>
          </p:cNvPr>
          <p:cNvSpPr txBox="1"/>
          <p:nvPr/>
        </p:nvSpPr>
        <p:spPr>
          <a:xfrm>
            <a:off x="944134" y="4019657"/>
            <a:ext cx="3669430" cy="61429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 true : false</a:t>
            </a:r>
          </a:p>
        </p:txBody>
      </p:sp>
      <p:sp>
        <p:nvSpPr>
          <p:cNvPr id="17" name="Google Shape;115;p4">
            <a:extLst>
              <a:ext uri="{FF2B5EF4-FFF2-40B4-BE49-F238E27FC236}">
                <a16:creationId xmlns:a16="http://schemas.microsoft.com/office/drawing/2014/main" id="{BF717F8F-587F-DBEE-837F-5A763AAF9993}"/>
              </a:ext>
            </a:extLst>
          </p:cNvPr>
          <p:cNvSpPr txBox="1"/>
          <p:nvPr/>
        </p:nvSpPr>
        <p:spPr>
          <a:xfrm>
            <a:off x="3777946" y="4837944"/>
            <a:ext cx="4525390" cy="61429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var.a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“” ? 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var.a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“default-a”</a:t>
            </a:r>
          </a:p>
        </p:txBody>
      </p:sp>
      <p:sp>
        <p:nvSpPr>
          <p:cNvPr id="18" name="Google Shape;115;p4">
            <a:extLst>
              <a:ext uri="{FF2B5EF4-FFF2-40B4-BE49-F238E27FC236}">
                <a16:creationId xmlns:a16="http://schemas.microsoft.com/office/drawing/2014/main" id="{7854E08D-2C23-2F57-9487-B0727140AA15}"/>
              </a:ext>
            </a:extLst>
          </p:cNvPr>
          <p:cNvSpPr txBox="1"/>
          <p:nvPr/>
        </p:nvSpPr>
        <p:spPr>
          <a:xfrm>
            <a:off x="7556481" y="5680239"/>
            <a:ext cx="4525390" cy="614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var.example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 12 : “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6253D-20E4-26B7-AD56-D9798BDFF714}"/>
              </a:ext>
            </a:extLst>
          </p:cNvPr>
          <p:cNvSpPr txBox="1"/>
          <p:nvPr/>
        </p:nvSpPr>
        <p:spPr>
          <a:xfrm>
            <a:off x="1064369" y="6409338"/>
            <a:ext cx="5405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sz="1400" dirty="0">
                <a:hlinkClick r:id="rId4"/>
              </a:rPr>
              <a:t>https://www.terraform.io/language/expressions</a:t>
            </a:r>
            <a:endParaRPr lang="en-CO" sz="1400" dirty="0"/>
          </a:p>
        </p:txBody>
      </p:sp>
    </p:spTree>
    <p:extLst>
      <p:ext uri="{BB962C8B-B14F-4D97-AF65-F5344CB8AC3E}">
        <p14:creationId xmlns:p14="http://schemas.microsoft.com/office/powerpoint/2010/main" val="232005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11" grpId="0"/>
      <p:bldP spid="12" grpId="0"/>
      <p:bldP spid="13" grpId="0"/>
      <p:bldP spid="14" grpId="0"/>
      <p:bldP spid="15" grpId="0"/>
      <p:bldP spid="16" grpId="0"/>
      <p:bldP spid="2" grpId="0"/>
      <p:bldP spid="5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7F8C80CB-6996-464A-8FD5-D13718BCD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sp>
        <p:nvSpPr>
          <p:cNvPr id="2" name="Google Shape;114;p4">
            <a:extLst>
              <a:ext uri="{FF2B5EF4-FFF2-40B4-BE49-F238E27FC236}">
                <a16:creationId xmlns:a16="http://schemas.microsoft.com/office/drawing/2014/main" id="{043FF613-5219-2F1A-B13F-4FE943A0C04B}"/>
              </a:ext>
            </a:extLst>
          </p:cNvPr>
          <p:cNvSpPr txBox="1"/>
          <p:nvPr/>
        </p:nvSpPr>
        <p:spPr>
          <a:xfrm>
            <a:off x="3097481" y="735675"/>
            <a:ext cx="7210483" cy="11700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AGENDA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83C09687-4FFC-CDB6-3B63-868BDC725BFA}"/>
              </a:ext>
            </a:extLst>
          </p:cNvPr>
          <p:cNvSpPr txBox="1"/>
          <p:nvPr/>
        </p:nvSpPr>
        <p:spPr>
          <a:xfrm>
            <a:off x="1884036" y="2316270"/>
            <a:ext cx="9141138" cy="53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200" b="1" dirty="0"/>
              <a:t>1. 	</a:t>
            </a:r>
            <a:r>
              <a:rPr lang="en-US" sz="3200" b="1" dirty="0" err="1"/>
              <a:t>Fundamentos</a:t>
            </a:r>
            <a:r>
              <a:rPr lang="en-US" sz="3200" b="1" dirty="0"/>
              <a:t> de Terraform (∼ 40 </a:t>
            </a:r>
            <a:r>
              <a:rPr lang="en-US" sz="3200" b="1" dirty="0" err="1"/>
              <a:t>minutos</a:t>
            </a:r>
            <a:r>
              <a:rPr lang="en-US" sz="3200" b="1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lvl="0" indent="-342900" algn="ctr">
              <a:lnSpc>
                <a:spcPct val="150000"/>
              </a:lnSpc>
              <a:buFont typeface="+mj-lt"/>
              <a:buAutoNum type="arabicPeriod"/>
            </a:pPr>
            <a:endParaRPr dirty="0"/>
          </a:p>
        </p:txBody>
      </p:sp>
      <p:sp>
        <p:nvSpPr>
          <p:cNvPr id="7" name="Google Shape;115;p4">
            <a:extLst>
              <a:ext uri="{FF2B5EF4-FFF2-40B4-BE49-F238E27FC236}">
                <a16:creationId xmlns:a16="http://schemas.microsoft.com/office/drawing/2014/main" id="{EB5546A4-3D03-7CE5-61CD-EF001FEF9394}"/>
              </a:ext>
            </a:extLst>
          </p:cNvPr>
          <p:cNvSpPr txBox="1"/>
          <p:nvPr/>
        </p:nvSpPr>
        <p:spPr>
          <a:xfrm>
            <a:off x="1884036" y="2942986"/>
            <a:ext cx="9141138" cy="44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2.	Demo (∼ 40 </a:t>
            </a:r>
            <a:r>
              <a:rPr lang="en-US" sz="3200" b="1" dirty="0" err="1"/>
              <a:t>minutos</a:t>
            </a:r>
            <a:r>
              <a:rPr lang="en-US" sz="3200" b="1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32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sz="3200" b="1" dirty="0"/>
          </a:p>
          <a:p>
            <a:pPr marL="342900" lvl="0" indent="-342900" algn="ctr">
              <a:lnSpc>
                <a:spcPct val="150000"/>
              </a:lnSpc>
              <a:buFont typeface="+mj-lt"/>
              <a:buAutoNum type="arabicPeriod"/>
            </a:pPr>
            <a:endParaRPr sz="3200" b="1" dirty="0"/>
          </a:p>
        </p:txBody>
      </p:sp>
      <p:sp>
        <p:nvSpPr>
          <p:cNvPr id="8" name="Google Shape;115;p4">
            <a:extLst>
              <a:ext uri="{FF2B5EF4-FFF2-40B4-BE49-F238E27FC236}">
                <a16:creationId xmlns:a16="http://schemas.microsoft.com/office/drawing/2014/main" id="{BE91C402-8A92-C5A4-B96B-BD2438929BC5}"/>
              </a:ext>
            </a:extLst>
          </p:cNvPr>
          <p:cNvSpPr txBox="1"/>
          <p:nvPr/>
        </p:nvSpPr>
        <p:spPr>
          <a:xfrm>
            <a:off x="1884036" y="3637081"/>
            <a:ext cx="9141138" cy="479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3.	Q&amp;A (∼ 10 </a:t>
            </a:r>
            <a:r>
              <a:rPr lang="en-US" sz="3200" b="1" dirty="0" err="1"/>
              <a:t>minutos</a:t>
            </a:r>
            <a:r>
              <a:rPr lang="en-US" sz="3200" b="1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32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sz="3200" b="1" dirty="0"/>
          </a:p>
          <a:p>
            <a:pPr marL="342900" lvl="0" indent="-342900" algn="ctr">
              <a:lnSpc>
                <a:spcPct val="150000"/>
              </a:lnSpc>
              <a:buFont typeface="+mj-lt"/>
              <a:buAutoNum type="arabicPeriod"/>
            </a:pPr>
            <a:endParaRPr sz="3200" b="1" dirty="0"/>
          </a:p>
        </p:txBody>
      </p:sp>
      <p:sp>
        <p:nvSpPr>
          <p:cNvPr id="9" name="Google Shape;115;p4">
            <a:extLst>
              <a:ext uri="{FF2B5EF4-FFF2-40B4-BE49-F238E27FC236}">
                <a16:creationId xmlns:a16="http://schemas.microsoft.com/office/drawing/2014/main" id="{F56C7448-77E9-1759-B079-179643829C3D}"/>
              </a:ext>
            </a:extLst>
          </p:cNvPr>
          <p:cNvSpPr txBox="1"/>
          <p:nvPr/>
        </p:nvSpPr>
        <p:spPr>
          <a:xfrm>
            <a:off x="1884036" y="4321084"/>
            <a:ext cx="9141138" cy="62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4. 	Examen… con </a:t>
            </a:r>
            <a:r>
              <a:rPr lang="en-US" sz="3200" b="1" dirty="0" err="1"/>
              <a:t>premio</a:t>
            </a:r>
            <a:r>
              <a:rPr lang="en-US" sz="3200" b="1" dirty="0"/>
              <a:t> (∼ 30 </a:t>
            </a:r>
            <a:r>
              <a:rPr lang="en-US" sz="3200" b="1" dirty="0" err="1"/>
              <a:t>minutos</a:t>
            </a:r>
            <a:r>
              <a:rPr lang="en-US" sz="3200" b="1" dirty="0"/>
              <a:t>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sz="3200" b="1" dirty="0"/>
          </a:p>
          <a:p>
            <a:pPr marL="342900" lvl="0" indent="-342900" algn="ctr">
              <a:lnSpc>
                <a:spcPct val="150000"/>
              </a:lnSpc>
              <a:buFont typeface="+mj-lt"/>
              <a:buAutoNum type="arabicPeriod"/>
            </a:pP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10306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7F8C80CB-6996-464A-8FD5-D13718BCD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sp>
        <p:nvSpPr>
          <p:cNvPr id="8" name="Google Shape;133;p5">
            <a:extLst>
              <a:ext uri="{FF2B5EF4-FFF2-40B4-BE49-F238E27FC236}">
                <a16:creationId xmlns:a16="http://schemas.microsoft.com/office/drawing/2014/main" id="{842CFB80-EEBB-BC87-BC97-BCD1FC14B882}"/>
              </a:ext>
            </a:extLst>
          </p:cNvPr>
          <p:cNvSpPr txBox="1"/>
          <p:nvPr/>
        </p:nvSpPr>
        <p:spPr>
          <a:xfrm>
            <a:off x="7002221" y="2489261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" name="Google Shape;134;p5">
            <a:extLst>
              <a:ext uri="{FF2B5EF4-FFF2-40B4-BE49-F238E27FC236}">
                <a16:creationId xmlns:a16="http://schemas.microsoft.com/office/drawing/2014/main" id="{87E8CAE9-C000-83A2-BD41-4008BD3EB293}"/>
              </a:ext>
            </a:extLst>
          </p:cNvPr>
          <p:cNvSpPr txBox="1"/>
          <p:nvPr/>
        </p:nvSpPr>
        <p:spPr>
          <a:xfrm>
            <a:off x="3816436" y="4170034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" name="Google Shape;114;p4">
            <a:extLst>
              <a:ext uri="{FF2B5EF4-FFF2-40B4-BE49-F238E27FC236}">
                <a16:creationId xmlns:a16="http://schemas.microsoft.com/office/drawing/2014/main" id="{D859CF3F-0028-EB82-AA6E-2ADCE4B59ADB}"/>
              </a:ext>
            </a:extLst>
          </p:cNvPr>
          <p:cNvSpPr txBox="1"/>
          <p:nvPr/>
        </p:nvSpPr>
        <p:spPr>
          <a:xfrm>
            <a:off x="2934270" y="397606"/>
            <a:ext cx="10942977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Funciones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5;p4">
            <a:extLst>
              <a:ext uri="{FF2B5EF4-FFF2-40B4-BE49-F238E27FC236}">
                <a16:creationId xmlns:a16="http://schemas.microsoft.com/office/drawing/2014/main" id="{CD892EB6-5E84-7282-F732-6906E1A4043D}"/>
              </a:ext>
            </a:extLst>
          </p:cNvPr>
          <p:cNvSpPr txBox="1"/>
          <p:nvPr/>
        </p:nvSpPr>
        <p:spPr>
          <a:xfrm>
            <a:off x="2054101" y="1141288"/>
            <a:ext cx="9043390" cy="6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s-ES_tradnl" sz="2400" b="1" dirty="0">
                <a:latin typeface="Arial"/>
                <a:ea typeface="Arial"/>
                <a:cs typeface="Arial"/>
              </a:rPr>
              <a:t>Sintaxis de las funciones:</a:t>
            </a:r>
          </a:p>
        </p:txBody>
      </p:sp>
      <p:sp>
        <p:nvSpPr>
          <p:cNvPr id="11" name="Google Shape;115;p4">
            <a:extLst>
              <a:ext uri="{FF2B5EF4-FFF2-40B4-BE49-F238E27FC236}">
                <a16:creationId xmlns:a16="http://schemas.microsoft.com/office/drawing/2014/main" id="{3C93291E-3A97-3A6F-3648-CA88C486618F}"/>
              </a:ext>
            </a:extLst>
          </p:cNvPr>
          <p:cNvSpPr txBox="1"/>
          <p:nvPr/>
        </p:nvSpPr>
        <p:spPr>
          <a:xfrm>
            <a:off x="2482237" y="1642442"/>
            <a:ext cx="5074244" cy="6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(argument1,argument2)</a:t>
            </a:r>
          </a:p>
        </p:txBody>
      </p:sp>
      <p:sp>
        <p:nvSpPr>
          <p:cNvPr id="2" name="Google Shape;114;p4">
            <a:extLst>
              <a:ext uri="{FF2B5EF4-FFF2-40B4-BE49-F238E27FC236}">
                <a16:creationId xmlns:a16="http://schemas.microsoft.com/office/drawing/2014/main" id="{FC3FA39B-EA40-2F32-F6C7-C3AC8EC10AF8}"/>
              </a:ext>
            </a:extLst>
          </p:cNvPr>
          <p:cNvSpPr txBox="1"/>
          <p:nvPr/>
        </p:nvSpPr>
        <p:spPr>
          <a:xfrm>
            <a:off x="1064369" y="2508954"/>
            <a:ext cx="4837667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Algunas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funciones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ser: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6253D-20E4-26B7-AD56-D9798BDFF714}"/>
              </a:ext>
            </a:extLst>
          </p:cNvPr>
          <p:cNvSpPr txBox="1"/>
          <p:nvPr/>
        </p:nvSpPr>
        <p:spPr>
          <a:xfrm>
            <a:off x="1064369" y="6409338"/>
            <a:ext cx="5405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sz="1400" dirty="0">
                <a:hlinkClick r:id="rId4"/>
              </a:rPr>
              <a:t>https://www.terraform.io/language/expressions</a:t>
            </a:r>
            <a:endParaRPr lang="en-CO" sz="1400" dirty="0"/>
          </a:p>
        </p:txBody>
      </p:sp>
      <p:sp>
        <p:nvSpPr>
          <p:cNvPr id="3" name="Google Shape;115;p4">
            <a:extLst>
              <a:ext uri="{FF2B5EF4-FFF2-40B4-BE49-F238E27FC236}">
                <a16:creationId xmlns:a16="http://schemas.microsoft.com/office/drawing/2014/main" id="{EE017457-C248-0656-7DFF-F827E334E6CE}"/>
              </a:ext>
            </a:extLst>
          </p:cNvPr>
          <p:cNvSpPr txBox="1"/>
          <p:nvPr/>
        </p:nvSpPr>
        <p:spPr>
          <a:xfrm>
            <a:off x="1077174" y="3150586"/>
            <a:ext cx="1857096" cy="6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/min</a:t>
            </a: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A8B7C59F-6341-0EDF-B01D-11BCA5A45C99}"/>
              </a:ext>
            </a:extLst>
          </p:cNvPr>
          <p:cNvSpPr txBox="1"/>
          <p:nvPr/>
        </p:nvSpPr>
        <p:spPr>
          <a:xfrm>
            <a:off x="1077173" y="3683696"/>
            <a:ext cx="2150935" cy="6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endParaRPr lang="es-ES_trad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Google Shape;115;p4">
            <a:extLst>
              <a:ext uri="{FF2B5EF4-FFF2-40B4-BE49-F238E27FC236}">
                <a16:creationId xmlns:a16="http://schemas.microsoft.com/office/drawing/2014/main" id="{8195957B-7D64-A4CC-D853-92808C08F952}"/>
              </a:ext>
            </a:extLst>
          </p:cNvPr>
          <p:cNvSpPr txBox="1"/>
          <p:nvPr/>
        </p:nvSpPr>
        <p:spPr>
          <a:xfrm>
            <a:off x="1077173" y="4206260"/>
            <a:ext cx="3508682" cy="6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endParaRPr lang="es-ES_trad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Google Shape;115;p4">
            <a:extLst>
              <a:ext uri="{FF2B5EF4-FFF2-40B4-BE49-F238E27FC236}">
                <a16:creationId xmlns:a16="http://schemas.microsoft.com/office/drawing/2014/main" id="{C9066819-A383-0DBE-D656-28A43A78AA0D}"/>
              </a:ext>
            </a:extLst>
          </p:cNvPr>
          <p:cNvSpPr txBox="1"/>
          <p:nvPr/>
        </p:nvSpPr>
        <p:spPr>
          <a:xfrm>
            <a:off x="1077173" y="4728824"/>
            <a:ext cx="3508682" cy="6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endParaRPr lang="es-ES_trad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84593A-FEBC-0224-5239-D4165C24FD9B}"/>
              </a:ext>
            </a:extLst>
          </p:cNvPr>
          <p:cNvGrpSpPr/>
          <p:nvPr/>
        </p:nvGrpSpPr>
        <p:grpSpPr>
          <a:xfrm>
            <a:off x="4362439" y="3100847"/>
            <a:ext cx="7280284" cy="614294"/>
            <a:chOff x="5027465" y="3100847"/>
            <a:chExt cx="7280284" cy="614294"/>
          </a:xfrm>
        </p:grpSpPr>
        <p:sp>
          <p:nvSpPr>
            <p:cNvPr id="5" name="Google Shape;115;p4">
              <a:extLst>
                <a:ext uri="{FF2B5EF4-FFF2-40B4-BE49-F238E27FC236}">
                  <a16:creationId xmlns:a16="http://schemas.microsoft.com/office/drawing/2014/main" id="{9F79EBA5-CA64-BBAA-6A15-8E2529B7A4E7}"/>
                </a:ext>
              </a:extLst>
            </p:cNvPr>
            <p:cNvSpPr txBox="1"/>
            <p:nvPr/>
          </p:nvSpPr>
          <p:spPr>
            <a:xfrm>
              <a:off x="5027465" y="3100847"/>
              <a:ext cx="2555801" cy="614294"/>
            </a:xfrm>
            <a:prstGeom prst="rect">
              <a:avLst/>
            </a:prstGeom>
            <a:noFill/>
            <a:ln w="19050"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s-ES_tradnl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min(12,5,2)</a:t>
              </a:r>
            </a:p>
          </p:txBody>
        </p:sp>
        <p:sp>
          <p:nvSpPr>
            <p:cNvPr id="23" name="Google Shape;115;p4">
              <a:extLst>
                <a:ext uri="{FF2B5EF4-FFF2-40B4-BE49-F238E27FC236}">
                  <a16:creationId xmlns:a16="http://schemas.microsoft.com/office/drawing/2014/main" id="{78FA7489-8E10-E597-FF75-AF43A612426C}"/>
                </a:ext>
              </a:extLst>
            </p:cNvPr>
            <p:cNvSpPr txBox="1"/>
            <p:nvPr/>
          </p:nvSpPr>
          <p:spPr>
            <a:xfrm>
              <a:off x="10014298" y="3100847"/>
              <a:ext cx="2293451" cy="614294"/>
            </a:xfrm>
            <a:prstGeom prst="rect">
              <a:avLst/>
            </a:prstGeom>
            <a:noFill/>
            <a:ln w="19050"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s-ES_tradnl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pic>
          <p:nvPicPr>
            <p:cNvPr id="6146" name="Picture 2" descr="Right arrow icon black arrow symbol Royalty Free Vector">
              <a:extLst>
                <a:ext uri="{FF2B5EF4-FFF2-40B4-BE49-F238E27FC236}">
                  <a16:creationId xmlns:a16="http://schemas.microsoft.com/office/drawing/2014/main" id="{1EBE3307-F63F-9A3C-2F4A-0F16287BC1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57" b="32663"/>
            <a:stretch/>
          </p:blipFill>
          <p:spPr bwMode="auto">
            <a:xfrm>
              <a:off x="9446210" y="3137899"/>
              <a:ext cx="1070306" cy="48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206753-F2BB-4F5C-FEA8-C8AE668BCBFE}"/>
              </a:ext>
            </a:extLst>
          </p:cNvPr>
          <p:cNvGrpSpPr/>
          <p:nvPr/>
        </p:nvGrpSpPr>
        <p:grpSpPr>
          <a:xfrm>
            <a:off x="4370696" y="3655463"/>
            <a:ext cx="7272027" cy="614294"/>
            <a:chOff x="5027465" y="3100847"/>
            <a:chExt cx="7272027" cy="614294"/>
          </a:xfrm>
        </p:grpSpPr>
        <p:sp>
          <p:nvSpPr>
            <p:cNvPr id="26" name="Google Shape;115;p4">
              <a:extLst>
                <a:ext uri="{FF2B5EF4-FFF2-40B4-BE49-F238E27FC236}">
                  <a16:creationId xmlns:a16="http://schemas.microsoft.com/office/drawing/2014/main" id="{DE161F29-5A74-37A3-3E65-D73EE4328FB7}"/>
                </a:ext>
              </a:extLst>
            </p:cNvPr>
            <p:cNvSpPr txBox="1"/>
            <p:nvPr/>
          </p:nvSpPr>
          <p:spPr>
            <a:xfrm>
              <a:off x="5027465" y="3100847"/>
              <a:ext cx="2555801" cy="614294"/>
            </a:xfrm>
            <a:prstGeom prst="rect">
              <a:avLst/>
            </a:prstGeom>
            <a:noFill/>
            <a:ln w="19050"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s-ES_tradnl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upper</a:t>
              </a:r>
              <a:r>
                <a:rPr lang="es-ES_tradnl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(“</a:t>
              </a:r>
              <a:r>
                <a:rPr lang="es-ES_tradnl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netdata</a:t>
              </a:r>
              <a:r>
                <a:rPr lang="es-ES_tradnl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”)</a:t>
              </a:r>
            </a:p>
          </p:txBody>
        </p:sp>
        <p:sp>
          <p:nvSpPr>
            <p:cNvPr id="27" name="Google Shape;115;p4">
              <a:extLst>
                <a:ext uri="{FF2B5EF4-FFF2-40B4-BE49-F238E27FC236}">
                  <a16:creationId xmlns:a16="http://schemas.microsoft.com/office/drawing/2014/main" id="{57157467-EB64-32B4-84D6-CEBC54D9A7D3}"/>
                </a:ext>
              </a:extLst>
            </p:cNvPr>
            <p:cNvSpPr txBox="1"/>
            <p:nvPr/>
          </p:nvSpPr>
          <p:spPr>
            <a:xfrm>
              <a:off x="10006041" y="3100847"/>
              <a:ext cx="2293451" cy="614294"/>
            </a:xfrm>
            <a:prstGeom prst="rect">
              <a:avLst/>
            </a:prstGeom>
            <a:noFill/>
            <a:ln w="19050"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s-ES_tradnl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NETDATA</a:t>
              </a:r>
            </a:p>
          </p:txBody>
        </p:sp>
        <p:pic>
          <p:nvPicPr>
            <p:cNvPr id="28" name="Picture 2" descr="Right arrow icon black arrow symbol Royalty Free Vector">
              <a:extLst>
                <a:ext uri="{FF2B5EF4-FFF2-40B4-BE49-F238E27FC236}">
                  <a16:creationId xmlns:a16="http://schemas.microsoft.com/office/drawing/2014/main" id="{C41E94A7-9FFD-7E35-59D6-5AC938702C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57" b="32663"/>
            <a:stretch/>
          </p:blipFill>
          <p:spPr bwMode="auto">
            <a:xfrm>
              <a:off x="9437953" y="3109463"/>
              <a:ext cx="1070306" cy="48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646160D-24E6-672E-2E4D-DDA5BFC406DD}"/>
              </a:ext>
            </a:extLst>
          </p:cNvPr>
          <p:cNvGrpSpPr/>
          <p:nvPr/>
        </p:nvGrpSpPr>
        <p:grpSpPr>
          <a:xfrm>
            <a:off x="4354333" y="4204326"/>
            <a:ext cx="7255455" cy="614294"/>
            <a:chOff x="3204727" y="3100847"/>
            <a:chExt cx="7255455" cy="614294"/>
          </a:xfrm>
        </p:grpSpPr>
        <p:sp>
          <p:nvSpPr>
            <p:cNvPr id="30" name="Google Shape;115;p4">
              <a:extLst>
                <a:ext uri="{FF2B5EF4-FFF2-40B4-BE49-F238E27FC236}">
                  <a16:creationId xmlns:a16="http://schemas.microsoft.com/office/drawing/2014/main" id="{5BF2EF57-8EAE-A49D-60E7-59CBC7BB0546}"/>
                </a:ext>
              </a:extLst>
            </p:cNvPr>
            <p:cNvSpPr txBox="1"/>
            <p:nvPr/>
          </p:nvSpPr>
          <p:spPr>
            <a:xfrm>
              <a:off x="3204727" y="3100847"/>
              <a:ext cx="4378539" cy="614294"/>
            </a:xfrm>
            <a:prstGeom prst="rect">
              <a:avLst/>
            </a:prstGeom>
            <a:noFill/>
            <a:ln w="19050"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endswith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("hello world", "world")</a:t>
              </a:r>
              <a:endPara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Google Shape;115;p4">
              <a:extLst>
                <a:ext uri="{FF2B5EF4-FFF2-40B4-BE49-F238E27FC236}">
                  <a16:creationId xmlns:a16="http://schemas.microsoft.com/office/drawing/2014/main" id="{E40620B7-06CB-1BAC-F014-F2C02CF1A1BD}"/>
                </a:ext>
              </a:extLst>
            </p:cNvPr>
            <p:cNvSpPr txBox="1"/>
            <p:nvPr/>
          </p:nvSpPr>
          <p:spPr>
            <a:xfrm>
              <a:off x="8166731" y="3100847"/>
              <a:ext cx="2293451" cy="614294"/>
            </a:xfrm>
            <a:prstGeom prst="rect">
              <a:avLst/>
            </a:prstGeom>
            <a:noFill/>
            <a:ln w="19050"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s-ES_tradnl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</a:p>
          </p:txBody>
        </p:sp>
        <p:pic>
          <p:nvPicPr>
            <p:cNvPr id="32" name="Picture 2" descr="Right arrow icon black arrow symbol Royalty Free Vector">
              <a:extLst>
                <a:ext uri="{FF2B5EF4-FFF2-40B4-BE49-F238E27FC236}">
                  <a16:creationId xmlns:a16="http://schemas.microsoft.com/office/drawing/2014/main" id="{209F6932-23EA-59B6-037B-1DF4AC2D74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57" b="32663"/>
            <a:stretch/>
          </p:blipFill>
          <p:spPr bwMode="auto">
            <a:xfrm>
              <a:off x="7616201" y="3100847"/>
              <a:ext cx="1070306" cy="48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F11DFF-8850-171A-0D80-77E83050104D}"/>
              </a:ext>
            </a:extLst>
          </p:cNvPr>
          <p:cNvGrpSpPr/>
          <p:nvPr/>
        </p:nvGrpSpPr>
        <p:grpSpPr>
          <a:xfrm>
            <a:off x="3764870" y="4700591"/>
            <a:ext cx="8112988" cy="614294"/>
            <a:chOff x="2598901" y="3072614"/>
            <a:chExt cx="8112988" cy="614294"/>
          </a:xfrm>
        </p:grpSpPr>
        <p:sp>
          <p:nvSpPr>
            <p:cNvPr id="34" name="Google Shape;115;p4">
              <a:extLst>
                <a:ext uri="{FF2B5EF4-FFF2-40B4-BE49-F238E27FC236}">
                  <a16:creationId xmlns:a16="http://schemas.microsoft.com/office/drawing/2014/main" id="{D91DDB04-8396-DB73-78C6-3B991D694453}"/>
                </a:ext>
              </a:extLst>
            </p:cNvPr>
            <p:cNvSpPr txBox="1"/>
            <p:nvPr/>
          </p:nvSpPr>
          <p:spPr>
            <a:xfrm>
              <a:off x="2598901" y="3072614"/>
              <a:ext cx="4378539" cy="614294"/>
            </a:xfrm>
            <a:prstGeom prst="rect">
              <a:avLst/>
            </a:prstGeom>
            <a:noFill/>
            <a:ln w="19050"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concat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(["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a","b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"],["c"])</a:t>
              </a:r>
              <a:endParaRPr lang="es-ES_tradnl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Google Shape;115;p4">
              <a:extLst>
                <a:ext uri="{FF2B5EF4-FFF2-40B4-BE49-F238E27FC236}">
                  <a16:creationId xmlns:a16="http://schemas.microsoft.com/office/drawing/2014/main" id="{8B2BDFFD-B8C4-4B0E-283E-6C73895EB6D1}"/>
                </a:ext>
              </a:extLst>
            </p:cNvPr>
            <p:cNvSpPr txBox="1"/>
            <p:nvPr/>
          </p:nvSpPr>
          <p:spPr>
            <a:xfrm>
              <a:off x="8418438" y="3072614"/>
              <a:ext cx="2293451" cy="614294"/>
            </a:xfrm>
            <a:prstGeom prst="rect">
              <a:avLst/>
            </a:prstGeom>
            <a:noFill/>
            <a:ln w="19050"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s-ES_tradnl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s-ES_tradnl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s-ES_tradnl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s-ES_tradnl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s-ES_tradnl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s-ES_tradnl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s-ES_tradnl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  <p:pic>
          <p:nvPicPr>
            <p:cNvPr id="36" name="Picture 2" descr="Right arrow icon black arrow symbol Royalty Free Vector">
              <a:extLst>
                <a:ext uri="{FF2B5EF4-FFF2-40B4-BE49-F238E27FC236}">
                  <a16:creationId xmlns:a16="http://schemas.microsoft.com/office/drawing/2014/main" id="{BAC107B9-46DA-48D3-D8CC-2578BFF134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57" b="32663"/>
            <a:stretch/>
          </p:blipFill>
          <p:spPr bwMode="auto">
            <a:xfrm>
              <a:off x="7616201" y="3100847"/>
              <a:ext cx="1070306" cy="48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835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11" grpId="0"/>
      <p:bldP spid="2" grpId="0"/>
      <p:bldP spid="3" grpId="0"/>
      <p:bldP spid="6" grpId="0"/>
      <p:bldP spid="19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E4A9E3A9-E9A9-DE46-981C-91835CB1A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91" t="26425" r="36388" b="29595"/>
          <a:stretch/>
        </p:blipFill>
        <p:spPr>
          <a:xfrm flipH="1">
            <a:off x="6714698" y="4232887"/>
            <a:ext cx="5477298" cy="2625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DDB84-965D-A349-A966-5060795B0238}"/>
              </a:ext>
            </a:extLst>
          </p:cNvPr>
          <p:cNvSpPr txBox="1"/>
          <p:nvPr/>
        </p:nvSpPr>
        <p:spPr>
          <a:xfrm>
            <a:off x="9880679" y="5545443"/>
            <a:ext cx="32618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</a:t>
            </a:r>
            <a:r>
              <a:rPr lang="es-ES_tradnl" sz="2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BEYOND!</a:t>
            </a:r>
          </a:p>
          <a:p>
            <a:r>
              <a:rPr lang="es-ES_tradnl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NETDATA 2022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E7840E-20BF-450C-B895-EA935439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14" name="Google Shape;132;p5">
            <a:extLst>
              <a:ext uri="{FF2B5EF4-FFF2-40B4-BE49-F238E27FC236}">
                <a16:creationId xmlns:a16="http://schemas.microsoft.com/office/drawing/2014/main" id="{A7CC4A9C-07C5-2645-B3CC-93C38446B3B8}"/>
              </a:ext>
            </a:extLst>
          </p:cNvPr>
          <p:cNvSpPr txBox="1"/>
          <p:nvPr/>
        </p:nvSpPr>
        <p:spPr>
          <a:xfrm>
            <a:off x="4481462" y="947302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" name="Google Shape;133;p5">
            <a:extLst>
              <a:ext uri="{FF2B5EF4-FFF2-40B4-BE49-F238E27FC236}">
                <a16:creationId xmlns:a16="http://schemas.microsoft.com/office/drawing/2014/main" id="{4C760F36-501B-C67B-D740-B3A09BFBCCE5}"/>
              </a:ext>
            </a:extLst>
          </p:cNvPr>
          <p:cNvSpPr txBox="1"/>
          <p:nvPr/>
        </p:nvSpPr>
        <p:spPr>
          <a:xfrm>
            <a:off x="4481462" y="2482468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" name="Google Shape;134;p5">
            <a:extLst>
              <a:ext uri="{FF2B5EF4-FFF2-40B4-BE49-F238E27FC236}">
                <a16:creationId xmlns:a16="http://schemas.microsoft.com/office/drawing/2014/main" id="{82789632-AF9E-0094-A688-0B8CF65B48C6}"/>
              </a:ext>
            </a:extLst>
          </p:cNvPr>
          <p:cNvSpPr txBox="1"/>
          <p:nvPr/>
        </p:nvSpPr>
        <p:spPr>
          <a:xfrm>
            <a:off x="4481462" y="4170034"/>
            <a:ext cx="5542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" name="Google Shape;114;p4">
            <a:extLst>
              <a:ext uri="{FF2B5EF4-FFF2-40B4-BE49-F238E27FC236}">
                <a16:creationId xmlns:a16="http://schemas.microsoft.com/office/drawing/2014/main" id="{C3AC3EB6-72F2-7494-C728-7C7D7752B5D3}"/>
              </a:ext>
            </a:extLst>
          </p:cNvPr>
          <p:cNvSpPr txBox="1"/>
          <p:nvPr/>
        </p:nvSpPr>
        <p:spPr>
          <a:xfrm>
            <a:off x="661618" y="322436"/>
            <a:ext cx="9768742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Estados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Terraform (state)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15;p4">
            <a:extLst>
              <a:ext uri="{FF2B5EF4-FFF2-40B4-BE49-F238E27FC236}">
                <a16:creationId xmlns:a16="http://schemas.microsoft.com/office/drawing/2014/main" id="{7857CAFE-C54C-331A-FF5F-EBB3831CCE05}"/>
              </a:ext>
            </a:extLst>
          </p:cNvPr>
          <p:cNvSpPr txBox="1"/>
          <p:nvPr/>
        </p:nvSpPr>
        <p:spPr>
          <a:xfrm>
            <a:off x="661618" y="1031939"/>
            <a:ext cx="10990055" cy="145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_tradnl" dirty="0"/>
              <a:t>El “</a:t>
            </a:r>
            <a:r>
              <a:rPr lang="es-ES_tradnl" dirty="0" err="1"/>
              <a:t>state</a:t>
            </a:r>
            <a:r>
              <a:rPr lang="es-ES_tradnl" dirty="0"/>
              <a:t>” es un requerimiento para que </a:t>
            </a:r>
            <a:r>
              <a:rPr lang="es-ES_tradnl" dirty="0" err="1"/>
              <a:t>Terraform</a:t>
            </a:r>
            <a:r>
              <a:rPr lang="es-ES_tradnl" dirty="0"/>
              <a:t> pueda funcionar correctamente. Archivo </a:t>
            </a:r>
            <a:r>
              <a:rPr lang="es-ES_trad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terraform.tfstate</a:t>
            </a:r>
            <a:endParaRPr lang="es-ES_trad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 err="1"/>
              <a:t>Terraform</a:t>
            </a:r>
            <a:r>
              <a:rPr lang="es-ES_tradnl" dirty="0"/>
              <a:t> requiere una especie de base de datos para hacer el mapeo de la configuración en la vida real.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 err="1"/>
              <a:t>Terraform</a:t>
            </a:r>
            <a:r>
              <a:rPr lang="es-ES_tradnl" dirty="0"/>
              <a:t> usa su propia estructura de estado para mapear la configuración de los recursos.</a:t>
            </a:r>
          </a:p>
        </p:txBody>
      </p:sp>
      <p:sp>
        <p:nvSpPr>
          <p:cNvPr id="6" name="Google Shape;114;p4">
            <a:extLst>
              <a:ext uri="{FF2B5EF4-FFF2-40B4-BE49-F238E27FC236}">
                <a16:creationId xmlns:a16="http://schemas.microsoft.com/office/drawing/2014/main" id="{88AF75D3-3004-A146-1E0F-B4A67999C0BE}"/>
              </a:ext>
            </a:extLst>
          </p:cNvPr>
          <p:cNvSpPr txBox="1"/>
          <p:nvPr/>
        </p:nvSpPr>
        <p:spPr>
          <a:xfrm>
            <a:off x="661618" y="2541651"/>
            <a:ext cx="9768742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Tipos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estados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5;p4">
            <a:extLst>
              <a:ext uri="{FF2B5EF4-FFF2-40B4-BE49-F238E27FC236}">
                <a16:creationId xmlns:a16="http://schemas.microsoft.com/office/drawing/2014/main" id="{08568A31-2505-F4AB-607A-291721D48515}"/>
              </a:ext>
            </a:extLst>
          </p:cNvPr>
          <p:cNvSpPr txBox="1"/>
          <p:nvPr/>
        </p:nvSpPr>
        <p:spPr>
          <a:xfrm>
            <a:off x="661618" y="2999381"/>
            <a:ext cx="10740673" cy="101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_tradnl" b="1" dirty="0"/>
              <a:t>Local</a:t>
            </a:r>
            <a:r>
              <a:rPr lang="es-ES_tradnl" dirty="0"/>
              <a:t>: Es el que reside localmente en el directorio donde se ejecuta </a:t>
            </a:r>
            <a:r>
              <a:rPr lang="es-ES_tradnl" dirty="0" err="1"/>
              <a:t>Terraform</a:t>
            </a:r>
            <a:r>
              <a:rPr lang="es-ES_tradnl" dirty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s-ES_tradnl" b="1" dirty="0"/>
              <a:t>Remotos</a:t>
            </a:r>
            <a:r>
              <a:rPr lang="es-ES_tradnl" dirty="0"/>
              <a:t>: Es el que reside remotamente en un </a:t>
            </a:r>
            <a:r>
              <a:rPr lang="es-ES_tradnl" dirty="0" err="1"/>
              <a:t>backend</a:t>
            </a:r>
            <a:r>
              <a:rPr lang="es-ES_tradnl" dirty="0"/>
              <a:t> como por ejemplo </a:t>
            </a:r>
            <a:r>
              <a:rPr lang="es-ES_tradnl" dirty="0" err="1"/>
              <a:t>Terraform</a:t>
            </a:r>
            <a:r>
              <a:rPr lang="es-ES_tradnl" dirty="0"/>
              <a:t> Cloud, S3, </a:t>
            </a:r>
            <a:r>
              <a:rPr lang="es-ES_tradnl" dirty="0" err="1"/>
              <a:t>AzureRM</a:t>
            </a:r>
            <a:r>
              <a:rPr lang="es-ES_tradnl" dirty="0"/>
              <a:t>, y más.</a:t>
            </a:r>
          </a:p>
        </p:txBody>
      </p:sp>
      <p:sp>
        <p:nvSpPr>
          <p:cNvPr id="11" name="Google Shape;114;p4">
            <a:extLst>
              <a:ext uri="{FF2B5EF4-FFF2-40B4-BE49-F238E27FC236}">
                <a16:creationId xmlns:a16="http://schemas.microsoft.com/office/drawing/2014/main" id="{2DAA7FDC-0AE5-5488-6813-DB5A66D1C19D}"/>
              </a:ext>
            </a:extLst>
          </p:cNvPr>
          <p:cNvSpPr txBox="1"/>
          <p:nvPr/>
        </p:nvSpPr>
        <p:spPr>
          <a:xfrm>
            <a:off x="661618" y="3925025"/>
            <a:ext cx="9768742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Comandos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CLI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5;p4">
            <a:extLst>
              <a:ext uri="{FF2B5EF4-FFF2-40B4-BE49-F238E27FC236}">
                <a16:creationId xmlns:a16="http://schemas.microsoft.com/office/drawing/2014/main" id="{E70411F8-70CE-0667-0ED7-B887CE7B95A2}"/>
              </a:ext>
            </a:extLst>
          </p:cNvPr>
          <p:cNvSpPr txBox="1"/>
          <p:nvPr/>
        </p:nvSpPr>
        <p:spPr>
          <a:xfrm>
            <a:off x="661618" y="4368329"/>
            <a:ext cx="6271938" cy="168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terraform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subcommand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algn="just">
              <a:lnSpc>
                <a:spcPct val="150000"/>
              </a:lnSpc>
            </a:pP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terraform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es-ES_trad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just">
              <a:lnSpc>
                <a:spcPct val="150000"/>
              </a:lnSpc>
            </a:pP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terraform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show ‘</a:t>
            </a: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module.panorama.aws_vpc.this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lvl="0" algn="just">
              <a:lnSpc>
                <a:spcPct val="150000"/>
              </a:lnSpc>
            </a:pP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terraform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aws_vpc.this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aws_vpc.that</a:t>
            </a:r>
            <a:endParaRPr lang="es-ES_trad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just">
              <a:lnSpc>
                <a:spcPct val="150000"/>
              </a:lnSpc>
            </a:pP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terraform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s-ES_trad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aws_subnet.this</a:t>
            </a:r>
            <a:endParaRPr lang="es-ES_trad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6E288-043A-A440-E7B6-80A2A3526F70}"/>
              </a:ext>
            </a:extLst>
          </p:cNvPr>
          <p:cNvSpPr txBox="1"/>
          <p:nvPr/>
        </p:nvSpPr>
        <p:spPr>
          <a:xfrm>
            <a:off x="620103" y="5972500"/>
            <a:ext cx="5405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https://www.terraform.io/language/state</a:t>
            </a:r>
            <a:endParaRPr lang="en-CO" sz="1400" dirty="0"/>
          </a:p>
        </p:txBody>
      </p:sp>
    </p:spTree>
    <p:extLst>
      <p:ext uri="{BB962C8B-B14F-4D97-AF65-F5344CB8AC3E}">
        <p14:creationId xmlns:p14="http://schemas.microsoft.com/office/powerpoint/2010/main" val="202021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E4A9E3A9-E9A9-DE46-981C-91835CB1A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91" t="26425" r="36388" b="29595"/>
          <a:stretch/>
        </p:blipFill>
        <p:spPr>
          <a:xfrm flipH="1">
            <a:off x="6714698" y="4232887"/>
            <a:ext cx="5477298" cy="2625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DDB84-965D-A349-A966-5060795B0238}"/>
              </a:ext>
            </a:extLst>
          </p:cNvPr>
          <p:cNvSpPr txBox="1"/>
          <p:nvPr/>
        </p:nvSpPr>
        <p:spPr>
          <a:xfrm>
            <a:off x="9880679" y="5545443"/>
            <a:ext cx="32618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</a:t>
            </a:r>
            <a:r>
              <a:rPr lang="es-ES_tradnl" sz="2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BEYOND!</a:t>
            </a:r>
          </a:p>
          <a:p>
            <a:r>
              <a:rPr lang="es-ES_tradnl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NETDATA 2022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E7840E-20BF-450C-B895-EA935439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2" name="Google Shape;114;p4">
            <a:extLst>
              <a:ext uri="{FF2B5EF4-FFF2-40B4-BE49-F238E27FC236}">
                <a16:creationId xmlns:a16="http://schemas.microsoft.com/office/drawing/2014/main" id="{1836E556-9258-E7D4-506A-1EDDDE139991}"/>
              </a:ext>
            </a:extLst>
          </p:cNvPr>
          <p:cNvSpPr txBox="1"/>
          <p:nvPr/>
        </p:nvSpPr>
        <p:spPr>
          <a:xfrm>
            <a:off x="584001" y="331394"/>
            <a:ext cx="9768742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Terraform CLI: Cheat Sheet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5;p4">
            <a:extLst>
              <a:ext uri="{FF2B5EF4-FFF2-40B4-BE49-F238E27FC236}">
                <a16:creationId xmlns:a16="http://schemas.microsoft.com/office/drawing/2014/main" id="{A4448D8B-1B76-6B78-B621-EB6CC4C9FBB5}"/>
              </a:ext>
            </a:extLst>
          </p:cNvPr>
          <p:cNvSpPr txBox="1"/>
          <p:nvPr/>
        </p:nvSpPr>
        <p:spPr>
          <a:xfrm>
            <a:off x="584003" y="1103858"/>
            <a:ext cx="7289135" cy="35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version </a:t>
            </a:r>
            <a:r>
              <a:rPr lang="en-US" sz="1600" dirty="0"/>
              <a:t>– Ver la version de Terraform, duh.</a:t>
            </a:r>
          </a:p>
        </p:txBody>
      </p:sp>
      <p:sp>
        <p:nvSpPr>
          <p:cNvPr id="5" name="Google Shape;115;p4">
            <a:extLst>
              <a:ext uri="{FF2B5EF4-FFF2-40B4-BE49-F238E27FC236}">
                <a16:creationId xmlns:a16="http://schemas.microsoft.com/office/drawing/2014/main" id="{E3D90DE7-117B-C773-8725-F3FCE4DDCB24}"/>
              </a:ext>
            </a:extLst>
          </p:cNvPr>
          <p:cNvSpPr txBox="1"/>
          <p:nvPr/>
        </p:nvSpPr>
        <p:spPr>
          <a:xfrm>
            <a:off x="601586" y="1468586"/>
            <a:ext cx="11023995" cy="38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</a:t>
            </a:r>
            <a:r>
              <a:rPr lang="en-US" sz="1600" b="1" i="1" dirty="0" err="1"/>
              <a:t>init</a:t>
            </a:r>
            <a:r>
              <a:rPr lang="en-US" sz="1600" b="1" i="1" dirty="0"/>
              <a:t> </a:t>
            </a:r>
            <a:r>
              <a:rPr lang="en-US" sz="1600" b="1" dirty="0"/>
              <a:t>– </a:t>
            </a:r>
            <a:r>
              <a:rPr lang="en-US" sz="1600" dirty="0"/>
              <a:t>Primer paso. </a:t>
            </a:r>
            <a:r>
              <a:rPr lang="en-US" sz="1600" dirty="0" err="1"/>
              <a:t>Inicializa</a:t>
            </a:r>
            <a:r>
              <a:rPr lang="en-US" sz="1600" dirty="0"/>
              <a:t> </a:t>
            </a:r>
            <a:r>
              <a:rPr lang="en-US" sz="1600" dirty="0" err="1"/>
              <a:t>tu</a:t>
            </a:r>
            <a:r>
              <a:rPr lang="en-US" sz="1600" dirty="0"/>
              <a:t> </a:t>
            </a:r>
            <a:r>
              <a:rPr lang="en-US" sz="1600" dirty="0" err="1"/>
              <a:t>directorio</a:t>
            </a:r>
            <a:r>
              <a:rPr lang="en-US" sz="1600" dirty="0"/>
              <a:t> de Terraform, </a:t>
            </a:r>
            <a:r>
              <a:rPr lang="en-US" sz="1600" dirty="0" err="1"/>
              <a:t>desde</a:t>
            </a:r>
            <a:r>
              <a:rPr lang="en-US" sz="1600" dirty="0"/>
              <a:t> </a:t>
            </a:r>
            <a:r>
              <a:rPr lang="en-US" sz="1600" dirty="0" err="1"/>
              <a:t>donde</a:t>
            </a:r>
            <a:r>
              <a:rPr lang="en-US" sz="1600" dirty="0"/>
              <a:t> vas a </a:t>
            </a:r>
            <a:r>
              <a:rPr lang="en-US" sz="1600" dirty="0" err="1"/>
              <a:t>desplegar</a:t>
            </a:r>
            <a:r>
              <a:rPr lang="en-US" sz="1600" dirty="0"/>
              <a:t> la </a:t>
            </a:r>
            <a:r>
              <a:rPr lang="en-US" sz="1600" dirty="0" err="1"/>
              <a:t>infraesctructura</a:t>
            </a:r>
            <a:endParaRPr lang="en-US" sz="1600" dirty="0"/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4930A3C3-68D1-096F-0C1A-E43889680D69}"/>
              </a:ext>
            </a:extLst>
          </p:cNvPr>
          <p:cNvSpPr txBox="1"/>
          <p:nvPr/>
        </p:nvSpPr>
        <p:spPr>
          <a:xfrm>
            <a:off x="584001" y="2605298"/>
            <a:ext cx="11023995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plan </a:t>
            </a:r>
            <a:r>
              <a:rPr lang="en-US" sz="1600" dirty="0"/>
              <a:t>– </a:t>
            </a:r>
            <a:r>
              <a:rPr lang="en-US" sz="1600" dirty="0" err="1"/>
              <a:t>Crea</a:t>
            </a:r>
            <a:r>
              <a:rPr lang="en-US" sz="1600" dirty="0"/>
              <a:t> un plan de </a:t>
            </a:r>
            <a:r>
              <a:rPr lang="en-US" sz="1600" dirty="0" err="1"/>
              <a:t>ejecución</a:t>
            </a:r>
            <a:r>
              <a:rPr lang="en-US" sz="1600" dirty="0"/>
              <a:t>.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muestra</a:t>
            </a:r>
            <a:r>
              <a:rPr lang="en-US" sz="1600" dirty="0"/>
              <a:t> que es lo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agregar</a:t>
            </a:r>
            <a:r>
              <a:rPr lang="en-US" sz="1600" dirty="0"/>
              <a:t>, </a:t>
            </a:r>
            <a:r>
              <a:rPr lang="en-US" sz="1600" dirty="0" err="1"/>
              <a:t>modificar</a:t>
            </a:r>
            <a:r>
              <a:rPr lang="en-US" sz="1600" dirty="0"/>
              <a:t>, </a:t>
            </a:r>
            <a:r>
              <a:rPr lang="en-US" sz="1600" dirty="0" err="1"/>
              <a:t>eliminar</a:t>
            </a:r>
            <a:r>
              <a:rPr lang="en-US" sz="1600" dirty="0"/>
              <a:t>.</a:t>
            </a:r>
          </a:p>
        </p:txBody>
      </p:sp>
      <p:sp>
        <p:nvSpPr>
          <p:cNvPr id="9" name="Google Shape;115;p4">
            <a:extLst>
              <a:ext uri="{FF2B5EF4-FFF2-40B4-BE49-F238E27FC236}">
                <a16:creationId xmlns:a16="http://schemas.microsoft.com/office/drawing/2014/main" id="{B0148424-0B17-7287-0A1F-B35224E5EE08}"/>
              </a:ext>
            </a:extLst>
          </p:cNvPr>
          <p:cNvSpPr txBox="1"/>
          <p:nvPr/>
        </p:nvSpPr>
        <p:spPr>
          <a:xfrm>
            <a:off x="601585" y="3002051"/>
            <a:ext cx="11590411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apply </a:t>
            </a:r>
            <a:r>
              <a:rPr lang="en-US" sz="1600" dirty="0"/>
              <a:t>– </a:t>
            </a:r>
            <a:r>
              <a:rPr lang="en-US" sz="1600" dirty="0" err="1"/>
              <a:t>Aplica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cambios</a:t>
            </a:r>
            <a:r>
              <a:rPr lang="en-US" sz="1600" dirty="0"/>
              <a:t>.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muestra</a:t>
            </a:r>
            <a:r>
              <a:rPr lang="en-US" sz="1600" dirty="0"/>
              <a:t> que es lo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agregar</a:t>
            </a:r>
            <a:r>
              <a:rPr lang="en-US" sz="1600" dirty="0"/>
              <a:t>, </a:t>
            </a:r>
            <a:r>
              <a:rPr lang="en-US" sz="1600" dirty="0" err="1"/>
              <a:t>modificar</a:t>
            </a:r>
            <a:r>
              <a:rPr lang="en-US" sz="1600" dirty="0"/>
              <a:t>, </a:t>
            </a:r>
            <a:r>
              <a:rPr lang="en-US" sz="1600" dirty="0" err="1"/>
              <a:t>eliminar</a:t>
            </a:r>
            <a:r>
              <a:rPr lang="en-US" sz="1600" dirty="0"/>
              <a:t>. </a:t>
            </a:r>
            <a:r>
              <a:rPr lang="en-US" sz="1600" b="1" dirty="0" err="1"/>
              <a:t>Automáticamente</a:t>
            </a:r>
            <a:r>
              <a:rPr lang="en-US" sz="1600" b="1" dirty="0"/>
              <a:t> genera un Plan.</a:t>
            </a:r>
          </a:p>
        </p:txBody>
      </p:sp>
      <p:sp>
        <p:nvSpPr>
          <p:cNvPr id="10" name="Google Shape;115;p4">
            <a:extLst>
              <a:ext uri="{FF2B5EF4-FFF2-40B4-BE49-F238E27FC236}">
                <a16:creationId xmlns:a16="http://schemas.microsoft.com/office/drawing/2014/main" id="{07A4EA67-5E99-7CA3-C1DF-7EAE85A73E7A}"/>
              </a:ext>
            </a:extLst>
          </p:cNvPr>
          <p:cNvSpPr txBox="1"/>
          <p:nvPr/>
        </p:nvSpPr>
        <p:spPr>
          <a:xfrm>
            <a:off x="601585" y="3794378"/>
            <a:ext cx="11023995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destroy </a:t>
            </a:r>
            <a:r>
              <a:rPr lang="en-US" sz="1600" dirty="0"/>
              <a:t>– </a:t>
            </a:r>
            <a:r>
              <a:rPr lang="en-US" sz="1600" dirty="0" err="1"/>
              <a:t>Elimina</a:t>
            </a:r>
            <a:r>
              <a:rPr lang="en-US" sz="1600" dirty="0"/>
              <a:t> </a:t>
            </a:r>
            <a:r>
              <a:rPr lang="en-US" sz="1600" dirty="0" err="1"/>
              <a:t>todo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despliegue</a:t>
            </a:r>
            <a:r>
              <a:rPr lang="en-US" sz="1600" dirty="0"/>
              <a:t>.</a:t>
            </a:r>
          </a:p>
        </p:txBody>
      </p:sp>
      <p:sp>
        <p:nvSpPr>
          <p:cNvPr id="20" name="Google Shape;115;p4">
            <a:extLst>
              <a:ext uri="{FF2B5EF4-FFF2-40B4-BE49-F238E27FC236}">
                <a16:creationId xmlns:a16="http://schemas.microsoft.com/office/drawing/2014/main" id="{3F8E5777-C0F3-01A2-4C83-09AE5BCDA7CA}"/>
              </a:ext>
            </a:extLst>
          </p:cNvPr>
          <p:cNvSpPr txBox="1"/>
          <p:nvPr/>
        </p:nvSpPr>
        <p:spPr>
          <a:xfrm>
            <a:off x="584001" y="4583956"/>
            <a:ext cx="11023995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plan -destroy </a:t>
            </a:r>
            <a:r>
              <a:rPr lang="en-US" sz="1600" dirty="0"/>
              <a:t>– </a:t>
            </a:r>
            <a:r>
              <a:rPr lang="en-US" sz="1600" dirty="0" err="1"/>
              <a:t>Crea</a:t>
            </a:r>
            <a:r>
              <a:rPr lang="en-US" sz="1600" dirty="0"/>
              <a:t> un plan del destroy que se </a:t>
            </a:r>
            <a:r>
              <a:rPr lang="en-US" sz="1600" dirty="0" err="1"/>
              <a:t>aplicaría</a:t>
            </a:r>
            <a:r>
              <a:rPr lang="en-US" sz="1600" dirty="0"/>
              <a:t>.</a:t>
            </a:r>
          </a:p>
        </p:txBody>
      </p:sp>
      <p:sp>
        <p:nvSpPr>
          <p:cNvPr id="21" name="Google Shape;115;p4">
            <a:extLst>
              <a:ext uri="{FF2B5EF4-FFF2-40B4-BE49-F238E27FC236}">
                <a16:creationId xmlns:a16="http://schemas.microsoft.com/office/drawing/2014/main" id="{CD8744AB-B794-2629-3F05-4FD0D2CF846B}"/>
              </a:ext>
            </a:extLst>
          </p:cNvPr>
          <p:cNvSpPr txBox="1"/>
          <p:nvPr/>
        </p:nvSpPr>
        <p:spPr>
          <a:xfrm>
            <a:off x="601584" y="4208666"/>
            <a:ext cx="11023995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apply –target=&lt;resource-name&gt; </a:t>
            </a:r>
            <a:r>
              <a:rPr lang="en-US" sz="1600" dirty="0"/>
              <a:t>– </a:t>
            </a:r>
            <a:r>
              <a:rPr lang="en-US" sz="1600" dirty="0" err="1"/>
              <a:t>Aplica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cambios</a:t>
            </a:r>
            <a:r>
              <a:rPr lang="en-US" sz="1600" dirty="0"/>
              <a:t>, </a:t>
            </a:r>
            <a:r>
              <a:rPr lang="en-US" sz="1600" dirty="0" err="1"/>
              <a:t>específicamente</a:t>
            </a:r>
            <a:r>
              <a:rPr lang="en-US" sz="1600" dirty="0"/>
              <a:t> de un </a:t>
            </a:r>
            <a:r>
              <a:rPr lang="en-US" sz="1600" dirty="0" err="1"/>
              <a:t>recurso</a:t>
            </a:r>
            <a:r>
              <a:rPr lang="en-US" sz="1600" dirty="0"/>
              <a:t> o modulo.</a:t>
            </a:r>
          </a:p>
        </p:txBody>
      </p:sp>
      <p:sp>
        <p:nvSpPr>
          <p:cNvPr id="22" name="Google Shape;115;p4">
            <a:extLst>
              <a:ext uri="{FF2B5EF4-FFF2-40B4-BE49-F238E27FC236}">
                <a16:creationId xmlns:a16="http://schemas.microsoft.com/office/drawing/2014/main" id="{7AD7EBAE-E109-8C6E-645E-20F052D7EB5B}"/>
              </a:ext>
            </a:extLst>
          </p:cNvPr>
          <p:cNvSpPr txBox="1"/>
          <p:nvPr/>
        </p:nvSpPr>
        <p:spPr>
          <a:xfrm>
            <a:off x="584001" y="4959720"/>
            <a:ext cx="11023995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providers </a:t>
            </a:r>
            <a:r>
              <a:rPr lang="en-US" sz="1600" dirty="0"/>
              <a:t>– </a:t>
            </a:r>
            <a:r>
              <a:rPr lang="en-US" sz="1600" dirty="0" err="1"/>
              <a:t>Muestra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providers que </a:t>
            </a:r>
            <a:r>
              <a:rPr lang="en-US" sz="1600" dirty="0" err="1"/>
              <a:t>están</a:t>
            </a:r>
            <a:r>
              <a:rPr lang="en-US" sz="1600" dirty="0"/>
              <a:t> </a:t>
            </a:r>
            <a:r>
              <a:rPr lang="en-US" sz="1600" dirty="0" err="1"/>
              <a:t>instalados</a:t>
            </a:r>
            <a:r>
              <a:rPr lang="en-US" sz="1600" dirty="0"/>
              <a:t>.</a:t>
            </a:r>
          </a:p>
        </p:txBody>
      </p:sp>
      <p:sp>
        <p:nvSpPr>
          <p:cNvPr id="23" name="Google Shape;115;p4">
            <a:extLst>
              <a:ext uri="{FF2B5EF4-FFF2-40B4-BE49-F238E27FC236}">
                <a16:creationId xmlns:a16="http://schemas.microsoft.com/office/drawing/2014/main" id="{A6AD592B-48D0-63C4-7B36-209C970CFEFF}"/>
              </a:ext>
            </a:extLst>
          </p:cNvPr>
          <p:cNvSpPr txBox="1"/>
          <p:nvPr/>
        </p:nvSpPr>
        <p:spPr>
          <a:xfrm>
            <a:off x="601585" y="3419088"/>
            <a:ext cx="11023995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output </a:t>
            </a:r>
            <a:r>
              <a:rPr lang="en-US" sz="1600" dirty="0"/>
              <a:t>–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muestra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outputs (</a:t>
            </a:r>
            <a:r>
              <a:rPr lang="en-US" sz="1600" dirty="0" err="1"/>
              <a:t>si</a:t>
            </a:r>
            <a:r>
              <a:rPr lang="en-US" sz="1600" dirty="0"/>
              <a:t> es que hay).</a:t>
            </a:r>
          </a:p>
        </p:txBody>
      </p:sp>
      <p:sp>
        <p:nvSpPr>
          <p:cNvPr id="24" name="Google Shape;115;p4">
            <a:extLst>
              <a:ext uri="{FF2B5EF4-FFF2-40B4-BE49-F238E27FC236}">
                <a16:creationId xmlns:a16="http://schemas.microsoft.com/office/drawing/2014/main" id="{E07D7B26-9722-BF8C-0340-8F482A895C6F}"/>
              </a:ext>
            </a:extLst>
          </p:cNvPr>
          <p:cNvSpPr txBox="1"/>
          <p:nvPr/>
        </p:nvSpPr>
        <p:spPr>
          <a:xfrm>
            <a:off x="584001" y="5708764"/>
            <a:ext cx="11023995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–h / -help / --help  </a:t>
            </a:r>
            <a:r>
              <a:rPr lang="en-US" sz="1600" dirty="0"/>
              <a:t>– </a:t>
            </a:r>
            <a:r>
              <a:rPr lang="en-US" sz="1600" dirty="0" err="1"/>
              <a:t>Ayuda</a:t>
            </a:r>
            <a:r>
              <a:rPr lang="en-US" sz="1600" dirty="0"/>
              <a:t>!!!</a:t>
            </a:r>
          </a:p>
        </p:txBody>
      </p:sp>
      <p:sp>
        <p:nvSpPr>
          <p:cNvPr id="25" name="Google Shape;115;p4">
            <a:extLst>
              <a:ext uri="{FF2B5EF4-FFF2-40B4-BE49-F238E27FC236}">
                <a16:creationId xmlns:a16="http://schemas.microsoft.com/office/drawing/2014/main" id="{71CA45CF-BBD4-B814-9DEF-3028860C97A6}"/>
              </a:ext>
            </a:extLst>
          </p:cNvPr>
          <p:cNvSpPr txBox="1"/>
          <p:nvPr/>
        </p:nvSpPr>
        <p:spPr>
          <a:xfrm>
            <a:off x="584001" y="5326939"/>
            <a:ext cx="11023995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state list </a:t>
            </a:r>
            <a:r>
              <a:rPr lang="en-US" sz="1600" dirty="0"/>
              <a:t>–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muestra</a:t>
            </a:r>
            <a:r>
              <a:rPr lang="en-US" sz="1600" dirty="0"/>
              <a:t>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recursos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tu</a:t>
            </a:r>
            <a:r>
              <a:rPr lang="en-US" sz="1600" dirty="0"/>
              <a:t> </a:t>
            </a:r>
            <a:r>
              <a:rPr lang="en-US" sz="1600" dirty="0" err="1"/>
              <a:t>estado</a:t>
            </a:r>
            <a:r>
              <a:rPr lang="en-US" sz="1600" dirty="0"/>
              <a:t>.</a:t>
            </a:r>
          </a:p>
        </p:txBody>
      </p:sp>
      <p:sp>
        <p:nvSpPr>
          <p:cNvPr id="11" name="Google Shape;115;p4">
            <a:extLst>
              <a:ext uri="{FF2B5EF4-FFF2-40B4-BE49-F238E27FC236}">
                <a16:creationId xmlns:a16="http://schemas.microsoft.com/office/drawing/2014/main" id="{2BD692E6-6FCD-050C-9983-2176D6D0CE52}"/>
              </a:ext>
            </a:extLst>
          </p:cNvPr>
          <p:cNvSpPr txBox="1"/>
          <p:nvPr/>
        </p:nvSpPr>
        <p:spPr>
          <a:xfrm>
            <a:off x="601586" y="1842682"/>
            <a:ext cx="11023995" cy="38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validate </a:t>
            </a:r>
            <a:r>
              <a:rPr lang="en-US" sz="1600" b="1" dirty="0"/>
              <a:t>– </a:t>
            </a:r>
            <a:r>
              <a:rPr lang="en-US" sz="1600" dirty="0" err="1"/>
              <a:t>Valida</a:t>
            </a:r>
            <a:r>
              <a:rPr lang="en-US" sz="1600" dirty="0"/>
              <a:t> </a:t>
            </a:r>
            <a:r>
              <a:rPr lang="en-US" sz="1600" dirty="0" err="1"/>
              <a:t>sintácticamente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archivos</a:t>
            </a:r>
            <a:r>
              <a:rPr lang="en-US" sz="1600" dirty="0"/>
              <a:t> Terraform. Que la </a:t>
            </a:r>
            <a:r>
              <a:rPr lang="en-US" sz="1600" dirty="0" err="1"/>
              <a:t>configuración</a:t>
            </a:r>
            <a:r>
              <a:rPr lang="en-US" sz="1600" dirty="0"/>
              <a:t> sea </a:t>
            </a:r>
            <a:r>
              <a:rPr lang="en-US" sz="1600" dirty="0" err="1"/>
              <a:t>válida</a:t>
            </a:r>
            <a:r>
              <a:rPr lang="en-US" sz="1600" dirty="0"/>
              <a:t> y </a:t>
            </a:r>
            <a:r>
              <a:rPr lang="en-US" sz="1600" dirty="0" err="1"/>
              <a:t>coherente</a:t>
            </a:r>
            <a:r>
              <a:rPr lang="en-US" sz="1600" dirty="0"/>
              <a:t>.</a:t>
            </a:r>
          </a:p>
        </p:txBody>
      </p:sp>
      <p:sp>
        <p:nvSpPr>
          <p:cNvPr id="12" name="Google Shape;115;p4">
            <a:extLst>
              <a:ext uri="{FF2B5EF4-FFF2-40B4-BE49-F238E27FC236}">
                <a16:creationId xmlns:a16="http://schemas.microsoft.com/office/drawing/2014/main" id="{C0C3B42F-52FF-C5CD-8899-BCB807B32E7A}"/>
              </a:ext>
            </a:extLst>
          </p:cNvPr>
          <p:cNvSpPr txBox="1"/>
          <p:nvPr/>
        </p:nvSpPr>
        <p:spPr>
          <a:xfrm>
            <a:off x="584001" y="2229934"/>
            <a:ext cx="11023995" cy="38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</a:t>
            </a:r>
            <a:r>
              <a:rPr lang="en-US" sz="1600" b="1" i="1" dirty="0" err="1"/>
              <a:t>fmt</a:t>
            </a:r>
            <a:r>
              <a:rPr lang="en-US" sz="1600" b="1" i="1" dirty="0"/>
              <a:t> </a:t>
            </a:r>
            <a:r>
              <a:rPr lang="en-US" sz="1600" b="1" dirty="0"/>
              <a:t>– </a:t>
            </a:r>
            <a:r>
              <a:rPr lang="en-US" sz="1600" dirty="0"/>
              <a:t>Le da </a:t>
            </a:r>
            <a:r>
              <a:rPr lang="en-US" sz="1600" dirty="0" err="1"/>
              <a:t>formato</a:t>
            </a:r>
            <a:r>
              <a:rPr lang="en-US" sz="1600" dirty="0"/>
              <a:t> y </a:t>
            </a:r>
            <a:r>
              <a:rPr lang="en-US" sz="1600" dirty="0" err="1"/>
              <a:t>estilo</a:t>
            </a:r>
            <a:r>
              <a:rPr lang="en-US" sz="1600" dirty="0"/>
              <a:t> a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archivos</a:t>
            </a:r>
            <a:r>
              <a:rPr lang="en-US" sz="1600" dirty="0"/>
              <a:t> Terraform </a:t>
            </a:r>
            <a:r>
              <a:rPr lang="en-US" sz="1600" dirty="0" err="1"/>
              <a:t>dentro</a:t>
            </a:r>
            <a:r>
              <a:rPr lang="en-US" sz="1600" dirty="0"/>
              <a:t> del </a:t>
            </a:r>
            <a:r>
              <a:rPr lang="en-US" sz="1600" dirty="0" err="1"/>
              <a:t>directorio</a:t>
            </a:r>
            <a:r>
              <a:rPr lang="en-US" sz="1600" dirty="0"/>
              <a:t> actual (</a:t>
            </a:r>
            <a:r>
              <a:rPr lang="en-US" sz="1600" dirty="0" err="1"/>
              <a:t>totalmente</a:t>
            </a:r>
            <a:r>
              <a:rPr lang="en-US" sz="1600" dirty="0"/>
              <a:t> </a:t>
            </a:r>
            <a:r>
              <a:rPr lang="en-US" sz="1600" dirty="0" err="1"/>
              <a:t>opcional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587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9" grpId="0"/>
      <p:bldP spid="10" grpId="0"/>
      <p:bldP spid="20" grpId="0"/>
      <p:bldP spid="21" grpId="0"/>
      <p:bldP spid="22" grpId="0"/>
      <p:bldP spid="23" grpId="0"/>
      <p:bldP spid="24" grpId="0"/>
      <p:bldP spid="25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8DB21E1A-2AB8-F944-94E6-05521FBC2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F2F1937-E2D3-443F-9C15-761EB7A7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5" name="Google Shape;189;p10">
            <a:extLst>
              <a:ext uri="{FF2B5EF4-FFF2-40B4-BE49-F238E27FC236}">
                <a16:creationId xmlns:a16="http://schemas.microsoft.com/office/drawing/2014/main" id="{D8D27FB3-D35A-CA3A-73BE-63FA864897EF}"/>
              </a:ext>
            </a:extLst>
          </p:cNvPr>
          <p:cNvSpPr txBox="1"/>
          <p:nvPr/>
        </p:nvSpPr>
        <p:spPr>
          <a:xfrm>
            <a:off x="3117273" y="2534793"/>
            <a:ext cx="6365573" cy="178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ENOUGH TALKING!!!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US" sz="36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DEMO TIME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C40B8-78AF-4302-C44C-77906C199251}"/>
              </a:ext>
            </a:extLst>
          </p:cNvPr>
          <p:cNvSpPr txBox="1"/>
          <p:nvPr/>
        </p:nvSpPr>
        <p:spPr>
          <a:xfrm>
            <a:off x="-900545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6607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8DB21E1A-2AB8-F944-94E6-05521FBC2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F2F1937-E2D3-443F-9C15-761EB7A7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5" name="Google Shape;189;p10">
            <a:extLst>
              <a:ext uri="{FF2B5EF4-FFF2-40B4-BE49-F238E27FC236}">
                <a16:creationId xmlns:a16="http://schemas.microsoft.com/office/drawing/2014/main" id="{D8D27FB3-D35A-CA3A-73BE-63FA864897EF}"/>
              </a:ext>
            </a:extLst>
          </p:cNvPr>
          <p:cNvSpPr txBox="1"/>
          <p:nvPr/>
        </p:nvSpPr>
        <p:spPr>
          <a:xfrm>
            <a:off x="3255818" y="2950429"/>
            <a:ext cx="6365573" cy="66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PLAY TIME!!!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C40B8-78AF-4302-C44C-77906C199251}"/>
              </a:ext>
            </a:extLst>
          </p:cNvPr>
          <p:cNvSpPr txBox="1"/>
          <p:nvPr/>
        </p:nvSpPr>
        <p:spPr>
          <a:xfrm>
            <a:off x="-900545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28855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8DB21E1A-2AB8-F944-94E6-05521FBC2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F2F1937-E2D3-443F-9C15-761EB7A7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C40B8-78AF-4302-C44C-77906C199251}"/>
              </a:ext>
            </a:extLst>
          </p:cNvPr>
          <p:cNvSpPr txBox="1"/>
          <p:nvPr/>
        </p:nvSpPr>
        <p:spPr>
          <a:xfrm>
            <a:off x="-900545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O"/>
          </a:p>
        </p:txBody>
      </p:sp>
      <p:pic>
        <p:nvPicPr>
          <p:cNvPr id="2052" name="Picture 4" descr="Netflix Review | PCMag">
            <a:extLst>
              <a:ext uri="{FF2B5EF4-FFF2-40B4-BE49-F238E27FC236}">
                <a16:creationId xmlns:a16="http://schemas.microsoft.com/office/drawing/2014/main" id="{CCEC0E4B-66B1-FD4D-11A1-74F1A213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884" y="2757554"/>
            <a:ext cx="2035892" cy="114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Well Does Spotify Know You? - Digital Innovation and Transformation">
            <a:extLst>
              <a:ext uri="{FF2B5EF4-FFF2-40B4-BE49-F238E27FC236}">
                <a16:creationId xmlns:a16="http://schemas.microsoft.com/office/drawing/2014/main" id="{A5502DD7-5CA3-848F-07DE-535F3B89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082" y="2757554"/>
            <a:ext cx="2034036" cy="114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mazon.com eGift Card">
            <a:extLst>
              <a:ext uri="{FF2B5EF4-FFF2-40B4-BE49-F238E27FC236}">
                <a16:creationId xmlns:a16="http://schemas.microsoft.com/office/drawing/2014/main" id="{5923043E-8535-E864-097E-086CD7EC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7" y="2757554"/>
            <a:ext cx="1854571" cy="114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89;p10">
            <a:extLst>
              <a:ext uri="{FF2B5EF4-FFF2-40B4-BE49-F238E27FC236}">
                <a16:creationId xmlns:a16="http://schemas.microsoft.com/office/drawing/2014/main" id="{70CD7947-34B3-ECF0-9B44-E2AFF6FD839D}"/>
              </a:ext>
            </a:extLst>
          </p:cNvPr>
          <p:cNvSpPr txBox="1"/>
          <p:nvPr/>
        </p:nvSpPr>
        <p:spPr>
          <a:xfrm>
            <a:off x="913861" y="956219"/>
            <a:ext cx="10564898" cy="66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3600" b="1" dirty="0" err="1">
                <a:latin typeface="Calibri"/>
                <a:ea typeface="Calibri"/>
                <a:cs typeface="Calibri"/>
                <a:sym typeface="Calibri"/>
              </a:rPr>
              <a:t>ganador</a:t>
            </a: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latin typeface="Calibri"/>
                <a:ea typeface="Calibri"/>
                <a:cs typeface="Calibri"/>
                <a:sym typeface="Calibri"/>
              </a:rPr>
              <a:t>podrá</a:t>
            </a: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latin typeface="Calibri"/>
                <a:ea typeface="Calibri"/>
                <a:cs typeface="Calibri"/>
                <a:sym typeface="Calibri"/>
              </a:rPr>
              <a:t>elegir</a:t>
            </a: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 (1) de </a:t>
            </a:r>
            <a:r>
              <a:rPr lang="en-US" sz="3600" b="1" dirty="0" err="1">
                <a:latin typeface="Calibri"/>
                <a:ea typeface="Calibri"/>
                <a:cs typeface="Calibri"/>
                <a:sym typeface="Calibri"/>
              </a:rPr>
              <a:t>estas</a:t>
            </a: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9;p10">
            <a:extLst>
              <a:ext uri="{FF2B5EF4-FFF2-40B4-BE49-F238E27FC236}">
                <a16:creationId xmlns:a16="http://schemas.microsoft.com/office/drawing/2014/main" id="{C9F75ADF-68C6-0BFA-4F17-B8156C57D5CB}"/>
              </a:ext>
            </a:extLst>
          </p:cNvPr>
          <p:cNvSpPr txBox="1"/>
          <p:nvPr/>
        </p:nvSpPr>
        <p:spPr>
          <a:xfrm>
            <a:off x="1319240" y="5038471"/>
            <a:ext cx="9754139" cy="66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GIFT CARD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8" name="Picture 10" descr="Binance - el intercambio más popular de 2023 | ¿Es fiable?">
            <a:extLst>
              <a:ext uri="{FF2B5EF4-FFF2-40B4-BE49-F238E27FC236}">
                <a16:creationId xmlns:a16="http://schemas.microsoft.com/office/drawing/2014/main" id="{002308DF-12A5-DB2C-403C-8142E94C7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542" y="2757554"/>
            <a:ext cx="2035892" cy="114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085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8DB21E1A-2AB8-F944-94E6-05521FBC2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F2F1937-E2D3-443F-9C15-761EB7A7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5" name="Google Shape;189;p10">
            <a:extLst>
              <a:ext uri="{FF2B5EF4-FFF2-40B4-BE49-F238E27FC236}">
                <a16:creationId xmlns:a16="http://schemas.microsoft.com/office/drawing/2014/main" id="{D8D27FB3-D35A-CA3A-73BE-63FA864897EF}"/>
              </a:ext>
            </a:extLst>
          </p:cNvPr>
          <p:cNvSpPr txBox="1"/>
          <p:nvPr/>
        </p:nvSpPr>
        <p:spPr>
          <a:xfrm>
            <a:off x="3255818" y="2950429"/>
            <a:ext cx="6365573" cy="66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LET’S PLAY!!!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C40B8-78AF-4302-C44C-77906C199251}"/>
              </a:ext>
            </a:extLst>
          </p:cNvPr>
          <p:cNvSpPr txBox="1"/>
          <p:nvPr/>
        </p:nvSpPr>
        <p:spPr>
          <a:xfrm>
            <a:off x="-900545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386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7F8C80CB-6996-464A-8FD5-D13718BCD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sp>
        <p:nvSpPr>
          <p:cNvPr id="2" name="Google Shape;114;p4">
            <a:extLst>
              <a:ext uri="{FF2B5EF4-FFF2-40B4-BE49-F238E27FC236}">
                <a16:creationId xmlns:a16="http://schemas.microsoft.com/office/drawing/2014/main" id="{043FF613-5219-2F1A-B13F-4FE943A0C04B}"/>
              </a:ext>
            </a:extLst>
          </p:cNvPr>
          <p:cNvSpPr txBox="1"/>
          <p:nvPr/>
        </p:nvSpPr>
        <p:spPr>
          <a:xfrm>
            <a:off x="3596244" y="539054"/>
            <a:ext cx="7210483" cy="746761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Infraestructura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cómo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Código (</a:t>
            </a: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IaC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5;p4">
            <a:extLst>
              <a:ext uri="{FF2B5EF4-FFF2-40B4-BE49-F238E27FC236}">
                <a16:creationId xmlns:a16="http://schemas.microsoft.com/office/drawing/2014/main" id="{12C8C8F4-558E-566F-750F-AD43F4D3FAB7}"/>
              </a:ext>
            </a:extLst>
          </p:cNvPr>
          <p:cNvSpPr txBox="1"/>
          <p:nvPr/>
        </p:nvSpPr>
        <p:spPr>
          <a:xfrm>
            <a:off x="2326115" y="1541316"/>
            <a:ext cx="9141138" cy="173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s-ES_tradnl" dirty="0"/>
              <a:t>La infraestructura como código se refiere al aprovisionamiento y la gestión de la infraestructura, incluido el hardware, los recursos virtuales, las plataformas, los sistemas de contenedores, los servicios y las topologías, mediante definiciones declarativas o de guion (código) en lugar de mediante la configuración manual o el uso de herramientas de configuración tradicionales. </a:t>
            </a:r>
          </a:p>
        </p:txBody>
      </p:sp>
      <p:pic>
        <p:nvPicPr>
          <p:cNvPr id="2050" name="Picture 2" descr="Infrastructure as Code (IaC) - A Developer's Perspective">
            <a:extLst>
              <a:ext uri="{FF2B5EF4-FFF2-40B4-BE49-F238E27FC236}">
                <a16:creationId xmlns:a16="http://schemas.microsoft.com/office/drawing/2014/main" id="{B7F9659F-FFD1-2C68-9B28-8EF17103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19" y="3536494"/>
            <a:ext cx="5286730" cy="332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03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7F8C80CB-6996-464A-8FD5-D13718BCD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sp>
        <p:nvSpPr>
          <p:cNvPr id="2" name="Google Shape;114;p4">
            <a:extLst>
              <a:ext uri="{FF2B5EF4-FFF2-40B4-BE49-F238E27FC236}">
                <a16:creationId xmlns:a16="http://schemas.microsoft.com/office/drawing/2014/main" id="{043FF613-5219-2F1A-B13F-4FE943A0C04B}"/>
              </a:ext>
            </a:extLst>
          </p:cNvPr>
          <p:cNvSpPr txBox="1"/>
          <p:nvPr/>
        </p:nvSpPr>
        <p:spPr>
          <a:xfrm>
            <a:off x="3596244" y="539054"/>
            <a:ext cx="7210483" cy="746761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Infraestructura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cómo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Código (</a:t>
            </a: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IaC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5;p4">
            <a:extLst>
              <a:ext uri="{FF2B5EF4-FFF2-40B4-BE49-F238E27FC236}">
                <a16:creationId xmlns:a16="http://schemas.microsoft.com/office/drawing/2014/main" id="{12C8C8F4-558E-566F-750F-AD43F4D3FAB7}"/>
              </a:ext>
            </a:extLst>
          </p:cNvPr>
          <p:cNvSpPr txBox="1"/>
          <p:nvPr/>
        </p:nvSpPr>
        <p:spPr>
          <a:xfrm>
            <a:off x="2943265" y="2372471"/>
            <a:ext cx="3485243" cy="53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/>
              <a:t>Velocidad</a:t>
            </a:r>
          </a:p>
        </p:txBody>
      </p:sp>
      <p:sp>
        <p:nvSpPr>
          <p:cNvPr id="5" name="Google Shape;114;p4">
            <a:extLst>
              <a:ext uri="{FF2B5EF4-FFF2-40B4-BE49-F238E27FC236}">
                <a16:creationId xmlns:a16="http://schemas.microsoft.com/office/drawing/2014/main" id="{7DD29810-AF16-DC5E-8E28-40C652A1B5CA}"/>
              </a:ext>
            </a:extLst>
          </p:cNvPr>
          <p:cNvSpPr txBox="1"/>
          <p:nvPr/>
        </p:nvSpPr>
        <p:spPr>
          <a:xfrm>
            <a:off x="-8998" y="1625710"/>
            <a:ext cx="7210483" cy="746761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Beneficios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787C5707-1513-1579-8470-331731FE66F7}"/>
              </a:ext>
            </a:extLst>
          </p:cNvPr>
          <p:cNvSpPr txBox="1"/>
          <p:nvPr/>
        </p:nvSpPr>
        <p:spPr>
          <a:xfrm>
            <a:off x="2943265" y="2911526"/>
            <a:ext cx="4399644" cy="53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/>
              <a:t>Menos propenso a error humano.</a:t>
            </a:r>
          </a:p>
        </p:txBody>
      </p:sp>
      <p:sp>
        <p:nvSpPr>
          <p:cNvPr id="7" name="Google Shape;115;p4">
            <a:extLst>
              <a:ext uri="{FF2B5EF4-FFF2-40B4-BE49-F238E27FC236}">
                <a16:creationId xmlns:a16="http://schemas.microsoft.com/office/drawing/2014/main" id="{C939551C-9402-A9E0-9256-DB11BE945695}"/>
              </a:ext>
            </a:extLst>
          </p:cNvPr>
          <p:cNvSpPr txBox="1"/>
          <p:nvPr/>
        </p:nvSpPr>
        <p:spPr>
          <a:xfrm>
            <a:off x="2943265" y="3450581"/>
            <a:ext cx="4399644" cy="53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/>
              <a:t>Documentación y control de versiones</a:t>
            </a:r>
          </a:p>
        </p:txBody>
      </p:sp>
      <p:sp>
        <p:nvSpPr>
          <p:cNvPr id="8" name="Google Shape;115;p4">
            <a:extLst>
              <a:ext uri="{FF2B5EF4-FFF2-40B4-BE49-F238E27FC236}">
                <a16:creationId xmlns:a16="http://schemas.microsoft.com/office/drawing/2014/main" id="{0BBB2C96-E5DC-99BD-BA23-93720F5529A7}"/>
              </a:ext>
            </a:extLst>
          </p:cNvPr>
          <p:cNvSpPr txBox="1"/>
          <p:nvPr/>
        </p:nvSpPr>
        <p:spPr>
          <a:xfrm>
            <a:off x="2943265" y="3989636"/>
            <a:ext cx="4399644" cy="53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/>
              <a:t>Replicable y desechables.</a:t>
            </a:r>
          </a:p>
        </p:txBody>
      </p:sp>
      <p:sp>
        <p:nvSpPr>
          <p:cNvPr id="9" name="Google Shape;115;p4">
            <a:extLst>
              <a:ext uri="{FF2B5EF4-FFF2-40B4-BE49-F238E27FC236}">
                <a16:creationId xmlns:a16="http://schemas.microsoft.com/office/drawing/2014/main" id="{37ACDF40-AD29-0808-0CD9-ED12D79F9EB4}"/>
              </a:ext>
            </a:extLst>
          </p:cNvPr>
          <p:cNvSpPr txBox="1"/>
          <p:nvPr/>
        </p:nvSpPr>
        <p:spPr>
          <a:xfrm>
            <a:off x="2952260" y="4528691"/>
            <a:ext cx="4399644" cy="53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/>
              <a:t>Reducción de costos</a:t>
            </a:r>
          </a:p>
        </p:txBody>
      </p:sp>
      <p:pic>
        <p:nvPicPr>
          <p:cNvPr id="1026" name="Picture 2" descr="Infraestructura como Código con Terraform | Dare Planet Technology">
            <a:extLst>
              <a:ext uri="{FF2B5EF4-FFF2-40B4-BE49-F238E27FC236}">
                <a16:creationId xmlns:a16="http://schemas.microsoft.com/office/drawing/2014/main" id="{659757F4-891D-F1E6-291E-D6A67985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790" y="2372471"/>
            <a:ext cx="3574473" cy="238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52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7F8C80CB-6996-464A-8FD5-D13718BCD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sp>
        <p:nvSpPr>
          <p:cNvPr id="10" name="Google Shape;114;p4">
            <a:extLst>
              <a:ext uri="{FF2B5EF4-FFF2-40B4-BE49-F238E27FC236}">
                <a16:creationId xmlns:a16="http://schemas.microsoft.com/office/drawing/2014/main" id="{6B3591F3-12C4-DAF6-9270-5BB59C75E606}"/>
              </a:ext>
            </a:extLst>
          </p:cNvPr>
          <p:cNvSpPr txBox="1"/>
          <p:nvPr/>
        </p:nvSpPr>
        <p:spPr>
          <a:xfrm>
            <a:off x="4022998" y="774984"/>
            <a:ext cx="5602515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TERRAFORM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5;p4">
            <a:extLst>
              <a:ext uri="{FF2B5EF4-FFF2-40B4-BE49-F238E27FC236}">
                <a16:creationId xmlns:a16="http://schemas.microsoft.com/office/drawing/2014/main" id="{5F1A4B93-39DC-9E00-EB70-C2C5FE075297}"/>
              </a:ext>
            </a:extLst>
          </p:cNvPr>
          <p:cNvSpPr txBox="1"/>
          <p:nvPr/>
        </p:nvSpPr>
        <p:spPr>
          <a:xfrm>
            <a:off x="1870364" y="1779909"/>
            <a:ext cx="9544841" cy="164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_tradnl" dirty="0"/>
              <a:t>Es una herramienta open-</a:t>
            </a:r>
            <a:r>
              <a:rPr lang="es-ES_tradnl" dirty="0" err="1"/>
              <a:t>source</a:t>
            </a:r>
            <a:r>
              <a:rPr lang="es-ES_tradnl" dirty="0"/>
              <a:t> que permite realizar despliegues de Infraestructura como Código (o </a:t>
            </a:r>
            <a:r>
              <a:rPr lang="es-ES_tradnl" dirty="0" err="1"/>
              <a:t>IaC</a:t>
            </a:r>
            <a:r>
              <a:rPr lang="es-ES_tradnl" dirty="0"/>
              <a:t>, por sus siglas en inglés) ya sea localmente o en nube. </a:t>
            </a:r>
          </a:p>
          <a:p>
            <a:pPr lvl="0"/>
            <a:endParaRPr lang="es-ES_tradnl" dirty="0"/>
          </a:p>
          <a:p>
            <a:pPr lvl="0"/>
            <a:r>
              <a:rPr lang="es-ES_tradnl" dirty="0" err="1"/>
              <a:t>Terraform</a:t>
            </a:r>
            <a:r>
              <a:rPr lang="es-ES_tradnl" dirty="0"/>
              <a:t> permite gestionar, versionar y cambiar toda tu infraestructura de manera segura y eficiente, a través de un lenguaje propio JSON-</a:t>
            </a:r>
            <a:r>
              <a:rPr lang="es-ES_tradnl" dirty="0" err="1"/>
              <a:t>like</a:t>
            </a:r>
            <a:r>
              <a:rPr lang="es-ES_tradnl" dirty="0"/>
              <a:t> llamado HCL (</a:t>
            </a:r>
            <a:r>
              <a:rPr lang="es-ES_tradnl" dirty="0" err="1"/>
              <a:t>HashiCorp</a:t>
            </a:r>
            <a:r>
              <a:rPr lang="es-ES_tradnl" dirty="0"/>
              <a:t> </a:t>
            </a:r>
            <a:r>
              <a:rPr lang="es-ES_tradnl" dirty="0" err="1"/>
              <a:t>Configuracion</a:t>
            </a:r>
            <a:r>
              <a:rPr lang="es-ES_tradnl" dirty="0"/>
              <a:t> </a:t>
            </a:r>
            <a:r>
              <a:rPr lang="es-ES_tradnl" dirty="0" err="1"/>
              <a:t>Lenguage</a:t>
            </a:r>
            <a:r>
              <a:rPr lang="es-ES_tradnl" dirty="0"/>
              <a:t>)</a:t>
            </a:r>
            <a:br>
              <a:rPr lang="es-ES_tradnl" dirty="0"/>
            </a:br>
            <a:endParaRPr lang="es-ES_tradnl" dirty="0"/>
          </a:p>
        </p:txBody>
      </p:sp>
      <p:pic>
        <p:nvPicPr>
          <p:cNvPr id="6" name="Picture 4" descr="Terraform Provider">
            <a:extLst>
              <a:ext uri="{FF2B5EF4-FFF2-40B4-BE49-F238E27FC236}">
                <a16:creationId xmlns:a16="http://schemas.microsoft.com/office/drawing/2014/main" id="{22DA2E41-8FBE-5D98-64E8-28A5E1370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41" y="3325089"/>
            <a:ext cx="2346694" cy="234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5;p4">
            <a:extLst>
              <a:ext uri="{FF2B5EF4-FFF2-40B4-BE49-F238E27FC236}">
                <a16:creationId xmlns:a16="http://schemas.microsoft.com/office/drawing/2014/main" id="{35B2ACC6-23B7-579A-45BE-9512F0702926}"/>
              </a:ext>
            </a:extLst>
          </p:cNvPr>
          <p:cNvSpPr txBox="1"/>
          <p:nvPr/>
        </p:nvSpPr>
        <p:spPr>
          <a:xfrm>
            <a:off x="4225636" y="3599527"/>
            <a:ext cx="7339241" cy="235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_tradnl" b="1" dirty="0" err="1"/>
              <a:t>HashiCorp</a:t>
            </a:r>
            <a:r>
              <a:rPr lang="es-ES_tradnl" dirty="0"/>
              <a:t> es la empresa que creó </a:t>
            </a:r>
            <a:r>
              <a:rPr lang="es-ES_tradnl" dirty="0" err="1"/>
              <a:t>Terraform</a:t>
            </a:r>
            <a:r>
              <a:rPr lang="es-ES_tradnl" dirty="0"/>
              <a:t>. </a:t>
            </a:r>
          </a:p>
          <a:p>
            <a:pPr lvl="0"/>
            <a:endParaRPr lang="es-ES_tradnl" dirty="0"/>
          </a:p>
          <a:p>
            <a:pPr lvl="0"/>
            <a:r>
              <a:rPr lang="es-ES_tradnl" dirty="0" err="1"/>
              <a:t>Terraform</a:t>
            </a:r>
            <a:r>
              <a:rPr lang="es-ES_tradnl" dirty="0"/>
              <a:t> también se ofrece como una versión Enterprise que incluye más capacidades, como por ejemplo: </a:t>
            </a:r>
          </a:p>
          <a:p>
            <a:pPr marL="285750" lvl="0" indent="-285750">
              <a:buFontTx/>
              <a:buChar char="-"/>
            </a:pPr>
            <a:r>
              <a:rPr lang="es-ES_tradnl" dirty="0"/>
              <a:t>“</a:t>
            </a:r>
            <a:r>
              <a:rPr lang="es-ES_tradnl" dirty="0" err="1"/>
              <a:t>Policy</a:t>
            </a:r>
            <a:r>
              <a:rPr lang="es-ES_tradnl" dirty="0"/>
              <a:t> as </a:t>
            </a:r>
            <a:r>
              <a:rPr lang="es-ES_tradnl" dirty="0" err="1"/>
              <a:t>Code</a:t>
            </a:r>
            <a:r>
              <a:rPr lang="es-ES_tradnl" dirty="0"/>
              <a:t>”</a:t>
            </a:r>
          </a:p>
          <a:p>
            <a:pPr marL="285750" lvl="0" indent="-285750">
              <a:buFontTx/>
              <a:buChar char="-"/>
            </a:pPr>
            <a:r>
              <a:rPr lang="es-ES_tradnl" dirty="0"/>
              <a:t>Gestionar un equipo de trabajo</a:t>
            </a:r>
          </a:p>
          <a:p>
            <a:pPr marL="285750" lvl="0" indent="-285750">
              <a:buFontTx/>
              <a:buChar char="-"/>
            </a:pPr>
            <a:r>
              <a:rPr lang="es-ES_tradnl" dirty="0"/>
              <a:t>Estimación de costos.</a:t>
            </a:r>
          </a:p>
        </p:txBody>
      </p:sp>
    </p:spTree>
    <p:extLst>
      <p:ext uri="{BB962C8B-B14F-4D97-AF65-F5344CB8AC3E}">
        <p14:creationId xmlns:p14="http://schemas.microsoft.com/office/powerpoint/2010/main" val="11521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7F8C80CB-6996-464A-8FD5-D13718BCD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435C59-5AF3-90BB-C507-9AD516F3A6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103"/>
          <a:stretch/>
        </p:blipFill>
        <p:spPr>
          <a:xfrm>
            <a:off x="4081143" y="334479"/>
            <a:ext cx="7772400" cy="2187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77D98D-866A-CED1-8A9B-73896E2115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97" b="32510"/>
          <a:stretch/>
        </p:blipFill>
        <p:spPr>
          <a:xfrm>
            <a:off x="4081143" y="2396836"/>
            <a:ext cx="7772400" cy="2299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92005-86E2-4BDD-0BAB-E2D57BD363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297"/>
          <a:stretch/>
        </p:blipFill>
        <p:spPr>
          <a:xfrm>
            <a:off x="4081143" y="4695912"/>
            <a:ext cx="7772400" cy="2174179"/>
          </a:xfrm>
          <a:prstGeom prst="rect">
            <a:avLst/>
          </a:prstGeom>
        </p:spPr>
      </p:pic>
      <p:sp>
        <p:nvSpPr>
          <p:cNvPr id="7" name="Google Shape;114;p4">
            <a:extLst>
              <a:ext uri="{FF2B5EF4-FFF2-40B4-BE49-F238E27FC236}">
                <a16:creationId xmlns:a16="http://schemas.microsoft.com/office/drawing/2014/main" id="{A095EFE3-1C55-A428-1257-3559E31DABB0}"/>
              </a:ext>
            </a:extLst>
          </p:cNvPr>
          <p:cNvSpPr txBox="1"/>
          <p:nvPr/>
        </p:nvSpPr>
        <p:spPr>
          <a:xfrm>
            <a:off x="-513950" y="3278147"/>
            <a:ext cx="5602515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Cómo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funciona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50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E4A9E3A9-E9A9-DE46-981C-91835CB1A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91" t="26425" r="36388" b="29595"/>
          <a:stretch/>
        </p:blipFill>
        <p:spPr>
          <a:xfrm flipH="1">
            <a:off x="6714698" y="4232887"/>
            <a:ext cx="5477298" cy="2625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DDB84-965D-A349-A966-5060795B0238}"/>
              </a:ext>
            </a:extLst>
          </p:cNvPr>
          <p:cNvSpPr txBox="1"/>
          <p:nvPr/>
        </p:nvSpPr>
        <p:spPr>
          <a:xfrm>
            <a:off x="9880679" y="5545443"/>
            <a:ext cx="32618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</a:t>
            </a:r>
            <a:r>
              <a:rPr lang="es-ES_tradnl" sz="2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BEYOND!</a:t>
            </a:r>
          </a:p>
          <a:p>
            <a:r>
              <a:rPr lang="es-ES_tradnl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NETDATA 2022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E7840E-20BF-450C-B895-EA935439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2" name="Google Shape;114;p4">
            <a:extLst>
              <a:ext uri="{FF2B5EF4-FFF2-40B4-BE49-F238E27FC236}">
                <a16:creationId xmlns:a16="http://schemas.microsoft.com/office/drawing/2014/main" id="{1836E556-9258-E7D4-506A-1EDDDE139991}"/>
              </a:ext>
            </a:extLst>
          </p:cNvPr>
          <p:cNvSpPr txBox="1"/>
          <p:nvPr/>
        </p:nvSpPr>
        <p:spPr>
          <a:xfrm>
            <a:off x="584001" y="479205"/>
            <a:ext cx="9768742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Instalando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Terrraform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15;p4">
            <a:extLst>
              <a:ext uri="{FF2B5EF4-FFF2-40B4-BE49-F238E27FC236}">
                <a16:creationId xmlns:a16="http://schemas.microsoft.com/office/drawing/2014/main" id="{E07D7B26-9722-BF8C-0340-8F482A895C6F}"/>
              </a:ext>
            </a:extLst>
          </p:cNvPr>
          <p:cNvSpPr txBox="1"/>
          <p:nvPr/>
        </p:nvSpPr>
        <p:spPr>
          <a:xfrm>
            <a:off x="833383" y="1332991"/>
            <a:ext cx="6689635" cy="1292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/>
              <a:t>OS X </a:t>
            </a:r>
            <a:r>
              <a:rPr lang="en-US" b="1" dirty="0" err="1"/>
              <a:t>usando</a:t>
            </a:r>
            <a:r>
              <a:rPr lang="en-US" b="1" dirty="0"/>
              <a:t> Homebrew</a:t>
            </a:r>
          </a:p>
          <a:p>
            <a:pPr lvl="0"/>
            <a:endParaRPr lang="en-US" b="1" dirty="0"/>
          </a:p>
          <a:p>
            <a:pPr lvl="0"/>
            <a:r>
              <a:rPr lang="en-US" dirty="0"/>
              <a:t>$ brew tap </a:t>
            </a:r>
            <a:r>
              <a:rPr lang="en-US" dirty="0" err="1"/>
              <a:t>hashicorp</a:t>
            </a:r>
            <a:r>
              <a:rPr lang="en-US" dirty="0"/>
              <a:t>/tap</a:t>
            </a:r>
          </a:p>
          <a:p>
            <a:pPr lvl="0"/>
            <a:r>
              <a:rPr lang="en-US" b="1" dirty="0"/>
              <a:t>$ </a:t>
            </a:r>
            <a:r>
              <a:rPr lang="en-US" dirty="0"/>
              <a:t>brew install </a:t>
            </a:r>
            <a:r>
              <a:rPr lang="en-US" dirty="0" err="1"/>
              <a:t>hashicorp</a:t>
            </a:r>
            <a:r>
              <a:rPr lang="en-US" dirty="0"/>
              <a:t>/tap/terraform</a:t>
            </a:r>
            <a:endParaRPr lang="en-US" b="1" dirty="0"/>
          </a:p>
        </p:txBody>
      </p:sp>
      <p:sp>
        <p:nvSpPr>
          <p:cNvPr id="11" name="Google Shape;115;p4">
            <a:extLst>
              <a:ext uri="{FF2B5EF4-FFF2-40B4-BE49-F238E27FC236}">
                <a16:creationId xmlns:a16="http://schemas.microsoft.com/office/drawing/2014/main" id="{7931FC43-C09D-8458-10CD-D3BFE111CF57}"/>
              </a:ext>
            </a:extLst>
          </p:cNvPr>
          <p:cNvSpPr txBox="1"/>
          <p:nvPr/>
        </p:nvSpPr>
        <p:spPr>
          <a:xfrm>
            <a:off x="833382" y="2804242"/>
            <a:ext cx="6689635" cy="101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/>
              <a:t>Windows </a:t>
            </a:r>
            <a:r>
              <a:rPr lang="en-US" b="1" dirty="0" err="1"/>
              <a:t>usando</a:t>
            </a:r>
            <a:r>
              <a:rPr lang="en-US" b="1" dirty="0"/>
              <a:t> Chocolatey</a:t>
            </a:r>
          </a:p>
          <a:p>
            <a:pPr lvl="0"/>
            <a:endParaRPr lang="en-US" b="1" dirty="0"/>
          </a:p>
          <a:p>
            <a:pPr lvl="0"/>
            <a:r>
              <a:rPr lang="en-US" dirty="0"/>
              <a:t>$ </a:t>
            </a:r>
            <a:r>
              <a:rPr lang="en-US" dirty="0" err="1"/>
              <a:t>choco</a:t>
            </a:r>
            <a:r>
              <a:rPr lang="en-US" dirty="0"/>
              <a:t> install terraform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8CCBCF-6BEF-1313-0DAE-797796D98248}"/>
              </a:ext>
            </a:extLst>
          </p:cNvPr>
          <p:cNvSpPr txBox="1"/>
          <p:nvPr/>
        </p:nvSpPr>
        <p:spPr>
          <a:xfrm>
            <a:off x="358497" y="5837830"/>
            <a:ext cx="5405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https://learn.hashicorp.com/tutorials/terraform/install-cli</a:t>
            </a:r>
            <a:endParaRPr lang="en-CO" sz="1400" dirty="0"/>
          </a:p>
        </p:txBody>
      </p:sp>
      <p:sp>
        <p:nvSpPr>
          <p:cNvPr id="13" name="Google Shape;115;p4">
            <a:extLst>
              <a:ext uri="{FF2B5EF4-FFF2-40B4-BE49-F238E27FC236}">
                <a16:creationId xmlns:a16="http://schemas.microsoft.com/office/drawing/2014/main" id="{A2D0B996-18C0-442A-ABB9-FC3565812DC0}"/>
              </a:ext>
            </a:extLst>
          </p:cNvPr>
          <p:cNvSpPr txBox="1"/>
          <p:nvPr/>
        </p:nvSpPr>
        <p:spPr>
          <a:xfrm>
            <a:off x="833382" y="4048455"/>
            <a:ext cx="8269054" cy="101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/>
              <a:t>Linux</a:t>
            </a:r>
          </a:p>
          <a:p>
            <a:pPr lvl="0"/>
            <a:endParaRPr lang="en-US" b="1" dirty="0"/>
          </a:p>
          <a:p>
            <a:pPr lvl="0"/>
            <a:r>
              <a:rPr lang="en-US" dirty="0"/>
              <a:t>Ver la </a:t>
            </a:r>
            <a:r>
              <a:rPr lang="en-US" dirty="0" err="1"/>
              <a:t>documentación</a:t>
            </a:r>
            <a:r>
              <a:rPr lang="en-US" dirty="0"/>
              <a:t>: Ubuntu/Debian, CentOS/RHEL, Fedora, Amazon Linux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6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7F8C80CB-6996-464A-8FD5-D13718BCD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38038" b="12803"/>
          <a:stretch/>
        </p:blipFill>
        <p:spPr>
          <a:xfrm rot="5400000">
            <a:off x="-1961866" y="1961864"/>
            <a:ext cx="6858000" cy="2934271"/>
          </a:xfrm>
          <a:prstGeom prst="rect">
            <a:avLst/>
          </a:prstGeom>
        </p:spPr>
      </p:pic>
      <p:sp>
        <p:nvSpPr>
          <p:cNvPr id="10" name="Google Shape;114;p4">
            <a:extLst>
              <a:ext uri="{FF2B5EF4-FFF2-40B4-BE49-F238E27FC236}">
                <a16:creationId xmlns:a16="http://schemas.microsoft.com/office/drawing/2014/main" id="{6B3591F3-12C4-DAF6-9270-5BB59C75E606}"/>
              </a:ext>
            </a:extLst>
          </p:cNvPr>
          <p:cNvSpPr txBox="1"/>
          <p:nvPr/>
        </p:nvSpPr>
        <p:spPr>
          <a:xfrm>
            <a:off x="4022998" y="774984"/>
            <a:ext cx="5602515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14;p4">
            <a:extLst>
              <a:ext uri="{FF2B5EF4-FFF2-40B4-BE49-F238E27FC236}">
                <a16:creationId xmlns:a16="http://schemas.microsoft.com/office/drawing/2014/main" id="{0ECAA2CA-8E7E-BCB1-1E00-B219386302E6}"/>
              </a:ext>
            </a:extLst>
          </p:cNvPr>
          <p:cNvSpPr txBox="1"/>
          <p:nvPr/>
        </p:nvSpPr>
        <p:spPr>
          <a:xfrm>
            <a:off x="2934270" y="617751"/>
            <a:ext cx="9768742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Autenticando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con Providers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5;p4">
            <a:extLst>
              <a:ext uri="{FF2B5EF4-FFF2-40B4-BE49-F238E27FC236}">
                <a16:creationId xmlns:a16="http://schemas.microsoft.com/office/drawing/2014/main" id="{F406FCF0-A501-E512-A28D-483E829CB56B}"/>
              </a:ext>
            </a:extLst>
          </p:cNvPr>
          <p:cNvSpPr txBox="1"/>
          <p:nvPr/>
        </p:nvSpPr>
        <p:spPr>
          <a:xfrm>
            <a:off x="1044179" y="2866110"/>
            <a:ext cx="5553562" cy="78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>
              <a:buFont typeface="+mj-lt"/>
              <a:buAutoNum type="arabicPeriod"/>
            </a:pPr>
            <a:r>
              <a:rPr lang="en-US" dirty="0"/>
              <a:t>AWS CLI</a:t>
            </a:r>
          </a:p>
          <a:p>
            <a:pPr marL="342900" lvl="0" indent="-342900" algn="ctr">
              <a:buFont typeface="+mj-lt"/>
              <a:buAutoNum type="arabicPeriod"/>
            </a:pPr>
            <a:r>
              <a:rPr lang="en-US" dirty="0"/>
              <a:t>AWS IAM User: Access Key / Access Key Secret</a:t>
            </a:r>
          </a:p>
        </p:txBody>
      </p:sp>
      <p:sp>
        <p:nvSpPr>
          <p:cNvPr id="5" name="Google Shape;115;p4">
            <a:extLst>
              <a:ext uri="{FF2B5EF4-FFF2-40B4-BE49-F238E27FC236}">
                <a16:creationId xmlns:a16="http://schemas.microsoft.com/office/drawing/2014/main" id="{301413E7-1D6C-1648-751C-8FE6AD3C6EE9}"/>
              </a:ext>
            </a:extLst>
          </p:cNvPr>
          <p:cNvSpPr txBox="1"/>
          <p:nvPr/>
        </p:nvSpPr>
        <p:spPr>
          <a:xfrm>
            <a:off x="7420248" y="2866110"/>
            <a:ext cx="4154251" cy="106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>
              <a:buFont typeface="+mj-lt"/>
              <a:buAutoNum type="arabicPeriod"/>
            </a:pPr>
            <a:r>
              <a:rPr lang="en-US" dirty="0"/>
              <a:t>Azure CLI</a:t>
            </a:r>
          </a:p>
          <a:p>
            <a:pPr marL="342900" lvl="0" indent="-342900" algn="ctr">
              <a:buFont typeface="+mj-lt"/>
              <a:buAutoNum type="arabicPeriod"/>
            </a:pPr>
            <a:r>
              <a:rPr lang="en-US" dirty="0"/>
              <a:t>Azure Service Principal</a:t>
            </a:r>
            <a:endParaRPr lang="en-US" b="1" dirty="0"/>
          </a:p>
        </p:txBody>
      </p:sp>
      <p:pic>
        <p:nvPicPr>
          <p:cNvPr id="8" name="Picture 2" descr="Cloud Computing Services - Amazon Web Services (AWS)">
            <a:extLst>
              <a:ext uri="{FF2B5EF4-FFF2-40B4-BE49-F238E27FC236}">
                <a16:creationId xmlns:a16="http://schemas.microsoft.com/office/drawing/2014/main" id="{5A0F4360-83EA-CADC-196D-8826C3674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10" y="1626105"/>
            <a:ext cx="2358291" cy="12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icrosoft Azure, Cloud Services, Managed IT Support &amp; Solutions | Quintech">
            <a:extLst>
              <a:ext uri="{FF2B5EF4-FFF2-40B4-BE49-F238E27FC236}">
                <a16:creationId xmlns:a16="http://schemas.microsoft.com/office/drawing/2014/main" id="{DFD0BF48-5194-4D8D-FECD-209F3490B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3" b="27765"/>
          <a:stretch/>
        </p:blipFill>
        <p:spPr bwMode="auto">
          <a:xfrm>
            <a:off x="7420248" y="1575138"/>
            <a:ext cx="3738995" cy="10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F62EC-B13A-847D-345B-C735CA5D8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1109" y="4042201"/>
            <a:ext cx="4645457" cy="19550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8F2C96-61A3-6E72-E501-FE9C764F54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7940" y="4178327"/>
            <a:ext cx="3130029" cy="155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6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E4A9E3A9-E9A9-DE46-981C-91835CB1A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91" t="26425" r="36388" b="29595"/>
          <a:stretch/>
        </p:blipFill>
        <p:spPr>
          <a:xfrm flipH="1">
            <a:off x="6714698" y="4232887"/>
            <a:ext cx="5477298" cy="2625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DDB84-965D-A349-A966-5060795B0238}"/>
              </a:ext>
            </a:extLst>
          </p:cNvPr>
          <p:cNvSpPr txBox="1"/>
          <p:nvPr/>
        </p:nvSpPr>
        <p:spPr>
          <a:xfrm>
            <a:off x="9880679" y="5545443"/>
            <a:ext cx="32618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</a:t>
            </a:r>
            <a:r>
              <a:rPr lang="es-ES_tradnl" sz="2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BEYOND!</a:t>
            </a:r>
          </a:p>
          <a:p>
            <a:r>
              <a:rPr lang="es-ES_tradnl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NETDATA 2022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E7840E-20BF-450C-B895-EA935439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Documento Interno – Propiedad NETDATA COLOMBIA SAS Cualquier copia impresa de este documento se considera no controlada</a:t>
            </a:r>
          </a:p>
        </p:txBody>
      </p:sp>
      <p:sp>
        <p:nvSpPr>
          <p:cNvPr id="2" name="Google Shape;114;p4">
            <a:extLst>
              <a:ext uri="{FF2B5EF4-FFF2-40B4-BE49-F238E27FC236}">
                <a16:creationId xmlns:a16="http://schemas.microsoft.com/office/drawing/2014/main" id="{1836E556-9258-E7D4-506A-1EDDDE139991}"/>
              </a:ext>
            </a:extLst>
          </p:cNvPr>
          <p:cNvSpPr txBox="1"/>
          <p:nvPr/>
        </p:nvSpPr>
        <p:spPr>
          <a:xfrm>
            <a:off x="584001" y="331394"/>
            <a:ext cx="9768742" cy="537232"/>
          </a:xfrm>
          <a:prstGeom prst="rect">
            <a:avLst/>
          </a:prstGeom>
          <a:noFill/>
          <a:ln>
            <a:noFill/>
          </a:ln>
          <a:effectLst>
            <a:outerShdw blurRad="304800" sx="110000" sy="11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Terraform CLI: Cheat Sheet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5;p4">
            <a:extLst>
              <a:ext uri="{FF2B5EF4-FFF2-40B4-BE49-F238E27FC236}">
                <a16:creationId xmlns:a16="http://schemas.microsoft.com/office/drawing/2014/main" id="{A4448D8B-1B76-6B78-B621-EB6CC4C9FBB5}"/>
              </a:ext>
            </a:extLst>
          </p:cNvPr>
          <p:cNvSpPr txBox="1"/>
          <p:nvPr/>
        </p:nvSpPr>
        <p:spPr>
          <a:xfrm>
            <a:off x="584003" y="1103858"/>
            <a:ext cx="7289135" cy="35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version </a:t>
            </a:r>
            <a:r>
              <a:rPr lang="en-US" sz="1600" dirty="0"/>
              <a:t>– Ver la version de Terraform, duh.</a:t>
            </a:r>
          </a:p>
        </p:txBody>
      </p:sp>
      <p:sp>
        <p:nvSpPr>
          <p:cNvPr id="5" name="Google Shape;115;p4">
            <a:extLst>
              <a:ext uri="{FF2B5EF4-FFF2-40B4-BE49-F238E27FC236}">
                <a16:creationId xmlns:a16="http://schemas.microsoft.com/office/drawing/2014/main" id="{E3D90DE7-117B-C773-8725-F3FCE4DDCB24}"/>
              </a:ext>
            </a:extLst>
          </p:cNvPr>
          <p:cNvSpPr txBox="1"/>
          <p:nvPr/>
        </p:nvSpPr>
        <p:spPr>
          <a:xfrm>
            <a:off x="601586" y="1468586"/>
            <a:ext cx="11023995" cy="38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</a:t>
            </a:r>
            <a:r>
              <a:rPr lang="en-US" sz="1600" b="1" i="1" dirty="0" err="1"/>
              <a:t>init</a:t>
            </a:r>
            <a:r>
              <a:rPr lang="en-US" sz="1600" b="1" i="1" dirty="0"/>
              <a:t> </a:t>
            </a:r>
            <a:r>
              <a:rPr lang="en-US" sz="1600" b="1" dirty="0"/>
              <a:t>– </a:t>
            </a:r>
            <a:r>
              <a:rPr lang="en-US" sz="1600" dirty="0"/>
              <a:t>Primer paso. </a:t>
            </a:r>
            <a:r>
              <a:rPr lang="en-US" sz="1600" dirty="0" err="1"/>
              <a:t>Inicializa</a:t>
            </a:r>
            <a:r>
              <a:rPr lang="en-US" sz="1600" dirty="0"/>
              <a:t> </a:t>
            </a:r>
            <a:r>
              <a:rPr lang="en-US" sz="1600" dirty="0" err="1"/>
              <a:t>tu</a:t>
            </a:r>
            <a:r>
              <a:rPr lang="en-US" sz="1600" dirty="0"/>
              <a:t> </a:t>
            </a:r>
            <a:r>
              <a:rPr lang="en-US" sz="1600" dirty="0" err="1"/>
              <a:t>directorio</a:t>
            </a:r>
            <a:r>
              <a:rPr lang="en-US" sz="1600" dirty="0"/>
              <a:t> de Terraform, </a:t>
            </a:r>
            <a:r>
              <a:rPr lang="en-US" sz="1600" dirty="0" err="1"/>
              <a:t>desde</a:t>
            </a:r>
            <a:r>
              <a:rPr lang="en-US" sz="1600" dirty="0"/>
              <a:t> </a:t>
            </a:r>
            <a:r>
              <a:rPr lang="en-US" sz="1600" dirty="0" err="1"/>
              <a:t>donde</a:t>
            </a:r>
            <a:r>
              <a:rPr lang="en-US" sz="1600" dirty="0"/>
              <a:t> vas a </a:t>
            </a:r>
            <a:r>
              <a:rPr lang="en-US" sz="1600" dirty="0" err="1"/>
              <a:t>desplegar</a:t>
            </a:r>
            <a:r>
              <a:rPr lang="en-US" sz="1600" dirty="0"/>
              <a:t> la </a:t>
            </a:r>
            <a:r>
              <a:rPr lang="en-US" sz="1600" dirty="0" err="1"/>
              <a:t>infraesctructura</a:t>
            </a:r>
            <a:endParaRPr lang="en-US" sz="1600" dirty="0"/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4930A3C3-68D1-096F-0C1A-E43889680D69}"/>
              </a:ext>
            </a:extLst>
          </p:cNvPr>
          <p:cNvSpPr txBox="1"/>
          <p:nvPr/>
        </p:nvSpPr>
        <p:spPr>
          <a:xfrm>
            <a:off x="584001" y="2605298"/>
            <a:ext cx="11023995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plan </a:t>
            </a:r>
            <a:r>
              <a:rPr lang="en-US" sz="1600" dirty="0"/>
              <a:t>– </a:t>
            </a:r>
            <a:r>
              <a:rPr lang="en-US" sz="1600" dirty="0" err="1"/>
              <a:t>Crea</a:t>
            </a:r>
            <a:r>
              <a:rPr lang="en-US" sz="1600" dirty="0"/>
              <a:t> un plan de </a:t>
            </a:r>
            <a:r>
              <a:rPr lang="en-US" sz="1600" dirty="0" err="1"/>
              <a:t>ejecución</a:t>
            </a:r>
            <a:r>
              <a:rPr lang="en-US" sz="1600" dirty="0"/>
              <a:t>.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muestra</a:t>
            </a:r>
            <a:r>
              <a:rPr lang="en-US" sz="1600" dirty="0"/>
              <a:t> que es lo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agregar</a:t>
            </a:r>
            <a:r>
              <a:rPr lang="en-US" sz="1600" dirty="0"/>
              <a:t>, </a:t>
            </a:r>
            <a:r>
              <a:rPr lang="en-US" sz="1600" dirty="0" err="1"/>
              <a:t>modificar</a:t>
            </a:r>
            <a:r>
              <a:rPr lang="en-US" sz="1600" dirty="0"/>
              <a:t>, </a:t>
            </a:r>
            <a:r>
              <a:rPr lang="en-US" sz="1600" dirty="0" err="1"/>
              <a:t>eliminar</a:t>
            </a:r>
            <a:r>
              <a:rPr lang="en-US" sz="1600" dirty="0"/>
              <a:t>.</a:t>
            </a:r>
          </a:p>
        </p:txBody>
      </p:sp>
      <p:sp>
        <p:nvSpPr>
          <p:cNvPr id="9" name="Google Shape;115;p4">
            <a:extLst>
              <a:ext uri="{FF2B5EF4-FFF2-40B4-BE49-F238E27FC236}">
                <a16:creationId xmlns:a16="http://schemas.microsoft.com/office/drawing/2014/main" id="{B0148424-0B17-7287-0A1F-B35224E5EE08}"/>
              </a:ext>
            </a:extLst>
          </p:cNvPr>
          <p:cNvSpPr txBox="1"/>
          <p:nvPr/>
        </p:nvSpPr>
        <p:spPr>
          <a:xfrm>
            <a:off x="601585" y="3002051"/>
            <a:ext cx="11590411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apply </a:t>
            </a:r>
            <a:r>
              <a:rPr lang="en-US" sz="1600" dirty="0"/>
              <a:t>– </a:t>
            </a:r>
            <a:r>
              <a:rPr lang="en-US" sz="1600" dirty="0" err="1"/>
              <a:t>Aplica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cambios</a:t>
            </a:r>
            <a:r>
              <a:rPr lang="en-US" sz="1600" dirty="0"/>
              <a:t>.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muestra</a:t>
            </a:r>
            <a:r>
              <a:rPr lang="en-US" sz="1600" dirty="0"/>
              <a:t> que es lo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agregar</a:t>
            </a:r>
            <a:r>
              <a:rPr lang="en-US" sz="1600" dirty="0"/>
              <a:t>, </a:t>
            </a:r>
            <a:r>
              <a:rPr lang="en-US" sz="1600" dirty="0" err="1"/>
              <a:t>modificar</a:t>
            </a:r>
            <a:r>
              <a:rPr lang="en-US" sz="1600" dirty="0"/>
              <a:t>, </a:t>
            </a:r>
            <a:r>
              <a:rPr lang="en-US" sz="1600" dirty="0" err="1"/>
              <a:t>eliminar</a:t>
            </a:r>
            <a:r>
              <a:rPr lang="en-US" sz="1600" dirty="0"/>
              <a:t>. </a:t>
            </a:r>
            <a:r>
              <a:rPr lang="en-US" sz="1600" b="1" dirty="0" err="1"/>
              <a:t>Automáticamente</a:t>
            </a:r>
            <a:r>
              <a:rPr lang="en-US" sz="1600" b="1" dirty="0"/>
              <a:t> genera un Plan.</a:t>
            </a:r>
          </a:p>
        </p:txBody>
      </p:sp>
      <p:sp>
        <p:nvSpPr>
          <p:cNvPr id="10" name="Google Shape;115;p4">
            <a:extLst>
              <a:ext uri="{FF2B5EF4-FFF2-40B4-BE49-F238E27FC236}">
                <a16:creationId xmlns:a16="http://schemas.microsoft.com/office/drawing/2014/main" id="{07A4EA67-5E99-7CA3-C1DF-7EAE85A73E7A}"/>
              </a:ext>
            </a:extLst>
          </p:cNvPr>
          <p:cNvSpPr txBox="1"/>
          <p:nvPr/>
        </p:nvSpPr>
        <p:spPr>
          <a:xfrm>
            <a:off x="601585" y="3794378"/>
            <a:ext cx="11023995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destroy </a:t>
            </a:r>
            <a:r>
              <a:rPr lang="en-US" sz="1600" dirty="0"/>
              <a:t>– </a:t>
            </a:r>
            <a:r>
              <a:rPr lang="en-US" sz="1600" dirty="0" err="1"/>
              <a:t>Elimina</a:t>
            </a:r>
            <a:r>
              <a:rPr lang="en-US" sz="1600" dirty="0"/>
              <a:t> </a:t>
            </a:r>
            <a:r>
              <a:rPr lang="en-US" sz="1600" dirty="0" err="1"/>
              <a:t>todo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despliegue</a:t>
            </a:r>
            <a:r>
              <a:rPr lang="en-US" sz="1600" dirty="0"/>
              <a:t>.</a:t>
            </a:r>
          </a:p>
        </p:txBody>
      </p:sp>
      <p:sp>
        <p:nvSpPr>
          <p:cNvPr id="20" name="Google Shape;115;p4">
            <a:extLst>
              <a:ext uri="{FF2B5EF4-FFF2-40B4-BE49-F238E27FC236}">
                <a16:creationId xmlns:a16="http://schemas.microsoft.com/office/drawing/2014/main" id="{3F8E5777-C0F3-01A2-4C83-09AE5BCDA7CA}"/>
              </a:ext>
            </a:extLst>
          </p:cNvPr>
          <p:cNvSpPr txBox="1"/>
          <p:nvPr/>
        </p:nvSpPr>
        <p:spPr>
          <a:xfrm>
            <a:off x="584001" y="4583956"/>
            <a:ext cx="11023995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plan -destroy </a:t>
            </a:r>
            <a:r>
              <a:rPr lang="en-US" sz="1600" dirty="0"/>
              <a:t>– </a:t>
            </a:r>
            <a:r>
              <a:rPr lang="en-US" sz="1600" dirty="0" err="1"/>
              <a:t>Crea</a:t>
            </a:r>
            <a:r>
              <a:rPr lang="en-US" sz="1600" dirty="0"/>
              <a:t> un plan del destroy que se </a:t>
            </a:r>
            <a:r>
              <a:rPr lang="en-US" sz="1600" dirty="0" err="1"/>
              <a:t>aplicaría</a:t>
            </a:r>
            <a:r>
              <a:rPr lang="en-US" sz="1600" dirty="0"/>
              <a:t>.</a:t>
            </a:r>
          </a:p>
        </p:txBody>
      </p:sp>
      <p:sp>
        <p:nvSpPr>
          <p:cNvPr id="21" name="Google Shape;115;p4">
            <a:extLst>
              <a:ext uri="{FF2B5EF4-FFF2-40B4-BE49-F238E27FC236}">
                <a16:creationId xmlns:a16="http://schemas.microsoft.com/office/drawing/2014/main" id="{CD8744AB-B794-2629-3F05-4FD0D2CF846B}"/>
              </a:ext>
            </a:extLst>
          </p:cNvPr>
          <p:cNvSpPr txBox="1"/>
          <p:nvPr/>
        </p:nvSpPr>
        <p:spPr>
          <a:xfrm>
            <a:off x="601584" y="4208666"/>
            <a:ext cx="11023995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apply –target=&lt;resource-name&gt; </a:t>
            </a:r>
            <a:r>
              <a:rPr lang="en-US" sz="1600" dirty="0"/>
              <a:t>– </a:t>
            </a:r>
            <a:r>
              <a:rPr lang="en-US" sz="1600" dirty="0" err="1"/>
              <a:t>Aplica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cambios</a:t>
            </a:r>
            <a:r>
              <a:rPr lang="en-US" sz="1600" dirty="0"/>
              <a:t>, </a:t>
            </a:r>
            <a:r>
              <a:rPr lang="en-US" sz="1600" dirty="0" err="1"/>
              <a:t>específicamente</a:t>
            </a:r>
            <a:r>
              <a:rPr lang="en-US" sz="1600" dirty="0"/>
              <a:t> de un </a:t>
            </a:r>
            <a:r>
              <a:rPr lang="en-US" sz="1600" dirty="0" err="1"/>
              <a:t>recurso</a:t>
            </a:r>
            <a:r>
              <a:rPr lang="en-US" sz="1600" dirty="0"/>
              <a:t> o modulo.</a:t>
            </a:r>
          </a:p>
        </p:txBody>
      </p:sp>
      <p:sp>
        <p:nvSpPr>
          <p:cNvPr id="22" name="Google Shape;115;p4">
            <a:extLst>
              <a:ext uri="{FF2B5EF4-FFF2-40B4-BE49-F238E27FC236}">
                <a16:creationId xmlns:a16="http://schemas.microsoft.com/office/drawing/2014/main" id="{7AD7EBAE-E109-8C6E-645E-20F052D7EB5B}"/>
              </a:ext>
            </a:extLst>
          </p:cNvPr>
          <p:cNvSpPr txBox="1"/>
          <p:nvPr/>
        </p:nvSpPr>
        <p:spPr>
          <a:xfrm>
            <a:off x="584001" y="4959720"/>
            <a:ext cx="11023995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providers </a:t>
            </a:r>
            <a:r>
              <a:rPr lang="en-US" sz="1600" dirty="0"/>
              <a:t>– </a:t>
            </a:r>
            <a:r>
              <a:rPr lang="en-US" sz="1600" dirty="0" err="1"/>
              <a:t>Muestra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providers que </a:t>
            </a:r>
            <a:r>
              <a:rPr lang="en-US" sz="1600" dirty="0" err="1"/>
              <a:t>están</a:t>
            </a:r>
            <a:r>
              <a:rPr lang="en-US" sz="1600" dirty="0"/>
              <a:t> </a:t>
            </a:r>
            <a:r>
              <a:rPr lang="en-US" sz="1600" dirty="0" err="1"/>
              <a:t>instalados</a:t>
            </a:r>
            <a:r>
              <a:rPr lang="en-US" sz="1600" dirty="0"/>
              <a:t>.</a:t>
            </a:r>
          </a:p>
        </p:txBody>
      </p:sp>
      <p:sp>
        <p:nvSpPr>
          <p:cNvPr id="23" name="Google Shape;115;p4">
            <a:extLst>
              <a:ext uri="{FF2B5EF4-FFF2-40B4-BE49-F238E27FC236}">
                <a16:creationId xmlns:a16="http://schemas.microsoft.com/office/drawing/2014/main" id="{A6AD592B-48D0-63C4-7B36-209C970CFEFF}"/>
              </a:ext>
            </a:extLst>
          </p:cNvPr>
          <p:cNvSpPr txBox="1"/>
          <p:nvPr/>
        </p:nvSpPr>
        <p:spPr>
          <a:xfrm>
            <a:off x="601585" y="3419088"/>
            <a:ext cx="11023995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output </a:t>
            </a:r>
            <a:r>
              <a:rPr lang="en-US" sz="1600" dirty="0"/>
              <a:t>–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muestra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outputs (</a:t>
            </a:r>
            <a:r>
              <a:rPr lang="en-US" sz="1600" dirty="0" err="1"/>
              <a:t>si</a:t>
            </a:r>
            <a:r>
              <a:rPr lang="en-US" sz="1600" dirty="0"/>
              <a:t> es que hay).</a:t>
            </a:r>
          </a:p>
        </p:txBody>
      </p:sp>
      <p:sp>
        <p:nvSpPr>
          <p:cNvPr id="24" name="Google Shape;115;p4">
            <a:extLst>
              <a:ext uri="{FF2B5EF4-FFF2-40B4-BE49-F238E27FC236}">
                <a16:creationId xmlns:a16="http://schemas.microsoft.com/office/drawing/2014/main" id="{E07D7B26-9722-BF8C-0340-8F482A895C6F}"/>
              </a:ext>
            </a:extLst>
          </p:cNvPr>
          <p:cNvSpPr txBox="1"/>
          <p:nvPr/>
        </p:nvSpPr>
        <p:spPr>
          <a:xfrm>
            <a:off x="584001" y="5708764"/>
            <a:ext cx="11023995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–h / -help / --help  </a:t>
            </a:r>
            <a:r>
              <a:rPr lang="en-US" sz="1600" dirty="0"/>
              <a:t>– </a:t>
            </a:r>
            <a:r>
              <a:rPr lang="en-US" sz="1600" dirty="0" err="1"/>
              <a:t>Ayuda</a:t>
            </a:r>
            <a:r>
              <a:rPr lang="en-US" sz="1600" dirty="0"/>
              <a:t>!!!</a:t>
            </a:r>
          </a:p>
        </p:txBody>
      </p:sp>
      <p:sp>
        <p:nvSpPr>
          <p:cNvPr id="25" name="Google Shape;115;p4">
            <a:extLst>
              <a:ext uri="{FF2B5EF4-FFF2-40B4-BE49-F238E27FC236}">
                <a16:creationId xmlns:a16="http://schemas.microsoft.com/office/drawing/2014/main" id="{71CA45CF-BBD4-B814-9DEF-3028860C97A6}"/>
              </a:ext>
            </a:extLst>
          </p:cNvPr>
          <p:cNvSpPr txBox="1"/>
          <p:nvPr/>
        </p:nvSpPr>
        <p:spPr>
          <a:xfrm>
            <a:off x="584001" y="5326939"/>
            <a:ext cx="11023995" cy="5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state list </a:t>
            </a:r>
            <a:r>
              <a:rPr lang="en-US" sz="1600" dirty="0"/>
              <a:t>–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muestra</a:t>
            </a:r>
            <a:r>
              <a:rPr lang="en-US" sz="1600" dirty="0"/>
              <a:t>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recursos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tu</a:t>
            </a:r>
            <a:r>
              <a:rPr lang="en-US" sz="1600" dirty="0"/>
              <a:t> </a:t>
            </a:r>
            <a:r>
              <a:rPr lang="en-US" sz="1600" dirty="0" err="1"/>
              <a:t>estado</a:t>
            </a:r>
            <a:r>
              <a:rPr lang="en-US" sz="1600" dirty="0"/>
              <a:t>.</a:t>
            </a:r>
          </a:p>
        </p:txBody>
      </p:sp>
      <p:sp>
        <p:nvSpPr>
          <p:cNvPr id="11" name="Google Shape;115;p4">
            <a:extLst>
              <a:ext uri="{FF2B5EF4-FFF2-40B4-BE49-F238E27FC236}">
                <a16:creationId xmlns:a16="http://schemas.microsoft.com/office/drawing/2014/main" id="{2BD692E6-6FCD-050C-9983-2176D6D0CE52}"/>
              </a:ext>
            </a:extLst>
          </p:cNvPr>
          <p:cNvSpPr txBox="1"/>
          <p:nvPr/>
        </p:nvSpPr>
        <p:spPr>
          <a:xfrm>
            <a:off x="601586" y="1842682"/>
            <a:ext cx="11023995" cy="38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validate </a:t>
            </a:r>
            <a:r>
              <a:rPr lang="en-US" sz="1600" b="1" dirty="0"/>
              <a:t>– </a:t>
            </a:r>
            <a:r>
              <a:rPr lang="en-US" sz="1600" dirty="0" err="1"/>
              <a:t>Valida</a:t>
            </a:r>
            <a:r>
              <a:rPr lang="en-US" sz="1600" dirty="0"/>
              <a:t> </a:t>
            </a:r>
            <a:r>
              <a:rPr lang="en-US" sz="1600" dirty="0" err="1"/>
              <a:t>sintácticamente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archivos</a:t>
            </a:r>
            <a:r>
              <a:rPr lang="en-US" sz="1600" dirty="0"/>
              <a:t> Terraform. Que la </a:t>
            </a:r>
            <a:r>
              <a:rPr lang="en-US" sz="1600" dirty="0" err="1"/>
              <a:t>configuración</a:t>
            </a:r>
            <a:r>
              <a:rPr lang="en-US" sz="1600" dirty="0"/>
              <a:t> sea </a:t>
            </a:r>
            <a:r>
              <a:rPr lang="en-US" sz="1600" dirty="0" err="1"/>
              <a:t>válida</a:t>
            </a:r>
            <a:r>
              <a:rPr lang="en-US" sz="1600" dirty="0"/>
              <a:t> y </a:t>
            </a:r>
            <a:r>
              <a:rPr lang="en-US" sz="1600" dirty="0" err="1"/>
              <a:t>coherente</a:t>
            </a:r>
            <a:r>
              <a:rPr lang="en-US" sz="1600" dirty="0"/>
              <a:t>.</a:t>
            </a:r>
          </a:p>
        </p:txBody>
      </p:sp>
      <p:sp>
        <p:nvSpPr>
          <p:cNvPr id="12" name="Google Shape;115;p4">
            <a:extLst>
              <a:ext uri="{FF2B5EF4-FFF2-40B4-BE49-F238E27FC236}">
                <a16:creationId xmlns:a16="http://schemas.microsoft.com/office/drawing/2014/main" id="{C0C3B42F-52FF-C5CD-8899-BCB807B32E7A}"/>
              </a:ext>
            </a:extLst>
          </p:cNvPr>
          <p:cNvSpPr txBox="1"/>
          <p:nvPr/>
        </p:nvSpPr>
        <p:spPr>
          <a:xfrm>
            <a:off x="584001" y="2229934"/>
            <a:ext cx="11023995" cy="38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i="1" dirty="0"/>
              <a:t>terraform </a:t>
            </a:r>
            <a:r>
              <a:rPr lang="en-US" sz="1600" b="1" i="1" dirty="0" err="1"/>
              <a:t>fmt</a:t>
            </a:r>
            <a:r>
              <a:rPr lang="en-US" sz="1600" b="1" i="1" dirty="0"/>
              <a:t> </a:t>
            </a:r>
            <a:r>
              <a:rPr lang="en-US" sz="1600" b="1" dirty="0"/>
              <a:t>– </a:t>
            </a:r>
            <a:r>
              <a:rPr lang="en-US" sz="1600" dirty="0"/>
              <a:t>Le da </a:t>
            </a:r>
            <a:r>
              <a:rPr lang="en-US" sz="1600" dirty="0" err="1"/>
              <a:t>formato</a:t>
            </a:r>
            <a:r>
              <a:rPr lang="en-US" sz="1600" dirty="0"/>
              <a:t> y </a:t>
            </a:r>
            <a:r>
              <a:rPr lang="en-US" sz="1600" dirty="0" err="1"/>
              <a:t>estilo</a:t>
            </a:r>
            <a:r>
              <a:rPr lang="en-US" sz="1600" dirty="0"/>
              <a:t> a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archivos</a:t>
            </a:r>
            <a:r>
              <a:rPr lang="en-US" sz="1600" dirty="0"/>
              <a:t> Terraform </a:t>
            </a:r>
            <a:r>
              <a:rPr lang="en-US" sz="1600" dirty="0" err="1"/>
              <a:t>dentro</a:t>
            </a:r>
            <a:r>
              <a:rPr lang="en-US" sz="1600" dirty="0"/>
              <a:t> del </a:t>
            </a:r>
            <a:r>
              <a:rPr lang="en-US" sz="1600" dirty="0" err="1"/>
              <a:t>directorio</a:t>
            </a:r>
            <a:r>
              <a:rPr lang="en-US" sz="1600" dirty="0"/>
              <a:t> actual (</a:t>
            </a:r>
            <a:r>
              <a:rPr lang="en-US" sz="1600" dirty="0" err="1"/>
              <a:t>totalmente</a:t>
            </a:r>
            <a:r>
              <a:rPr lang="en-US" sz="1600" dirty="0"/>
              <a:t> </a:t>
            </a:r>
            <a:r>
              <a:rPr lang="en-US" sz="1600" dirty="0" err="1"/>
              <a:t>opcional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48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9" grpId="0"/>
      <p:bldP spid="10" grpId="0"/>
      <p:bldP spid="20" grpId="0"/>
      <p:bldP spid="21" grpId="0"/>
      <p:bldP spid="22" grpId="0"/>
      <p:bldP spid="23" grpId="0"/>
      <p:bldP spid="24" grpId="0"/>
      <p:bldP spid="25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8525</TotalTime>
  <Words>3150</Words>
  <Application>Microsoft Macintosh PowerPoint</Application>
  <PresentationFormat>Widescreen</PresentationFormat>
  <Paragraphs>349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Courier New</vt:lpstr>
      <vt:lpstr>DIN Condensed</vt:lpstr>
      <vt:lpstr>Roboto Condensed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Alberto Cabello Ferrer</dc:creator>
  <cp:lastModifiedBy>Microsoft Office User</cp:lastModifiedBy>
  <cp:revision>138</cp:revision>
  <cp:lastPrinted>2021-05-25T15:18:02Z</cp:lastPrinted>
  <dcterms:created xsi:type="dcterms:W3CDTF">2021-05-10T14:38:48Z</dcterms:created>
  <dcterms:modified xsi:type="dcterms:W3CDTF">2022-10-13T20:39:32Z</dcterms:modified>
</cp:coreProperties>
</file>