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30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3F49313-D12F-42C2-AB9B-EA20F0D4F0F4}" type="datetimeFigureOut">
              <a:rPr lang="en-IN" smtClean="0"/>
              <a:t>01-04-2024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ECC275F-57BE-4261-A633-0E27AE479F3A}" type="slidenum">
              <a:rPr lang="en-IN" smtClean="0"/>
              <a:t>‹#›</a:t>
            </a:fld>
            <a:endParaRPr lang="en-IN"/>
          </a:p>
        </p:txBody>
      </p:sp>
    </p:spTree>
    <p:extLst>
      <p:ext uri="{BB962C8B-B14F-4D97-AF65-F5344CB8AC3E}">
        <p14:creationId xmlns:p14="http://schemas.microsoft.com/office/powerpoint/2010/main" val="109835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Segmentation Using GANs</a:t>
            </a:r>
          </a:p>
        </p:txBody>
      </p:sp>
      <p:sp>
        <p:nvSpPr>
          <p:cNvPr id="4" name="Slide Number Placeholder 3"/>
          <p:cNvSpPr>
            <a:spLocks noGrp="1"/>
          </p:cNvSpPr>
          <p:nvPr>
            <p:ph type="sldNum" sz="quarter" idx="5"/>
          </p:nvPr>
        </p:nvSpPr>
        <p:spPr/>
        <p:txBody>
          <a:bodyPr/>
          <a:lstStyle/>
          <a:p>
            <a:fld id="{DECC275F-57BE-4261-A633-0E27AE479F3A}" type="slidenum">
              <a:rPr lang="en-IN" smtClean="0"/>
              <a:t>3</a:t>
            </a:fld>
            <a:endParaRPr lang="en-IN"/>
          </a:p>
        </p:txBody>
      </p:sp>
    </p:spTree>
    <p:extLst>
      <p:ext uri="{BB962C8B-B14F-4D97-AF65-F5344CB8AC3E}">
        <p14:creationId xmlns:p14="http://schemas.microsoft.com/office/powerpoint/2010/main" val="3839202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1929286"/>
            <a:ext cx="73914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latin typeface="Sitka Heading Semibold" pitchFamily="2" charset="0"/>
              </a:rPr>
              <a:t>B SANTHOSH KUMAR  </a:t>
            </a:r>
            <a:endParaRPr spc="15" dirty="0">
              <a:latin typeface="Sitka Heading Semibold" pitchFamily="2"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3AC9FE09-CA5E-48B3-A062-DD7EE1FE836B}"/>
              </a:ext>
            </a:extLst>
          </p:cNvPr>
          <p:cNvSpPr txBox="1"/>
          <p:nvPr/>
        </p:nvSpPr>
        <p:spPr>
          <a:xfrm>
            <a:off x="2088605" y="1161502"/>
            <a:ext cx="7543800" cy="5324535"/>
          </a:xfrm>
          <a:prstGeom prst="rect">
            <a:avLst/>
          </a:prstGeom>
          <a:noFill/>
        </p:spPr>
        <p:txBody>
          <a:bodyPr wrap="square" rtlCol="0">
            <a:spAutoFit/>
          </a:bodyPr>
          <a:lstStyle/>
          <a:p>
            <a:r>
              <a:rPr lang="en-IN" sz="2000" b="1" i="0" dirty="0">
                <a:solidFill>
                  <a:srgbClr val="0D0D0D"/>
                </a:solidFill>
                <a:effectLst/>
                <a:latin typeface="Söhne"/>
              </a:rPr>
              <a:t>Pixel Accuracy:</a:t>
            </a:r>
            <a:r>
              <a:rPr lang="en-US" sz="2000" b="0" i="0" dirty="0">
                <a:solidFill>
                  <a:srgbClr val="0D0D0D"/>
                </a:solidFill>
                <a:effectLst/>
                <a:latin typeface="Söhne"/>
              </a:rPr>
              <a:t>Calculate the percentage of correctly classified pixels in the generated segmentation masks compared to the ground truth masks.</a:t>
            </a:r>
          </a:p>
          <a:p>
            <a:r>
              <a:rPr lang="en-IN" sz="2000" b="1" i="0" dirty="0">
                <a:solidFill>
                  <a:srgbClr val="0D0D0D"/>
                </a:solidFill>
                <a:effectLst/>
                <a:latin typeface="Söhne"/>
              </a:rPr>
              <a:t>Qualitative Evaluation:</a:t>
            </a:r>
            <a:r>
              <a:rPr lang="en-US" sz="2000" b="0" i="0" dirty="0">
                <a:solidFill>
                  <a:srgbClr val="0D0D0D"/>
                </a:solidFill>
                <a:effectLst/>
                <a:latin typeface="Söhne"/>
              </a:rPr>
              <a:t>Provide visual comparisons between the generated segmentation masks and the ground truth masks for a set of sample images. Display side-by-side images with overlays or color-coded masks to illustrate the similarities and differences.</a:t>
            </a:r>
            <a:endParaRPr lang="en-US" sz="2000" dirty="0">
              <a:solidFill>
                <a:srgbClr val="0D0D0D"/>
              </a:solidFill>
              <a:latin typeface="Söhne"/>
            </a:endParaRPr>
          </a:p>
          <a:p>
            <a:r>
              <a:rPr lang="en-IN" sz="2000" b="1" i="0" dirty="0">
                <a:solidFill>
                  <a:srgbClr val="0D0D0D"/>
                </a:solidFill>
                <a:effectLst/>
                <a:latin typeface="Söhne"/>
              </a:rPr>
              <a:t>Comparison with Baselines:</a:t>
            </a:r>
            <a:r>
              <a:rPr lang="en-US" sz="2000" b="0" i="0" dirty="0">
                <a:solidFill>
                  <a:srgbClr val="0D0D0D"/>
                </a:solidFill>
                <a:effectLst/>
                <a:latin typeface="Söhne"/>
              </a:rPr>
              <a:t>Compare the performance of the GAN-based segmentation model with baseline models or traditional segmentation methods. </a:t>
            </a:r>
          </a:p>
          <a:p>
            <a:r>
              <a:rPr lang="en-US" sz="2000" b="0" i="0" dirty="0">
                <a:solidFill>
                  <a:srgbClr val="0D0D0D"/>
                </a:solidFill>
                <a:effectLst/>
                <a:latin typeface="Söhne"/>
              </a:rPr>
              <a:t>Present a comparative analysis of quantitative metrics such as </a:t>
            </a:r>
            <a:r>
              <a:rPr lang="en-US" sz="2000" b="0" i="0" dirty="0" err="1">
                <a:solidFill>
                  <a:srgbClr val="0D0D0D"/>
                </a:solidFill>
                <a:effectLst/>
                <a:latin typeface="Söhne"/>
              </a:rPr>
              <a:t>IoU</a:t>
            </a:r>
            <a:r>
              <a:rPr lang="en-US" sz="2000" b="0" i="0" dirty="0">
                <a:solidFill>
                  <a:srgbClr val="0D0D0D"/>
                </a:solidFill>
                <a:effectLst/>
                <a:latin typeface="Söhne"/>
              </a:rPr>
              <a:t>, Dice coefficient, or pixel accuracy to demonstrate the superiority of the GAN-based approach.</a:t>
            </a:r>
            <a:r>
              <a:rPr lang="en-IN" sz="2000" b="0" i="0" dirty="0">
                <a:solidFill>
                  <a:srgbClr val="0D0D0D"/>
                </a:solidFill>
                <a:effectLst/>
                <a:latin typeface="Söhne"/>
              </a:rPr>
              <a:t> </a:t>
            </a:r>
          </a:p>
          <a:p>
            <a:r>
              <a:rPr lang="en-IN" sz="2000" b="1" i="0" dirty="0">
                <a:solidFill>
                  <a:srgbClr val="0D0D0D"/>
                </a:solidFill>
                <a:effectLst/>
                <a:latin typeface="Söhne"/>
              </a:rPr>
              <a:t>Discussion of Results:</a:t>
            </a:r>
            <a:r>
              <a:rPr lang="en-US" sz="2000" b="0" i="0" dirty="0">
                <a:solidFill>
                  <a:srgbClr val="0D0D0D"/>
                </a:solidFill>
                <a:effectLst/>
                <a:latin typeface="Söhne"/>
              </a:rPr>
              <a:t>Assess the model's ability to generalize to unseen data and diverse scenarios. Discuss any observed trends or patterns in segmentation performance across different datasets or image types.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4" y="829627"/>
            <a:ext cx="8400543" cy="1324722"/>
          </a:xfrm>
          <a:prstGeom prst="rect">
            <a:avLst/>
          </a:prstGeom>
        </p:spPr>
        <p:txBody>
          <a:bodyPr vert="horz" wrap="square" lIns="0" tIns="16510" rIns="0" bIns="0" rtlCol="0">
            <a:spAutoFit/>
          </a:bodyPr>
          <a:lstStyle/>
          <a:p>
            <a:pPr marL="12700">
              <a:lnSpc>
                <a:spcPct val="100000"/>
              </a:lnSpc>
              <a:spcBef>
                <a:spcPts val="130"/>
              </a:spcBef>
            </a:pPr>
            <a:r>
              <a:rPr lang="en-IN" sz="4250" dirty="0"/>
              <a:t>IMAGE SEGMENTATION USING GANs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7310" y="-12192"/>
            <a:ext cx="12144375" cy="682178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b="1" dirty="0">
              <a:solidFill>
                <a:srgbClr val="0D0D0D"/>
              </a:solidFill>
              <a:latin typeface="Söhne"/>
            </a:endParaRPr>
          </a:p>
          <a:p>
            <a:endParaRPr lang="en-IN" b="1" dirty="0">
              <a:solidFill>
                <a:srgbClr val="0D0D0D"/>
              </a:solidFill>
              <a:latin typeface="Söhne"/>
            </a:endParaRPr>
          </a:p>
          <a:p>
            <a:endParaRPr lang="en-IN" b="1" dirty="0">
              <a:solidFill>
                <a:srgbClr val="0D0D0D"/>
              </a:solidFill>
              <a:latin typeface="Söhne"/>
            </a:endParaRPr>
          </a:p>
          <a:p>
            <a:r>
              <a:rPr lang="en-IN" b="1" dirty="0">
                <a:solidFill>
                  <a:srgbClr val="0D0D0D"/>
                </a:solidFill>
                <a:latin typeface="Söhne"/>
              </a:rPr>
              <a:t>                                                                 </a:t>
            </a:r>
          </a:p>
          <a:p>
            <a:r>
              <a:rPr lang="en-IN" b="1" dirty="0">
                <a:solidFill>
                  <a:srgbClr val="0D0D0D"/>
                </a:solidFill>
                <a:latin typeface="Söhne"/>
              </a:rPr>
              <a:t>                     </a:t>
            </a:r>
          </a:p>
          <a:p>
            <a:r>
              <a:rPr lang="en-IN" b="1" dirty="0">
                <a:solidFill>
                  <a:srgbClr val="0D0D0D"/>
                </a:solidFill>
                <a:latin typeface="Söhne"/>
              </a:rPr>
              <a:t>                                  </a:t>
            </a:r>
            <a:r>
              <a:rPr lang="en-US" b="1" dirty="0">
                <a:solidFill>
                  <a:srgbClr val="0D0D0D"/>
                </a:solidFill>
                <a:latin typeface="Söhne"/>
              </a:rPr>
              <a:t>                                    </a:t>
            </a:r>
            <a:endParaRPr lang="en-IN" b="1" dirty="0">
              <a:solidFill>
                <a:srgbClr val="0D0D0D"/>
              </a:solidFill>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lang="en-IN" b="1" i="0" dirty="0">
                <a:solidFill>
                  <a:srgbClr val="0D0D0D"/>
                </a:solidFill>
                <a:effectLst/>
                <a:latin typeface="Söhne"/>
              </a:endParaRPr>
            </a:p>
            <a:p>
              <a:r>
                <a:rPr lang="en-IN" b="1" dirty="0">
                  <a:solidFill>
                    <a:srgbClr val="0D0D0D"/>
                  </a:solidFill>
                  <a:latin typeface="Söhne"/>
                </a:rPr>
                <a:t>                             </a:t>
              </a:r>
              <a:endParaRPr lang="en-IN" b="1" i="0" dirty="0">
                <a:solidFill>
                  <a:srgbClr val="0D0D0D"/>
                </a:solidFill>
                <a:effectLst/>
                <a:latin typeface="Söhne"/>
              </a:endParaRPr>
            </a:p>
            <a:p>
              <a:pPr algn="r"/>
              <a:r>
                <a:rPr lang="en-IN" b="1" dirty="0">
                  <a:solidFill>
                    <a:srgbClr val="0D0D0D"/>
                  </a:solidFill>
                  <a:latin typeface="Söhne"/>
                </a:rPr>
                <a:t>                       </a:t>
              </a:r>
              <a:endParaRPr lang="en-US" b="1" i="0" dirty="0">
                <a:solidFill>
                  <a:srgbClr val="0D0D0D"/>
                </a:solidFill>
                <a:effectLst/>
                <a:latin typeface="Söhne"/>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3104D3DE-C108-BD62-AFBE-FA5061357F66}"/>
              </a:ext>
            </a:extLst>
          </p:cNvPr>
          <p:cNvSpPr txBox="1"/>
          <p:nvPr/>
        </p:nvSpPr>
        <p:spPr>
          <a:xfrm>
            <a:off x="1663913" y="1688590"/>
            <a:ext cx="6490879" cy="2308324"/>
          </a:xfrm>
          <a:prstGeom prst="rect">
            <a:avLst/>
          </a:prstGeom>
          <a:noFill/>
        </p:spPr>
        <p:txBody>
          <a:bodyPr wrap="none" rtlCol="0">
            <a:spAutoFit/>
          </a:bodyPr>
          <a:lstStyle/>
          <a:p>
            <a:r>
              <a:rPr lang="en-IN" sz="2400" dirty="0">
                <a:latin typeface="Sitka Heading Semibold" pitchFamily="2" charset="0"/>
              </a:rPr>
              <a:t>1) Understanding Image Segmentation</a:t>
            </a:r>
          </a:p>
          <a:p>
            <a:r>
              <a:rPr lang="en-IN" sz="2400" dirty="0">
                <a:latin typeface="Sitka Heading Semibold" pitchFamily="2" charset="0"/>
              </a:rPr>
              <a:t>2) </a:t>
            </a:r>
            <a:r>
              <a:rPr lang="en-IN" sz="2400" b="1" i="0" dirty="0">
                <a:solidFill>
                  <a:srgbClr val="0D0D0D"/>
                </a:solidFill>
                <a:effectLst/>
                <a:latin typeface="Sitka Heading Semibold" pitchFamily="2" charset="0"/>
              </a:rPr>
              <a:t>GANs for Image Segmentation: Overview</a:t>
            </a:r>
          </a:p>
          <a:p>
            <a:r>
              <a:rPr lang="en-IN" sz="2400" b="1" dirty="0">
                <a:solidFill>
                  <a:srgbClr val="0D0D0D"/>
                </a:solidFill>
                <a:latin typeface="Sitka Heading Semibold" pitchFamily="2" charset="0"/>
              </a:rPr>
              <a:t>3) </a:t>
            </a:r>
            <a:r>
              <a:rPr lang="en-IN" sz="2400" b="1" i="0" dirty="0">
                <a:solidFill>
                  <a:srgbClr val="0D0D0D"/>
                </a:solidFill>
                <a:effectLst/>
                <a:latin typeface="Sitka Heading Semibold" pitchFamily="2" charset="0"/>
              </a:rPr>
              <a:t>Data Preparation</a:t>
            </a:r>
            <a:endParaRPr lang="en-IN" sz="2400" b="1" dirty="0">
              <a:solidFill>
                <a:srgbClr val="0D0D0D"/>
              </a:solidFill>
              <a:latin typeface="Sitka Heading Semibold" pitchFamily="2" charset="0"/>
            </a:endParaRPr>
          </a:p>
          <a:p>
            <a:r>
              <a:rPr lang="en-IN" sz="2400" b="1" dirty="0">
                <a:solidFill>
                  <a:srgbClr val="0D0D0D"/>
                </a:solidFill>
                <a:latin typeface="Sitka Heading Semibold" pitchFamily="2" charset="0"/>
              </a:rPr>
              <a:t>4) </a:t>
            </a:r>
            <a:r>
              <a:rPr lang="en-US" sz="2400" b="1" i="0" dirty="0">
                <a:solidFill>
                  <a:srgbClr val="0D0D0D"/>
                </a:solidFill>
                <a:effectLst/>
                <a:latin typeface="Sitka Heading Semibold" pitchFamily="2" charset="0"/>
              </a:rPr>
              <a:t>Architecture of GAN for Image Segmentation</a:t>
            </a:r>
            <a:endParaRPr lang="en-IN" sz="2400" b="1" i="0" dirty="0">
              <a:solidFill>
                <a:srgbClr val="0D0D0D"/>
              </a:solidFill>
              <a:effectLst/>
              <a:latin typeface="Sitka Heading Semibold" pitchFamily="2" charset="0"/>
            </a:endParaRPr>
          </a:p>
          <a:p>
            <a:r>
              <a:rPr lang="en-IN" sz="2400" b="1" dirty="0">
                <a:solidFill>
                  <a:srgbClr val="0D0D0D"/>
                </a:solidFill>
                <a:latin typeface="Sitka Heading Semibold" pitchFamily="2" charset="0"/>
              </a:rPr>
              <a:t>5) </a:t>
            </a:r>
            <a:r>
              <a:rPr lang="en-IN" sz="2400" b="1" i="0" dirty="0">
                <a:solidFill>
                  <a:srgbClr val="0D0D0D"/>
                </a:solidFill>
                <a:effectLst/>
                <a:latin typeface="Sitka Heading Semibold" pitchFamily="2" charset="0"/>
              </a:rPr>
              <a:t>Training Process</a:t>
            </a:r>
            <a:r>
              <a:rPr lang="en-IN" sz="2400" b="1" dirty="0">
                <a:solidFill>
                  <a:srgbClr val="0D0D0D"/>
                </a:solidFill>
                <a:latin typeface="Sitka Heading Semibold" pitchFamily="2" charset="0"/>
              </a:rPr>
              <a:t> </a:t>
            </a:r>
          </a:p>
          <a:p>
            <a:r>
              <a:rPr lang="en-IN" sz="2400" b="1" dirty="0">
                <a:solidFill>
                  <a:srgbClr val="0D0D0D"/>
                </a:solidFill>
                <a:latin typeface="Sitka Heading Semibold" pitchFamily="2" charset="0"/>
              </a:rPr>
              <a:t>6) </a:t>
            </a:r>
            <a:r>
              <a:rPr lang="en-IN" sz="2400" b="1" i="0" dirty="0">
                <a:solidFill>
                  <a:srgbClr val="0D0D0D"/>
                </a:solidFill>
                <a:effectLst/>
                <a:latin typeface="Sitka Heading Semibold" pitchFamily="2" charset="0"/>
              </a:rPr>
              <a:t>Applications and Future Directions</a:t>
            </a:r>
            <a:endParaRPr lang="en-IN" sz="2400" dirty="0">
              <a:latin typeface="Sitka Heading Semibold"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050F4E5-C41A-BEAA-FD5C-572E6A0EBCF6}"/>
              </a:ext>
            </a:extLst>
          </p:cNvPr>
          <p:cNvSpPr txBox="1"/>
          <p:nvPr/>
        </p:nvSpPr>
        <p:spPr>
          <a:xfrm>
            <a:off x="1462224" y="1388987"/>
            <a:ext cx="6477000" cy="5016758"/>
          </a:xfrm>
          <a:prstGeom prst="rect">
            <a:avLst/>
          </a:prstGeom>
          <a:noFill/>
        </p:spPr>
        <p:txBody>
          <a:bodyPr wrap="square" rtlCol="0">
            <a:spAutoFit/>
          </a:bodyPr>
          <a:lstStyle/>
          <a:p>
            <a:r>
              <a:rPr lang="en-US" sz="2000" b="0" i="0" dirty="0">
                <a:solidFill>
                  <a:srgbClr val="0D0D0D"/>
                </a:solidFill>
                <a:effectLst/>
                <a:latin typeface="Söhne"/>
              </a:rPr>
              <a:t>Image segmentation is a crucial task in computer vision with numerous applications ranging from medical image analysis to autonomous driving Generative Adversarial Networks (GANs) have emerged as a promising approach for image segmentation due to their ability to generate high-quality, realistic images  GANs have been successfully applied to tasks like image generation the limitations of traditional methods and produce accurate segmentations the discriminator distinguishes between real and generated segmentation maps. Train the GAN model using an adversarial training scheme This helps improve the model's ability to capture both global context and local details. </a:t>
            </a:r>
          </a:p>
          <a:p>
            <a:r>
              <a:rPr lang="en-US" sz="2000" b="0" i="0" dirty="0">
                <a:solidFill>
                  <a:srgbClr val="0D0D0D"/>
                </a:solidFill>
                <a:effectLst/>
                <a:latin typeface="Söhne"/>
              </a:rPr>
              <a:t>Develop novel evaluation metrics tailored to assess the quality of generated segmentation maps, considering factors such as semantic consistency, edge sharpness, and object boundary preservation</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039225" y="61229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2B528CE-E5AC-B7EF-B15F-4F5454678060}"/>
              </a:ext>
            </a:extLst>
          </p:cNvPr>
          <p:cNvSpPr txBox="1"/>
          <p:nvPr/>
        </p:nvSpPr>
        <p:spPr>
          <a:xfrm>
            <a:off x="1747837" y="1587740"/>
            <a:ext cx="7243764" cy="5016758"/>
          </a:xfrm>
          <a:prstGeom prst="rect">
            <a:avLst/>
          </a:prstGeom>
          <a:noFill/>
        </p:spPr>
        <p:txBody>
          <a:bodyPr wrap="square" rtlCol="0">
            <a:spAutoFit/>
          </a:bodyPr>
          <a:lstStyle/>
          <a:p>
            <a:r>
              <a:rPr lang="en-US" sz="2000" dirty="0">
                <a:solidFill>
                  <a:srgbClr val="0D0D0D"/>
                </a:solidFill>
                <a:latin typeface="Söhne"/>
              </a:rPr>
              <a:t>T</a:t>
            </a:r>
            <a:r>
              <a:rPr lang="en-US" sz="2000" b="0" i="0" dirty="0">
                <a:solidFill>
                  <a:srgbClr val="0D0D0D"/>
                </a:solidFill>
                <a:effectLst/>
                <a:latin typeface="Söhne"/>
              </a:rPr>
              <a:t>he importance of image segmentation in computer vision tasks</a:t>
            </a:r>
          </a:p>
          <a:p>
            <a:r>
              <a:rPr lang="en-US" sz="2000" dirty="0">
                <a:solidFill>
                  <a:srgbClr val="0D0D0D"/>
                </a:solidFill>
                <a:latin typeface="Söhne"/>
              </a:rPr>
              <a:t>T</a:t>
            </a:r>
            <a:r>
              <a:rPr lang="en-US" sz="2000" b="0" i="0" dirty="0">
                <a:solidFill>
                  <a:srgbClr val="0D0D0D"/>
                </a:solidFill>
                <a:effectLst/>
                <a:latin typeface="Söhne"/>
              </a:rPr>
              <a:t>he potential of Generative Adversarial Networks (GANs) in improving image segmentation accuracy and quality.</a:t>
            </a:r>
          </a:p>
          <a:p>
            <a:r>
              <a:rPr lang="en-US" sz="2000" dirty="0">
                <a:solidFill>
                  <a:srgbClr val="0D0D0D"/>
                </a:solidFill>
                <a:latin typeface="Söhne"/>
              </a:rPr>
              <a:t>1) T</a:t>
            </a:r>
            <a:r>
              <a:rPr lang="en-US" sz="2000" b="0" i="0" dirty="0">
                <a:solidFill>
                  <a:srgbClr val="0D0D0D"/>
                </a:solidFill>
                <a:effectLst/>
                <a:latin typeface="Söhne"/>
              </a:rPr>
              <a:t>o develop a GAN-based framework for image segmentation.</a:t>
            </a:r>
          </a:p>
          <a:p>
            <a:r>
              <a:rPr lang="en-US" sz="2000" b="0" i="0" dirty="0">
                <a:solidFill>
                  <a:srgbClr val="0D0D0D"/>
                </a:solidFill>
                <a:effectLst/>
                <a:latin typeface="Söhne"/>
              </a:rPr>
              <a:t>     Identify the limitations of traditional segmentation methods,</a:t>
            </a:r>
          </a:p>
          <a:p>
            <a:r>
              <a:rPr lang="en-US" sz="2000" dirty="0">
                <a:solidFill>
                  <a:srgbClr val="0D0D0D"/>
                </a:solidFill>
                <a:latin typeface="Söhne"/>
              </a:rPr>
              <a:t>     </a:t>
            </a:r>
            <a:r>
              <a:rPr lang="en-US" sz="2000" b="0" i="0" dirty="0">
                <a:solidFill>
                  <a:srgbClr val="0D0D0D"/>
                </a:solidFill>
                <a:effectLst/>
                <a:latin typeface="Söhne"/>
              </a:rPr>
              <a:t>such   as difficulty handling complex scenes and ambiguous  </a:t>
            </a:r>
          </a:p>
          <a:p>
            <a:r>
              <a:rPr lang="en-US" sz="2000" b="0" i="0" dirty="0">
                <a:solidFill>
                  <a:srgbClr val="0D0D0D"/>
                </a:solidFill>
                <a:effectLst/>
                <a:latin typeface="Söhne"/>
              </a:rPr>
              <a:t>     boundaries.</a:t>
            </a:r>
            <a:endParaRPr lang="en-US" sz="2000" dirty="0">
              <a:solidFill>
                <a:srgbClr val="0D0D0D"/>
              </a:solidFill>
              <a:latin typeface="Söhne"/>
            </a:endParaRPr>
          </a:p>
          <a:p>
            <a:r>
              <a:rPr lang="en-IN" sz="2000" dirty="0">
                <a:latin typeface="Söhne"/>
              </a:rPr>
              <a:t> 2) </a:t>
            </a:r>
            <a:r>
              <a:rPr lang="en-US" sz="2000" b="0" i="0" dirty="0">
                <a:solidFill>
                  <a:srgbClr val="0D0D0D"/>
                </a:solidFill>
                <a:effectLst/>
                <a:latin typeface="Söhne"/>
              </a:rPr>
              <a:t>Outline the training procedure for the GAN model, including data </a:t>
            </a:r>
          </a:p>
          <a:p>
            <a:r>
              <a:rPr lang="en-US" sz="2000" dirty="0">
                <a:solidFill>
                  <a:srgbClr val="0D0D0D"/>
                </a:solidFill>
                <a:latin typeface="Söhne"/>
              </a:rPr>
              <a:t>   </a:t>
            </a:r>
            <a:r>
              <a:rPr lang="en-US" sz="2000" b="0" i="0" dirty="0">
                <a:solidFill>
                  <a:srgbClr val="0D0D0D"/>
                </a:solidFill>
                <a:effectLst/>
                <a:latin typeface="Söhne"/>
              </a:rPr>
              <a:t>   loading, network initialization, and optimization techniques.</a:t>
            </a:r>
            <a:endParaRPr lang="en-IN" sz="2000" b="0" i="0" dirty="0">
              <a:solidFill>
                <a:srgbClr val="0D0D0D"/>
              </a:solidFill>
              <a:effectLst/>
              <a:latin typeface="Söhne"/>
            </a:endParaRPr>
          </a:p>
          <a:p>
            <a:r>
              <a:rPr lang="en-US" sz="2000" b="0" i="0" dirty="0">
                <a:solidFill>
                  <a:srgbClr val="0D0D0D"/>
                </a:solidFill>
                <a:effectLst/>
                <a:latin typeface="Söhne"/>
              </a:rPr>
              <a:t>      Describe any challenges encountered during training and how</a:t>
            </a:r>
          </a:p>
          <a:p>
            <a:r>
              <a:rPr lang="en-US" sz="2000" dirty="0">
                <a:solidFill>
                  <a:srgbClr val="0D0D0D"/>
                </a:solidFill>
                <a:latin typeface="Söhne"/>
              </a:rPr>
              <a:t>      </a:t>
            </a:r>
            <a:r>
              <a:rPr lang="en-US" sz="2000" b="0" i="0" dirty="0">
                <a:solidFill>
                  <a:srgbClr val="0D0D0D"/>
                </a:solidFill>
                <a:effectLst/>
                <a:latin typeface="Söhne"/>
              </a:rPr>
              <a:t>they were </a:t>
            </a:r>
            <a:r>
              <a:rPr lang="en-US" sz="2000" b="0" i="0" dirty="0" err="1">
                <a:solidFill>
                  <a:srgbClr val="0D0D0D"/>
                </a:solidFill>
                <a:effectLst/>
                <a:latin typeface="Söhne"/>
              </a:rPr>
              <a:t>addressed,such</a:t>
            </a:r>
            <a:r>
              <a:rPr lang="en-US" sz="2000" b="0" i="0" dirty="0">
                <a:solidFill>
                  <a:srgbClr val="0D0D0D"/>
                </a:solidFill>
                <a:effectLst/>
                <a:latin typeface="Söhne"/>
              </a:rPr>
              <a:t> as mode collapse or convergence  </a:t>
            </a:r>
          </a:p>
          <a:p>
            <a:r>
              <a:rPr lang="en-US" sz="2000" dirty="0">
                <a:solidFill>
                  <a:srgbClr val="0D0D0D"/>
                </a:solidFill>
                <a:latin typeface="Söhne"/>
              </a:rPr>
              <a:t>      </a:t>
            </a:r>
            <a:r>
              <a:rPr lang="en-US" sz="2000" b="0" i="0" dirty="0">
                <a:solidFill>
                  <a:srgbClr val="0D0D0D"/>
                </a:solidFill>
                <a:effectLst/>
                <a:latin typeface="Söhne"/>
              </a:rPr>
              <a:t>issues.</a:t>
            </a:r>
          </a:p>
          <a:p>
            <a:r>
              <a:rPr lang="en-US" sz="2000" dirty="0">
                <a:solidFill>
                  <a:srgbClr val="0D0D0D"/>
                </a:solidFill>
                <a:latin typeface="Söhne"/>
              </a:rPr>
              <a:t>3) </a:t>
            </a:r>
            <a:r>
              <a:rPr lang="en-US" sz="2000" b="0" i="0" dirty="0">
                <a:solidFill>
                  <a:srgbClr val="0D0D0D"/>
                </a:solidFill>
                <a:effectLst/>
                <a:latin typeface="Söhne"/>
              </a:rPr>
              <a:t>evaluation metrics used to assess the quality of generated </a:t>
            </a:r>
          </a:p>
          <a:p>
            <a:r>
              <a:rPr lang="en-US" sz="2000" b="0" i="0" dirty="0">
                <a:solidFill>
                  <a:srgbClr val="0D0D0D"/>
                </a:solidFill>
                <a:effectLst/>
                <a:latin typeface="Söhne"/>
              </a:rPr>
              <a:t>     segmentations, such as Intersection over Union (</a:t>
            </a:r>
            <a:r>
              <a:rPr lang="en-US" sz="2000" b="0" i="0" dirty="0" err="1">
                <a:solidFill>
                  <a:srgbClr val="0D0D0D"/>
                </a:solidFill>
                <a:effectLst/>
                <a:latin typeface="Söhne"/>
              </a:rPr>
              <a:t>IoU</a:t>
            </a:r>
            <a:r>
              <a:rPr lang="en-US" sz="2000" b="0" i="0" dirty="0">
                <a:solidFill>
                  <a:srgbClr val="0D0D0D"/>
                </a:solidFill>
                <a:effectLst/>
                <a:latin typeface="Söhne"/>
              </a:rPr>
              <a:t>) or Dice</a:t>
            </a:r>
          </a:p>
          <a:p>
            <a:r>
              <a:rPr lang="en-US" sz="2000" dirty="0">
                <a:solidFill>
                  <a:srgbClr val="0D0D0D"/>
                </a:solidFill>
                <a:latin typeface="Söhne"/>
              </a:rPr>
              <a:t>   </a:t>
            </a:r>
            <a:r>
              <a:rPr lang="en-US" sz="2000" b="0" i="0" dirty="0">
                <a:solidFill>
                  <a:srgbClr val="0D0D0D"/>
                </a:solidFill>
                <a:effectLst/>
                <a:latin typeface="Söhne"/>
              </a:rPr>
              <a:t>  coefficient.  qualitative analysis with visualizations of generated</a:t>
            </a:r>
          </a:p>
          <a:p>
            <a:r>
              <a:rPr lang="en-US" sz="2000" dirty="0">
                <a:solidFill>
                  <a:srgbClr val="0D0D0D"/>
                </a:solidFill>
                <a:latin typeface="Söhne"/>
              </a:rPr>
              <a:t>     </a:t>
            </a:r>
            <a:r>
              <a:rPr lang="en-US" sz="2000" b="0" i="0" dirty="0">
                <a:solidFill>
                  <a:srgbClr val="0D0D0D"/>
                </a:solidFill>
                <a:effectLst/>
                <a:latin typeface="Söhne"/>
              </a:rPr>
              <a:t>segmentations and discuss their strengths and limitations.</a:t>
            </a:r>
            <a:endParaRPr lang="en-IN" sz="2000" dirty="0">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555759F-47B1-B9CE-8D45-DEF499D0FBE5}"/>
              </a:ext>
            </a:extLst>
          </p:cNvPr>
          <p:cNvSpPr txBox="1"/>
          <p:nvPr/>
        </p:nvSpPr>
        <p:spPr>
          <a:xfrm>
            <a:off x="1066800" y="1523163"/>
            <a:ext cx="8286750" cy="5078313"/>
          </a:xfrm>
          <a:prstGeom prst="rect">
            <a:avLst/>
          </a:prstGeom>
          <a:noFill/>
        </p:spPr>
        <p:txBody>
          <a:bodyPr wrap="square" rtlCol="0">
            <a:spAutoFit/>
          </a:bodyPr>
          <a:lstStyle/>
          <a:p>
            <a:pPr algn="l"/>
            <a:r>
              <a:rPr lang="en-US" b="1" i="0" dirty="0">
                <a:solidFill>
                  <a:srgbClr val="0D0D0D"/>
                </a:solidFill>
                <a:effectLst/>
                <a:latin typeface="Söhne"/>
              </a:rPr>
              <a:t>1)Medical Professionals:</a:t>
            </a:r>
            <a:endParaRPr lang="en-US" b="0" i="0" dirty="0">
              <a:solidFill>
                <a:srgbClr val="0D0D0D"/>
              </a:solidFill>
              <a:effectLst/>
              <a:latin typeface="Söhne"/>
            </a:endParaRPr>
          </a:p>
          <a:p>
            <a:r>
              <a:rPr lang="en-US" b="0" i="0" dirty="0">
                <a:solidFill>
                  <a:srgbClr val="0D0D0D"/>
                </a:solidFill>
                <a:effectLst/>
                <a:latin typeface="Söhne"/>
              </a:rPr>
              <a:t>    Medical professionals, including radiologists and clinicians, could use GAN-based</a:t>
            </a:r>
          </a:p>
          <a:p>
            <a:r>
              <a:rPr lang="en-US" dirty="0">
                <a:solidFill>
                  <a:srgbClr val="0D0D0D"/>
                </a:solidFill>
                <a:latin typeface="Söhne"/>
              </a:rPr>
              <a:t>    </a:t>
            </a:r>
            <a:r>
              <a:rPr lang="en-US" b="0" i="0" dirty="0">
                <a:solidFill>
                  <a:srgbClr val="0D0D0D"/>
                </a:solidFill>
                <a:effectLst/>
                <a:latin typeface="Söhne"/>
              </a:rPr>
              <a:t>image segmentation systems for analyzing medical images such as MRI scans, X-rays,</a:t>
            </a:r>
          </a:p>
          <a:p>
            <a:r>
              <a:rPr lang="en-US" b="0" i="0" dirty="0">
                <a:solidFill>
                  <a:srgbClr val="0D0D0D"/>
                </a:solidFill>
                <a:effectLst/>
                <a:latin typeface="Söhne"/>
              </a:rPr>
              <a:t>    or CT scans.</a:t>
            </a:r>
            <a:r>
              <a:rPr lang="en-IN" b="0" i="0" dirty="0">
                <a:solidFill>
                  <a:srgbClr val="0D0D0D"/>
                </a:solidFill>
                <a:effectLst/>
                <a:latin typeface="Söhne"/>
              </a:rPr>
              <a:t> Segmentation of organs, </a:t>
            </a:r>
            <a:r>
              <a:rPr lang="en-IN" b="0" i="0" dirty="0" err="1">
                <a:solidFill>
                  <a:srgbClr val="0D0D0D"/>
                </a:solidFill>
                <a:effectLst/>
                <a:latin typeface="Söhne"/>
              </a:rPr>
              <a:t>tumors</a:t>
            </a:r>
            <a:r>
              <a:rPr lang="en-IN" b="0" i="0" dirty="0">
                <a:solidFill>
                  <a:srgbClr val="0D0D0D"/>
                </a:solidFill>
                <a:effectLst/>
                <a:latin typeface="Söhne"/>
              </a:rPr>
              <a:t>,</a:t>
            </a:r>
            <a:r>
              <a:rPr lang="en-US" b="0" i="0" dirty="0">
                <a:solidFill>
                  <a:srgbClr val="0D0D0D"/>
                </a:solidFill>
                <a:effectLst/>
                <a:latin typeface="Söhne"/>
              </a:rPr>
              <a:t>treatment planning, and monitoring of</a:t>
            </a:r>
          </a:p>
          <a:p>
            <a:r>
              <a:rPr lang="en-US" b="0" i="0" dirty="0">
                <a:solidFill>
                  <a:srgbClr val="0D0D0D"/>
                </a:solidFill>
                <a:effectLst/>
                <a:latin typeface="Söhne"/>
              </a:rPr>
              <a:t>    medical conditions.</a:t>
            </a:r>
          </a:p>
          <a:p>
            <a:r>
              <a:rPr lang="en-IN" b="1" i="0" dirty="0">
                <a:solidFill>
                  <a:srgbClr val="0D0D0D"/>
                </a:solidFill>
                <a:effectLst/>
                <a:latin typeface="Söhne"/>
              </a:rPr>
              <a:t>2)Remote Sensing Analysts:</a:t>
            </a:r>
            <a:endParaRPr lang="en-US" b="0" i="0" dirty="0">
              <a:solidFill>
                <a:srgbClr val="0D0D0D"/>
              </a:solidFill>
              <a:effectLst/>
              <a:latin typeface="Söhne"/>
            </a:endParaRPr>
          </a:p>
          <a:p>
            <a:r>
              <a:rPr lang="en-IN" dirty="0">
                <a:latin typeface="Söhne"/>
              </a:rPr>
              <a:t>   </a:t>
            </a:r>
            <a:r>
              <a:rPr lang="en-US" b="0" i="0" dirty="0">
                <a:solidFill>
                  <a:srgbClr val="0D0D0D"/>
                </a:solidFill>
                <a:effectLst/>
                <a:latin typeface="Söhne"/>
              </a:rPr>
              <a:t>Remote sensing analysts, working in fields such as environmental monitoring,</a:t>
            </a:r>
          </a:p>
          <a:p>
            <a:r>
              <a:rPr lang="en-US" b="0" i="0" dirty="0">
                <a:solidFill>
                  <a:srgbClr val="0D0D0D"/>
                </a:solidFill>
                <a:effectLst/>
                <a:latin typeface="Söhne"/>
              </a:rPr>
              <a:t>   agriculture, or urban planning, may benefit from GAN-based image segmentation</a:t>
            </a:r>
          </a:p>
          <a:p>
            <a:r>
              <a:rPr lang="en-US" b="0" i="0" dirty="0">
                <a:solidFill>
                  <a:srgbClr val="0D0D0D"/>
                </a:solidFill>
                <a:effectLst/>
                <a:latin typeface="Söhne"/>
              </a:rPr>
              <a:t>   systems for analyzing satellite or aerial images. </a:t>
            </a:r>
          </a:p>
          <a:p>
            <a:r>
              <a:rPr lang="en-IN" b="1" i="0" dirty="0">
                <a:solidFill>
                  <a:srgbClr val="0D0D0D"/>
                </a:solidFill>
                <a:effectLst/>
                <a:latin typeface="Söhne"/>
              </a:rPr>
              <a:t>3)Digital Content Creators:</a:t>
            </a:r>
          </a:p>
          <a:p>
            <a:r>
              <a:rPr lang="en-IN" b="1" dirty="0">
                <a:solidFill>
                  <a:srgbClr val="0D0D0D"/>
                </a:solidFill>
                <a:latin typeface="Söhne"/>
              </a:rPr>
              <a:t>    </a:t>
            </a:r>
            <a:r>
              <a:rPr lang="en-US" b="0" i="0" dirty="0">
                <a:solidFill>
                  <a:srgbClr val="0D0D0D"/>
                </a:solidFill>
                <a:effectLst/>
                <a:latin typeface="Söhne"/>
              </a:rPr>
              <a:t>Digital content creators, including graphic designers, artists, and photographers, </a:t>
            </a:r>
          </a:p>
          <a:p>
            <a:r>
              <a:rPr lang="en-US" dirty="0">
                <a:solidFill>
                  <a:srgbClr val="0D0D0D"/>
                </a:solidFill>
                <a:latin typeface="Söhne"/>
              </a:rPr>
              <a:t>  </a:t>
            </a:r>
            <a:r>
              <a:rPr lang="en-US" b="0" i="0" dirty="0">
                <a:solidFill>
                  <a:srgbClr val="0D0D0D"/>
                </a:solidFill>
                <a:effectLst/>
                <a:latin typeface="Söhne"/>
              </a:rPr>
              <a:t>  could use GAN-based image segmentation systems for creative purposes.</a:t>
            </a:r>
          </a:p>
          <a:p>
            <a:r>
              <a:rPr lang="en-US" dirty="0">
                <a:solidFill>
                  <a:srgbClr val="0D0D0D"/>
                </a:solidFill>
                <a:latin typeface="Söhne"/>
              </a:rPr>
              <a:t>    </a:t>
            </a:r>
            <a:r>
              <a:rPr lang="en-US" b="0" i="0" dirty="0">
                <a:solidFill>
                  <a:srgbClr val="0D0D0D"/>
                </a:solidFill>
                <a:effectLst/>
                <a:latin typeface="Söhne"/>
              </a:rPr>
              <a:t>Segmentation of images into different regions or objects can assist in compositing.</a:t>
            </a:r>
          </a:p>
          <a:p>
            <a:r>
              <a:rPr lang="en-IN" b="1" i="0" dirty="0">
                <a:solidFill>
                  <a:srgbClr val="0D0D0D"/>
                </a:solidFill>
                <a:effectLst/>
                <a:latin typeface="Söhne"/>
              </a:rPr>
              <a:t>4)Biomedical Researchers:</a:t>
            </a:r>
          </a:p>
          <a:p>
            <a:r>
              <a:rPr lang="en-IN" b="1" dirty="0">
                <a:solidFill>
                  <a:srgbClr val="0D0D0D"/>
                </a:solidFill>
                <a:latin typeface="Söhne"/>
              </a:rPr>
              <a:t>    </a:t>
            </a:r>
            <a:r>
              <a:rPr lang="en-US" b="0" i="0" dirty="0">
                <a:solidFill>
                  <a:srgbClr val="0D0D0D"/>
                </a:solidFill>
                <a:effectLst/>
                <a:latin typeface="Söhne"/>
              </a:rPr>
              <a:t>Biomedical researchers and scientists could employ GAN-based image segmentation </a:t>
            </a:r>
          </a:p>
          <a:p>
            <a:r>
              <a:rPr lang="en-US" dirty="0">
                <a:solidFill>
                  <a:srgbClr val="0D0D0D"/>
                </a:solidFill>
                <a:latin typeface="Söhne"/>
              </a:rPr>
              <a:t>   </a:t>
            </a:r>
            <a:r>
              <a:rPr lang="en-US" b="0" i="0" dirty="0">
                <a:solidFill>
                  <a:srgbClr val="0D0D0D"/>
                </a:solidFill>
                <a:effectLst/>
                <a:latin typeface="Söhne"/>
              </a:rPr>
              <a:t> systems for analyzing microscopy images, histopathology slides, or cellular images.</a:t>
            </a:r>
          </a:p>
          <a:p>
            <a:r>
              <a:rPr lang="en-US" dirty="0">
                <a:solidFill>
                  <a:srgbClr val="0D0D0D"/>
                </a:solidFill>
                <a:latin typeface="Söhne"/>
              </a:rPr>
              <a:t>    </a:t>
            </a:r>
            <a:r>
              <a:rPr lang="en-US" b="0" i="0" dirty="0">
                <a:solidFill>
                  <a:srgbClr val="0D0D0D"/>
                </a:solidFill>
                <a:effectLst/>
                <a:latin typeface="Söhne"/>
              </a:rPr>
              <a:t>Accurate segmentation of cells, tissues, or structures can facilitate research in areas</a:t>
            </a:r>
          </a:p>
          <a:p>
            <a:r>
              <a:rPr lang="en-US" dirty="0">
                <a:solidFill>
                  <a:srgbClr val="0D0D0D"/>
                </a:solidFill>
                <a:latin typeface="Söhne"/>
              </a:rPr>
              <a:t>    </a:t>
            </a:r>
            <a:r>
              <a:rPr lang="en-US" b="0" i="0" dirty="0">
                <a:solidFill>
                  <a:srgbClr val="0D0D0D"/>
                </a:solidFill>
                <a:effectLst/>
                <a:latin typeface="Söhne"/>
              </a:rPr>
              <a:t>such as cancer biology, neuroscience, and drug discovery.</a:t>
            </a:r>
            <a:endParaRPr lang="en-IN" dirty="0">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9F0A8D7-8B4C-E96A-7FA3-AF4CA07BB4FD}"/>
              </a:ext>
            </a:extLst>
          </p:cNvPr>
          <p:cNvSpPr txBox="1"/>
          <p:nvPr/>
        </p:nvSpPr>
        <p:spPr>
          <a:xfrm>
            <a:off x="3048000" y="1524000"/>
            <a:ext cx="5943600" cy="5601533"/>
          </a:xfrm>
          <a:prstGeom prst="rect">
            <a:avLst/>
          </a:prstGeom>
          <a:noFill/>
        </p:spPr>
        <p:txBody>
          <a:bodyPr wrap="square" rtlCol="0">
            <a:spAutoFit/>
          </a:bodyPr>
          <a:lstStyle/>
          <a:p>
            <a:r>
              <a:rPr lang="en-US" sz="2000" b="1" i="0" dirty="0">
                <a:solidFill>
                  <a:srgbClr val="0D0D0D"/>
                </a:solidFill>
                <a:effectLst/>
                <a:latin typeface="Söhne"/>
                <a:cs typeface="Aharoni" panose="02010803020104030203" pitchFamily="2" charset="-79"/>
              </a:rPr>
              <a:t>Solution: </a:t>
            </a:r>
            <a:r>
              <a:rPr lang="en-US" sz="2000" b="0" i="0" dirty="0">
                <a:solidFill>
                  <a:srgbClr val="0D0D0D"/>
                </a:solidFill>
                <a:effectLst/>
                <a:latin typeface="Söhne"/>
              </a:rPr>
              <a:t>Our solution involves the development of a Generative Adversarial Network (GAN)-based framework for image segmentation .The key components of our solution include.</a:t>
            </a:r>
          </a:p>
          <a:p>
            <a:r>
              <a:rPr lang="en-IN" sz="2000" b="1" i="0" dirty="0">
                <a:solidFill>
                  <a:srgbClr val="0D0D0D"/>
                </a:solidFill>
                <a:effectLst/>
                <a:latin typeface="Söhne"/>
              </a:rPr>
              <a:t>Value Proposition:</a:t>
            </a:r>
          </a:p>
          <a:p>
            <a:r>
              <a:rPr lang="en-IN" sz="2000" b="1" i="0" dirty="0">
                <a:solidFill>
                  <a:srgbClr val="0D0D0D"/>
                </a:solidFill>
                <a:effectLst/>
                <a:latin typeface="Söhne"/>
              </a:rPr>
              <a:t>1)High-Quality Segmentations:</a:t>
            </a:r>
            <a:r>
              <a:rPr lang="en-US" sz="2000" b="0" i="0" dirty="0">
                <a:solidFill>
                  <a:srgbClr val="0D0D0D"/>
                </a:solidFill>
                <a:effectLst/>
                <a:latin typeface="Söhne"/>
              </a:rPr>
              <a:t>Our GAN-based approach produces high-quality segmentation masks that accurately delineate objects and regions of interest in images. such as medical imaging, object detection, and scene understanding.</a:t>
            </a:r>
          </a:p>
          <a:p>
            <a:r>
              <a:rPr lang="en-IN" sz="2000" b="1" i="0" dirty="0">
                <a:solidFill>
                  <a:srgbClr val="0D0D0D"/>
                </a:solidFill>
                <a:effectLst/>
                <a:latin typeface="Söhne"/>
              </a:rPr>
              <a:t>2)Robustness to Variability:</a:t>
            </a:r>
            <a:r>
              <a:rPr lang="en-US" sz="2000" b="0" i="0" dirty="0">
                <a:solidFill>
                  <a:srgbClr val="0D0D0D"/>
                </a:solidFill>
                <a:effectLst/>
                <a:latin typeface="Söhne"/>
              </a:rPr>
              <a:t>Our model demonstrates robustness to variability in image content, including variations in lighting, perspective, and object pose.</a:t>
            </a:r>
            <a:r>
              <a:rPr lang="en-IN" sz="2000" b="0" i="0" dirty="0">
                <a:solidFill>
                  <a:srgbClr val="0D0D0D"/>
                </a:solidFill>
                <a:effectLst/>
                <a:latin typeface="Söhne"/>
              </a:rPr>
              <a:t> </a:t>
            </a:r>
          </a:p>
          <a:p>
            <a:r>
              <a:rPr lang="en-IN" sz="2000" b="1" i="0" dirty="0">
                <a:solidFill>
                  <a:srgbClr val="0D0D0D"/>
                </a:solidFill>
                <a:effectLst/>
                <a:latin typeface="Söhne"/>
              </a:rPr>
              <a:t>3)Reduced Annotation Effort:</a:t>
            </a:r>
            <a:r>
              <a:rPr lang="en-US" sz="2000" b="0" i="0" dirty="0">
                <a:solidFill>
                  <a:srgbClr val="0D0D0D"/>
                </a:solidFill>
                <a:effectLst/>
                <a:latin typeface="Söhne"/>
              </a:rPr>
              <a:t>By leveraging GANs for image segmentation, our solution reduces the need for manual annotation of large-scale datasets. from a smaller set of annotated data</a:t>
            </a:r>
          </a:p>
          <a:p>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METHODOLOGY</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4E6CFE5F-89BB-8B5B-F3BB-1629212B6870}"/>
              </a:ext>
            </a:extLst>
          </p:cNvPr>
          <p:cNvSpPr txBox="1"/>
          <p:nvPr/>
        </p:nvSpPr>
        <p:spPr>
          <a:xfrm>
            <a:off x="2474595" y="1340572"/>
            <a:ext cx="7059930" cy="5324535"/>
          </a:xfrm>
          <a:prstGeom prst="rect">
            <a:avLst/>
          </a:prstGeom>
          <a:noFill/>
        </p:spPr>
        <p:txBody>
          <a:bodyPr wrap="square" rtlCol="0">
            <a:spAutoFit/>
          </a:bodyPr>
          <a:lstStyle/>
          <a:p>
            <a:r>
              <a:rPr lang="en-IN" sz="2000" b="1" i="0" dirty="0">
                <a:solidFill>
                  <a:srgbClr val="0D0D0D"/>
                </a:solidFill>
                <a:effectLst/>
                <a:latin typeface="Söhne"/>
              </a:rPr>
              <a:t>1)Data Preparation:</a:t>
            </a:r>
            <a:r>
              <a:rPr lang="en-US" sz="2000" b="0" i="0" dirty="0">
                <a:solidFill>
                  <a:srgbClr val="0D0D0D"/>
                </a:solidFill>
                <a:effectLst/>
                <a:latin typeface="Söhne"/>
              </a:rPr>
              <a:t>Collect and preprocess the dataset of images   </a:t>
            </a:r>
          </a:p>
          <a:p>
            <a:r>
              <a:rPr lang="en-US" sz="2000" dirty="0">
                <a:solidFill>
                  <a:srgbClr val="0D0D0D"/>
                </a:solidFill>
                <a:latin typeface="Söhne"/>
              </a:rPr>
              <a:t>   </a:t>
            </a:r>
            <a:r>
              <a:rPr lang="en-US" sz="2000" b="0" i="0" dirty="0">
                <a:solidFill>
                  <a:srgbClr val="0D0D0D"/>
                </a:solidFill>
                <a:effectLst/>
                <a:latin typeface="Söhne"/>
              </a:rPr>
              <a:t>with corresponding ground truth segmentation masks.</a:t>
            </a:r>
          </a:p>
          <a:p>
            <a:r>
              <a:rPr lang="en-US" sz="2000" b="0" i="0" dirty="0">
                <a:solidFill>
                  <a:srgbClr val="0D0D0D"/>
                </a:solidFill>
                <a:effectLst/>
                <a:latin typeface="Söhne"/>
              </a:rPr>
              <a:t>   Split the dataset into training, validation, and test sets.</a:t>
            </a:r>
          </a:p>
          <a:p>
            <a:r>
              <a:rPr lang="en-IN" sz="2000" b="1" i="0" dirty="0">
                <a:solidFill>
                  <a:srgbClr val="0D0D0D"/>
                </a:solidFill>
                <a:effectLst/>
                <a:latin typeface="Söhne"/>
              </a:rPr>
              <a:t>2)Generator Network Design:</a:t>
            </a:r>
            <a:r>
              <a:rPr lang="en-US" sz="2000" b="0" i="0" dirty="0">
                <a:solidFill>
                  <a:srgbClr val="0D0D0D"/>
                </a:solidFill>
                <a:effectLst/>
                <a:latin typeface="Söhne"/>
              </a:rPr>
              <a:t>Design the generator network   </a:t>
            </a:r>
          </a:p>
          <a:p>
            <a:r>
              <a:rPr lang="en-US" sz="2000" dirty="0">
                <a:solidFill>
                  <a:srgbClr val="0D0D0D"/>
                </a:solidFill>
                <a:latin typeface="Söhne"/>
              </a:rPr>
              <a:t>    </a:t>
            </a:r>
            <a:r>
              <a:rPr lang="en-US" sz="2000" b="0" i="0" dirty="0">
                <a:solidFill>
                  <a:srgbClr val="0D0D0D"/>
                </a:solidFill>
                <a:effectLst/>
                <a:latin typeface="Söhne"/>
              </a:rPr>
              <a:t>architecture, typically based on a U-Net or similar encoder-</a:t>
            </a:r>
          </a:p>
          <a:p>
            <a:r>
              <a:rPr lang="en-US" sz="2000" dirty="0">
                <a:solidFill>
                  <a:srgbClr val="0D0D0D"/>
                </a:solidFill>
                <a:latin typeface="Söhne"/>
              </a:rPr>
              <a:t>   </a:t>
            </a:r>
            <a:r>
              <a:rPr lang="en-US" sz="2000" b="0" i="0" dirty="0">
                <a:solidFill>
                  <a:srgbClr val="0D0D0D"/>
                </a:solidFill>
                <a:effectLst/>
                <a:latin typeface="Söhne"/>
              </a:rPr>
              <a:t> decoder architecture.</a:t>
            </a:r>
          </a:p>
          <a:p>
            <a:r>
              <a:rPr lang="en-IN" sz="2000" b="1" i="0" dirty="0">
                <a:solidFill>
                  <a:srgbClr val="0D0D0D"/>
                </a:solidFill>
                <a:effectLst/>
                <a:latin typeface="Söhne"/>
              </a:rPr>
              <a:t>3)Loss Functions:</a:t>
            </a:r>
            <a:r>
              <a:rPr lang="en-US" sz="2000" b="0" i="0" dirty="0">
                <a:solidFill>
                  <a:srgbClr val="0D0D0D"/>
                </a:solidFill>
                <a:effectLst/>
                <a:latin typeface="Söhne"/>
              </a:rPr>
              <a:t>Generator Loss: Combination of adversarial loss  </a:t>
            </a:r>
          </a:p>
          <a:p>
            <a:r>
              <a:rPr lang="en-US" sz="2000" dirty="0">
                <a:solidFill>
                  <a:srgbClr val="0D0D0D"/>
                </a:solidFill>
                <a:latin typeface="Söhne"/>
              </a:rPr>
              <a:t>  </a:t>
            </a:r>
            <a:r>
              <a:rPr lang="en-US" sz="2000" b="0" i="0" dirty="0">
                <a:solidFill>
                  <a:srgbClr val="0D0D0D"/>
                </a:solidFill>
                <a:effectLst/>
                <a:latin typeface="Söhne"/>
              </a:rPr>
              <a:t>  and segmentation loss </a:t>
            </a:r>
          </a:p>
          <a:p>
            <a:r>
              <a:rPr lang="en-US" sz="2000" b="0" i="0" dirty="0">
                <a:solidFill>
                  <a:srgbClr val="0D0D0D"/>
                </a:solidFill>
                <a:effectLst/>
                <a:latin typeface="Söhne"/>
              </a:rPr>
              <a:t>    Discriminator Loss: Binary cross-entropy loss to distinguish   </a:t>
            </a:r>
          </a:p>
          <a:p>
            <a:r>
              <a:rPr lang="en-US" sz="2000" dirty="0">
                <a:solidFill>
                  <a:srgbClr val="0D0D0D"/>
                </a:solidFill>
                <a:latin typeface="Söhne"/>
              </a:rPr>
              <a:t>  </a:t>
            </a:r>
            <a:r>
              <a:rPr lang="en-US" sz="2000" b="0" i="0" dirty="0">
                <a:solidFill>
                  <a:srgbClr val="0D0D0D"/>
                </a:solidFill>
                <a:effectLst/>
                <a:latin typeface="Söhne"/>
              </a:rPr>
              <a:t>  between real and generated masks.</a:t>
            </a:r>
          </a:p>
          <a:p>
            <a:r>
              <a:rPr lang="en-IN" sz="2000" b="1" i="0" dirty="0">
                <a:solidFill>
                  <a:srgbClr val="0D0D0D"/>
                </a:solidFill>
                <a:effectLst/>
                <a:latin typeface="Söhne"/>
              </a:rPr>
              <a:t>4)Training Process:</a:t>
            </a:r>
            <a:r>
              <a:rPr lang="en-US" sz="2000" b="0" i="0" dirty="0">
                <a:solidFill>
                  <a:srgbClr val="0D0D0D"/>
                </a:solidFill>
                <a:effectLst/>
                <a:latin typeface="Söhne"/>
              </a:rPr>
              <a:t>Initialize the weights of the generator and </a:t>
            </a:r>
          </a:p>
          <a:p>
            <a:r>
              <a:rPr lang="en-US" sz="2000" dirty="0">
                <a:solidFill>
                  <a:srgbClr val="0D0D0D"/>
                </a:solidFill>
                <a:latin typeface="Söhne"/>
              </a:rPr>
              <a:t>  </a:t>
            </a:r>
            <a:r>
              <a:rPr lang="en-US" sz="2000" b="0" i="0" dirty="0">
                <a:solidFill>
                  <a:srgbClr val="0D0D0D"/>
                </a:solidFill>
                <a:effectLst/>
                <a:latin typeface="Söhne"/>
              </a:rPr>
              <a:t> discriminator networks.</a:t>
            </a:r>
          </a:p>
          <a:p>
            <a:r>
              <a:rPr lang="en-US" sz="2000" b="0" i="0" dirty="0">
                <a:solidFill>
                  <a:srgbClr val="0D0D0D"/>
                </a:solidFill>
                <a:effectLst/>
                <a:latin typeface="Söhne"/>
              </a:rPr>
              <a:t>   Monitor training progress using metrics such as loss curves and</a:t>
            </a:r>
          </a:p>
          <a:p>
            <a:r>
              <a:rPr lang="en-US" sz="2000" dirty="0">
                <a:solidFill>
                  <a:srgbClr val="0D0D0D"/>
                </a:solidFill>
                <a:latin typeface="Söhne"/>
              </a:rPr>
              <a:t>  </a:t>
            </a:r>
            <a:r>
              <a:rPr lang="en-US" sz="2000" b="0" i="0" dirty="0">
                <a:solidFill>
                  <a:srgbClr val="0D0D0D"/>
                </a:solidFill>
                <a:effectLst/>
                <a:latin typeface="Söhne"/>
              </a:rPr>
              <a:t> validation performance.</a:t>
            </a:r>
          </a:p>
          <a:p>
            <a:r>
              <a:rPr lang="en-IN" sz="2000" b="1" i="0" dirty="0">
                <a:solidFill>
                  <a:srgbClr val="0D0D0D"/>
                </a:solidFill>
                <a:effectLst/>
                <a:latin typeface="Söhne"/>
              </a:rPr>
              <a:t>5)Model Deployment:</a:t>
            </a:r>
            <a:r>
              <a:rPr lang="en-US" sz="2000" b="0" i="0" dirty="0">
                <a:solidFill>
                  <a:srgbClr val="0D0D0D"/>
                </a:solidFill>
                <a:effectLst/>
                <a:latin typeface="Söhne"/>
              </a:rPr>
              <a:t>Deploy the trained model for inference on</a:t>
            </a:r>
          </a:p>
          <a:p>
            <a:r>
              <a:rPr lang="en-US" sz="2000" dirty="0">
                <a:solidFill>
                  <a:srgbClr val="0D0D0D"/>
                </a:solidFill>
                <a:latin typeface="Söhne"/>
              </a:rPr>
              <a:t>    </a:t>
            </a:r>
            <a:r>
              <a:rPr lang="en-US" sz="2000" b="0" i="0" dirty="0">
                <a:solidFill>
                  <a:srgbClr val="0D0D0D"/>
                </a:solidFill>
                <a:effectLst/>
                <a:latin typeface="Söhne"/>
              </a:rPr>
              <a:t>new unseen images, either locally or in cloud-based</a:t>
            </a:r>
          </a:p>
          <a:p>
            <a:r>
              <a:rPr lang="en-US" sz="2000" dirty="0">
                <a:solidFill>
                  <a:srgbClr val="0D0D0D"/>
                </a:solidFill>
                <a:latin typeface="Söhne"/>
              </a:rPr>
              <a:t>    </a:t>
            </a:r>
            <a:r>
              <a:rPr lang="en-US" sz="2000" b="0" i="0" dirty="0">
                <a:solidFill>
                  <a:srgbClr val="0D0D0D"/>
                </a:solidFill>
                <a:effectLst/>
                <a:latin typeface="Söhne"/>
              </a:rPr>
              <a:t>environments.</a:t>
            </a:r>
            <a:endParaRPr lang="en-IN" sz="2000" b="1" i="0" dirty="0">
              <a:solidFill>
                <a:srgbClr val="0D0D0D"/>
              </a:solidFill>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255E3DCA-2C53-5450-2ABB-F2EE10B53623}"/>
              </a:ext>
            </a:extLst>
          </p:cNvPr>
          <p:cNvSpPr txBox="1"/>
          <p:nvPr/>
        </p:nvSpPr>
        <p:spPr>
          <a:xfrm>
            <a:off x="838200" y="1295400"/>
            <a:ext cx="7924800" cy="5293757"/>
          </a:xfrm>
          <a:prstGeom prst="rect">
            <a:avLst/>
          </a:prstGeom>
          <a:noFill/>
        </p:spPr>
        <p:txBody>
          <a:bodyPr wrap="square" rtlCol="0">
            <a:spAutoFit/>
          </a:bodyPr>
          <a:lstStyle/>
          <a:p>
            <a:r>
              <a:rPr lang="en-IN" sz="2000" dirty="0">
                <a:latin typeface="Söhne"/>
              </a:rPr>
              <a:t>Modelling for image segmentation:</a:t>
            </a:r>
          </a:p>
          <a:p>
            <a:r>
              <a:rPr lang="en-IN" sz="2000" b="1" i="0" dirty="0">
                <a:solidFill>
                  <a:srgbClr val="0D0D0D"/>
                </a:solidFill>
                <a:effectLst/>
                <a:latin typeface="Söhne"/>
              </a:rPr>
              <a:t>Generator Network:</a:t>
            </a:r>
            <a:r>
              <a:rPr lang="en-US" sz="2000" b="0" i="0" dirty="0">
                <a:solidFill>
                  <a:srgbClr val="0D0D0D"/>
                </a:solidFill>
                <a:effectLst/>
                <a:latin typeface="Söhne"/>
              </a:rPr>
              <a:t>The generator network takes an input image and generates a corresponding segmentation mask.</a:t>
            </a:r>
            <a:endParaRPr lang="en-IN" sz="2000" b="0" i="0" dirty="0">
              <a:solidFill>
                <a:srgbClr val="0D0D0D"/>
              </a:solidFill>
              <a:effectLst/>
              <a:latin typeface="Söhne"/>
            </a:endParaRPr>
          </a:p>
          <a:p>
            <a:r>
              <a:rPr lang="en-IN" sz="2000" b="1" i="0" dirty="0">
                <a:solidFill>
                  <a:srgbClr val="0D0D0D"/>
                </a:solidFill>
                <a:effectLst/>
                <a:latin typeface="Söhne"/>
              </a:rPr>
              <a:t>Discriminator Network:</a:t>
            </a:r>
            <a:r>
              <a:rPr lang="en-US" sz="2000" b="0" i="0" dirty="0">
                <a:solidFill>
                  <a:srgbClr val="0D0D0D"/>
                </a:solidFill>
                <a:effectLst/>
                <a:latin typeface="Söhne"/>
              </a:rPr>
              <a:t>The discriminator network distinguishes between real and generated segmentation masks.</a:t>
            </a:r>
            <a:endParaRPr lang="en-IN" sz="2000" dirty="0">
              <a:solidFill>
                <a:srgbClr val="0D0D0D"/>
              </a:solidFill>
              <a:latin typeface="Söhne"/>
            </a:endParaRPr>
          </a:p>
          <a:p>
            <a:r>
              <a:rPr lang="en-US" sz="2000" b="0" i="0" dirty="0">
                <a:solidFill>
                  <a:srgbClr val="0D0D0D"/>
                </a:solidFill>
                <a:effectLst/>
                <a:latin typeface="Söhne"/>
              </a:rPr>
              <a:t>Architecture: The discriminator can be a simple convolutional neural network (CNN) that takes a segmentation mask </a:t>
            </a:r>
            <a:endParaRPr lang="en-IN" sz="2000" b="0" i="0" dirty="0">
              <a:solidFill>
                <a:srgbClr val="0D0D0D"/>
              </a:solidFill>
              <a:effectLst/>
              <a:latin typeface="Söhne"/>
            </a:endParaRPr>
          </a:p>
          <a:p>
            <a:r>
              <a:rPr lang="en-IN" sz="2000" b="1" i="0" dirty="0">
                <a:solidFill>
                  <a:srgbClr val="0D0D0D"/>
                </a:solidFill>
                <a:effectLst/>
                <a:latin typeface="Söhne"/>
              </a:rPr>
              <a:t>Training Process:</a:t>
            </a:r>
          </a:p>
          <a:p>
            <a:r>
              <a:rPr lang="en-US" sz="2000" b="0" i="0" dirty="0">
                <a:solidFill>
                  <a:srgbClr val="0D0D0D"/>
                </a:solidFill>
                <a:effectLst/>
                <a:latin typeface="Söhne"/>
              </a:rPr>
              <a:t>Adversarial Training: The generator and discriminator are trained </a:t>
            </a:r>
            <a:r>
              <a:rPr lang="en-US" sz="2000" b="0" i="0" dirty="0" err="1">
                <a:solidFill>
                  <a:srgbClr val="0D0D0D"/>
                </a:solidFill>
                <a:effectLst/>
                <a:latin typeface="Söhne"/>
              </a:rPr>
              <a:t>adversarially</a:t>
            </a:r>
            <a:endParaRPr lang="en-US" sz="2000" dirty="0">
              <a:solidFill>
                <a:srgbClr val="0D0D0D"/>
              </a:solidFill>
              <a:latin typeface="Söhne"/>
            </a:endParaRPr>
          </a:p>
          <a:p>
            <a:r>
              <a:rPr lang="en-US" sz="2000" b="0" i="0" dirty="0">
                <a:solidFill>
                  <a:srgbClr val="0D0D0D"/>
                </a:solidFill>
                <a:effectLst/>
                <a:latin typeface="Söhne"/>
              </a:rPr>
              <a:t>Loss Functions: The generator is trained with an adversarial loss</a:t>
            </a:r>
            <a:endParaRPr lang="en-IN" sz="2000" dirty="0">
              <a:solidFill>
                <a:srgbClr val="0D0D0D"/>
              </a:solidFill>
              <a:latin typeface="Söhne"/>
            </a:endParaRPr>
          </a:p>
          <a:p>
            <a:r>
              <a:rPr lang="en-US" sz="2000" b="0" i="0" dirty="0">
                <a:solidFill>
                  <a:srgbClr val="0D0D0D"/>
                </a:solidFill>
                <a:effectLst/>
                <a:latin typeface="Söhne"/>
              </a:rPr>
              <a:t>Training Strategy: The model is trained using a combination of real image-mask pairs and fake image-mask pairs generated by the generator.</a:t>
            </a:r>
            <a:endParaRPr lang="en-IN" sz="2000" dirty="0">
              <a:latin typeface="Söhne"/>
            </a:endParaRPr>
          </a:p>
          <a:p>
            <a:r>
              <a:rPr lang="en-IN" sz="2000" b="1" i="0" dirty="0">
                <a:solidFill>
                  <a:srgbClr val="0D0D0D"/>
                </a:solidFill>
                <a:effectLst/>
                <a:latin typeface="Söhne"/>
              </a:rPr>
              <a:t>Model Evaluation:</a:t>
            </a:r>
            <a:r>
              <a:rPr lang="en-US" sz="2000" b="0" i="0" dirty="0">
                <a:solidFill>
                  <a:srgbClr val="0D0D0D"/>
                </a:solidFill>
                <a:effectLst/>
                <a:latin typeface="Söhne"/>
              </a:rPr>
              <a:t>Visual Inspection: Qualitative evaluation involves visually inspecting the generated segmentation masks to assess their quality and correctness.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1121</Words>
  <Application>Microsoft Office PowerPoint</Application>
  <PresentationFormat>Widescreen</PresentationFormat>
  <Paragraphs>120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Sitka Heading Semibold</vt:lpstr>
      <vt:lpstr>Söhne</vt:lpstr>
      <vt:lpstr>Trebuchet MS</vt:lpstr>
      <vt:lpstr>Office Theme</vt:lpstr>
      <vt:lpstr>B SANTHOSH KUMAR  </vt:lpstr>
      <vt:lpstr>IMAGE SEGMENTATION USING GANs</vt:lpstr>
      <vt:lpstr>AGENDA</vt:lpstr>
      <vt:lpstr>PROBLEM STATEMENT</vt:lpstr>
      <vt:lpstr>PROJECT OVERVIEW</vt:lpstr>
      <vt:lpstr>WHO ARE THE END USERS?</vt:lpstr>
      <vt:lpstr>YOUR SOLUTION AND ITS VALUE PROPOSITION</vt:lpstr>
      <vt:lpstr>METHODOLOGY</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Narendra Balaji</dc:creator>
  <cp:lastModifiedBy>Narendra Balaji</cp:lastModifiedBy>
  <cp:revision>3</cp:revision>
  <dcterms:created xsi:type="dcterms:W3CDTF">2024-04-01T12:32:52Z</dcterms:created>
  <dcterms:modified xsi:type="dcterms:W3CDTF">2024-04-01T16:07:36Z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