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65" r:id="rId2"/>
    <p:sldId id="360" r:id="rId3"/>
    <p:sldId id="362" r:id="rId4"/>
    <p:sldId id="371" r:id="rId5"/>
    <p:sldId id="374" r:id="rId6"/>
    <p:sldId id="375" r:id="rId7"/>
    <p:sldId id="369" r:id="rId8"/>
    <p:sldId id="372" r:id="rId9"/>
    <p:sldId id="368" r:id="rId10"/>
    <p:sldId id="370" r:id="rId11"/>
    <p:sldId id="3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lsh, Sean" initials="WS" lastIdx="8" clrIdx="0">
    <p:extLst>
      <p:ext uri="{19B8F6BF-5375-455C-9EA6-DF929625EA0E}">
        <p15:presenceInfo xmlns:p15="http://schemas.microsoft.com/office/powerpoint/2012/main" userId="S-1-5-21-8915387-1179330321-1947940980-1746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4F7E"/>
    <a:srgbClr val="002673"/>
    <a:srgbClr val="D9D9D9"/>
    <a:srgbClr val="000000"/>
    <a:srgbClr val="7176A6"/>
    <a:srgbClr val="4CA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9" autoAdjust="0"/>
    <p:restoredTop sz="59681" autoAdjust="0"/>
  </p:normalViewPr>
  <p:slideViewPr>
    <p:cSldViewPr snapToGrid="0">
      <p:cViewPr varScale="1">
        <p:scale>
          <a:sx n="35" d="100"/>
          <a:sy n="35" d="100"/>
        </p:scale>
        <p:origin x="142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4E579-BC20-4280-A8FE-315D79C5B15D}" type="datetimeFigureOut">
              <a:rPr lang="en-US" smtClean="0"/>
              <a:t>10/9/2017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E9F82-1FE2-4B6A-B420-8929B9E74E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135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typical NYL policyholder interacts with NYL only 5-6 times during the entire life of the policy, and their user experience will be quite different. The typical user would mostly search for NYL on line and land on NYL.com. 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Why this use case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Low adoption rate of VSC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Limited </a:t>
            </a:r>
            <a:r>
              <a:rPr lang="en-US" dirty="0" err="1"/>
              <a:t>policyowner</a:t>
            </a:r>
            <a:r>
              <a:rPr lang="en-US" dirty="0"/>
              <a:t> interactions with large span of time between transactions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Only 4% of transactions performed on VSC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Service Library forms are not designed as Smart forms and without digital signature capability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Service Library primarily used to find forms to be printed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Use Case accounts for 80% of our policyholders. If we can save just 10% of CSR calls is approx. $200K a year.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9F82-1FE2-4B6A-B420-8929B9E74E8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53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the Home Page on NYL.com the </a:t>
            </a:r>
            <a:r>
              <a:rPr lang="en-US" dirty="0" err="1"/>
              <a:t>policyowner</a:t>
            </a:r>
            <a:r>
              <a:rPr lang="en-US" dirty="0"/>
              <a:t> is presented with a few options on the top right: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Beneficiaries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My Account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Contact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Search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As an infrequent user they may select Search and type Change Bene – and be returned no results or Change Beneficiaries and be returned 1,400 results, neither that would be helpful.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So what would they do next?  Call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Calls cost money approx. $1 a minute and we receive nearly 2 million calls a year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So whenever we can save a call we save money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9F82-1FE2-4B6A-B420-8929B9E74E8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0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show you our solution The Navigator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9F82-1FE2-4B6A-B420-8929B9E74E8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45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9F82-1FE2-4B6A-B420-8929B9E74E8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731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Why this use case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Low adoption rate of VSC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Limited </a:t>
            </a:r>
            <a:r>
              <a:rPr lang="en-US" dirty="0" err="1"/>
              <a:t>policyowner</a:t>
            </a:r>
            <a:r>
              <a:rPr lang="en-US" dirty="0"/>
              <a:t> interactions with large span of time between transactions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Only 4% of transactions performed on VSC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Service Library forms are not designed as Smart forms and without digital signature capability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Service Library primarily used to find forms to be printed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Use Case accounts for 80% of our policyholders. If we can save just 10% of CSR calls is approx. $200K a year.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9F82-1FE2-4B6A-B420-8929B9E74E8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0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9F82-1FE2-4B6A-B420-8929B9E74E8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091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these events occur more often than our Policyowners interact with us on their policies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9F82-1FE2-4B6A-B420-8929B9E74E8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88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9" descr="Nyl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914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66"/>
          <p:cNvSpPr txBox="1">
            <a:spLocks noChangeArrowheads="1"/>
          </p:cNvSpPr>
          <p:nvPr userDrawn="1"/>
        </p:nvSpPr>
        <p:spPr bwMode="auto">
          <a:xfrm>
            <a:off x="4730751" y="6450014"/>
            <a:ext cx="2066271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i="1" dirty="0">
                <a:solidFill>
                  <a:srgbClr val="000000"/>
                </a:solidFill>
                <a:latin typeface="Times" charset="0"/>
                <a:ea typeface="Geneva" pitchFamily="-109" charset="-128"/>
              </a:rPr>
              <a:t>The Company You Keep</a:t>
            </a:r>
            <a:r>
              <a:rPr lang="en-US" altLang="en-US" sz="1200" i="1" baseline="42000" dirty="0">
                <a:solidFill>
                  <a:srgbClr val="000000"/>
                </a:solidFill>
                <a:latin typeface="Times" charset="0"/>
                <a:ea typeface="Geneva" pitchFamily="-109" charset="-128"/>
              </a:rPr>
              <a:t>®</a:t>
            </a:r>
          </a:p>
        </p:txBody>
      </p:sp>
      <p:sp>
        <p:nvSpPr>
          <p:cNvPr id="6" name="Line 68"/>
          <p:cNvSpPr>
            <a:spLocks noChangeShapeType="1"/>
          </p:cNvSpPr>
          <p:nvPr userDrawn="1"/>
        </p:nvSpPr>
        <p:spPr bwMode="auto">
          <a:xfrm>
            <a:off x="1676400" y="3724275"/>
            <a:ext cx="8636000" cy="0"/>
          </a:xfrm>
          <a:prstGeom prst="line">
            <a:avLst/>
          </a:prstGeom>
          <a:noFill/>
          <a:ln w="38100">
            <a:solidFill>
              <a:srgbClr val="0075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ea typeface="Geneva" pitchFamily="-109" charset="-128"/>
            </a:endParaRPr>
          </a:p>
        </p:txBody>
      </p:sp>
      <p:sp>
        <p:nvSpPr>
          <p:cNvPr id="3103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1" y="4676775"/>
            <a:ext cx="12026900" cy="762000"/>
          </a:xfrm>
        </p:spPr>
        <p:txBody>
          <a:bodyPr anchor="ctr"/>
          <a:lstStyle>
            <a:lvl1pPr marL="0" indent="0" algn="ctr">
              <a:spcBef>
                <a:spcPct val="0"/>
              </a:spcBef>
              <a:buFontTx/>
              <a:buNone/>
              <a:defRPr sz="18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109" name="Rectangle 37"/>
          <p:cNvSpPr>
            <a:spLocks noGrp="1" noChangeArrowheads="1"/>
          </p:cNvSpPr>
          <p:nvPr>
            <p:ph type="ctrTitle"/>
          </p:nvPr>
        </p:nvSpPr>
        <p:spPr bwMode="white">
          <a:xfrm>
            <a:off x="0" y="3232577"/>
            <a:ext cx="12192000" cy="415498"/>
          </a:xfrm>
          <a:ln/>
        </p:spPr>
        <p:txBody>
          <a:bodyPr lIns="0" tIns="0" rIns="0" bIns="0"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52000" y="6553200"/>
            <a:ext cx="2540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7CDA01-1F3A-430D-89E1-9451C80CB18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27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8C033-DD27-46A7-B770-D0FC3416188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33557-6C93-4C0B-B6E2-F68BF36A01DE}" type="datetime4">
              <a:rPr lang="en-US">
                <a:solidFill>
                  <a:srgbClr val="FFFFFF"/>
                </a:solidFill>
              </a:rPr>
              <a:pPr>
                <a:defRPr/>
              </a:pPr>
              <a:t>October 9, 2017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55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44009" y="119064"/>
            <a:ext cx="443192" cy="5214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351" y="119064"/>
            <a:ext cx="8041216" cy="5214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69393-5063-4E16-88AC-4E3771E13B1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90719E-DFE9-490A-AF9F-273A9A914839}" type="datetime4">
              <a:rPr lang="en-US">
                <a:solidFill>
                  <a:srgbClr val="FFFFFF"/>
                </a:solidFill>
              </a:rPr>
              <a:pPr>
                <a:defRPr/>
              </a:pPr>
              <a:t>October 9, 2017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39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84EB0-21DF-4B51-BAB2-C5721EBB147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DABD1-354E-4320-977A-D8AC63E26A5F}" type="datetime4">
              <a:rPr lang="en-US">
                <a:solidFill>
                  <a:srgbClr val="FFFFFF"/>
                </a:solidFill>
              </a:rPr>
              <a:pPr>
                <a:defRPr/>
              </a:pPr>
              <a:t>October 9, 2017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28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0939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5E88E-1EA2-45AC-B0FC-6A6778FB8F2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6FDDA-85B3-408A-BD6E-668CC7EBFB8B}" type="datetime4">
              <a:rPr lang="en-US">
                <a:solidFill>
                  <a:srgbClr val="FFFFFF"/>
                </a:solidFill>
              </a:rPr>
              <a:pPr>
                <a:defRPr/>
              </a:pPr>
              <a:t>October 9, 2017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374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7100" y="1066800"/>
            <a:ext cx="4826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6300" y="1066800"/>
            <a:ext cx="4826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A75AC-4578-42F7-9FE3-E76E618A186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B909D5-0633-4753-8424-20724B907478}" type="datetime4">
              <a:rPr lang="en-US">
                <a:solidFill>
                  <a:srgbClr val="FFFFFF"/>
                </a:solidFill>
              </a:rPr>
              <a:pPr>
                <a:defRPr/>
              </a:pPr>
              <a:t>October 9, 2017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37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4319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52927-E000-4B34-BEC9-12646E6E2EE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2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06AE4-C524-4E77-94DA-24943A28D5B7}" type="datetime4">
              <a:rPr lang="en-US">
                <a:solidFill>
                  <a:srgbClr val="FFFFFF"/>
                </a:solidFill>
              </a:rPr>
              <a:pPr>
                <a:defRPr/>
              </a:pPr>
              <a:t>October 9, 2017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97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C3C76-1971-45A3-9D9A-384D3378D11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1AFC0-FE83-4176-9205-E6A3AD1EECA3}" type="datetime4">
              <a:rPr lang="en-US">
                <a:solidFill>
                  <a:srgbClr val="FFFFFF"/>
                </a:solidFill>
              </a:rPr>
              <a:pPr>
                <a:defRPr/>
              </a:pPr>
              <a:t>October 9, 2017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72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977833-BEF0-4239-B520-4BABCAF8C34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6749B-A41A-4498-8862-D1A6AE9EC141}" type="datetime4">
              <a:rPr lang="en-US">
                <a:solidFill>
                  <a:srgbClr val="FFFFFF"/>
                </a:solidFill>
              </a:rPr>
              <a:pPr>
                <a:defRPr/>
              </a:pPr>
              <a:t>October 9, 2017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77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102707"/>
            <a:ext cx="4011084" cy="33239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38D57C-6310-4693-BF41-5935D34C587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BC958-6C91-470D-BE95-333C439B25F1}" type="datetime4">
              <a:rPr lang="en-US">
                <a:solidFill>
                  <a:srgbClr val="FFFFFF"/>
                </a:solidFill>
              </a:rPr>
              <a:pPr>
                <a:defRPr/>
              </a:pPr>
              <a:t>October 9, 2017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11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34945"/>
            <a:ext cx="7315200" cy="33239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793B7-EEF9-4DE7-A586-4F9FB0D2662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D1B83-1DBC-4AE9-B9B2-A6D3999AF59B}" type="datetime4">
              <a:rPr lang="en-US">
                <a:solidFill>
                  <a:srgbClr val="FFFFFF"/>
                </a:solidFill>
              </a:rPr>
              <a:pPr>
                <a:defRPr/>
              </a:pPr>
              <a:t>October 9, 2017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67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7100" y="1066800"/>
            <a:ext cx="9855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26400" y="6553200"/>
            <a:ext cx="3657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solidFill>
                  <a:schemeClr val="bg1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  <a:ea typeface="Geneva" pitchFamily="-109" charset="-128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734800" y="65532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877972-D0A2-486C-A23D-9D840C6931C1}" type="slidenum">
              <a:rPr lang="en-US" altLang="en-US">
                <a:solidFill>
                  <a:srgbClr val="000000"/>
                </a:solidFill>
                <a:ea typeface="Geneva" pitchFamily="-109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ea typeface="Geneva" pitchFamily="-109" charset="-128"/>
            </a:endParaRP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0" y="6629400"/>
            <a:ext cx="2540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90000"/>
              </a:lnSpc>
              <a:defRPr sz="800">
                <a:solidFill>
                  <a:schemeClr val="bg1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DB879A-6AFC-4F47-A399-5CC5EC9882EF}" type="datetime4">
              <a:rPr lang="en-US">
                <a:solidFill>
                  <a:srgbClr val="FFFFFF"/>
                </a:solidFill>
                <a:ea typeface="Geneva" pitchFamily="-109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October 9, 2017</a:t>
            </a:fld>
            <a:endParaRPr lang="en-US" dirty="0">
              <a:solidFill>
                <a:srgbClr val="FFFFFF"/>
              </a:solidFill>
              <a:ea typeface="Geneva" pitchFamily="-109" charset="-128"/>
            </a:endParaRPr>
          </a:p>
        </p:txBody>
      </p:sp>
      <p:sp>
        <p:nvSpPr>
          <p:cNvPr id="2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895352" y="119063"/>
            <a:ext cx="10991849" cy="44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7429" tIns="27429" rIns="27429" bIns="27429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1" name="Line 24"/>
          <p:cNvSpPr>
            <a:spLocks noChangeShapeType="1"/>
          </p:cNvSpPr>
          <p:nvPr userDrawn="1"/>
        </p:nvSpPr>
        <p:spPr bwMode="auto">
          <a:xfrm>
            <a:off x="160868" y="647700"/>
            <a:ext cx="11866033" cy="0"/>
          </a:xfrm>
          <a:prstGeom prst="line">
            <a:avLst/>
          </a:prstGeom>
          <a:noFill/>
          <a:ln w="28575">
            <a:solidFill>
              <a:srgbClr val="0075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ea typeface="Geneva" pitchFamily="-109" charset="-128"/>
            </a:endParaRPr>
          </a:p>
        </p:txBody>
      </p:sp>
      <p:pic>
        <p:nvPicPr>
          <p:cNvPr id="1032" name="Picture 25" descr="Nyllogo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1" y="95250"/>
            <a:ext cx="538284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137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223838" indent="-223838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8800" indent="-22066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800000"/>
        </a:buClr>
        <a:buChar char="–"/>
        <a:defRPr sz="2200">
          <a:solidFill>
            <a:srgbClr val="800000"/>
          </a:solidFill>
          <a:latin typeface="+mn-lt"/>
        </a:defRPr>
      </a:lvl2pPr>
      <a:lvl3pPr marL="9017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3pPr>
      <a:lvl4pPr marL="12446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87500" indent="-228600" algn="l" rtl="0" eaLnBrk="0" fontAlgn="base" hangingPunct="0">
        <a:spcBef>
          <a:spcPct val="45000"/>
        </a:spcBef>
        <a:spcAft>
          <a:spcPct val="0"/>
        </a:spcAft>
        <a:buClr>
          <a:schemeClr val="folHlink"/>
        </a:buClr>
        <a:buSzPct val="85000"/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044700" indent="-228600" algn="l" rtl="0" fontAlgn="base">
        <a:spcBef>
          <a:spcPct val="45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2501900" indent="-228600" algn="l" rtl="0" fontAlgn="base">
        <a:spcBef>
          <a:spcPct val="45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2959100" indent="-228600" algn="l" rtl="0" fontAlgn="base">
        <a:spcBef>
          <a:spcPct val="45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416300" indent="-228600" algn="l" rtl="0" fontAlgn="base">
        <a:spcBef>
          <a:spcPct val="45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3C584D0-1BD1-4E0E-A3D9-F4F85EBE4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adVenture</a:t>
            </a:r>
            <a:r>
              <a:rPr lang="en-US" dirty="0"/>
              <a:t> Team</a:t>
            </a:r>
          </a:p>
          <a:p>
            <a:r>
              <a:rPr lang="en-US" dirty="0"/>
              <a:t>Eileen Hengel OBIO, Peter </a:t>
            </a:r>
            <a:r>
              <a:rPr lang="en-US" dirty="0" err="1"/>
              <a:t>Mascarnhas</a:t>
            </a:r>
            <a:r>
              <a:rPr lang="en-US" dirty="0"/>
              <a:t>-NYL Ventures, Baki </a:t>
            </a:r>
            <a:r>
              <a:rPr lang="en-US" dirty="0" err="1"/>
              <a:t>Mumkaya</a:t>
            </a:r>
            <a:r>
              <a:rPr lang="en-US" dirty="0"/>
              <a:t>- NYL Venture, Ben Saphier- NYL Ventures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40939A-D017-4166-9094-9931EB383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339452"/>
            <a:ext cx="12192000" cy="803297"/>
          </a:xfrm>
        </p:spPr>
        <p:txBody>
          <a:bodyPr/>
          <a:lstStyle/>
          <a:p>
            <a:r>
              <a:rPr lang="en-US" sz="4000" dirty="0"/>
              <a:t>Navigator</a:t>
            </a:r>
            <a:br>
              <a:rPr lang="en-US" sz="4000" dirty="0"/>
            </a:br>
            <a:r>
              <a:rPr lang="en-US" sz="1800" i="1" dirty="0"/>
              <a:t>Reimagining the Service Forms Library Experience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95329-E484-4C23-8880-1B624D1107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7CDA01-1F3A-430D-89E1-9451C80CB181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01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946F41-3761-4884-ACA8-D1BE70A33E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977833-BEF0-4239-B520-4BABCAF8C34A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E8966-1405-4FFA-8CFE-38CF78DA1831}"/>
              </a:ext>
            </a:extLst>
          </p:cNvPr>
          <p:cNvSpPr txBox="1"/>
          <p:nvPr/>
        </p:nvSpPr>
        <p:spPr>
          <a:xfrm>
            <a:off x="658337" y="1560053"/>
            <a:ext cx="105078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Approx</a:t>
            </a:r>
            <a:r>
              <a:rPr lang="en-US" dirty="0"/>
              <a:t> 5 million policy holders- 6,113,423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951,750 unique users in 2016 (20%)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168,897 transactions from mobile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4% of transactions are completed on VSC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Phone calls received- 1,911,582  (2016)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VSC adoption rate  25-30% for bene, 15-20% for address change, COM- 8%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25% NIGO rate on forms either wrong or incomplete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then 5 interactions with NYL over the life of a policy owner (excluding agent)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Avg</a:t>
            </a:r>
            <a:r>
              <a:rPr lang="en-US" dirty="0"/>
              <a:t> CSR cost per minute 75 cents to $1.00 (2014)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48A16C-18A3-4957-B85D-5029652CE986}"/>
              </a:ext>
            </a:extLst>
          </p:cNvPr>
          <p:cNvSpPr txBox="1"/>
          <p:nvPr/>
        </p:nvSpPr>
        <p:spPr>
          <a:xfrm>
            <a:off x="3508310" y="-1"/>
            <a:ext cx="6983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414813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946F41-3761-4884-ACA8-D1BE70A33E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977833-BEF0-4239-B520-4BABCAF8C34A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E8966-1405-4FFA-8CFE-38CF78DA1831}"/>
              </a:ext>
            </a:extLst>
          </p:cNvPr>
          <p:cNvSpPr txBox="1"/>
          <p:nvPr/>
        </p:nvSpPr>
        <p:spPr>
          <a:xfrm>
            <a:off x="768146" y="1402719"/>
            <a:ext cx="8632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do all these have in common?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World Cup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Winter Olympics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Leap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Presidential 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US census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48A16C-18A3-4957-B85D-5029652CE986}"/>
              </a:ext>
            </a:extLst>
          </p:cNvPr>
          <p:cNvSpPr txBox="1"/>
          <p:nvPr/>
        </p:nvSpPr>
        <p:spPr>
          <a:xfrm>
            <a:off x="2069432" y="-1"/>
            <a:ext cx="9168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Who’s our Typical Customer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2130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946F41-3761-4884-ACA8-D1BE70A33E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977833-BEF0-4239-B520-4BABCAF8C34A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E8966-1405-4FFA-8CFE-38CF78DA1831}"/>
              </a:ext>
            </a:extLst>
          </p:cNvPr>
          <p:cNvSpPr txBox="1"/>
          <p:nvPr/>
        </p:nvSpPr>
        <p:spPr>
          <a:xfrm>
            <a:off x="5029200" y="1843876"/>
            <a:ext cx="670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Age 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Married with three kids 23, 21 and 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Whole Life policy owner for over 10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Recently became a grandfather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Looking to update his beneficiary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Last transaction was 2012 to change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584F83-4DB6-47E1-BFC9-0A4C8BC71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48" y="776550"/>
            <a:ext cx="4657210" cy="5126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48A16C-18A3-4957-B85D-5029652CE986}"/>
              </a:ext>
            </a:extLst>
          </p:cNvPr>
          <p:cNvSpPr txBox="1"/>
          <p:nvPr/>
        </p:nvSpPr>
        <p:spPr>
          <a:xfrm>
            <a:off x="3508310" y="-1"/>
            <a:ext cx="6983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Joe Customer</a:t>
            </a:r>
          </a:p>
        </p:txBody>
      </p:sp>
    </p:spTree>
    <p:extLst>
      <p:ext uri="{BB962C8B-B14F-4D97-AF65-F5344CB8AC3E}">
        <p14:creationId xmlns:p14="http://schemas.microsoft.com/office/powerpoint/2010/main" val="235532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946F41-3761-4884-ACA8-D1BE70A33E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977833-BEF0-4239-B520-4BABCAF8C34A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81AB7B-EFBE-475D-A980-934C43C09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52138"/>
            <a:ext cx="5908342" cy="28058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1769AB-BD23-4912-A0D9-2127EC905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058" y="4052138"/>
            <a:ext cx="5908342" cy="2718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1C4A96-4B64-4E68-9286-A0D44CAABD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4171" y="713317"/>
            <a:ext cx="5908342" cy="29082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DFB027-11BA-4B09-A4A1-7AC544049FA6}"/>
              </a:ext>
            </a:extLst>
          </p:cNvPr>
          <p:cNvSpPr txBox="1"/>
          <p:nvPr/>
        </p:nvSpPr>
        <p:spPr>
          <a:xfrm>
            <a:off x="0" y="1982789"/>
            <a:ext cx="2777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Joe, logs on NYL.com to find a beneficiary form</a:t>
            </a:r>
          </a:p>
        </p:txBody>
      </p:sp>
    </p:spTree>
    <p:extLst>
      <p:ext uri="{BB962C8B-B14F-4D97-AF65-F5344CB8AC3E}">
        <p14:creationId xmlns:p14="http://schemas.microsoft.com/office/powerpoint/2010/main" val="3464914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5FDFF1-3815-44A1-A104-844210F3D7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977833-BEF0-4239-B520-4BABCAF8C34A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017E31-BA1C-4304-AFAC-B2763130477E}"/>
              </a:ext>
            </a:extLst>
          </p:cNvPr>
          <p:cNvSpPr txBox="1"/>
          <p:nvPr/>
        </p:nvSpPr>
        <p:spPr>
          <a:xfrm>
            <a:off x="2117556" y="1004173"/>
            <a:ext cx="7652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Welcome to: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6B9A0D-53BA-4DF4-8416-2F9E839AE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564" y="1905472"/>
            <a:ext cx="6454615" cy="433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5FDFF1-3815-44A1-A104-844210F3D7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977833-BEF0-4239-B520-4BABCAF8C34A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017E31-BA1C-4304-AFAC-B2763130477E}"/>
              </a:ext>
            </a:extLst>
          </p:cNvPr>
          <p:cNvSpPr txBox="1"/>
          <p:nvPr/>
        </p:nvSpPr>
        <p:spPr>
          <a:xfrm>
            <a:off x="2105524" y="0"/>
            <a:ext cx="7652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Additional Features: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46D2D2-5D79-4FA0-BDA1-0973E33B1C1E}"/>
              </a:ext>
            </a:extLst>
          </p:cNvPr>
          <p:cNvSpPr txBox="1"/>
          <p:nvPr/>
        </p:nvSpPr>
        <p:spPr>
          <a:xfrm>
            <a:off x="1997242" y="1022684"/>
            <a:ext cx="6918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Google Location to prefill address change 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 forms completed on line in database and bar coded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29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5FDFF1-3815-44A1-A104-844210F3D7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977833-BEF0-4239-B520-4BABCAF8C34A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017E31-BA1C-4304-AFAC-B2763130477E}"/>
              </a:ext>
            </a:extLst>
          </p:cNvPr>
          <p:cNvSpPr txBox="1"/>
          <p:nvPr/>
        </p:nvSpPr>
        <p:spPr>
          <a:xfrm>
            <a:off x="2117558" y="2815389"/>
            <a:ext cx="7652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26214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5FDFF1-3815-44A1-A104-844210F3D7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977833-BEF0-4239-B520-4BABCAF8C34A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017E31-BA1C-4304-AFAC-B2763130477E}"/>
              </a:ext>
            </a:extLst>
          </p:cNvPr>
          <p:cNvSpPr txBox="1"/>
          <p:nvPr/>
        </p:nvSpPr>
        <p:spPr>
          <a:xfrm>
            <a:off x="2117558" y="2815389"/>
            <a:ext cx="7652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641026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9FA16A-F384-4A35-B3AD-9B5709E69E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977833-BEF0-4239-B520-4BABCAF8C34A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5E99D0-02A3-41B7-BC02-DFBFCBABCA66}"/>
              </a:ext>
            </a:extLst>
          </p:cNvPr>
          <p:cNvSpPr/>
          <p:nvPr/>
        </p:nvSpPr>
        <p:spPr>
          <a:xfrm>
            <a:off x="818147" y="1467853"/>
            <a:ext cx="1708485" cy="794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Agent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EEC5F7-119C-4F7D-8DA2-ECC927C27E8B}"/>
              </a:ext>
            </a:extLst>
          </p:cNvPr>
          <p:cNvSpPr/>
          <p:nvPr/>
        </p:nvSpPr>
        <p:spPr>
          <a:xfrm>
            <a:off x="10026315" y="1467853"/>
            <a:ext cx="1708485" cy="794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CSR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D991B1-0F78-4D60-8EEA-88351A787500}"/>
              </a:ext>
            </a:extLst>
          </p:cNvPr>
          <p:cNvSpPr/>
          <p:nvPr/>
        </p:nvSpPr>
        <p:spPr>
          <a:xfrm>
            <a:off x="3465095" y="1467853"/>
            <a:ext cx="5835314" cy="7940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Policy Owner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90A50D-BEBA-4362-9580-72EEECD5E75D}"/>
              </a:ext>
            </a:extLst>
          </p:cNvPr>
          <p:cNvSpPr/>
          <p:nvPr/>
        </p:nvSpPr>
        <p:spPr>
          <a:xfrm>
            <a:off x="3984457" y="3858125"/>
            <a:ext cx="1708485" cy="794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VSC User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(id &amp; uses)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676942-E2AC-4677-9551-795BC8750199}"/>
              </a:ext>
            </a:extLst>
          </p:cNvPr>
          <p:cNvSpPr/>
          <p:nvPr/>
        </p:nvSpPr>
        <p:spPr>
          <a:xfrm>
            <a:off x="6134098" y="3858125"/>
            <a:ext cx="1708485" cy="7940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Other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864960-2849-4592-9068-43F7763951AA}"/>
              </a:ext>
            </a:extLst>
          </p:cNvPr>
          <p:cNvSpPr/>
          <p:nvPr/>
        </p:nvSpPr>
        <p:spPr>
          <a:xfrm>
            <a:off x="818147" y="5406187"/>
            <a:ext cx="10916653" cy="7940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Service Forms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0E8B015-0CA9-4AC5-8026-88644A07E70A}"/>
              </a:ext>
            </a:extLst>
          </p:cNvPr>
          <p:cNvSpPr/>
          <p:nvPr/>
        </p:nvSpPr>
        <p:spPr>
          <a:xfrm rot="5400000">
            <a:off x="9811754" y="3294645"/>
            <a:ext cx="2177713" cy="53741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0ED3DD3-8FA8-488D-AF94-98613AB44C3C}"/>
              </a:ext>
            </a:extLst>
          </p:cNvPr>
          <p:cNvSpPr/>
          <p:nvPr/>
        </p:nvSpPr>
        <p:spPr>
          <a:xfrm rot="5400000">
            <a:off x="4222583" y="2705598"/>
            <a:ext cx="942472" cy="48026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8AE758D-F684-4A13-B3D4-E5C3362BFD18}"/>
              </a:ext>
            </a:extLst>
          </p:cNvPr>
          <p:cNvSpPr/>
          <p:nvPr/>
        </p:nvSpPr>
        <p:spPr>
          <a:xfrm rot="5400000">
            <a:off x="6507578" y="2705598"/>
            <a:ext cx="942472" cy="480267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66F9340-C661-4F4D-8946-9BF8A52CE85A}"/>
              </a:ext>
            </a:extLst>
          </p:cNvPr>
          <p:cNvSpPr/>
          <p:nvPr/>
        </p:nvSpPr>
        <p:spPr>
          <a:xfrm rot="5400000">
            <a:off x="554447" y="3294645"/>
            <a:ext cx="2177713" cy="53741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FB33472-6D5B-4F36-997C-930BE372B6AE}"/>
              </a:ext>
            </a:extLst>
          </p:cNvPr>
          <p:cNvSpPr/>
          <p:nvPr/>
        </p:nvSpPr>
        <p:spPr>
          <a:xfrm rot="5400000">
            <a:off x="6669507" y="4796587"/>
            <a:ext cx="601576" cy="497306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478EFEC6-4A0B-4815-93ED-08D1218FCA7A}"/>
              </a:ext>
            </a:extLst>
          </p:cNvPr>
          <p:cNvSpPr/>
          <p:nvPr/>
        </p:nvSpPr>
        <p:spPr>
          <a:xfrm>
            <a:off x="7603959" y="2474495"/>
            <a:ext cx="1696450" cy="942473"/>
          </a:xfrm>
          <a:prstGeom prst="wedgeRectCallout">
            <a:avLst>
              <a:gd name="adj1" fmla="val -49539"/>
              <a:gd name="adj2" fmla="val 9824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80% of Policyholders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870820-76C5-403F-BCB6-7C1DA53D94DD}"/>
              </a:ext>
            </a:extLst>
          </p:cNvPr>
          <p:cNvSpPr txBox="1"/>
          <p:nvPr/>
        </p:nvSpPr>
        <p:spPr>
          <a:xfrm>
            <a:off x="2647953" y="0"/>
            <a:ext cx="7692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Who Accesses Forms Library? </a:t>
            </a:r>
          </a:p>
        </p:txBody>
      </p:sp>
    </p:spTree>
    <p:extLst>
      <p:ext uri="{BB962C8B-B14F-4D97-AF65-F5344CB8AC3E}">
        <p14:creationId xmlns:p14="http://schemas.microsoft.com/office/powerpoint/2010/main" val="2052603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946F41-3761-4884-ACA8-D1BE70A33E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977833-BEF0-4239-B520-4BABCAF8C34A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552151-0668-461A-9321-76B8C024D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429" y="2761946"/>
            <a:ext cx="3145971" cy="22290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C019AF-BB85-417B-87B6-048CEBECC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917" y="2755806"/>
            <a:ext cx="3457486" cy="22351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F2D44-E41E-48C7-9F63-0D45A27BF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876" y="2755806"/>
            <a:ext cx="3361353" cy="22351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4AF66D-7187-4D87-9161-C61993C0239C}"/>
              </a:ext>
            </a:extLst>
          </p:cNvPr>
          <p:cNvSpPr txBox="1"/>
          <p:nvPr/>
        </p:nvSpPr>
        <p:spPr>
          <a:xfrm>
            <a:off x="2400300" y="-16334"/>
            <a:ext cx="6286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Current Flow</a:t>
            </a:r>
          </a:p>
        </p:txBody>
      </p:sp>
    </p:spTree>
    <p:extLst>
      <p:ext uri="{BB962C8B-B14F-4D97-AF65-F5344CB8AC3E}">
        <p14:creationId xmlns:p14="http://schemas.microsoft.com/office/powerpoint/2010/main" val="726061137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3399"/>
      </a:accent1>
      <a:accent2>
        <a:srgbClr val="0075BA"/>
      </a:accent2>
      <a:accent3>
        <a:srgbClr val="FFFFFF"/>
      </a:accent3>
      <a:accent4>
        <a:srgbClr val="000000"/>
      </a:accent4>
      <a:accent5>
        <a:srgbClr val="AAADCA"/>
      </a:accent5>
      <a:accent6>
        <a:srgbClr val="0069A8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33239</TotalTime>
  <Words>581</Words>
  <Application>Microsoft Office PowerPoint</Application>
  <PresentationFormat>Widescreen</PresentationFormat>
  <Paragraphs>94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Geneva</vt:lpstr>
      <vt:lpstr>Times</vt:lpstr>
      <vt:lpstr>Wingdings</vt:lpstr>
      <vt:lpstr>1_Default Design</vt:lpstr>
      <vt:lpstr>Navigator Reimagining the Service Forms Library Experience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New York Life Insurance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 Network Framework</dc:title>
  <dc:creator>Green, Alexia</dc:creator>
  <cp:lastModifiedBy>Walsh, Sean</cp:lastModifiedBy>
  <cp:revision>423</cp:revision>
  <dcterms:created xsi:type="dcterms:W3CDTF">2016-06-21T21:53:56Z</dcterms:created>
  <dcterms:modified xsi:type="dcterms:W3CDTF">2017-10-10T00:40:17Z</dcterms:modified>
</cp:coreProperties>
</file>