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C5F1FF"/>
    <a:srgbClr val="0DC5FF"/>
    <a:srgbClr val="65D7FF"/>
    <a:srgbClr val="1DC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622" y="-1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CC8E-D0C0-4EEF-9FD0-B5FD1A220E3C}" type="datetimeFigureOut">
              <a:rPr lang="en-US" smtClean="0"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4DE7-2BA1-413C-890D-FC02D6CB8E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50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CC8E-D0C0-4EEF-9FD0-B5FD1A220E3C}" type="datetimeFigureOut">
              <a:rPr lang="en-US" smtClean="0"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4DE7-2BA1-413C-890D-FC02D6CB8E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457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CC8E-D0C0-4EEF-9FD0-B5FD1A220E3C}" type="datetimeFigureOut">
              <a:rPr lang="en-US" smtClean="0"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4DE7-2BA1-413C-890D-FC02D6CB8E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2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CC8E-D0C0-4EEF-9FD0-B5FD1A220E3C}" type="datetimeFigureOut">
              <a:rPr lang="en-US" smtClean="0"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4DE7-2BA1-413C-890D-FC02D6CB8E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83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CC8E-D0C0-4EEF-9FD0-B5FD1A220E3C}" type="datetimeFigureOut">
              <a:rPr lang="en-US" smtClean="0"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4DE7-2BA1-413C-890D-FC02D6CB8E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94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CC8E-D0C0-4EEF-9FD0-B5FD1A220E3C}" type="datetimeFigureOut">
              <a:rPr lang="en-US" smtClean="0"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4DE7-2BA1-413C-890D-FC02D6CB8E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407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CC8E-D0C0-4EEF-9FD0-B5FD1A220E3C}" type="datetimeFigureOut">
              <a:rPr lang="en-US" smtClean="0"/>
              <a:t>10/10/2017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4DE7-2BA1-413C-890D-FC02D6CB8E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706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CC8E-D0C0-4EEF-9FD0-B5FD1A220E3C}" type="datetimeFigureOut">
              <a:rPr lang="en-US" smtClean="0"/>
              <a:t>10/10/2017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4DE7-2BA1-413C-890D-FC02D6CB8E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77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CC8E-D0C0-4EEF-9FD0-B5FD1A220E3C}" type="datetimeFigureOut">
              <a:rPr lang="en-US" smtClean="0"/>
              <a:t>10/10/2017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4DE7-2BA1-413C-890D-FC02D6CB8E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481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CC8E-D0C0-4EEF-9FD0-B5FD1A220E3C}" type="datetimeFigureOut">
              <a:rPr lang="en-US" smtClean="0"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4DE7-2BA1-413C-890D-FC02D6CB8E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936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CC8E-D0C0-4EEF-9FD0-B5FD1A220E3C}" type="datetimeFigureOut">
              <a:rPr lang="en-US" smtClean="0"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4DE7-2BA1-413C-890D-FC02D6CB8E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283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7CC8E-D0C0-4EEF-9FD0-B5FD1A220E3C}" type="datetimeFigureOut">
              <a:rPr lang="en-US" smtClean="0"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84DE7-2BA1-413C-890D-FC02D6CB8E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3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7BF4F780-18A1-4B45-8AC6-1939D196E64F}"/>
              </a:ext>
            </a:extLst>
          </p:cNvPr>
          <p:cNvSpPr/>
          <p:nvPr/>
        </p:nvSpPr>
        <p:spPr>
          <a:xfrm>
            <a:off x="-3810" y="6965147"/>
            <a:ext cx="6858000" cy="1354842"/>
          </a:xfrm>
          <a:prstGeom prst="rect">
            <a:avLst/>
          </a:prstGeom>
          <a:solidFill>
            <a:srgbClr val="C5F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3E93796-58AC-45DD-8E3C-55A2E3D57269}"/>
              </a:ext>
            </a:extLst>
          </p:cNvPr>
          <p:cNvSpPr/>
          <p:nvPr/>
        </p:nvSpPr>
        <p:spPr>
          <a:xfrm>
            <a:off x="-18576" y="5455313"/>
            <a:ext cx="6876576" cy="1500308"/>
          </a:xfrm>
          <a:prstGeom prst="rect">
            <a:avLst/>
          </a:prstGeom>
          <a:solidFill>
            <a:srgbClr val="C5F1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15070B-1227-4A4F-B192-BCA57CAA7C5C}"/>
              </a:ext>
            </a:extLst>
          </p:cNvPr>
          <p:cNvSpPr/>
          <p:nvPr/>
        </p:nvSpPr>
        <p:spPr>
          <a:xfrm>
            <a:off x="-3810" y="1035446"/>
            <a:ext cx="6858000" cy="1773611"/>
          </a:xfrm>
          <a:prstGeom prst="rect">
            <a:avLst/>
          </a:prstGeom>
          <a:solidFill>
            <a:srgbClr val="C5F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Graphic 27" descr="Call center">
            <a:extLst>
              <a:ext uri="{FF2B5EF4-FFF2-40B4-BE49-F238E27FC236}">
                <a16:creationId xmlns:a16="http://schemas.microsoft.com/office/drawing/2014/main" id="{00A32D4F-5568-4FF6-A80E-1B27F3370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6380" y="2857231"/>
            <a:ext cx="1055084" cy="105508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79ED168-544A-4D3C-AAC2-A462E831A61E}"/>
              </a:ext>
            </a:extLst>
          </p:cNvPr>
          <p:cNvSpPr/>
          <p:nvPr/>
        </p:nvSpPr>
        <p:spPr>
          <a:xfrm>
            <a:off x="0" y="0"/>
            <a:ext cx="6858000" cy="1047640"/>
          </a:xfrm>
          <a:prstGeom prst="rect">
            <a:avLst/>
          </a:prstGeom>
          <a:solidFill>
            <a:srgbClr val="C5F1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FFE1CF-1B17-4CD2-AB54-64DE7A7E8F85}"/>
              </a:ext>
            </a:extLst>
          </p:cNvPr>
          <p:cNvSpPr/>
          <p:nvPr/>
        </p:nvSpPr>
        <p:spPr>
          <a:xfrm>
            <a:off x="2061794" y="325816"/>
            <a:ext cx="38831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cap="all" dirty="0">
                <a:latin typeface="alda-web-nyl"/>
              </a:rPr>
              <a:t>A guide to the most frequently used forms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4DAC2F-6C11-41B4-B5E9-0AE094D33446}"/>
              </a:ext>
            </a:extLst>
          </p:cNvPr>
          <p:cNvSpPr/>
          <p:nvPr/>
        </p:nvSpPr>
        <p:spPr>
          <a:xfrm>
            <a:off x="261286" y="4145467"/>
            <a:ext cx="18786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2060"/>
                </a:solidFill>
                <a:latin typeface="alda-web-nyl"/>
              </a:rPr>
              <a:t>On average, a policy owner interacts with a policy less than five times over the life of the product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A77C77-320B-425B-90E9-92C293163D56}"/>
              </a:ext>
            </a:extLst>
          </p:cNvPr>
          <p:cNvGrpSpPr/>
          <p:nvPr/>
        </p:nvGrpSpPr>
        <p:grpSpPr>
          <a:xfrm>
            <a:off x="3131820" y="1271849"/>
            <a:ext cx="358140" cy="53340"/>
            <a:chOff x="2034540" y="2097680"/>
            <a:chExt cx="358140" cy="53340"/>
          </a:xfrm>
        </p:grpSpPr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A3DA906E-0BFD-4F35-90A4-0C3EEDE759FC}"/>
                </a:ext>
              </a:extLst>
            </p:cNvPr>
            <p:cNvSpPr/>
            <p:nvPr/>
          </p:nvSpPr>
          <p:spPr>
            <a:xfrm>
              <a:off x="2034540" y="2097680"/>
              <a:ext cx="53340" cy="53340"/>
            </a:xfrm>
            <a:prstGeom prst="flowChartConnector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F0054EC2-4BB9-4AD7-BB8D-601A40AF193B}"/>
                </a:ext>
              </a:extLst>
            </p:cNvPr>
            <p:cNvSpPr/>
            <p:nvPr/>
          </p:nvSpPr>
          <p:spPr>
            <a:xfrm>
              <a:off x="2186940" y="2097680"/>
              <a:ext cx="53340" cy="53340"/>
            </a:xfrm>
            <a:prstGeom prst="flowChartConnector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E88A4E47-983B-4FB7-A2F9-6547971A2F31}"/>
                </a:ext>
              </a:extLst>
            </p:cNvPr>
            <p:cNvSpPr/>
            <p:nvPr/>
          </p:nvSpPr>
          <p:spPr>
            <a:xfrm>
              <a:off x="2339340" y="2097680"/>
              <a:ext cx="53340" cy="53340"/>
            </a:xfrm>
            <a:prstGeom prst="flowChartConnector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95DC2615-2B7E-4C40-B269-85FA9BC20C22}"/>
              </a:ext>
            </a:extLst>
          </p:cNvPr>
          <p:cNvSpPr/>
          <p:nvPr/>
        </p:nvSpPr>
        <p:spPr>
          <a:xfrm>
            <a:off x="2492826" y="4101639"/>
            <a:ext cx="17732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2060"/>
                </a:solidFill>
                <a:latin typeface="alda-web-nyl"/>
              </a:rPr>
              <a:t>Policy holders rely heavily on service centers due to unfamiliarity with the website and lack of policy knowledge</a:t>
            </a:r>
            <a:endParaRPr lang="en-US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E8E9A5B-E927-4CED-AA41-D11971F23AD8}"/>
              </a:ext>
            </a:extLst>
          </p:cNvPr>
          <p:cNvSpPr/>
          <p:nvPr/>
        </p:nvSpPr>
        <p:spPr>
          <a:xfrm>
            <a:off x="4707127" y="4070652"/>
            <a:ext cx="18466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2060"/>
                </a:solidFill>
                <a:latin typeface="alda-web-nyl"/>
              </a:rPr>
              <a:t>Navigator, by asking a few pointed questions and using familiar web design principles, will direct users to the correct forms online</a:t>
            </a:r>
            <a:endParaRPr lang="en-US" sz="12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22E4D0E-88B7-4C76-A3BF-ACE47886AFA9}"/>
              </a:ext>
            </a:extLst>
          </p:cNvPr>
          <p:cNvGrpSpPr/>
          <p:nvPr/>
        </p:nvGrpSpPr>
        <p:grpSpPr>
          <a:xfrm>
            <a:off x="3147060" y="2416935"/>
            <a:ext cx="358140" cy="53340"/>
            <a:chOff x="2034540" y="2097680"/>
            <a:chExt cx="358140" cy="53340"/>
          </a:xfrm>
        </p:grpSpPr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33A31B54-3A07-4BCC-99B1-534B28B59EB2}"/>
                </a:ext>
              </a:extLst>
            </p:cNvPr>
            <p:cNvSpPr/>
            <p:nvPr/>
          </p:nvSpPr>
          <p:spPr>
            <a:xfrm>
              <a:off x="2034540" y="2097680"/>
              <a:ext cx="53340" cy="53340"/>
            </a:xfrm>
            <a:prstGeom prst="flowChartConnector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59C728EA-342B-400B-B746-AEEA0A184F26}"/>
                </a:ext>
              </a:extLst>
            </p:cNvPr>
            <p:cNvSpPr/>
            <p:nvPr/>
          </p:nvSpPr>
          <p:spPr>
            <a:xfrm>
              <a:off x="2186940" y="2097680"/>
              <a:ext cx="53340" cy="53340"/>
            </a:xfrm>
            <a:prstGeom prst="flowChartConnector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lowchart: Connector 33">
              <a:extLst>
                <a:ext uri="{FF2B5EF4-FFF2-40B4-BE49-F238E27FC236}">
                  <a16:creationId xmlns:a16="http://schemas.microsoft.com/office/drawing/2014/main" id="{9646DC43-2007-4D3A-A763-8977602BA489}"/>
                </a:ext>
              </a:extLst>
            </p:cNvPr>
            <p:cNvSpPr/>
            <p:nvPr/>
          </p:nvSpPr>
          <p:spPr>
            <a:xfrm>
              <a:off x="2339340" y="2097680"/>
              <a:ext cx="53340" cy="53340"/>
            </a:xfrm>
            <a:prstGeom prst="flowChartConnector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1E9932D1-B224-4E76-AA85-37EFA2D6AC4B}"/>
              </a:ext>
            </a:extLst>
          </p:cNvPr>
          <p:cNvSpPr/>
          <p:nvPr/>
        </p:nvSpPr>
        <p:spPr>
          <a:xfrm>
            <a:off x="2137945" y="5706847"/>
            <a:ext cx="30778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lda-web-nyl"/>
              </a:rPr>
              <a:t>Scalable Rules Engine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E8D59B0-5C56-4CFE-9C70-B15AEAC4A563}"/>
              </a:ext>
            </a:extLst>
          </p:cNvPr>
          <p:cNvSpPr/>
          <p:nvPr/>
        </p:nvSpPr>
        <p:spPr>
          <a:xfrm>
            <a:off x="1522095" y="6130546"/>
            <a:ext cx="44805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2060"/>
                </a:solidFill>
                <a:latin typeface="alda-web-nyl"/>
              </a:rPr>
              <a:t>Using dynamic rules design, Navigator handles multiple different scenarios and is scalable for an full solution.</a:t>
            </a:r>
          </a:p>
        </p:txBody>
      </p:sp>
      <p:pic>
        <p:nvPicPr>
          <p:cNvPr id="52" name="Graphic 51" descr="Gears">
            <a:extLst>
              <a:ext uri="{FF2B5EF4-FFF2-40B4-BE49-F238E27FC236}">
                <a16:creationId xmlns:a16="http://schemas.microsoft.com/office/drawing/2014/main" id="{282FDA55-552C-4613-A881-B0ABD40ECF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046" y="5531357"/>
            <a:ext cx="1194435" cy="1194435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4B0AD8C2-35F7-40E0-B89D-04B89CF9789C}"/>
              </a:ext>
            </a:extLst>
          </p:cNvPr>
          <p:cNvSpPr/>
          <p:nvPr/>
        </p:nvSpPr>
        <p:spPr>
          <a:xfrm>
            <a:off x="1522332" y="7097091"/>
            <a:ext cx="30778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alda-web-nyl"/>
              </a:rPr>
              <a:t>Clear Design</a:t>
            </a:r>
            <a:endParaRPr lang="en-US" sz="2400" b="1" dirty="0">
              <a:solidFill>
                <a:srgbClr val="002060"/>
              </a:solidFill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D82E4415-E10C-442D-AC31-AB2FBBFB11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6" y="-24603"/>
            <a:ext cx="1924062" cy="1008614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12849AF9-87A1-4D57-AAA3-3A92B882F0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724" y="8591550"/>
            <a:ext cx="1015466" cy="532318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43C0C57F-442F-4D74-ABBA-38E06E704BF9}"/>
              </a:ext>
            </a:extLst>
          </p:cNvPr>
          <p:cNvSpPr/>
          <p:nvPr/>
        </p:nvSpPr>
        <p:spPr>
          <a:xfrm>
            <a:off x="407670" y="1365751"/>
            <a:ext cx="5943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2060"/>
                </a:solidFill>
                <a:latin typeface="alda-web-nyl"/>
              </a:rPr>
              <a:t>Navigator is a scalable, progressive web app that utilizes a rules engine to guide policy holders, agents, customer service reps and beneficiaries to the most commonly used forms on nyl.com -- reducing the 25% error rate in forms filing, increasing policy holders’ familiarity with online service solutions and limiting call inquiries. Navigator is a differentiator in simplicity of design and enterprise scalability.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9425B00-B33D-4AF5-ADC2-DD49E979FF02}"/>
              </a:ext>
            </a:extLst>
          </p:cNvPr>
          <p:cNvSpPr/>
          <p:nvPr/>
        </p:nvSpPr>
        <p:spPr>
          <a:xfrm>
            <a:off x="2468075" y="3975675"/>
            <a:ext cx="1911694" cy="1229563"/>
          </a:xfrm>
          <a:prstGeom prst="rect">
            <a:avLst/>
          </a:prstGeom>
          <a:noFill/>
          <a:ln w="1905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Graphic 65" descr="Open envelope">
            <a:extLst>
              <a:ext uri="{FF2B5EF4-FFF2-40B4-BE49-F238E27FC236}">
                <a16:creationId xmlns:a16="http://schemas.microsoft.com/office/drawing/2014/main" id="{CC9D666B-F11F-4FA9-9F29-31FA5662A8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3352" y="2978865"/>
            <a:ext cx="914400" cy="914400"/>
          </a:xfrm>
          <a:prstGeom prst="rect">
            <a:avLst/>
          </a:prstGeom>
        </p:spPr>
      </p:pic>
      <p:pic>
        <p:nvPicPr>
          <p:cNvPr id="68" name="Graphic 67" descr="Lightbulb">
            <a:extLst>
              <a:ext uri="{FF2B5EF4-FFF2-40B4-BE49-F238E27FC236}">
                <a16:creationId xmlns:a16="http://schemas.microsoft.com/office/drawing/2014/main" id="{0AD860AE-1EA6-4FD3-B8FF-F71162FBFF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41298" y="2978865"/>
            <a:ext cx="914400" cy="914400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232E671A-6580-4E17-BF03-F49E1F5A5D31}"/>
              </a:ext>
            </a:extLst>
          </p:cNvPr>
          <p:cNvSpPr/>
          <p:nvPr/>
        </p:nvSpPr>
        <p:spPr>
          <a:xfrm>
            <a:off x="270932" y="3975675"/>
            <a:ext cx="1911694" cy="1229563"/>
          </a:xfrm>
          <a:prstGeom prst="rect">
            <a:avLst/>
          </a:prstGeom>
          <a:noFill/>
          <a:ln w="1905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1FC526B-CEA3-4162-985B-A214F1E8A78D}"/>
              </a:ext>
            </a:extLst>
          </p:cNvPr>
          <p:cNvSpPr/>
          <p:nvPr/>
        </p:nvSpPr>
        <p:spPr>
          <a:xfrm>
            <a:off x="4665217" y="3975675"/>
            <a:ext cx="1911694" cy="1229563"/>
          </a:xfrm>
          <a:prstGeom prst="rect">
            <a:avLst/>
          </a:prstGeom>
          <a:noFill/>
          <a:ln w="1905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Graphic 73" descr="Magnifying glass">
            <a:extLst>
              <a:ext uri="{FF2B5EF4-FFF2-40B4-BE49-F238E27FC236}">
                <a16:creationId xmlns:a16="http://schemas.microsoft.com/office/drawing/2014/main" id="{55C2694A-1A9B-42B2-B435-9FF51F06EE8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81146" y="7085556"/>
            <a:ext cx="914400" cy="91440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FA9EDCA9-2C27-4235-8B0A-1D17DFB699D5}"/>
              </a:ext>
            </a:extLst>
          </p:cNvPr>
          <p:cNvSpPr/>
          <p:nvPr/>
        </p:nvSpPr>
        <p:spPr>
          <a:xfrm>
            <a:off x="820994" y="7558756"/>
            <a:ext cx="44805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2060"/>
                </a:solidFill>
                <a:latin typeface="alda-web-nyl"/>
              </a:rPr>
              <a:t>Due to the infrequency with which policy holders access the forms, it is crucial that the design be both clear and familiar.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2F171D5-BE5D-4B89-A61D-FBC20C10C9D3}"/>
              </a:ext>
            </a:extLst>
          </p:cNvPr>
          <p:cNvSpPr/>
          <p:nvPr/>
        </p:nvSpPr>
        <p:spPr>
          <a:xfrm>
            <a:off x="1428356" y="8698329"/>
            <a:ext cx="44294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cap="all" dirty="0">
                <a:latin typeface="alda-web-nyl"/>
              </a:rPr>
              <a:t>Ben </a:t>
            </a:r>
            <a:r>
              <a:rPr lang="en-US" sz="900" cap="all" dirty="0" err="1">
                <a:latin typeface="alda-web-nyl"/>
              </a:rPr>
              <a:t>saphier</a:t>
            </a:r>
            <a:r>
              <a:rPr lang="en-US" sz="900" cap="all" dirty="0">
                <a:latin typeface="alda-web-nyl"/>
              </a:rPr>
              <a:t> – baki </a:t>
            </a:r>
            <a:r>
              <a:rPr lang="en-US" sz="900" cap="all" dirty="0" err="1">
                <a:latin typeface="alda-web-nyl"/>
              </a:rPr>
              <a:t>mumkaya</a:t>
            </a:r>
            <a:r>
              <a:rPr lang="en-US" sz="900" cap="all" dirty="0">
                <a:latin typeface="alda-web-nyl"/>
              </a:rPr>
              <a:t> – peter Mascarenhas – Eileen Hengel – </a:t>
            </a:r>
            <a:r>
              <a:rPr lang="en-US" sz="900" cap="all" dirty="0" err="1">
                <a:latin typeface="alda-web-nyl"/>
              </a:rPr>
              <a:t>sean</a:t>
            </a:r>
            <a:r>
              <a:rPr lang="en-US" sz="900" cap="all" dirty="0">
                <a:latin typeface="alda-web-nyl"/>
              </a:rPr>
              <a:t> </a:t>
            </a:r>
            <a:r>
              <a:rPr lang="en-US" sz="900" cap="all" dirty="0" err="1">
                <a:latin typeface="alda-web-nyl"/>
              </a:rPr>
              <a:t>walsh</a:t>
            </a:r>
            <a:r>
              <a:rPr lang="en-US" sz="1100" cap="all" dirty="0">
                <a:latin typeface="alda-web-ny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5897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</TotalTime>
  <Words>202</Words>
  <Application>Microsoft Office PowerPoint</Application>
  <PresentationFormat>Letter Paper (8.5x11 in)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alda-web-nyl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Hengel, Eileen E.</dc:creator>
  <cp:lastModifiedBy>Hengel, Eileen E.</cp:lastModifiedBy>
  <cp:revision>30</cp:revision>
  <dcterms:created xsi:type="dcterms:W3CDTF">2017-10-09T16:52:53Z</dcterms:created>
  <dcterms:modified xsi:type="dcterms:W3CDTF">2017-10-10T12:56:04Z</dcterms:modified>
</cp:coreProperties>
</file>