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9" r:id="rId6"/>
    <p:sldId id="261" r:id="rId7"/>
    <p:sldId id="263" r:id="rId8"/>
    <p:sldId id="265" r:id="rId9"/>
    <p:sldId id="262" r:id="rId10"/>
    <p:sldId id="272" r:id="rId11"/>
    <p:sldId id="285" r:id="rId12"/>
    <p:sldId id="286" r:id="rId13"/>
    <p:sldId id="287" r:id="rId14"/>
    <p:sldId id="289" r:id="rId15"/>
    <p:sldId id="290" r:id="rId16"/>
    <p:sldId id="276" r:id="rId17"/>
    <p:sldId id="275" r:id="rId18"/>
    <p:sldId id="268" r:id="rId19"/>
    <p:sldId id="284" r:id="rId20"/>
    <p:sldId id="270" r:id="rId21"/>
    <p:sldId id="264" r:id="rId22"/>
    <p:sldId id="291" r:id="rId23"/>
    <p:sldId id="266" r:id="rId24"/>
    <p:sldId id="267" r:id="rId25"/>
    <p:sldId id="269" r:id="rId26"/>
    <p:sldId id="271" r:id="rId27"/>
    <p:sldId id="277" r:id="rId28"/>
    <p:sldId id="280" r:id="rId29"/>
    <p:sldId id="274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 Creation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Rate and Throttle Limiting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Key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Notifications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3333" custLinFactNeighborY="-151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00000" custLinFactNeighborX="-66025" custLinFactNeighborY="-179221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 – Custom and Default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Throttle Types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Rate Limiting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SLA’s – Rate and Throttle Limits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Topic and Preparation - Security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3"/>
      <dgm:spPr/>
    </dgm:pt>
    <dgm:pt modelId="{D6A4EE92-BADB-42D0-9CA1-E297A8FE018F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3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3"/>
      <dgm:spPr/>
    </dgm:pt>
    <dgm:pt modelId="{D3821D08-B13D-4282-9DC3-B4EFE7777D33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3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2" presStyleCnt="3"/>
      <dgm:spPr/>
    </dgm:pt>
    <dgm:pt modelId="{2C0651A5-CAF7-4B33-A474-112D98DE1A6C}" type="pres">
      <dgm:prSet presAssocID="{6A564E1C-9981-4C86-84D7-A8BD68594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2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4005CC9B-095C-44BF-9DBB-356D17A153BA}" type="presParOf" srcId="{7590C4D3-A8BD-4ACA-90B7-4E0750123315}" destId="{DCB49BB0-1937-4A25-8269-1EFF6A1CE140}" srcOrd="4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SLA Creation	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Rate and Throttle Limiting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 Key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Notifications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717541" y="167227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02694" y="5193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Link</a:t>
          </a:r>
        </a:p>
      </dsp:txBody>
      <dsp:txXfrm>
        <a:off x="502694" y="5193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SLA – Custom and Default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Throttle Types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948012" y="2160394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Rate Limiting</a:t>
          </a:r>
        </a:p>
      </dsp:txBody>
      <dsp:txXfrm>
        <a:off x="948012" y="2160394"/>
        <a:ext cx="1554093" cy="659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435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175812" y="435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SLA’s – Rate and Throttle Limits	</a:t>
          </a:r>
        </a:p>
      </dsp:txBody>
      <dsp:txXfrm>
        <a:off x="1175812" y="435"/>
        <a:ext cx="5678435" cy="1018019"/>
      </dsp:txXfrm>
    </dsp:sp>
    <dsp:sp modelId="{BFEB13BF-D227-4063-90D7-59D49F57DB2F}">
      <dsp:nvSpPr>
        <dsp:cNvPr id="0" name=""/>
        <dsp:cNvSpPr/>
      </dsp:nvSpPr>
      <dsp:spPr>
        <a:xfrm>
          <a:off x="0" y="1272959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1175812" y="1272959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Topic and Preparation - Security</a:t>
          </a:r>
        </a:p>
      </dsp:txBody>
      <dsp:txXfrm>
        <a:off x="1175812" y="1272959"/>
        <a:ext cx="5678435" cy="1018019"/>
      </dsp:txXfrm>
    </dsp:sp>
    <dsp:sp modelId="{CA679E45-7B35-4C9D-806E-EB38024E0F22}">
      <dsp:nvSpPr>
        <dsp:cNvPr id="0" name=""/>
        <dsp:cNvSpPr/>
      </dsp:nvSpPr>
      <dsp:spPr>
        <a:xfrm>
          <a:off x="0" y="2545483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175812" y="2545483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175812" y="2545483"/>
        <a:ext cx="5678435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etstore.swagger.io/v2/swagger.json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raw.githubusercontent.com/bsappey/ColdFusionRestExamples/main/Customers.cfc" TargetMode="Externa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raw.githubusercontent.com/bsappey/ColdFusionRestExamples/main/CustomersScriptExample.cfc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https://www.dataaccess.com/webservicesserver/NumberConversion.wso?wsd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Rate Limiting and Throttling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ADD SLA – ADMIN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SOFT OPTIONS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NOTIFY LIMIT (0-100)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Exceed limit (0-100)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E423-3038-425C-A47F-5CA6DA29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8" y="1436807"/>
            <a:ext cx="7661226" cy="46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– DEMO Custom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8F84F-A577-4429-9B26-150F234D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6" y="3128024"/>
            <a:ext cx="10047905" cy="8916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822C-5EFF-4ECB-A8A4-B620709D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SWITCH TO PORTAL FROM ADMIN - PUBLISHER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474618" y="1970016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518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MANAGE API  - Authentication – API </a:t>
            </a:r>
            <a:r>
              <a:rPr lang="en-US" dirty="0" err="1"/>
              <a:t>KEy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Authentication: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API Key required for custom SLA’s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API Key is not really an Auth method, more for identity</a:t>
            </a:r>
            <a:r>
              <a:rPr lang="en-US">
                <a:solidFill>
                  <a:schemeClr val="tx2"/>
                </a:solidFill>
              </a:rPr>
              <a:t>, even </a:t>
            </a:r>
            <a:r>
              <a:rPr lang="en-US" dirty="0">
                <a:solidFill>
                  <a:schemeClr val="tx2"/>
                </a:solidFill>
              </a:rPr>
              <a:t>that is generous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9B9E7-F398-4FC8-A45B-7D9A8BB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41674"/>
            <a:ext cx="3459893" cy="26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F3861-FF2D-4436-B2AD-FA1BCB5E2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927193"/>
            <a:ext cx="6518800" cy="329774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 Auth, NO SLA Options</a:t>
            </a:r>
          </a:p>
        </p:txBody>
      </p:sp>
    </p:spTree>
    <p:extLst>
      <p:ext uri="{BB962C8B-B14F-4D97-AF65-F5344CB8AC3E}">
        <p14:creationId xmlns:p14="http://schemas.microsoft.com/office/powerpoint/2010/main" val="187027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API Key – APPLY TO ALL Resources - Publisher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BF8BF-D2AD-467E-9794-097B6CF0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409825"/>
            <a:ext cx="100107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Rate LIMIT  Violation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1F1A1-E7C3-46FC-BE0C-7A02E9D3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5" y="2589040"/>
            <a:ext cx="10010284" cy="23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SLA to Existing API – Manage APIS - Publisher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7E0C-F935-4267-BFB2-EC7AF1A0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204304"/>
            <a:ext cx="11382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ONLY New services can see GLOBAL SLA’s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4B1625-D7E6-44DD-B86A-5F66DC09E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563" y="2181225"/>
            <a:ext cx="9191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80" y="2220325"/>
            <a:ext cx="3409783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Manage API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EDIT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Custom Plan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4F43E-0E4C-4C8D-8502-E8C57A97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2530740"/>
            <a:ext cx="6489819" cy="1817149"/>
          </a:xfrm>
          <a:prstGeom prst="rect">
            <a:avLst/>
          </a:prstGeom>
        </p:spPr>
      </p:pic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79180"/>
              </p:ext>
            </p:extLst>
          </p:nvPr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50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8336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SLA – API Level – Apply to ALL Resources - Publisher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051CF-76F8-4657-B89B-C2916485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4" y="2428972"/>
            <a:ext cx="5521259" cy="15240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17091B-17B8-4379-AC24-1942F397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2200" y="2864900"/>
            <a:ext cx="5753100" cy="3076575"/>
          </a:xfr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F20-38ED-4709-9540-CC68D9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SUBSCRIBER – Subscribe Menu Option - Subscriber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F627-ED4F-4CA6-BDE7-4B9ED55F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419BD-1D28-44A8-8503-7B341220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63" y="2328520"/>
            <a:ext cx="9213726" cy="33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8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SUBSCRIPTION and APPLICATION - Subscriber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50DF-A1DC-48AC-B78C-F7F74FBC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77" y="2741769"/>
            <a:ext cx="8636392" cy="31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58D-4201-44F2-96A6-519F5A5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NOW – SUBSCRIBER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5BD6-BFF5-451D-97AE-6684C477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7CA95-3737-4ECB-B471-CB932FFC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97" y="1977128"/>
            <a:ext cx="6006904" cy="41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Successful test – Subscriber – with NEW app and SLA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Application with New SLA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First call 200 ok, response is fine.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We will try to max out the calls.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Review alerts and warnings, via notifications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8A3EC-69DF-412D-AEFA-9B6B0C7D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4" y="2884124"/>
            <a:ext cx="2743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NOTIFICATIONS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3C84D-B9E7-43A4-B145-8652CD15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538412"/>
            <a:ext cx="781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0036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Swagger, SOAP and REST Links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4651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277A27-0D3C-4FEB-8CFF-CBD2824814B6}"/>
              </a:ext>
            </a:extLst>
          </p:cNvPr>
          <p:cNvSpPr txBox="1"/>
          <p:nvPr/>
        </p:nvSpPr>
        <p:spPr>
          <a:xfrm>
            <a:off x="807341" y="4016408"/>
            <a:ext cx="108034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Swagger : </a:t>
            </a:r>
          </a:p>
          <a:p>
            <a:r>
              <a:rPr lang="en-US" dirty="0">
                <a:hlinkClick r:id="rId8"/>
              </a:rPr>
              <a:t>https://petstore.swagger.io/v2/swagger.json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SOAP:</a:t>
            </a:r>
          </a:p>
          <a:p>
            <a:r>
              <a:rPr lang="en-US" dirty="0">
                <a:hlinkClick r:id="rId9"/>
              </a:rPr>
              <a:t>https://www.dataaccess.com/webservicesserver/NumberConversion.wso?wsdl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CF REST GIT Script : </a:t>
            </a:r>
            <a:r>
              <a:rPr lang="en-US" dirty="0">
                <a:hlinkClick r:id="rId10"/>
              </a:rPr>
              <a:t>https://raw.githubusercontent.com/bsappey/ColdFusionRestExamples/main/CustomersScriptExample.cfc</a:t>
            </a:r>
            <a:endParaRPr lang="en-US" dirty="0"/>
          </a:p>
          <a:p>
            <a:r>
              <a:rPr lang="en-US" dirty="0">
                <a:hlinkClick r:id="rId11"/>
              </a:rPr>
              <a:t>https://raw.githubusercontent.com/bsappey/ColdFusionRestExamples/main/Customers.cfc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3262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WHAT IS  THE SLA Process?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WHEN PUBLISHING WHICH ACCOUNT?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474618" y="3852893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PORTAL – Admin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WHICH ONE to USE?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A: ADMIN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DEFINE Custom SLA’s and Manage Existing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A52AE-5114-41AC-98A9-308BB7E4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11" y="1261296"/>
            <a:ext cx="5467286" cy="3941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1380144" y="3799635"/>
            <a:ext cx="3364134" cy="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ADD SLA - ADMIN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HARD  Versus Soft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Hard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1380144" y="3799635"/>
            <a:ext cx="3364134" cy="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9EEDA-2B39-4914-BF24-92BD3EEB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" y="1406586"/>
            <a:ext cx="7908542" cy="40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ADD SLA – ADMIN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HARD  Versus Soft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rgbClr val="FFFFFF"/>
                </a:solidFill>
              </a:rPr>
              <a:t>SOFT</a:t>
            </a:r>
            <a:r>
              <a:rPr lang="en-US" sz="2000" dirty="0">
                <a:solidFill>
                  <a:srgbClr val="FFFFFF"/>
                </a:solidFill>
              </a:rPr>
              <a:t> Options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1380144" y="3799635"/>
            <a:ext cx="3364134" cy="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1E75A-098C-46B3-A7FE-CF5F7722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3" y="1261296"/>
            <a:ext cx="7906304" cy="4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86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261</TotalTime>
  <Words>423</Words>
  <Application>Microsoft Office PowerPoint</Application>
  <PresentationFormat>Widescreen</PresentationFormat>
  <Paragraphs>75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Gill Sans MT</vt:lpstr>
      <vt:lpstr>Wingdings 2</vt:lpstr>
      <vt:lpstr>Dividend</vt:lpstr>
      <vt:lpstr>ColdFusion API Manager: Rate Limiting and Throttling</vt:lpstr>
      <vt:lpstr>Agenda Items</vt:lpstr>
      <vt:lpstr>Swagger, SOAP and REST Links</vt:lpstr>
      <vt:lpstr>Important Notes</vt:lpstr>
      <vt:lpstr>WHAT IS  THE SLA Process?</vt:lpstr>
      <vt:lpstr>WHEN PUBLISHING WHICH ACCOUNT?</vt:lpstr>
      <vt:lpstr>PORTAL – Admin  WHICH ONE to USE? A: ADMIN  DEFINE Custom SLA’s and Manage Existing ones</vt:lpstr>
      <vt:lpstr>ADD SLA - ADMIN  HARD  Versus Soft  Hard Options</vt:lpstr>
      <vt:lpstr>ADD SLA – ADMIN  HARD  Versus Soft  SOFT Options </vt:lpstr>
      <vt:lpstr>ADD SLA – ADMIN  SOFT OPTIONS  NOTIFY LIMIT (0-100) Exceed limit (0-100) </vt:lpstr>
      <vt:lpstr>SLA – DEMO Custom </vt:lpstr>
      <vt:lpstr>SWITCH TO PORTAL FROM ADMIN - PUBLISHER</vt:lpstr>
      <vt:lpstr>MANAGE API  - Authentication – API KEy</vt:lpstr>
      <vt:lpstr>No Auth, NO SLA Options</vt:lpstr>
      <vt:lpstr>SELECT API Key – APPLY TO ALL Resources - Publisher</vt:lpstr>
      <vt:lpstr>Example of Rate LIMIT  Violation </vt:lpstr>
      <vt:lpstr>Adding a Custom SLA to Existing API – Manage APIS - Publisher</vt:lpstr>
      <vt:lpstr>ONLY New services can see GLOBAL SLA’s</vt:lpstr>
      <vt:lpstr>Manage API  EDIT  Custom Plan </vt:lpstr>
      <vt:lpstr>Custom SLA – API Level – Apply to ALL Resources - Publisher</vt:lpstr>
      <vt:lpstr>SWITCH TO SUBSCRIBER – Subscribe Menu Option - Subscriber</vt:lpstr>
      <vt:lpstr>SELECT SUBSCRIPTION and APPLICATION - Subscriber</vt:lpstr>
      <vt:lpstr>TRY IT NOW – SUBSCRIBER </vt:lpstr>
      <vt:lpstr>Successful test – Subscriber – with NEW app and SLA</vt:lpstr>
      <vt:lpstr>NOTIFICATIONS ALERTS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78</cp:revision>
  <dcterms:created xsi:type="dcterms:W3CDTF">2021-03-21T02:02:29Z</dcterms:created>
  <dcterms:modified xsi:type="dcterms:W3CDTF">2021-04-29T03:08:28Z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