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9" r:id="rId6"/>
    <p:sldId id="263" r:id="rId7"/>
    <p:sldId id="265" r:id="rId8"/>
    <p:sldId id="262" r:id="rId9"/>
    <p:sldId id="272" r:id="rId10"/>
    <p:sldId id="285" r:id="rId11"/>
    <p:sldId id="286" r:id="rId12"/>
    <p:sldId id="287" r:id="rId13"/>
    <p:sldId id="289" r:id="rId14"/>
    <p:sldId id="292" r:id="rId15"/>
    <p:sldId id="293" r:id="rId16"/>
    <p:sldId id="276" r:id="rId17"/>
    <p:sldId id="294" r:id="rId18"/>
    <p:sldId id="290" r:id="rId19"/>
    <p:sldId id="295" r:id="rId20"/>
    <p:sldId id="296" r:id="rId21"/>
    <p:sldId id="275" r:id="rId22"/>
    <p:sldId id="268" r:id="rId23"/>
    <p:sldId id="298" r:id="rId24"/>
    <p:sldId id="297" r:id="rId25"/>
    <p:sldId id="284" r:id="rId26"/>
    <p:sldId id="270" r:id="rId27"/>
    <p:sldId id="264" r:id="rId28"/>
    <p:sldId id="291" r:id="rId29"/>
    <p:sldId id="266" r:id="rId30"/>
    <p:sldId id="267" r:id="rId31"/>
    <p:sldId id="269" r:id="rId32"/>
    <p:sldId id="271" r:id="rId33"/>
    <p:sldId id="277" r:id="rId34"/>
    <p:sldId id="274" r:id="rId35"/>
    <p:sldId id="26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Key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Stores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 Auth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OAuth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Stores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OAuth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Basic Auth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Topic and Preparation – Alerting, logging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3"/>
      <dgm:spPr/>
    </dgm:pt>
    <dgm:pt modelId="{D6A4EE92-BADB-42D0-9CA1-E297A8FE018F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3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3"/>
      <dgm:spPr/>
    </dgm:pt>
    <dgm:pt modelId="{D3821D08-B13D-4282-9DC3-B4EFE7777D33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3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2" presStyleCnt="3"/>
      <dgm:spPr/>
    </dgm:pt>
    <dgm:pt modelId="{2C0651A5-CAF7-4B33-A474-112D98DE1A6C}" type="pres">
      <dgm:prSet presAssocID="{6A564E1C-9981-4C86-84D7-A8BD68594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2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4005CC9B-095C-44BF-9DBB-356D17A153BA}" type="presParOf" srcId="{7590C4D3-A8BD-4ACA-90B7-4E0750123315}" destId="{DCB49BB0-1937-4A25-8269-1EFF6A1CE140}" srcOrd="4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 Key	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Stores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 Auth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OAuth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Stores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OAuth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948012" y="2160394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 Auth</a:t>
          </a:r>
        </a:p>
      </dsp:txBody>
      <dsp:txXfrm>
        <a:off x="948012" y="2160394"/>
        <a:ext cx="1554093" cy="65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435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175812" y="435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Security	</a:t>
          </a:r>
        </a:p>
      </dsp:txBody>
      <dsp:txXfrm>
        <a:off x="1175812" y="435"/>
        <a:ext cx="5678435" cy="1018019"/>
      </dsp:txXfrm>
    </dsp:sp>
    <dsp:sp modelId="{BFEB13BF-D227-4063-90D7-59D49F57DB2F}">
      <dsp:nvSpPr>
        <dsp:cNvPr id="0" name=""/>
        <dsp:cNvSpPr/>
      </dsp:nvSpPr>
      <dsp:spPr>
        <a:xfrm>
          <a:off x="0" y="1272959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1175812" y="1272959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Topic and Preparation – Alerting, logging</a:t>
          </a:r>
        </a:p>
      </dsp:txBody>
      <dsp:txXfrm>
        <a:off x="1175812" y="1272959"/>
        <a:ext cx="5678435" cy="1018019"/>
      </dsp:txXfrm>
    </dsp:sp>
    <dsp:sp modelId="{CA679E45-7B35-4C9D-806E-EB38024E0F22}">
      <dsp:nvSpPr>
        <dsp:cNvPr id="0" name=""/>
        <dsp:cNvSpPr/>
      </dsp:nvSpPr>
      <dsp:spPr>
        <a:xfrm>
          <a:off x="0" y="2545483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175812" y="2545483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175812" y="2545483"/>
        <a:ext cx="5678435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and Password Columns – Cipher Algos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8F9A6-3919-4DDE-B6AD-0FC94833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177781"/>
            <a:ext cx="5305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JAVASCRIPT Config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1A66-7534-4530-B2A1-A2922008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798" y="1303807"/>
            <a:ext cx="7898945" cy="28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516EA-4AF0-4576-8E59-A2C58398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718208"/>
            <a:ext cx="6518800" cy="371571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JAVASCRIPT Config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Details Section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Scripts Section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UserStore</a:t>
            </a:r>
            <a:r>
              <a:rPr lang="en-US" dirty="0"/>
              <a:t> – OAUTH - 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99ADB-C1EE-4CFE-BD40-6DBD5FD9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5" y="2361056"/>
            <a:ext cx="4062485" cy="364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Details: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Identifier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353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UserStore</a:t>
            </a:r>
            <a:r>
              <a:rPr lang="en-US" dirty="0"/>
              <a:t> – OAUTH -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F435F-84F6-4C66-8BA9-EEEEEB36A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9" b="-6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Scripts: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Javascript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Variables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18462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UserStore</a:t>
            </a:r>
            <a:r>
              <a:rPr lang="en-US" dirty="0">
                <a:solidFill>
                  <a:srgbClr val="FFFEFF"/>
                </a:solidFill>
              </a:rPr>
              <a:t> Completed with </a:t>
            </a:r>
            <a:r>
              <a:rPr lang="en-US" dirty="0" err="1">
                <a:solidFill>
                  <a:srgbClr val="FFFEFF"/>
                </a:solidFill>
              </a:rPr>
              <a:t>Oauth</a:t>
            </a:r>
            <a:r>
              <a:rPr lang="en-US">
                <a:solidFill>
                  <a:srgbClr val="FFFEFF"/>
                </a:solidFill>
              </a:rPr>
              <a:t> Connector - JS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987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F5D09F8-123C-4B95-BF0A-0C236235F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01" y="2841723"/>
            <a:ext cx="11561794" cy="30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1"/>
                </a:solidFill>
              </a:rPr>
              <a:t>Sample </a:t>
            </a:r>
            <a:r>
              <a:rPr lang="en-US" sz="1700" dirty="0" err="1">
                <a:solidFill>
                  <a:schemeClr val="accent1"/>
                </a:solidFill>
              </a:rPr>
              <a:t>Backservice</a:t>
            </a:r>
            <a:r>
              <a:rPr lang="en-US" sz="1700" dirty="0">
                <a:solidFill>
                  <a:schemeClr val="accent1"/>
                </a:solidFill>
              </a:rPr>
              <a:t> for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CBAE7-2227-4BEB-B0D5-17CDCCB8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925209"/>
            <a:ext cx="106108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WHEN Enforcing Security,  WHICH ACCOUNT?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279803" y="1962773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309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678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Publisher Account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Security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6C74-38A0-4963-B3DD-A251825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C36A0-F5C0-478A-BE6C-3F2EBAFF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5" y="1321131"/>
            <a:ext cx="7599336" cy="48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7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User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30E7-7A35-44B8-901F-2102AE10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91" y="2435323"/>
            <a:ext cx="9190441" cy="28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293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User Store – SCOPES??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82DD8-480F-487E-AA73-13BCAB9F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2180496"/>
            <a:ext cx="9220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Security – Authentication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D59E3-2B55-44AF-ADE3-190D009A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52" y="2378789"/>
            <a:ext cx="9715765" cy="34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&gt; Authentication - &gt;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F12B2-BE21-43B6-9262-A5A8E410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3" y="2404623"/>
            <a:ext cx="10932153" cy="24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Security – oauth2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DF3B-4F6A-4D22-9DBB-5501012E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30" y="2279846"/>
            <a:ext cx="9620120" cy="3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Authentication – Grant Types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9CD314A-16B3-4084-9C6A-36542A5EB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807" y="1927421"/>
            <a:ext cx="9358386" cy="45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80" y="2220325"/>
            <a:ext cx="3409783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Apply to all Resources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79180"/>
              </p:ext>
            </p:extLst>
          </p:nvPr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43DA59-5771-45CB-8ACB-F1708CB1D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552" y="1573970"/>
            <a:ext cx="7524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– TEST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B124-32F5-4290-9A91-3946188D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3E046-70BD-476A-9371-42BD0632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99" y="2180496"/>
            <a:ext cx="6123549" cy="38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F20-38ED-4709-9540-CC68D9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resource – select </a:t>
            </a:r>
            <a:r>
              <a:rPr lang="en-US" dirty="0" err="1"/>
              <a:t>oauth</a:t>
            </a:r>
            <a:r>
              <a:rPr lang="en-US" dirty="0"/>
              <a:t> flow – RO/password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F627-ED4F-4CA6-BDE7-4B9ED55F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EFF6-E776-44D2-8491-04287186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6" y="2005109"/>
            <a:ext cx="6905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8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Returned – OAUTH2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93585-DE52-4B82-A513-F5FA372A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5" y="2545502"/>
            <a:ext cx="8667525" cy="36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58D-4201-44F2-96A6-519F5A5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 – Publisher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5BD6-BFF5-451D-97AE-6684C477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4E104-C57A-4DF3-ADB3-334D3CCC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42" y="2431118"/>
            <a:ext cx="8327995" cy="34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37417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Basic Auth – Test it out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0A2DE-6377-41A1-AF58-E09408CF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889206"/>
            <a:ext cx="4962525" cy="2592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Basic Auth Test: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User 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24988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71935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Security offerings?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WHEN Managing Security,  WHICH ACCOUNT?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474618" y="3852893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Administrator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rgbClr val="FFFFFF"/>
                </a:solidFill>
              </a:rPr>
              <a:t>UserStore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Multiple Options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Users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Existing Users in your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1380144" y="3799635"/>
            <a:ext cx="3364134" cy="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6E12E-0015-44D0-8B62-D0B6F320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2" y="895126"/>
            <a:ext cx="7199810" cy="50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1"/>
                </a:solidFill>
              </a:rPr>
              <a:t>All Existing user stores will be listed</a:t>
            </a:r>
            <a:br>
              <a:rPr lang="en-US" sz="1700" dirty="0">
                <a:solidFill>
                  <a:schemeClr val="accent1"/>
                </a:solidFill>
              </a:rPr>
            </a:br>
            <a:br>
              <a:rPr lang="en-US" sz="1700" dirty="0">
                <a:solidFill>
                  <a:schemeClr val="accent1"/>
                </a:solidFill>
              </a:rPr>
            </a:br>
            <a:r>
              <a:rPr lang="en-US" sz="1700" dirty="0">
                <a:solidFill>
                  <a:schemeClr val="accent1"/>
                </a:solidFill>
              </a:rPr>
              <a:t>Ability to edit and Delete</a:t>
            </a:r>
            <a:br>
              <a:rPr lang="en-US" sz="1700" dirty="0">
                <a:solidFill>
                  <a:schemeClr val="accent1"/>
                </a:solidFill>
              </a:rPr>
            </a:br>
            <a:br>
              <a:rPr lang="en-US" sz="1700" dirty="0">
                <a:solidFill>
                  <a:schemeClr val="accent1"/>
                </a:solidFill>
              </a:rPr>
            </a:br>
            <a:r>
              <a:rPr lang="en-US" sz="1700" dirty="0">
                <a:solidFill>
                  <a:schemeClr val="accent1"/>
                </a:solidFill>
              </a:rPr>
              <a:t>Add </a:t>
            </a:r>
            <a:r>
              <a:rPr lang="en-US" sz="1700" dirty="0" err="1">
                <a:solidFill>
                  <a:schemeClr val="accent1"/>
                </a:solidFill>
              </a:rPr>
              <a:t>UserStore</a:t>
            </a:r>
            <a:endParaRPr lang="en-US" sz="17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B1145-2902-45B5-B194-1BDB629D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2790605"/>
            <a:ext cx="10916463" cy="25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User Store </a:t>
            </a:r>
            <a:r>
              <a:rPr lang="en-US" sz="2000" b="1" dirty="0" err="1">
                <a:solidFill>
                  <a:srgbClr val="FFFFFF"/>
                </a:solidFill>
              </a:rPr>
              <a:t>OPtions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Database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JavaScript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LDAP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E8B6-FA37-4E2E-BEB8-7977866E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3" y="1851230"/>
            <a:ext cx="7687121" cy="34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DATABASE Config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Table Specifications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Column Specifications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C209-DE75-4BF9-A3B1-5FA50875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5" y="933449"/>
            <a:ext cx="6257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2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357</TotalTime>
  <Words>297</Words>
  <Application>Microsoft Office PowerPoint</Application>
  <PresentationFormat>Widescreen</PresentationFormat>
  <Paragraphs>74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ColdFusion API Manager: Security</vt:lpstr>
      <vt:lpstr>Agenda Items</vt:lpstr>
      <vt:lpstr>Important Notes</vt:lpstr>
      <vt:lpstr>WHAT Security offerings?</vt:lpstr>
      <vt:lpstr>WHEN Managing Security,  WHICH ACCOUNT?</vt:lpstr>
      <vt:lpstr>Administrator  UserStore Multiple Options  Users Existing Users in your system</vt:lpstr>
      <vt:lpstr>All Existing user stores will be listed  Ability to edit and Delete  Add UserStore</vt:lpstr>
      <vt:lpstr>User Store OPtions  Database  JavaScript  LDAP </vt:lpstr>
      <vt:lpstr>DATABASE Config  Table Specifications  Column Specifications </vt:lpstr>
      <vt:lpstr>Email and Password Columns – Cipher Algos</vt:lpstr>
      <vt:lpstr>JAVASCRIPT Config   </vt:lpstr>
      <vt:lpstr>JAVASCRIPT Config  Details Section  Scripts Section  </vt:lpstr>
      <vt:lpstr>UserStore – OAUTH - Details</vt:lpstr>
      <vt:lpstr>UserStore – OAUTH - Details</vt:lpstr>
      <vt:lpstr>UserStore Completed with Oauth Connector - JS</vt:lpstr>
      <vt:lpstr>Sample Backservice for Authentication</vt:lpstr>
      <vt:lpstr>WHEN Enforcing Security,  WHICH ACCOUNT?</vt:lpstr>
      <vt:lpstr>Publisher Account  Security   </vt:lpstr>
      <vt:lpstr>Configuration – User Store</vt:lpstr>
      <vt:lpstr>Configuration – User Store – SCOPES??</vt:lpstr>
      <vt:lpstr>SELECT Security – Authentication</vt:lpstr>
      <vt:lpstr>Customer &gt; Authentication - &gt; Edit</vt:lpstr>
      <vt:lpstr>Select Security – oauth2</vt:lpstr>
      <vt:lpstr>Authentication – Grant Types</vt:lpstr>
      <vt:lpstr>   Apply to all Resources  </vt:lpstr>
      <vt:lpstr>Publisher – TEST API</vt:lpstr>
      <vt:lpstr>Select resource – select oauth flow – RO/password</vt:lpstr>
      <vt:lpstr>Access Token Returned – OAUTH2</vt:lpstr>
      <vt:lpstr>Basic Auth – Publisher </vt:lpstr>
      <vt:lpstr>Basic Auth – Test it out 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105</cp:revision>
  <dcterms:created xsi:type="dcterms:W3CDTF">2021-03-21T02:02:29Z</dcterms:created>
  <dcterms:modified xsi:type="dcterms:W3CDTF">2021-05-13T01:46:31Z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