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9" r:id="rId6"/>
    <p:sldId id="263" r:id="rId7"/>
    <p:sldId id="265" r:id="rId8"/>
    <p:sldId id="262" r:id="rId9"/>
    <p:sldId id="272" r:id="rId10"/>
    <p:sldId id="285" r:id="rId11"/>
    <p:sldId id="286" r:id="rId12"/>
    <p:sldId id="287" r:id="rId13"/>
    <p:sldId id="289" r:id="rId14"/>
    <p:sldId id="292" r:id="rId15"/>
    <p:sldId id="293" r:id="rId16"/>
    <p:sldId id="299" r:id="rId17"/>
    <p:sldId id="276" r:id="rId18"/>
    <p:sldId id="294" r:id="rId19"/>
    <p:sldId id="300" r:id="rId20"/>
    <p:sldId id="295" r:id="rId21"/>
    <p:sldId id="301" r:id="rId22"/>
    <p:sldId id="302" r:id="rId23"/>
    <p:sldId id="296" r:id="rId24"/>
    <p:sldId id="275" r:id="rId25"/>
    <p:sldId id="268" r:id="rId26"/>
    <p:sldId id="298" r:id="rId27"/>
    <p:sldId id="297" r:id="rId28"/>
    <p:sldId id="304" r:id="rId29"/>
    <p:sldId id="284" r:id="rId30"/>
    <p:sldId id="270" r:id="rId31"/>
    <p:sldId id="264" r:id="rId32"/>
    <p:sldId id="291" r:id="rId33"/>
    <p:sldId id="266" r:id="rId34"/>
    <p:sldId id="274" r:id="rId35"/>
    <p:sldId id="26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 Components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Kibana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Elastic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Alerting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UI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Kibana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Elastic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 custScaleX="92550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Reporting and Alerting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2"/>
      <dgm:spPr/>
    </dgm:pt>
    <dgm:pt modelId="{D6A4EE92-BADB-42D0-9CA1-E297A8FE018F}" type="pres">
      <dgm:prSet presAssocID="{6750AC01-D39D-4F3A-9DC8-2A211EE986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2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1" presStyleCnt="2"/>
      <dgm:spPr/>
    </dgm:pt>
    <dgm:pt modelId="{2C0651A5-CAF7-4B33-A474-112D98DE1A6C}" type="pres">
      <dgm:prSet presAssocID="{6A564E1C-9981-4C86-84D7-A8BD685946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1" destOrd="0" parTransId="{BFC0243C-F4D4-4D99-B768-6F3AC472CDDB}" sibTransId="{A94EC299-81CC-43BE-AAFB-4B2DCD259A7A}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4005CC9B-095C-44BF-9DBB-356D17A153BA}" type="presParOf" srcId="{7590C4D3-A8BD-4ACA-90B7-4E0750123315}" destId="{DCB49BB0-1937-4A25-8269-1EFF6A1CE140}" srcOrd="2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UI Components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Kibana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Elastic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Alerting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UI	</a:t>
          </a:r>
        </a:p>
      </dsp:txBody>
      <dsp:txXfrm>
        <a:off x="948012" y="1225975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Kibana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1005902" y="2160394"/>
          <a:ext cx="143831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Elastic</a:t>
          </a:r>
        </a:p>
      </dsp:txBody>
      <dsp:txXfrm>
        <a:off x="1005902" y="2160394"/>
        <a:ext cx="1438313" cy="65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3468029" y="311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579139"/>
          <a:ext cx="6854248" cy="10691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23427" y="819705"/>
          <a:ext cx="588049" cy="588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234904" y="579139"/>
          <a:ext cx="5619343" cy="106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55" tIns="113155" rIns="113155" bIns="113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Reporting and Alerting</a:t>
          </a:r>
        </a:p>
      </dsp:txBody>
      <dsp:txXfrm>
        <a:off x="1234904" y="579139"/>
        <a:ext cx="5619343" cy="1069181"/>
      </dsp:txXfrm>
    </dsp:sp>
    <dsp:sp modelId="{CA679E45-7B35-4C9D-806E-EB38024E0F22}">
      <dsp:nvSpPr>
        <dsp:cNvPr id="0" name=""/>
        <dsp:cNvSpPr/>
      </dsp:nvSpPr>
      <dsp:spPr>
        <a:xfrm>
          <a:off x="0" y="1915616"/>
          <a:ext cx="6854248" cy="10691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23427" y="2156182"/>
          <a:ext cx="588049" cy="588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234904" y="1915616"/>
          <a:ext cx="5619343" cy="106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55" tIns="113155" rIns="113155" bIns="113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234904" y="1915616"/>
        <a:ext cx="5619343" cy="1069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0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ColdFusion API Manager:  Alerting &amp;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Average Response time and average data consumed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7D7ED-C736-44BA-A22C-AAE159EA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723899"/>
            <a:ext cx="9202997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Discover Menu option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1ACBE-8EE6-4875-A0FD-BFBD7742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97" y="2304204"/>
            <a:ext cx="6357913" cy="21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7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FFFFFF"/>
                </a:solidFill>
              </a:rPr>
              <a:t>Hit counts summary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E512B-9483-474B-BA96-BC0FC359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3" y="1238083"/>
            <a:ext cx="7496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0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FFFFFF"/>
                </a:solidFill>
              </a:rPr>
              <a:t>_source data attributes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A7994-5BDE-4F15-878F-07301EC4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239798"/>
            <a:ext cx="7204391" cy="17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1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</a:rPr>
              <a:t>Details: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 API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 Response Time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 HTTP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EDDC8-6483-44B2-897B-5053B906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95022"/>
            <a:ext cx="6489819" cy="40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Groot Metrics - Filters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Fields: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Add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Remove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F012-A3FA-47D7-A70F-422DF29B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8" y="2276935"/>
            <a:ext cx="4539448" cy="38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2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Groot Metrics – Filters – HTTP METHOD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Options (HTTP Method):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Get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Options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POST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7A399A-E7A4-42BD-8DEB-C9817A44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62378"/>
            <a:ext cx="4939047" cy="38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7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1"/>
                </a:solidFill>
              </a:rPr>
              <a:t>Filters APPLIED ON FIELDS ( METHOD, RTIM,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9F0D2-CECE-4A12-BA3E-20519F16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23" y="2392057"/>
            <a:ext cx="8876133" cy="29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1"/>
                </a:solidFill>
              </a:rPr>
              <a:t>Kibana Query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E8F19-9D6D-4777-B0E2-975AFDDE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17" y="2818772"/>
            <a:ext cx="6575545" cy="23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5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Kibana Query Reference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6708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DC66F1-251E-464E-89AF-326F238799DC}"/>
              </a:ext>
            </a:extLst>
          </p:cNvPr>
          <p:cNvSpPr txBox="1"/>
          <p:nvPr/>
        </p:nvSpPr>
        <p:spPr>
          <a:xfrm>
            <a:off x="3233529" y="3835678"/>
            <a:ext cx="785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https://www.elastic.co/guide/en/kibana/master/kuery-query.html</a:t>
            </a:r>
          </a:p>
        </p:txBody>
      </p:sp>
    </p:spTree>
    <p:extLst>
      <p:ext uri="{BB962C8B-B14F-4D97-AF65-F5344CB8AC3E}">
        <p14:creationId xmlns:p14="http://schemas.microsoft.com/office/powerpoint/2010/main" val="89305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61473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Switch to Portal Publisher?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279803" y="1962773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309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678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Publisher Account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Analytics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6C74-38A0-4963-B3DD-A251825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C36A0-F5C0-478A-BE6C-3F2EBAFF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5" y="1321131"/>
            <a:ext cx="7599336" cy="48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7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Menu 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E1BD-B527-4E59-9229-D0B5942B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367" y="2072516"/>
            <a:ext cx="5447264" cy="42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Analytics for Publisher OWNED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F8A58-9209-4C85-9D5C-3A9C15E6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6" y="2637927"/>
            <a:ext cx="11310425" cy="27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Owned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55E92-615C-4FAA-A693-642D0CEB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61" y="2446089"/>
            <a:ext cx="10110275" cy="34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3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3678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Subscriber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Account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Analytics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6C74-38A0-4963-B3DD-A251825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D187D-7AEC-4623-A01D-E11E0766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36" y="1495309"/>
            <a:ext cx="5827468" cy="41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– Subscriber – Menu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17DF-C63D-45CE-8DC6-A3C70A6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43B40-523D-4923-9935-7094213E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3095625"/>
            <a:ext cx="420052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7438C-2346-4189-8D21-62CEF5BF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87008"/>
            <a:ext cx="11029617" cy="17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08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Subscriptions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095FD-1848-422E-A040-33759EFD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2216021"/>
            <a:ext cx="10283483" cy="35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2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Elastic Queries – POSTMAN EXAMPLE – ENDPOINT + PORT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147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2575602-FCEF-48FA-88E4-31518B413A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796" y="2181225"/>
            <a:ext cx="10344884" cy="2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80" y="2220325"/>
            <a:ext cx="3409783" cy="1013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FFFEFF"/>
                </a:solidFill>
              </a:rPr>
              <a:t>Elastic Queries – POSTMAN EXAMPLE – JSON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371325"/>
              </p:ext>
            </p:extLst>
          </p:nvPr>
        </p:nvGraphicFramePr>
        <p:xfrm>
          <a:off x="567580" y="1964168"/>
          <a:ext cx="3409782" cy="403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413DD63-38F3-4DA3-9D70-7E4AE04F46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5057" y="1964168"/>
            <a:ext cx="7608295" cy="30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71949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7B6-7D10-425D-8D4A-2377A1B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EFF"/>
                </a:solidFill>
              </a:rPr>
              <a:t>Elastic Queries – POSTMAN EXAMPLE – Response</a:t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0B124-32F5-4290-9A91-3946188D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5689-225C-44B9-88BB-AACD6EFA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70" y="2107638"/>
            <a:ext cx="9550857" cy="40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54070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96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Analytics offerings?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Analytics Administration Options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474618" y="3852893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Administrator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Analytics Dashboard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Multiple Options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6A5D2-A2AE-4685-822F-6C065BB6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05" y="1030670"/>
            <a:ext cx="5640871" cy="47966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6D11CA-1793-4AF1-97BF-A01E9CF5A1EB}"/>
              </a:ext>
            </a:extLst>
          </p:cNvPr>
          <p:cNvSpPr/>
          <p:nvPr/>
        </p:nvSpPr>
        <p:spPr>
          <a:xfrm>
            <a:off x="2036608" y="4458978"/>
            <a:ext cx="4059391" cy="953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1"/>
                </a:solidFill>
              </a:rPr>
              <a:t>Adjust your timeframe</a:t>
            </a:r>
            <a:br>
              <a:rPr lang="en-US" sz="1700" dirty="0">
                <a:solidFill>
                  <a:schemeClr val="accent1"/>
                </a:solidFill>
              </a:rPr>
            </a:br>
            <a:r>
              <a:rPr lang="en-US" sz="1700" dirty="0">
                <a:solidFill>
                  <a:schemeClr val="accent1"/>
                </a:solidFill>
              </a:rPr>
              <a:t>Main Toolbar across the top</a:t>
            </a:r>
            <a:br>
              <a:rPr lang="en-US" sz="1700" dirty="0">
                <a:solidFill>
                  <a:schemeClr val="accent1"/>
                </a:solidFill>
              </a:rPr>
            </a:br>
            <a:endParaRPr lang="en-US" sz="17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23E44-8BFA-44ED-898A-8E0F3EF3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65" y="3085764"/>
            <a:ext cx="7921600" cy="12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Time Filters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Publisher APIS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Publishers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ADFB7-8388-40B7-A4C0-5AB7FF37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7" y="1733905"/>
            <a:ext cx="7543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57509"/>
            <a:ext cx="10993549" cy="1475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Widgets for quick summary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Total Request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Average Response Time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Average Request Count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36D3A-4424-49D3-BF88-3C409A9EF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7" b="-1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462</TotalTime>
  <Words>296</Words>
  <Application>Microsoft Office PowerPoint</Application>
  <PresentationFormat>Widescreen</PresentationFormat>
  <Paragraphs>76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</vt:lpstr>
      <vt:lpstr>ColdFusion API Manager:  Alerting &amp; Monitoring</vt:lpstr>
      <vt:lpstr>Agenda Items</vt:lpstr>
      <vt:lpstr>Important Notes</vt:lpstr>
      <vt:lpstr>Analytics offerings?</vt:lpstr>
      <vt:lpstr>Analytics Administration Options</vt:lpstr>
      <vt:lpstr>Administrator  Analytics Dashboard Multiple Options  </vt:lpstr>
      <vt:lpstr>Adjust your timeframe Main Toolbar across the top </vt:lpstr>
      <vt:lpstr>Time Filters Publisher APIS Publishers  </vt:lpstr>
      <vt:lpstr>Widgets for quick summary  Total Request  Average Response Time  Average Request Count  </vt:lpstr>
      <vt:lpstr>Average Response time and average data consumed</vt:lpstr>
      <vt:lpstr>Discover Menu option   </vt:lpstr>
      <vt:lpstr>Hit counts summary  </vt:lpstr>
      <vt:lpstr>_source data attributes  </vt:lpstr>
      <vt:lpstr>Attributes</vt:lpstr>
      <vt:lpstr>Groot Metrics - Filters</vt:lpstr>
      <vt:lpstr>Groot Metrics – Filters – HTTP METHOD</vt:lpstr>
      <vt:lpstr>Filters APPLIED ON FIELDS ( METHOD, RTIM, TIME)</vt:lpstr>
      <vt:lpstr>Kibana Query Syntax</vt:lpstr>
      <vt:lpstr>Kibana Query Reference</vt:lpstr>
      <vt:lpstr>Switch to Portal Publisher?</vt:lpstr>
      <vt:lpstr>Publisher Account  Analytics   </vt:lpstr>
      <vt:lpstr>Analytics Menu Option</vt:lpstr>
      <vt:lpstr>ONLY Analytics for Publisher OWNED APIS</vt:lpstr>
      <vt:lpstr>Publisher Owned APIS</vt:lpstr>
      <vt:lpstr>Subscriber Account  Analytics   </vt:lpstr>
      <vt:lpstr>Portal – Subscriber – Menu options</vt:lpstr>
      <vt:lpstr>DATA for Subscriptions usage</vt:lpstr>
      <vt:lpstr>Elastic Queries – POSTMAN EXAMPLE – ENDPOINT + PORT</vt:lpstr>
      <vt:lpstr>   Elastic Queries – POSTMAN EXAMPLE – JSON  </vt:lpstr>
      <vt:lpstr>Elastic Queries – POSTMAN EXAMPLE – Response 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135</cp:revision>
  <dcterms:created xsi:type="dcterms:W3CDTF">2021-03-21T02:02:29Z</dcterms:created>
  <dcterms:modified xsi:type="dcterms:W3CDTF">2021-05-18T02:03:35Z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