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5"/>
  </p:notesMasterIdLst>
  <p:sldIdLst>
    <p:sldId id="256" r:id="rId4"/>
    <p:sldId id="370" r:id="rId5"/>
    <p:sldId id="372" r:id="rId6"/>
    <p:sldId id="374" r:id="rId7"/>
    <p:sldId id="375" r:id="rId8"/>
    <p:sldId id="376" r:id="rId9"/>
    <p:sldId id="380" r:id="rId10"/>
    <p:sldId id="377" r:id="rId11"/>
    <p:sldId id="379" r:id="rId12"/>
    <p:sldId id="343" r:id="rId13"/>
    <p:sldId id="3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248" y="396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98DE9-7242-4790-8A16-2CE598F231F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157CE-5353-40A8-B429-5895A7F9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1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089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lank">
  <p:cSld name="6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516030" y="361951"/>
            <a:ext cx="11302670" cy="4658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10427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5616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lank">
  <p:cSld name="6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516030" y="361951"/>
            <a:ext cx="11302670" cy="4658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375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3727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84" r:id="rId3"/>
    <p:sldLayoutId id="2147483688" r:id="rId4"/>
    <p:sldLayoutId id="214748368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  <p:sldLayoutId id="2147483687" r:id="rId15"/>
    <p:sldLayoutId id="214748369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google.com/spreadsheets/d/1SDp7p1y6m7N5xD5_fpOkYOrJvd68V7iy6etXy2cetb8/edit#gid=1448957446" TargetMode="Externa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google.com/spreadsheets/d/1SDp7p1y6m7N5xD5_fpOkYOrJvd68V7iy6etXy2cetb8/edit#gid=1448957446" TargetMode="Externa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9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141086" y="361951"/>
                </a:moveTo>
                <a:cubicBezTo>
                  <a:pt x="795878" y="361951"/>
                  <a:pt x="516030" y="641798"/>
                  <a:pt x="516030" y="987007"/>
                </a:cubicBezTo>
                <a:lnTo>
                  <a:pt x="516030" y="2549602"/>
                </a:lnTo>
                <a:lnTo>
                  <a:pt x="516030" y="3487155"/>
                </a:lnTo>
                <a:cubicBezTo>
                  <a:pt x="516030" y="3832363"/>
                  <a:pt x="795878" y="4112210"/>
                  <a:pt x="1141086" y="4112210"/>
                </a:cubicBezTo>
                <a:lnTo>
                  <a:pt x="2984604" y="4112210"/>
                </a:lnTo>
                <a:lnTo>
                  <a:pt x="3748431" y="5020137"/>
                </a:lnTo>
                <a:lnTo>
                  <a:pt x="4489442" y="4112210"/>
                </a:lnTo>
                <a:lnTo>
                  <a:pt x="11193644" y="4112210"/>
                </a:lnTo>
                <a:cubicBezTo>
                  <a:pt x="11538853" y="4112210"/>
                  <a:pt x="11818700" y="3832363"/>
                  <a:pt x="11818700" y="3487155"/>
                </a:cubicBezTo>
                <a:lnTo>
                  <a:pt x="11818700" y="2549602"/>
                </a:lnTo>
                <a:lnTo>
                  <a:pt x="11818700" y="987007"/>
                </a:lnTo>
                <a:cubicBezTo>
                  <a:pt x="11818700" y="641798"/>
                  <a:pt x="11538853" y="361951"/>
                  <a:pt x="11193644" y="361951"/>
                </a:cubicBezTo>
                <a:lnTo>
                  <a:pt x="5225476" y="361951"/>
                </a:lnTo>
                <a:lnTo>
                  <a:pt x="2399809" y="36195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197"/>
          <p:cNvSpPr/>
          <p:nvPr/>
        </p:nvSpPr>
        <p:spPr>
          <a:xfrm>
            <a:off x="171450" y="171450"/>
            <a:ext cx="11791950" cy="6438900"/>
          </a:xfrm>
          <a:prstGeom prst="rect">
            <a:avLst/>
          </a:prstGeom>
          <a:noFill/>
          <a:ln w="539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197"/>
          <p:cNvSpPr/>
          <p:nvPr/>
        </p:nvSpPr>
        <p:spPr>
          <a:xfrm>
            <a:off x="10771331" y="6099069"/>
            <a:ext cx="266700" cy="2667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197"/>
          <p:cNvSpPr/>
          <p:nvPr/>
        </p:nvSpPr>
        <p:spPr>
          <a:xfrm>
            <a:off x="11140617" y="6099069"/>
            <a:ext cx="266700" cy="266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197"/>
          <p:cNvSpPr/>
          <p:nvPr/>
        </p:nvSpPr>
        <p:spPr>
          <a:xfrm>
            <a:off x="11504959" y="6099069"/>
            <a:ext cx="266700" cy="2667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197"/>
          <p:cNvSpPr txBox="1"/>
          <p:nvPr/>
        </p:nvSpPr>
        <p:spPr>
          <a:xfrm>
            <a:off x="1846556" y="5237727"/>
            <a:ext cx="805386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haroni"/>
              <a:buNone/>
            </a:pPr>
            <a:r>
              <a:rPr lang="en-GB" sz="4000" b="0" i="0" u="none" strike="noStrike" cap="none" dirty="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Executive Summary</a:t>
            </a:r>
          </a:p>
          <a:p>
            <a:pPr lvl="0" algn="ctr">
              <a:buClr>
                <a:schemeClr val="lt1"/>
              </a:buClr>
              <a:buSzPts val="6600"/>
            </a:pPr>
            <a:r>
              <a:rPr lang="en-US" sz="2400" dirty="0">
                <a:solidFill>
                  <a:schemeClr val="bg1"/>
                </a:solidFill>
              </a:rPr>
              <a:t>Airline Safety Analysis</a:t>
            </a:r>
            <a:endParaRPr sz="2400" b="0" i="0" u="none" strike="noStrike" cap="none" dirty="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963" name="Google Shape;963;p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844" y="4406905"/>
            <a:ext cx="1430859" cy="830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p1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3414" y="4671079"/>
            <a:ext cx="904018" cy="13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197" descr="A large passenger jet flying through a cloudy sky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5">
            <a:alphaModFix/>
          </a:blip>
          <a:srcRect t="22528" b="22528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txBody>
          <a:bodyPr/>
          <a:lstStyle/>
          <a:p>
            <a:r>
              <a:rPr lang="en-US" sz="5400" b="0" i="0" dirty="0">
                <a:solidFill>
                  <a:schemeClr val="bg1"/>
                </a:solidFill>
              </a:rPr>
              <a:t>Legal and ethical considerations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0F251-E57A-45AD-A1AA-450D4FD8E14A}"/>
              </a:ext>
            </a:extLst>
          </p:cNvPr>
          <p:cNvSpPr txBox="1"/>
          <p:nvPr/>
        </p:nvSpPr>
        <p:spPr>
          <a:xfrm>
            <a:off x="1055914" y="1711401"/>
            <a:ext cx="10003771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During our Analysis we haven’t used any PII data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All Data Sets are extracted from Public Websites.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Used Datasets have no restrictions for Academic usage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All used Datasets are Shared by respective government bodies for public benefits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We have listed the data source details with respectively associated graphs in each slide</a:t>
            </a:r>
          </a:p>
        </p:txBody>
      </p:sp>
      <p:sp>
        <p:nvSpPr>
          <p:cNvPr id="35" name="Rectangle 130">
            <a:extLst>
              <a:ext uri="{FF2B5EF4-FFF2-40B4-BE49-F238E27FC236}">
                <a16:creationId xmlns:a16="http://schemas.microsoft.com/office/drawing/2014/main" id="{0BB388EB-43E8-4B51-89DD-7F276EF7D1AE}"/>
              </a:ext>
            </a:extLst>
          </p:cNvPr>
          <p:cNvSpPr/>
          <p:nvPr/>
        </p:nvSpPr>
        <p:spPr>
          <a:xfrm>
            <a:off x="2835384" y="5383909"/>
            <a:ext cx="363327" cy="36497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9C71253D-F360-4587-83FB-70A3DCB2E67E}"/>
              </a:ext>
            </a:extLst>
          </p:cNvPr>
          <p:cNvSpPr/>
          <p:nvPr/>
        </p:nvSpPr>
        <p:spPr>
          <a:xfrm>
            <a:off x="5319566" y="4876135"/>
            <a:ext cx="514138" cy="513303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Freeform 18">
            <a:extLst>
              <a:ext uri="{FF2B5EF4-FFF2-40B4-BE49-F238E27FC236}">
                <a16:creationId xmlns:a16="http://schemas.microsoft.com/office/drawing/2014/main" id="{E039D207-4CF3-4C5C-BD32-BCDFAB9FE42C}"/>
              </a:ext>
            </a:extLst>
          </p:cNvPr>
          <p:cNvSpPr/>
          <p:nvPr/>
        </p:nvSpPr>
        <p:spPr>
          <a:xfrm>
            <a:off x="1270808" y="3720740"/>
            <a:ext cx="611230" cy="49330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08E35-F85E-4117-6664-C98E89D5ED62}"/>
              </a:ext>
            </a:extLst>
          </p:cNvPr>
          <p:cNvSpPr txBox="1"/>
          <p:nvPr/>
        </p:nvSpPr>
        <p:spPr>
          <a:xfrm>
            <a:off x="1055914" y="122164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Data Authenticity &amp; PII Disclaimers </a:t>
            </a:r>
          </a:p>
        </p:txBody>
      </p:sp>
    </p:spTree>
    <p:extLst>
      <p:ext uri="{BB962C8B-B14F-4D97-AF65-F5344CB8AC3E}">
        <p14:creationId xmlns:p14="http://schemas.microsoft.com/office/powerpoint/2010/main" val="3412108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8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4676736" y="985421"/>
            <a:ext cx="7048870" cy="464688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FA463-06B2-7319-7CCC-98AE411A4A23}"/>
              </a:ext>
            </a:extLst>
          </p:cNvPr>
          <p:cNvSpPr txBox="1"/>
          <p:nvPr/>
        </p:nvSpPr>
        <p:spPr>
          <a:xfrm>
            <a:off x="4785065" y="2601707"/>
            <a:ext cx="7048870" cy="295465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Media Smoke	- </a:t>
            </a:r>
            <a:r>
              <a:rPr lang="en-US" sz="1200" dirty="0">
                <a:solidFill>
                  <a:schemeClr val="bg1"/>
                </a:solidFill>
              </a:rPr>
              <a:t>Media Spreading Airline Safety concerns vs Ground 0 Statistics Data</a:t>
            </a:r>
          </a:p>
          <a:p>
            <a:pPr lvl="0"/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Airline Revenue	- </a:t>
            </a:r>
            <a:r>
              <a:rPr lang="en-US" sz="1200" dirty="0">
                <a:solidFill>
                  <a:schemeClr val="bg1"/>
                </a:solidFill>
              </a:rPr>
              <a:t>Post Covid Vs Covid-Revenue</a:t>
            </a:r>
          </a:p>
          <a:p>
            <a:pPr lvl="0"/>
            <a:endParaRPr lang="en-US" sz="1200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Costing Pressure	- </a:t>
            </a:r>
            <a:r>
              <a:rPr lang="en-US" sz="1200" dirty="0">
                <a:solidFill>
                  <a:schemeClr val="bg1"/>
                </a:solidFill>
              </a:rPr>
              <a:t>Increase in Operational Cost</a:t>
            </a:r>
          </a:p>
          <a:p>
            <a:pPr lvl="0"/>
            <a:endParaRPr lang="en-US" sz="1200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Recommendation	- </a:t>
            </a:r>
            <a:r>
              <a:rPr lang="en-US" sz="1200" dirty="0">
                <a:solidFill>
                  <a:schemeClr val="bg1"/>
                </a:solidFill>
              </a:rPr>
              <a:t>What did Data say?</a:t>
            </a:r>
          </a:p>
          <a:p>
            <a:pPr lvl="0"/>
            <a:endParaRPr lang="en-US" sz="1200" dirty="0">
              <a:solidFill>
                <a:schemeClr val="bg1"/>
              </a:solidFill>
            </a:endParaRPr>
          </a:p>
          <a:p>
            <a:pPr lvl="0"/>
            <a:r>
              <a:rPr lang="en-US" b="0" i="0" dirty="0">
                <a:solidFill>
                  <a:schemeClr val="bg1"/>
                </a:solidFill>
              </a:rPr>
              <a:t>Legal and ethical </a:t>
            </a:r>
          </a:p>
          <a:p>
            <a:pPr lvl="0"/>
            <a:r>
              <a:rPr lang="en-US" b="0" i="0" dirty="0">
                <a:solidFill>
                  <a:schemeClr val="bg1"/>
                </a:solidFill>
              </a:rPr>
              <a:t>considerations 	- </a:t>
            </a:r>
            <a:r>
              <a:rPr lang="en-US" sz="1200" dirty="0">
                <a:solidFill>
                  <a:schemeClr val="bg1"/>
                </a:solidFill>
              </a:rPr>
              <a:t>Data Authenticity &amp; PII Disclaimers </a:t>
            </a:r>
          </a:p>
          <a:p>
            <a:pPr lvl="0"/>
            <a:endParaRPr lang="en-US" sz="1200" dirty="0">
              <a:solidFill>
                <a:schemeClr val="bg1"/>
              </a:solidFill>
            </a:endParaRPr>
          </a:p>
          <a:p>
            <a:pPr lvl="0"/>
            <a:r>
              <a:rPr lang="en-US" b="0" i="0" dirty="0">
                <a:solidFill>
                  <a:schemeClr val="bg1"/>
                </a:solidFill>
              </a:rPr>
              <a:t>References	- </a:t>
            </a:r>
            <a:r>
              <a:rPr lang="en-US" sz="1200" dirty="0">
                <a:solidFill>
                  <a:schemeClr val="bg1"/>
                </a:solidFill>
              </a:rPr>
              <a:t>Data 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E2FDD7-A1EB-F5A6-8518-8F8D76675B60}"/>
              </a:ext>
            </a:extLst>
          </p:cNvPr>
          <p:cNvSpPr txBox="1"/>
          <p:nvPr/>
        </p:nvSpPr>
        <p:spPr>
          <a:xfrm>
            <a:off x="5496965" y="1225691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Initial Set Up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20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Media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Smoke</a:t>
            </a:r>
            <a:endParaRPr lang="en-US" sz="5400" dirty="0">
              <a:solidFill>
                <a:schemeClr val="bg1"/>
              </a:solidFill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777F5-644E-ADF6-652C-FE868C9B1ACC}"/>
              </a:ext>
            </a:extLst>
          </p:cNvPr>
          <p:cNvSpPr txBox="1"/>
          <p:nvPr/>
        </p:nvSpPr>
        <p:spPr>
          <a:xfrm>
            <a:off x="323529" y="1510680"/>
            <a:ext cx="6964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Chart Showing Total Airline Fatality Per </a:t>
            </a:r>
            <a:r>
              <a:rPr lang="en-US" dirty="0"/>
              <a:t>Year During Last Decade</a:t>
            </a:r>
            <a:endParaRPr lang="en-US" sz="1800" dirty="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EE01521D-1ADA-AE3C-531A-95A19A0656C2}"/>
              </a:ext>
            </a:extLst>
          </p:cNvPr>
          <p:cNvSpPr txBox="1"/>
          <p:nvPr/>
        </p:nvSpPr>
        <p:spPr>
          <a:xfrm>
            <a:off x="7280783" y="2177911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7150" indent="-285750">
              <a:buFont typeface="Wingdings" panose="05000000000000000000" pitchFamily="2" charset="2"/>
              <a:buChar char="Ø"/>
            </a:pPr>
            <a:r>
              <a:rPr lang="en-US" sz="1600" dirty="0"/>
              <a:t>Media Reported 27 Fatality in 2019</a:t>
            </a:r>
          </a:p>
          <a:p>
            <a:pPr marL="514350" lvl="1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114300" indent="-342900">
              <a:buFont typeface="Wingdings" panose="05000000000000000000" pitchFamily="2" charset="2"/>
              <a:buChar char="Ø"/>
            </a:pPr>
            <a:r>
              <a:rPr lang="en-US" sz="1600" dirty="0"/>
              <a:t>Is it Really a Huge No?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Next Slide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6793B7-B3C7-5343-7A2F-047BABB53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9" y="1972830"/>
            <a:ext cx="6885139" cy="3533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32921B-4F2E-8A8B-306F-902D8CDFCAE4}"/>
              </a:ext>
            </a:extLst>
          </p:cNvPr>
          <p:cNvSpPr txBox="1"/>
          <p:nvPr/>
        </p:nvSpPr>
        <p:spPr>
          <a:xfrm>
            <a:off x="420181" y="5628524"/>
            <a:ext cx="610299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u="sng" dirty="0">
                <a:solidFill>
                  <a:srgbClr val="1874A4"/>
                </a:solidFill>
                <a:effectLst/>
                <a:latin typeface="Arial" panose="020B0604020202020204" pitchFamily="34" charset="0"/>
                <a:hlinkClick r:id="rId5"/>
              </a:rPr>
              <a:t>Source Data : Accidents and Fatalities Per Year</a:t>
            </a:r>
            <a:endParaRPr lang="en-US" sz="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15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Media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Smoke</a:t>
            </a:r>
            <a:endParaRPr lang="en-US" sz="5400" dirty="0">
              <a:solidFill>
                <a:schemeClr val="bg1"/>
              </a:solidFill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777F5-644E-ADF6-652C-FE868C9B1ACC}"/>
              </a:ext>
            </a:extLst>
          </p:cNvPr>
          <p:cNvSpPr txBox="1"/>
          <p:nvPr/>
        </p:nvSpPr>
        <p:spPr>
          <a:xfrm>
            <a:off x="323529" y="1510680"/>
            <a:ext cx="1056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Chart Showing decreasing Airline Fatality Counts per Million Flights </a:t>
            </a:r>
            <a:r>
              <a:rPr lang="en-US" dirty="0"/>
              <a:t>during last Decade</a:t>
            </a:r>
            <a:endParaRPr lang="en-US" sz="18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02798DF-EBE9-F96D-FF40-1583406909A5}"/>
              </a:ext>
            </a:extLst>
          </p:cNvPr>
          <p:cNvSpPr txBox="1">
            <a:spLocks/>
          </p:cNvSpPr>
          <p:nvPr/>
        </p:nvSpPr>
        <p:spPr>
          <a:xfrm>
            <a:off x="7008996" y="2201002"/>
            <a:ext cx="4162555" cy="3423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Only 0.53 Fatality occurred / Million of scheduled flights in 2019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114300" indent="-342900">
              <a:buFont typeface="Wingdings" panose="05000000000000000000" pitchFamily="2" charset="2"/>
              <a:buChar char="q"/>
            </a:pPr>
            <a:r>
              <a:rPr lang="en-US" sz="1600" dirty="0"/>
              <a:t>As compared to Air travel, Ground Mode of Travel is Really Safe?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Next Slide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7B8D2-1B1B-4BAC-216A-7D5B32E90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045101"/>
            <a:ext cx="6609931" cy="3105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2FDB75-31E2-5533-DB98-FE71F17CE6E3}"/>
              </a:ext>
            </a:extLst>
          </p:cNvPr>
          <p:cNvSpPr txBox="1"/>
          <p:nvPr/>
        </p:nvSpPr>
        <p:spPr>
          <a:xfrm>
            <a:off x="420181" y="5628524"/>
            <a:ext cx="610299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u="sng" dirty="0">
                <a:solidFill>
                  <a:srgbClr val="1874A4"/>
                </a:solidFill>
                <a:effectLst/>
                <a:latin typeface="Arial" panose="020B0604020202020204" pitchFamily="34" charset="0"/>
                <a:hlinkClick r:id="rId5"/>
              </a:rPr>
              <a:t>Source Data : Accidents and Fatalities Per Year</a:t>
            </a:r>
            <a:endParaRPr lang="en-US" sz="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55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Media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Smoke</a:t>
            </a:r>
            <a:endParaRPr lang="en-US" sz="5400" dirty="0">
              <a:solidFill>
                <a:schemeClr val="bg1"/>
              </a:solidFill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777F5-644E-ADF6-652C-FE868C9B1ACC}"/>
              </a:ext>
            </a:extLst>
          </p:cNvPr>
          <p:cNvSpPr txBox="1"/>
          <p:nvPr/>
        </p:nvSpPr>
        <p:spPr>
          <a:xfrm>
            <a:off x="323529" y="1510680"/>
            <a:ext cx="6964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Chart Showing Total Road Fatality in All States –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60DA7B-8458-C62F-44FD-B4DD844AC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9" y="2241566"/>
            <a:ext cx="6105010" cy="3749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CEC57D-CB94-809B-E89B-DD29A654E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9" y="1919267"/>
            <a:ext cx="2305050" cy="285750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46B0BF1-F7DB-2A2B-5044-6C29AA33F2DB}"/>
              </a:ext>
            </a:extLst>
          </p:cNvPr>
          <p:cNvSpPr txBox="1">
            <a:spLocks/>
          </p:cNvSpPr>
          <p:nvPr/>
        </p:nvSpPr>
        <p:spPr>
          <a:xfrm>
            <a:off x="6925024" y="2241566"/>
            <a:ext cx="4162555" cy="3212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Total Reported Road travel Fatality in 2019 was 36K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After comparing all three charts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Airline reported Fatality (worldwide) was way less &amp; not comparable than the total ground fatality reported alone in the USA</a:t>
            </a:r>
          </a:p>
        </p:txBody>
      </p:sp>
    </p:spTree>
    <p:extLst>
      <p:ext uri="{BB962C8B-B14F-4D97-AF65-F5344CB8AC3E}">
        <p14:creationId xmlns:p14="http://schemas.microsoft.com/office/powerpoint/2010/main" val="313845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Airline Revenue</a:t>
            </a:r>
            <a:endParaRPr lang="en-US" sz="5400" dirty="0">
              <a:solidFill>
                <a:schemeClr val="bg1"/>
              </a:solidFill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777F5-644E-ADF6-652C-FE868C9B1ACC}"/>
              </a:ext>
            </a:extLst>
          </p:cNvPr>
          <p:cNvSpPr txBox="1"/>
          <p:nvPr/>
        </p:nvSpPr>
        <p:spPr>
          <a:xfrm>
            <a:off x="323529" y="1510680"/>
            <a:ext cx="6964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Pre Covid Vs Covid-Revenue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C127C4F-3EAF-0F61-B273-0A311A8BAE10}"/>
              </a:ext>
            </a:extLst>
          </p:cNvPr>
          <p:cNvSpPr txBox="1"/>
          <p:nvPr/>
        </p:nvSpPr>
        <p:spPr>
          <a:xfrm>
            <a:off x="7076524" y="2158064"/>
            <a:ext cx="3573003" cy="3503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During Last Decade Delta was one of the consistently growing Airlines in terms of Revenue.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During 2020, due to International travel restrictions, all Airline company’s revenue declined to a decade low.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F5D7B2-B239-8F42-6D72-A97681C5FD89}"/>
              </a:ext>
            </a:extLst>
          </p:cNvPr>
          <p:cNvSpPr txBox="1"/>
          <p:nvPr/>
        </p:nvSpPr>
        <p:spPr>
          <a:xfrm>
            <a:off x="323529" y="5737655"/>
            <a:ext cx="61029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http://web.mit.edu/airlinedata/www/2020%2012%20Month%20Documents/Traffic%20and%20Capacity/System%20Total/Passenger%20Revenue%20--%20Total%20System%20Operations.htm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E1279A-7909-065B-2B4C-3F02A54B6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9" y="2082949"/>
            <a:ext cx="6392168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7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Airline Revenue</a:t>
            </a:r>
            <a:endParaRPr lang="en-US" sz="5400" dirty="0">
              <a:solidFill>
                <a:schemeClr val="bg1"/>
              </a:solidFill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777F5-644E-ADF6-652C-FE868C9B1ACC}"/>
              </a:ext>
            </a:extLst>
          </p:cNvPr>
          <p:cNvSpPr txBox="1"/>
          <p:nvPr/>
        </p:nvSpPr>
        <p:spPr>
          <a:xfrm>
            <a:off x="323529" y="1510680"/>
            <a:ext cx="6964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Post Covid Revenue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C1AA129-BB7E-8339-62FD-33F8F0CAC2E0}"/>
              </a:ext>
            </a:extLst>
          </p:cNvPr>
          <p:cNvSpPr txBox="1"/>
          <p:nvPr/>
        </p:nvSpPr>
        <p:spPr>
          <a:xfrm>
            <a:off x="6189833" y="2056433"/>
            <a:ext cx="3573003" cy="35030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During 2022-2023, we are expecting the return of travel demand Near 2018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Global RPKs are projected to be approximately 55%, 30%, and 10% below pre-pandemic levels in 2021, 2022, and 2023, respectively.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Management Need to plan for upsizing the fleet capacity for 2022-2023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F596FB-8D54-AC1A-6F86-659D96570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30" y="1880012"/>
            <a:ext cx="5866304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3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65B8AD8-C566-7A27-ED8D-56C30084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81" y="1249680"/>
            <a:ext cx="7441159" cy="518541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Costing Pressure</a:t>
            </a:r>
            <a:endParaRPr lang="en-US" sz="5400" dirty="0">
              <a:solidFill>
                <a:schemeClr val="bg1"/>
              </a:solidFill>
              <a:sym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1EDF84-8EF1-71A8-0523-305F39F086F4}"/>
              </a:ext>
            </a:extLst>
          </p:cNvPr>
          <p:cNvSpPr txBox="1">
            <a:spLocks/>
          </p:cNvSpPr>
          <p:nvPr/>
        </p:nvSpPr>
        <p:spPr>
          <a:xfrm>
            <a:off x="6982369" y="1485454"/>
            <a:ext cx="352652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Post Covid, Worldwide Inflation Pressure is Impacting Airline Operating Cost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Chart Showing the Updated Operational Components cost in percentage for Q1-2023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Management need to focus on controlling Operation cost by promoting more automation in operations</a:t>
            </a:r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72FEDB-E3D0-3B65-2548-949CBAAAD486}"/>
              </a:ext>
            </a:extLst>
          </p:cNvPr>
          <p:cNvSpPr txBox="1"/>
          <p:nvPr/>
        </p:nvSpPr>
        <p:spPr>
          <a:xfrm>
            <a:off x="5034628" y="6219646"/>
            <a:ext cx="610299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8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</a:rPr>
              <a:t>Source Data : https://www.airlines.org/dataset/a4a-quarterly-passenger-airline-cost-index-u-s-passenger-airlines/</a:t>
            </a:r>
            <a:endParaRPr lang="en-US" sz="8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96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Recommendation</a:t>
            </a:r>
            <a:endParaRPr lang="en-US" sz="5400" dirty="0">
              <a:solidFill>
                <a:schemeClr val="bg1"/>
              </a:solidFill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777F5-644E-ADF6-652C-FE868C9B1ACC}"/>
              </a:ext>
            </a:extLst>
          </p:cNvPr>
          <p:cNvSpPr txBox="1"/>
          <p:nvPr/>
        </p:nvSpPr>
        <p:spPr>
          <a:xfrm>
            <a:off x="323529" y="1510680"/>
            <a:ext cx="6964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What did Data say?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EE01521D-1ADA-AE3C-531A-95A19A0656C2}"/>
              </a:ext>
            </a:extLst>
          </p:cNvPr>
          <p:cNvSpPr txBox="1"/>
          <p:nvPr/>
        </p:nvSpPr>
        <p:spPr>
          <a:xfrm>
            <a:off x="7280783" y="2177911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Airline reported Fatality (worldwide) was way less &amp; not comparable than the total ground fatality reported alone in the USA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Management need to focus on controlling Operation cost by promoting more automation in operations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Management Need to plan for upsizing the fleet capacity for 2024-202</a:t>
            </a:r>
            <a:r>
              <a:rPr lang="en-US" sz="1600" dirty="0">
                <a:solidFill>
                  <a:srgbClr val="000000"/>
                </a:solidFill>
              </a:rPr>
              <a:t>5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BB38F-1C65-4C1D-D068-496B908CC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517" y="2010760"/>
            <a:ext cx="2785189" cy="191529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7AEE1F-C31A-EB59-EC79-D537F0DA1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891" y="4081300"/>
            <a:ext cx="2600586" cy="19029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53670E-A7A0-9168-8A4B-7D418708E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5729" y="1854189"/>
            <a:ext cx="2757644" cy="198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A7065-ECB5-F1DA-88A9-A62B3AC31E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29" y="1864349"/>
            <a:ext cx="2645310" cy="1709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1882EB-440C-DA90-9C36-487E824E64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844" y="2010761"/>
            <a:ext cx="2622949" cy="19304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7B1DB8-F483-724D-0C2F-93EB627A50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8839" y="4213381"/>
            <a:ext cx="2622949" cy="1770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41D2A7-6AFE-3751-C471-4C452B3219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94793" y="4112687"/>
            <a:ext cx="169545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6350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3541</TotalTime>
  <Words>501</Words>
  <Application>Microsoft Office PowerPoint</Application>
  <PresentationFormat>Widescreen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Aharoni</vt:lpstr>
      <vt:lpstr>Arial</vt:lpstr>
      <vt:lpstr>Calibri</vt:lpstr>
      <vt:lpstr>Lato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Sashidhar Bezawada</cp:lastModifiedBy>
  <cp:revision>170</cp:revision>
  <dcterms:created xsi:type="dcterms:W3CDTF">2019-01-14T06:35:35Z</dcterms:created>
  <dcterms:modified xsi:type="dcterms:W3CDTF">2023-10-23T14:07:02Z</dcterms:modified>
</cp:coreProperties>
</file>