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19"/>
  </p:notesMasterIdLst>
  <p:sldIdLst>
    <p:sldId id="256" r:id="rId2"/>
    <p:sldId id="257" r:id="rId3"/>
    <p:sldId id="262" r:id="rId4"/>
    <p:sldId id="264" r:id="rId5"/>
    <p:sldId id="267" r:id="rId6"/>
    <p:sldId id="266" r:id="rId7"/>
    <p:sldId id="265" r:id="rId8"/>
    <p:sldId id="269" r:id="rId9"/>
    <p:sldId id="258" r:id="rId10"/>
    <p:sldId id="274" r:id="rId11"/>
    <p:sldId id="272" r:id="rId12"/>
    <p:sldId id="273" r:id="rId13"/>
    <p:sldId id="271" r:id="rId14"/>
    <p:sldId id="270" r:id="rId15"/>
    <p:sldId id="276" r:id="rId16"/>
    <p:sldId id="275" r:id="rId17"/>
    <p:sldId id="27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EC"/>
    <a:srgbClr val="FF5DC5"/>
    <a:srgbClr val="D979FF"/>
    <a:srgbClr val="CE284C"/>
    <a:srgbClr val="C10B32"/>
    <a:srgbClr val="FE9202"/>
    <a:srgbClr val="FF0000"/>
    <a:srgbClr val="007033"/>
    <a:srgbClr val="00E6F2"/>
    <a:srgbClr val="FF0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34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9A6F-8D75-DCE2-89A6-810C3E4C678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B5AA1ED-A109-3263-6E51-2DD5854224F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1618A8D-7AF3-DF2C-DD4F-1BF8BFDCEA5D}"/>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55CECA2F-4532-913E-4223-BC0B01E7D2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D5F110-0231-9103-DD04-166C4E1C5A29}"/>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01303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55A9-3DA1-5E7F-CB81-2AEB3AFC16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536556-FD15-D96C-DB81-D1042FD01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23968-E479-3D93-36FF-B2317BD5B21D}"/>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50BE69D1-7D6B-D4DC-BF99-85098ADB5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BC3C1-A9BF-2514-F257-8C3532412A3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11420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28F2D-7023-EBFF-6658-F23E595D652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4678AB-0A28-C574-5D11-CE44DD48AF9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99267-D422-C1DE-289F-E61C05A725DC}"/>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72C528F3-49E1-9CDD-701D-F9E3BACEE2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9DD4E-D9E5-AA55-52D7-9CD5EBF465AE}"/>
              </a:ext>
            </a:extLst>
          </p:cNvPr>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551586D4-60A5-312F-3CFF-45BDFB152BF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77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E4A6A-DF6E-39BE-0D44-130AA65653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6BDAA2-2E73-7382-D8A5-2746897536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CE8E23-9C84-70FA-05E3-594F8D6A8347}"/>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E5CBD220-9FA8-9315-864C-A4742E888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E0801-08F4-0385-3C27-F73147ED8A6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535323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F71-973D-5E8F-531B-3B78C70D5CD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C0BA4E0-7430-FED2-63A9-75404D446B1E}"/>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E799E-BC65-0209-56F6-6208C848F2FC}"/>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F64D405D-C389-5313-2CE9-C7D9FA3954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6BEE3D-27D0-4784-B0DB-D9961D1D1618}"/>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6425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1A83-013A-02A8-BE43-ACA09C1361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793007-06D3-CF59-84AB-38234EBA1533}"/>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95AB7B-0C9C-9730-43E5-B54C0E96B2D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3D7F18-E0C4-0A20-6D9E-D5B910403BBF}"/>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6" name="Footer Placeholder 5">
            <a:extLst>
              <a:ext uri="{FF2B5EF4-FFF2-40B4-BE49-F238E27FC236}">
                <a16:creationId xmlns:a16="http://schemas.microsoft.com/office/drawing/2014/main" id="{F2D86E2C-10FE-A0F1-A54B-ED592D920F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E5D6B-19A6-146C-17D0-16A1F86F68B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31928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C23F3-74A7-B5CC-F551-5EF463E5738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56C97C-673D-B8B1-4645-22B73AE25A51}"/>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ABABCEA-89D9-D6EE-7F19-9563780670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16535-25A1-5625-73F4-593AA3113B89}"/>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3DC92E9-CE7A-5D6A-1057-E11E71B0E7CE}"/>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5D12FD-CEBF-5196-4928-5A78C843CDA3}"/>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8" name="Footer Placeholder 7">
            <a:extLst>
              <a:ext uri="{FF2B5EF4-FFF2-40B4-BE49-F238E27FC236}">
                <a16:creationId xmlns:a16="http://schemas.microsoft.com/office/drawing/2014/main" id="{03CCA6B2-B61F-FB87-6897-7212147952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31AC4F-6603-D833-8A4A-B9CA82278407}"/>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04118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52FF2-BB19-8287-FBB9-8434C1CCE9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E5711-EF32-970B-2651-9C6AF39BF8C1}"/>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4" name="Footer Placeholder 3">
            <a:extLst>
              <a:ext uri="{FF2B5EF4-FFF2-40B4-BE49-F238E27FC236}">
                <a16:creationId xmlns:a16="http://schemas.microsoft.com/office/drawing/2014/main" id="{B3194777-B614-F167-D639-0A83ED954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01CFE-0BF3-FCB0-CED6-AB4969A3EC3F}"/>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576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052A1-08DD-7383-36BD-D3289132AB7A}"/>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3" name="Footer Placeholder 2">
            <a:extLst>
              <a:ext uri="{FF2B5EF4-FFF2-40B4-BE49-F238E27FC236}">
                <a16:creationId xmlns:a16="http://schemas.microsoft.com/office/drawing/2014/main" id="{CB9E6893-C8FC-253F-4F96-C9AB178E9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E7913F-470D-1263-2AF3-1298FDF54F02}"/>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79677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33DC3-8ACB-0566-BAFF-44E6641B13D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8565256-9361-EF38-BCB4-DA38EE91E7A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AE8CC3-EC93-7FAC-F0B3-0740B86A927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FF3950-66BD-847B-0E2E-817F7BCDE5BA}"/>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6" name="Footer Placeholder 5">
            <a:extLst>
              <a:ext uri="{FF2B5EF4-FFF2-40B4-BE49-F238E27FC236}">
                <a16:creationId xmlns:a16="http://schemas.microsoft.com/office/drawing/2014/main" id="{C93985AF-60DC-7594-823D-A1C931453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65CFF-6CF7-1996-6543-7936C058138E}"/>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9574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2F3A-81BC-4A34-31FC-D7D164AFD9F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B393D2A5-6685-4C75-7EAC-B160D2176A96}"/>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018888F-18C4-353E-B7E8-78B71A51175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11BAC9D-9B4E-F463-1F17-C02E17BA50B4}"/>
              </a:ext>
            </a:extLst>
          </p:cNvPr>
          <p:cNvSpPr>
            <a:spLocks noGrp="1"/>
          </p:cNvSpPr>
          <p:nvPr>
            <p:ph type="dt" sz="half" idx="10"/>
          </p:nvPr>
        </p:nvSpPr>
        <p:spPr/>
        <p:txBody>
          <a:bodyPr/>
          <a:lstStyle/>
          <a:p>
            <a:fld id="{53074F12-AA26-4AC8-9962-C36BB8F32554}" type="datetimeFigureOut">
              <a:rPr lang="en-US" smtClean="0"/>
              <a:pPr/>
              <a:t>8/2/2022</a:t>
            </a:fld>
            <a:endParaRPr lang="en-US"/>
          </a:p>
        </p:txBody>
      </p:sp>
      <p:sp>
        <p:nvSpPr>
          <p:cNvPr id="6" name="Footer Placeholder 5">
            <a:extLst>
              <a:ext uri="{FF2B5EF4-FFF2-40B4-BE49-F238E27FC236}">
                <a16:creationId xmlns:a16="http://schemas.microsoft.com/office/drawing/2014/main" id="{FE5550BE-22FA-A1A3-5C79-8EC37DE1F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4BC53B-2CC0-6C6D-3387-7F07E7BDA30B}"/>
              </a:ext>
            </a:extLst>
          </p:cNvPr>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004056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F65088-9192-EC90-D4A0-353639544D0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DAAD44-C490-127B-0231-F3F45294FDA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35F74-7FDD-81C6-E854-741220F9279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3074F12-AA26-4AC8-9962-C36BB8F32554}" type="datetimeFigureOut">
              <a:rPr lang="en-US" smtClean="0"/>
              <a:pPr/>
              <a:t>8/2/2022</a:t>
            </a:fld>
            <a:endParaRPr lang="en-US"/>
          </a:p>
        </p:txBody>
      </p:sp>
      <p:sp>
        <p:nvSpPr>
          <p:cNvPr id="5" name="Footer Placeholder 4">
            <a:extLst>
              <a:ext uri="{FF2B5EF4-FFF2-40B4-BE49-F238E27FC236}">
                <a16:creationId xmlns:a16="http://schemas.microsoft.com/office/drawing/2014/main" id="{A6268F17-1113-F4C6-14DF-E9D1F918478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F8E965-F86E-8B9E-BF5E-5877A80EB84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0CD965D4-DD9F-FC68-7A12-37CEDAEC59E5}"/>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429300031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astho.org/COVID-19/" TargetMode="External"/><Relationship Id="rId13" Type="http://schemas.openxmlformats.org/officeDocument/2006/relationships/hyperlink" Target="http://www.thelancet.com/journals/lancet/article/PIIS0140&#8208;6736(21)00947&#8208;8/fulltext" TargetMode="External"/><Relationship Id="rId3" Type="http://schemas.openxmlformats.org/officeDocument/2006/relationships/hyperlink" Target="https://www.webmd.com/vaccines/covid-19-vaccine/covid-vaccines-compared" TargetMode="External"/><Relationship Id="rId7" Type="http://schemas.openxmlformats.org/officeDocument/2006/relationships/hyperlink" Target="https://www.cdc.gov/coronavirus/2019-ncov/index.html" TargetMode="External"/><Relationship Id="rId12" Type="http://schemas.openxmlformats.org/officeDocument/2006/relationships/hyperlink" Target="http://www.thelancet.com/journals/lancet/article/PIIS0140&#8208;6736(21)00448&#8208;7/fulltext" TargetMode="External"/><Relationship Id="rId17" Type="http://schemas.openxmlformats.org/officeDocument/2006/relationships/hyperlink" Target="https://www.pfizer.com/news/press&#8208;release/press&#8208;release&#8208;detail/pfizer&#8208;and&#8208;biontech&#8208;confirm&#8208;highefficacy&#8208;and&#8208;no&#8208;serious" TargetMode="External"/><Relationship Id="rId2" Type="http://schemas.openxmlformats.org/officeDocument/2006/relationships/image" Target="../media/image3.jpg"/><Relationship Id="rId16" Type="http://schemas.openxmlformats.org/officeDocument/2006/relationships/hyperlink" Target="http://www.assets.publishing.service.gov.uk/government/uploads/system/uploads/attachment_data/file/963532/COVID&#8208;19_vaccine_effectiveness_surveillance_report_February_2021_FINAL.pdf" TargetMode="External"/><Relationship Id="rId1" Type="http://schemas.openxmlformats.org/officeDocument/2006/relationships/slideLayout" Target="../slideLayouts/slideLayout2.xml"/><Relationship Id="rId6" Type="http://schemas.openxmlformats.org/officeDocument/2006/relationships/hyperlink" Target="https://www.cdc.gov/coronavirus/2019-ncov/vaccines/toolkits/community-organization.html" TargetMode="External"/><Relationship Id="rId11" Type="http://schemas.openxmlformats.org/officeDocument/2006/relationships/hyperlink" Target="http://www.nejm.org/doi/full/10.1056/NEJMc2104974" TargetMode="External"/><Relationship Id="rId5" Type="http://schemas.openxmlformats.org/officeDocument/2006/relationships/hyperlink" Target="https://covid19community.nih.gov/" TargetMode="External"/><Relationship Id="rId15" Type="http://schemas.openxmlformats.org/officeDocument/2006/relationships/hyperlink" Target="http://www.medrxiv.org/content/10.1101/2021.01.27.21250612v1" TargetMode="External"/><Relationship Id="rId10" Type="http://schemas.openxmlformats.org/officeDocument/2006/relationships/hyperlink" Target="http://www.nejm.org/doi/full/10.1056/NEJMoa2101765" TargetMode="External"/><Relationship Id="rId4" Type="http://schemas.openxmlformats.org/officeDocument/2006/relationships/hyperlink" Target="https://www.stopcovid-19ca.org/" TargetMode="External"/><Relationship Id="rId9" Type="http://schemas.openxmlformats.org/officeDocument/2006/relationships/hyperlink" Target="http://www.nejm.org/doi/full/10.1056/NEJMoa2034577" TargetMode="External"/><Relationship Id="rId14" Type="http://schemas.openxmlformats.org/officeDocument/2006/relationships/hyperlink" Target="http://www.papers.ssrn.com/sol3/papers.cfm?abstract_id=3790399"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55520"/>
            <a:ext cx="6404460" cy="1790700"/>
          </a:xfrm>
        </p:spPr>
        <p:txBody>
          <a:bodyPr>
            <a:normAutofit/>
          </a:bodyPr>
          <a:lstStyle/>
          <a:p>
            <a:r>
              <a:rPr lang="en-US" sz="4800" dirty="0"/>
              <a:t>Covid-19 Vaccines</a:t>
            </a:r>
            <a:br>
              <a:rPr lang="en-US" sz="4800" dirty="0"/>
            </a:br>
            <a:r>
              <a:rPr lang="en-US" sz="4800" dirty="0"/>
              <a:t> Efficacy</a:t>
            </a:r>
            <a:endParaRPr lang="en-US" dirty="0"/>
          </a:p>
        </p:txBody>
      </p:sp>
      <p:sp>
        <p:nvSpPr>
          <p:cNvPr id="3" name="Subtitle 2"/>
          <p:cNvSpPr>
            <a:spLocks noGrp="1"/>
          </p:cNvSpPr>
          <p:nvPr>
            <p:ph type="subTitle" idx="1"/>
          </p:nvPr>
        </p:nvSpPr>
        <p:spPr>
          <a:xfrm>
            <a:off x="0" y="3439135"/>
            <a:ext cx="6404460" cy="1241822"/>
          </a:xfrm>
        </p:spPr>
        <p:txBody>
          <a:bodyPr/>
          <a:lstStyle/>
          <a:p>
            <a:r>
              <a:rPr lang="en-US" dirty="0"/>
              <a:t> Sashidhar Bezawada</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U.S. COVID-19 Vaccine Adverse Effects – </a:t>
            </a:r>
            <a:br>
              <a:rPr lang="en-US" sz="2400" dirty="0">
                <a:effectLst/>
                <a:latin typeface="Calibri" panose="020F0502020204030204" pitchFamily="34" charset="0"/>
                <a:ea typeface="Calibri" panose="020F0502020204030204" pitchFamily="34" charset="0"/>
                <a:cs typeface="Times New Roman" panose="02020603050405020304" pitchFamily="18" charset="0"/>
              </a:rPr>
            </a:br>
            <a:r>
              <a:rPr lang="en-US" sz="2400" dirty="0">
                <a:effectLst/>
                <a:latin typeface="Calibri" panose="020F0502020204030204" pitchFamily="34" charset="0"/>
                <a:ea typeface="Calibri" panose="020F0502020204030204" pitchFamily="34" charset="0"/>
                <a:cs typeface="Times New Roman" panose="02020603050405020304" pitchFamily="18" charset="0"/>
              </a:rPr>
              <a:t>Pfizer vs Moderna</a:t>
            </a:r>
            <a:endParaRPr lang="en-US" sz="2400" dirty="0"/>
          </a:p>
        </p:txBody>
      </p:sp>
      <p:sp>
        <p:nvSpPr>
          <p:cNvPr id="8" name="Content Placeholder 7"/>
          <p:cNvSpPr>
            <a:spLocks noGrp="1"/>
          </p:cNvSpPr>
          <p:nvPr>
            <p:ph sz="quarter" idx="4"/>
          </p:nvPr>
        </p:nvSpPr>
        <p:spPr>
          <a:xfrm>
            <a:off x="5030115" y="1878806"/>
            <a:ext cx="3486426" cy="2763441"/>
          </a:xfrm>
        </p:spPr>
        <p:txBody>
          <a:bodyPr>
            <a:normAutofit fontScale="85000" lnSpcReduction="1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who receive the Moderna vaccine are more likely to experience post-vaccine reactions and side effects, new data from the U.S. Centers for Disease Control and Prevention (CDC) show (table).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greater percentage of participants who received the Moderna vaccine, compared with the Pfizer-BioNTech vaccine, reported reactogenicity; this pattern was more pronounced after the second dose.</a:t>
            </a:r>
            <a:endParaRPr lang="en-US" dirty="0"/>
          </a:p>
        </p:txBody>
      </p:sp>
      <p:sp>
        <p:nvSpPr>
          <p:cNvPr id="3" name="Content Placeholder 2">
            <a:extLst>
              <a:ext uri="{FF2B5EF4-FFF2-40B4-BE49-F238E27FC236}">
                <a16:creationId xmlns:a16="http://schemas.microsoft.com/office/drawing/2014/main" id="{7AF25155-DBF6-B976-BC29-8D067DDDE131}"/>
              </a:ext>
            </a:extLst>
          </p:cNvPr>
          <p:cNvSpPr>
            <a:spLocks noGrp="1"/>
          </p:cNvSpPr>
          <p:nvPr>
            <p:ph sz="half" idx="2"/>
          </p:nvPr>
        </p:nvSpPr>
        <p:spPr/>
        <p:txBody>
          <a:bodyPr>
            <a:normAutofit fontScale="85000" lnSpcReduction="10000"/>
          </a:bodyPr>
          <a:lstStyle/>
          <a:p>
            <a:endParaRPr lang="en-US"/>
          </a:p>
        </p:txBody>
      </p:sp>
      <p:pic>
        <p:nvPicPr>
          <p:cNvPr id="7" name="Picture 6" descr="Table&#10;&#10;Description automatically generated">
            <a:extLst>
              <a:ext uri="{FF2B5EF4-FFF2-40B4-BE49-F238E27FC236}">
                <a16:creationId xmlns:a16="http://schemas.microsoft.com/office/drawing/2014/main" id="{D58A416A-A01C-FF3D-4C03-A008767FCB3A}"/>
              </a:ext>
            </a:extLst>
          </p:cNvPr>
          <p:cNvPicPr>
            <a:picLocks noChangeAspect="1"/>
          </p:cNvPicPr>
          <p:nvPr/>
        </p:nvPicPr>
        <p:blipFill>
          <a:blip r:embed="rId3"/>
          <a:stretch>
            <a:fillRect/>
          </a:stretch>
        </p:blipFill>
        <p:spPr>
          <a:xfrm>
            <a:off x="378560" y="1777197"/>
            <a:ext cx="4498850" cy="2932423"/>
          </a:xfrm>
          <a:prstGeom prst="rect">
            <a:avLst/>
          </a:prstGeom>
          <a:ln w="12700" cmpd="sng">
            <a:solidFill>
              <a:schemeClr val="tx1"/>
            </a:solidFill>
            <a:prstDash val="solid"/>
          </a:ln>
        </p:spPr>
      </p:pic>
    </p:spTree>
    <p:extLst>
      <p:ext uri="{BB962C8B-B14F-4D97-AF65-F5344CB8AC3E}">
        <p14:creationId xmlns:p14="http://schemas.microsoft.com/office/powerpoint/2010/main" val="4238644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COVID-19 Vaccine - A study by CDC</a:t>
            </a:r>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recent study done by CDC among health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health</a:t>
            </a:r>
            <a:r>
              <a:rPr lang="en-US" sz="1800" dirty="0">
                <a:effectLst/>
                <a:latin typeface="Calibri" panose="020F0502020204030204" pitchFamily="34" charset="0"/>
                <a:ea typeface="Calibri" panose="020F0502020204030204" pitchFamily="34" charset="0"/>
                <a:cs typeface="Times New Roman" panose="02020603050405020304" pitchFamily="18" charset="0"/>
              </a:rPr>
              <a:t> care personnel, first responders, and other essential workers aim to look at the effectiveness of Pfizer-BioNTech and Moderna mRNA vaccines in preventing Covid infections among 3,950 study participants in six states over a 13-week period from December 14, 2020 to March 13, 2021.</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Results showed that following the second dose of vaccine (the recommended number of doses), risk of infection was reduced by 90 percent two or more weeks after vaccination. Following a single dose of either vaccine, the participants’ risk of infection with  SARS-CoV-2 was reduced by 80 percent two or more weeks after vaccination.</a:t>
            </a:r>
          </a:p>
        </p:txBody>
      </p:sp>
    </p:spTree>
    <p:extLst>
      <p:ext uri="{BB962C8B-B14F-4D97-AF65-F5344CB8AC3E}">
        <p14:creationId xmlns:p14="http://schemas.microsoft.com/office/powerpoint/2010/main" val="168112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COVID-19 Vaccine - Interest Over time</a:t>
            </a:r>
          </a:p>
        </p:txBody>
      </p:sp>
      <p:sp>
        <p:nvSpPr>
          <p:cNvPr id="3" name="Content Placeholder 2"/>
          <p:cNvSpPr>
            <a:spLocks noGrp="1"/>
          </p:cNvSpPr>
          <p:nvPr>
            <p:ph idx="1"/>
          </p:nvPr>
        </p:nvSpPr>
        <p:spPr/>
        <p:txBody>
          <a:bodyPr>
            <a:normAutofit fontScale="70000" lnSpcReduction="20000"/>
          </a:bodyPr>
          <a:lstStyle/>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google trends data,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pfizer</a:t>
            </a:r>
            <a:r>
              <a:rPr lang="en-US" sz="1800" dirty="0">
                <a:effectLst/>
                <a:latin typeface="Calibri" panose="020F0502020204030204" pitchFamily="34" charset="0"/>
                <a:ea typeface="Calibri" panose="020F0502020204030204" pitchFamily="34" charset="0"/>
                <a:cs typeface="Times New Roman" panose="02020603050405020304" pitchFamily="18" charset="0"/>
              </a:rPr>
              <a:t> stood out as most searched over others and searched in most of the states in USA.</a:t>
            </a:r>
          </a:p>
        </p:txBody>
      </p:sp>
      <p:pic>
        <p:nvPicPr>
          <p:cNvPr id="5" name="Picture 4" descr="Chart, histogram&#10;&#10;Description automatically generated">
            <a:extLst>
              <a:ext uri="{FF2B5EF4-FFF2-40B4-BE49-F238E27FC236}">
                <a16:creationId xmlns:a16="http://schemas.microsoft.com/office/drawing/2014/main" id="{B060CE1D-DBD7-45C6-6D9A-A7D5450C7546}"/>
              </a:ext>
            </a:extLst>
          </p:cNvPr>
          <p:cNvPicPr>
            <a:picLocks noChangeAspect="1"/>
          </p:cNvPicPr>
          <p:nvPr/>
        </p:nvPicPr>
        <p:blipFill>
          <a:blip r:embed="rId3"/>
          <a:stretch>
            <a:fillRect/>
          </a:stretch>
        </p:blipFill>
        <p:spPr>
          <a:xfrm>
            <a:off x="1823310" y="1445110"/>
            <a:ext cx="5039265" cy="2653690"/>
          </a:xfrm>
          <a:prstGeom prst="rect">
            <a:avLst/>
          </a:prstGeom>
        </p:spPr>
      </p:pic>
    </p:spTree>
    <p:extLst>
      <p:ext uri="{BB962C8B-B14F-4D97-AF65-F5344CB8AC3E}">
        <p14:creationId xmlns:p14="http://schemas.microsoft.com/office/powerpoint/2010/main" val="169800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Ethics</a:t>
            </a:r>
          </a:p>
        </p:txBody>
      </p:sp>
      <p:sp>
        <p:nvSpPr>
          <p:cNvPr id="3" name="Content Placeholder 2"/>
          <p:cNvSpPr>
            <a:spLocks noGrp="1"/>
          </p:cNvSpPr>
          <p:nvPr>
            <p:ph idx="1"/>
          </p:nvPr>
        </p:nvSpPr>
        <p:spPr/>
        <p:txBody>
          <a:bodyPr>
            <a:normAutofit/>
          </a:bodyPr>
          <a:lstStyle/>
          <a:p>
            <a:pPr marL="0" indent="0" algn="just">
              <a:lnSpc>
                <a:spcPct val="107000"/>
              </a:lnSpc>
              <a:spcBef>
                <a:spcPts val="0"/>
              </a:spcBef>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this study, I have used the publicly available information on coronavirus, COVID-19 vaccine, Pfizer/BioNTech and Moderna vaccines; hence, Ethical approval is not required. </a:t>
            </a:r>
          </a:p>
          <a:p>
            <a:pPr marL="0" marR="0" indent="0" algn="just">
              <a:lnSpc>
                <a:spcPct val="107000"/>
              </a:lnSpc>
              <a:spcBef>
                <a:spcPts val="0"/>
              </a:spcBef>
              <a:spcAft>
                <a:spcPts val="0"/>
              </a:spcAft>
              <a:buNone/>
            </a:pPr>
            <a:endParaRPr lang="en-US" dirty="0"/>
          </a:p>
        </p:txBody>
      </p:sp>
    </p:spTree>
    <p:extLst>
      <p:ext uri="{BB962C8B-B14F-4D97-AF65-F5344CB8AC3E}">
        <p14:creationId xmlns:p14="http://schemas.microsoft.com/office/powerpoint/2010/main" val="3109792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and Opportunities</a:t>
            </a:r>
          </a:p>
        </p:txBody>
      </p:sp>
      <p:sp>
        <p:nvSpPr>
          <p:cNvPr id="3" name="Content Placeholder 2"/>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New Viral variants may pose great challenges to current vaccines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Although the protection of current vaccines against variants has declined to various degrees, they are still higher or close to the level of protection defined by the WHO of at least 50%. The vaccine is very effective against severe, critical or fatal diseases caused by Covid-19.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COVID-19 vaccine hesitancy in the US throughout the pandemic has revealed inconsistent results.</a:t>
            </a:r>
          </a:p>
          <a:p>
            <a:pPr marL="0" marR="0" indent="0" algn="just">
              <a:lnSpc>
                <a:spcPct val="107000"/>
              </a:lnSpc>
              <a:spcBef>
                <a:spcPts val="0"/>
              </a:spcBef>
              <a:spcAft>
                <a:spcPts val="0"/>
              </a:spcAft>
              <a:buNone/>
            </a:pPr>
            <a:endParaRPr lang="en-US" dirty="0"/>
          </a:p>
        </p:txBody>
      </p:sp>
    </p:spTree>
    <p:extLst>
      <p:ext uri="{BB962C8B-B14F-4D97-AF65-F5344CB8AC3E}">
        <p14:creationId xmlns:p14="http://schemas.microsoft.com/office/powerpoint/2010/main" val="353419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normAutofit fontScale="85000" lnSpcReduction="10000"/>
          </a:bodyPr>
          <a:lstStyle/>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Covid-19 vaccines can protect recipients from a Covid-19 infection by formation of antibodies and provide immunity against a Covid-19 infection. Though based on number of vaccines administered in USA, Clinical trials observation, Efficacy rate, adverse effects, google trends - it is natural for one to believe Pfizer is more effective but scientifically it is unfair to compare as they were tested in different points in time. They were tested in different group of people when there were different strains circulating in those different group of people.</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Both vaccines can cause various adverse effects, but these reactions are reported to be less frequent in the Pfizer/BioNTech vaccine compared to the Moderna COVID-19 vaccine; however, the Moderna vaccine compared to the Pfizer vaccine is easier to transport and store because it is less temperature sensitive. Also please note the efficacy rates, observations studies from trails done not the actual people vaccinated as of today. Bases on all these factors, I conclude it is difficult to decide which one is better.</a:t>
            </a:r>
          </a:p>
        </p:txBody>
      </p:sp>
    </p:spTree>
    <p:extLst>
      <p:ext uri="{BB962C8B-B14F-4D97-AF65-F5344CB8AC3E}">
        <p14:creationId xmlns:p14="http://schemas.microsoft.com/office/powerpoint/2010/main" val="386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 </a:t>
            </a:r>
          </a:p>
        </p:txBody>
      </p:sp>
      <p:sp>
        <p:nvSpPr>
          <p:cNvPr id="3" name="Content Placeholder 2"/>
          <p:cNvSpPr>
            <a:spLocks noGrp="1"/>
          </p:cNvSpPr>
          <p:nvPr>
            <p:ph idx="1"/>
          </p:nvPr>
        </p:nvSpPr>
        <p:spPr/>
        <p:txBody>
          <a:bodyPr>
            <a:normAutofit fontScale="40000" lnSpcReduction="20000"/>
          </a:bodyPr>
          <a:lstStyle/>
          <a:p>
            <a:pPr marL="0" marR="0">
              <a:lnSpc>
                <a:spcPct val="107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COVID Vaccines Compared ,  Medically Reviewed by Carol </a:t>
            </a:r>
            <a:r>
              <a:rPr lang="en-US" sz="1800" dirty="0" err="1">
                <a:effectLst/>
                <a:latin typeface="Calibri" panose="020F0502020204030204" pitchFamily="34" charset="0"/>
                <a:ea typeface="Times New Roman" panose="02020603050405020304" pitchFamily="18" charset="0"/>
                <a:cs typeface="Calibri" panose="020F0502020204030204" pitchFamily="34" charset="0"/>
              </a:rPr>
              <a:t>DerSarkissian</a:t>
            </a:r>
            <a:r>
              <a:rPr lang="en-US" sz="1800" dirty="0">
                <a:effectLst/>
                <a:latin typeface="Calibri" panose="020F0502020204030204" pitchFamily="34" charset="0"/>
                <a:ea typeface="Times New Roman" panose="02020603050405020304" pitchFamily="18" charset="0"/>
                <a:cs typeface="Calibri" panose="020F0502020204030204" pitchFamily="34" charset="0"/>
              </a:rPr>
              <a:t>, MD on March 20, 2022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3"/>
              </a:rPr>
              <a:t>https://www.webmd.com/vaccines/covid-19-vaccine/covid-vaccines-compared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STOP COVID-19 CA website: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4"/>
              </a:rPr>
              <a:t>https://www.stopcovid-19ca.org/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NIH CEAL (Community Engagement Alliance) Against COVID-19 Disparities website: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5"/>
              </a:rPr>
              <a:t>https://covid19community.nih.gov/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CDC COVID-19 Vaccine Communications Toolkit for CBO: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6"/>
              </a:rPr>
              <a:t>https://www.cdc.gov/coronavirus/2019-ncov/vaccines/toolkits/community-organization.html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CDC COVID-19 website: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7"/>
              </a:rPr>
              <a:t>https://www.cdc.gov/coronavirus/2019-ncov/index.html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Calibri" panose="020F0502020204030204" pitchFamily="34" charset="0"/>
              </a:rPr>
              <a:t>ASTHO (Association of State and Territorial Health Officials) COVID-19 website: </a:t>
            </a: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8"/>
              </a:rPr>
              <a:t>https://astho.org/COVID-19/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9"/>
              </a:rPr>
              <a:t>www.nejm.org/doi/full/10.1056/NEJMoa2034577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0"/>
              </a:rPr>
              <a:t>www.nejm.org/doi/full/10.1056/NEJMoa2101765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1"/>
              </a:rPr>
              <a:t>www.nejm.org/doi/full/10.1056/NEJMc2104974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2"/>
              </a:rPr>
              <a:t>www.thelancet.com/journals/lancet/article/PIIS0140‐6736(21)00448‐7/</a:t>
            </a:r>
            <a:r>
              <a:rPr lang="en-US" sz="1800" u="sng" dirty="0" err="1">
                <a:solidFill>
                  <a:srgbClr val="0563C1"/>
                </a:solidFill>
                <a:effectLst/>
                <a:latin typeface="Calibri" panose="020F0502020204030204" pitchFamily="34" charset="0"/>
                <a:ea typeface="Times New Roman" panose="02020603050405020304" pitchFamily="18" charset="0"/>
                <a:cs typeface="Calibri" panose="020F0502020204030204" pitchFamily="34" charset="0"/>
                <a:hlinkClick r:id="rId12"/>
              </a:rPr>
              <a:t>fulltext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www.thelancet.com/journals/lancet/article/PIIS0140‐6736(21)00947‐8/</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3"/>
              </a:rPr>
              <a:t>fulltext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4"/>
              </a:rPr>
              <a:t>www.papers.ssrn.com/sol3/papers.cfm?abstract_id=3790399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5"/>
              </a:rPr>
              <a:t>www.medrxiv.org/content/10.1101/2021.01.27.21250612v1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6"/>
              </a:rPr>
              <a:t>www.assets.publishing.service.gov.uk/government/uploads/system/uploads/</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6"/>
              </a:rPr>
              <a:t>attachment_data</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6"/>
              </a:rPr>
              <a:t>/file/963532/COVID‐19_vaccine_effectiveness_surveillance_report_February_2021_FINAL.pdf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https://www.pfizer.com/news/press‐release/press‐release‐detail/</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pfizer</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‐and‐</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biontech</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‐confirm‐</a:t>
            </a:r>
            <a:r>
              <a:rPr lang="en-US" sz="1800" u="sng" dirty="0" err="1">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highefficacy</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7"/>
              </a:rPr>
              <a:t>‐and‐no‐serious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310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Challenges and Opportunities</a:t>
            </a:r>
          </a:p>
        </p:txBody>
      </p:sp>
      <p:sp>
        <p:nvSpPr>
          <p:cNvPr id="3" name="Content Placeholder 2"/>
          <p:cNvSpPr>
            <a:spLocks noGrp="1"/>
          </p:cNvSpPr>
          <p:nvPr>
            <p:ph idx="1"/>
          </p:nvPr>
        </p:nvSpPr>
        <p:spPr/>
        <p:txBody>
          <a:bodyPr anchor="ctr">
            <a:normAutofit/>
          </a:bodyPr>
          <a:lstStyle/>
          <a:p>
            <a:pPr marL="0" marR="0" lvl="0" indent="0" algn="ctr">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THANK YOU</a:t>
            </a:r>
            <a:endParaRPr lang="en-US" b="1" dirty="0"/>
          </a:p>
        </p:txBody>
      </p:sp>
    </p:spTree>
    <p:extLst>
      <p:ext uri="{BB962C8B-B14F-4D97-AF65-F5344CB8AC3E}">
        <p14:creationId xmlns:p14="http://schemas.microsoft.com/office/powerpoint/2010/main" val="409496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normAutofit fontScale="62500" lnSpcReduction="20000"/>
          </a:bodyPr>
          <a:lstStyle/>
          <a:p>
            <a:r>
              <a:rPr lang="en-US" dirty="0"/>
              <a:t>Introduction 								</a:t>
            </a:r>
          </a:p>
          <a:p>
            <a:r>
              <a:rPr lang="en-US" dirty="0"/>
              <a:t>Analysis         								</a:t>
            </a:r>
          </a:p>
          <a:p>
            <a:pPr lvl="1"/>
            <a:r>
              <a:rPr lang="en-US" dirty="0"/>
              <a:t>Vaccine Categories						</a:t>
            </a:r>
          </a:p>
          <a:p>
            <a:pPr lvl="1"/>
            <a:r>
              <a:rPr lang="en-US" dirty="0"/>
              <a:t>Vaccine Effectiveness						</a:t>
            </a:r>
          </a:p>
          <a:p>
            <a:pPr lvl="1"/>
            <a:r>
              <a:rPr lang="en-US" dirty="0"/>
              <a:t>US Covid-19 Vaccine Distribution by State			</a:t>
            </a:r>
          </a:p>
          <a:p>
            <a:pPr lvl="1"/>
            <a:r>
              <a:rPr lang="en-US" dirty="0"/>
              <a:t>Vaccines Components						</a:t>
            </a:r>
          </a:p>
          <a:p>
            <a:pPr lvl="1"/>
            <a:r>
              <a:rPr lang="en-US" dirty="0"/>
              <a:t>COVID-19 Vaccine Efficacy					</a:t>
            </a:r>
          </a:p>
          <a:p>
            <a:pPr lvl="1"/>
            <a:r>
              <a:rPr lang="en-US" dirty="0"/>
              <a:t>COVID-19 Vaccine common side effects				</a:t>
            </a:r>
          </a:p>
          <a:p>
            <a:pPr lvl="1"/>
            <a:r>
              <a:rPr lang="en-US" dirty="0"/>
              <a:t>U.S. COVID-19 Vaccine Adverse Effects - Pfizer vs Moderna	</a:t>
            </a:r>
          </a:p>
          <a:p>
            <a:pPr lvl="1"/>
            <a:r>
              <a:rPr lang="en-US" dirty="0"/>
              <a:t>COVID-19 Vaccine - A study by CDC				</a:t>
            </a:r>
          </a:p>
          <a:p>
            <a:pPr lvl="1"/>
            <a:r>
              <a:rPr lang="en-US" dirty="0"/>
              <a:t>COVID-19 Vaccine - Interest Over time				</a:t>
            </a:r>
          </a:p>
          <a:p>
            <a:r>
              <a:rPr lang="en-US" dirty="0"/>
              <a:t>Ethics         								</a:t>
            </a:r>
          </a:p>
          <a:p>
            <a:r>
              <a:rPr lang="en-US" dirty="0"/>
              <a:t>Challenges and Opportunities						</a:t>
            </a:r>
          </a:p>
          <a:p>
            <a:r>
              <a:rPr lang="en-US" dirty="0"/>
              <a:t>Conclusion         								</a:t>
            </a:r>
          </a:p>
          <a:p>
            <a:r>
              <a:rPr lang="en-US" dirty="0"/>
              <a:t>References        								</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sp>
        <p:nvSpPr>
          <p:cNvPr id="3" name="Content Placeholder 2"/>
          <p:cNvSpPr>
            <a:spLocks noGrp="1"/>
          </p:cNvSpPr>
          <p:nvPr>
            <p:ph idx="1"/>
          </p:nvPr>
        </p:nvSpPr>
        <p:spPr/>
        <p:txBody>
          <a:bodyPr>
            <a:normAutofit fontScale="85000" lnSpcReduction="10000"/>
          </a:bodyPr>
          <a:lstStyle/>
          <a:p>
            <a:pPr marL="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Coronavirus disease (COVID-19) is an infectious disease caused by the SARS-CoV-2 virus. Most people infected with the virus will experience mild to moderate respiratory illness and recover without requiring special treatment. </a:t>
            </a: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COVID-19 vaccination will help protect you by building immunity without the risk of severe illness and vaccination is one measure to help stop the pandemic.</a:t>
            </a: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project aims to convey the analysis of different ongoing vaccination programs within United States of America by using all publications, reports, and news articles and review all available data to find how effective vaccines are at achieving multiple outcomes. </a:t>
            </a:r>
          </a:p>
          <a:p>
            <a:pPr marL="0" marR="0" indent="0" algn="just">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objectives for the following project to prove there is no best vaccine. All the vaccines are effective, particularly at preventing serious disease. Because trials were conducted differently at different times, effectiveness figures cannot be directly compared.</a:t>
            </a:r>
          </a:p>
          <a:p>
            <a:pPr marL="0" indent="0">
              <a:buNone/>
            </a:pPr>
            <a:endParaRPr lang="en-US" dirty="0"/>
          </a:p>
        </p:txBody>
      </p:sp>
    </p:spTree>
    <p:extLst>
      <p:ext uri="{BB962C8B-B14F-4D97-AF65-F5344CB8AC3E}">
        <p14:creationId xmlns:p14="http://schemas.microsoft.com/office/powerpoint/2010/main" val="82482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Vaccine Categories</a:t>
            </a:r>
          </a:p>
        </p:txBody>
      </p:sp>
      <p:sp>
        <p:nvSpPr>
          <p:cNvPr id="3" name="Content Placeholder 2"/>
          <p:cNvSpPr>
            <a:spLocks noGrp="1"/>
          </p:cNvSpPr>
          <p:nvPr>
            <p:ph idx="1"/>
          </p:nvPr>
        </p:nvSpPr>
        <p:spPr/>
        <p:txBody>
          <a:bodyPr>
            <a:normAutofit fontScale="62500" lnSpcReduction="20000"/>
          </a:bodyPr>
          <a:lstStyle/>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per the charts above, Pfizer vaccines numbers administered are high, compare to Moderna and Janssen. As per the second chart Pfizer has got more doses delivered, that explains why we see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pfizer</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widely administered vaccine in USA. Pfizer/BioNTech has gained more popularity due to its better manufacturing capabilities abilities, so they are making more vaccines and the same is procured and distributed by US Federal government to all its jurisdictions</a:t>
            </a:r>
            <a:endParaRPr lang="en-US" dirty="0"/>
          </a:p>
        </p:txBody>
      </p:sp>
      <p:pic>
        <p:nvPicPr>
          <p:cNvPr id="7" name="Picture 6" descr="Chart&#10;&#10;Description automatically generated with medium confidence">
            <a:extLst>
              <a:ext uri="{FF2B5EF4-FFF2-40B4-BE49-F238E27FC236}">
                <a16:creationId xmlns:a16="http://schemas.microsoft.com/office/drawing/2014/main" id="{2C0A4AFA-53D4-1476-C1CB-0048289D35DC}"/>
              </a:ext>
            </a:extLst>
          </p:cNvPr>
          <p:cNvPicPr>
            <a:picLocks noChangeAspect="1"/>
          </p:cNvPicPr>
          <p:nvPr/>
        </p:nvPicPr>
        <p:blipFill>
          <a:blip r:embed="rId3"/>
          <a:stretch>
            <a:fillRect/>
          </a:stretch>
        </p:blipFill>
        <p:spPr>
          <a:xfrm>
            <a:off x="1600200" y="1510982"/>
            <a:ext cx="5943600" cy="2121535"/>
          </a:xfrm>
          <a:prstGeom prst="rect">
            <a:avLst/>
          </a:prstGeom>
        </p:spPr>
      </p:pic>
    </p:spTree>
    <p:extLst>
      <p:ext uri="{BB962C8B-B14F-4D97-AF65-F5344CB8AC3E}">
        <p14:creationId xmlns:p14="http://schemas.microsoft.com/office/powerpoint/2010/main" val="788531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 COVID-19 Vaccine Effectiveness</a:t>
            </a:r>
          </a:p>
        </p:txBody>
      </p:sp>
      <p:sp>
        <p:nvSpPr>
          <p:cNvPr id="3" name="Content Placeholder 2"/>
          <p:cNvSpPr>
            <a:spLocks noGrp="1"/>
          </p:cNvSpPr>
          <p:nvPr>
            <p:ph idx="1"/>
          </p:nvPr>
        </p:nvSpPr>
        <p:spPr/>
        <p:txBody>
          <a:bodyPr>
            <a:normAutofit fontScale="62500" lnSpcReduction="20000"/>
          </a:bodyPr>
          <a:lstStyle/>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per the clinical trials done by the respective vaccine companies and also as quoted by Dr. Linda Bell, State Epidemiologist for South Carolina's Department of Health and Environmental Control in an interview with WCNC, it is unfair to compare vaccine efficacy from scientific standpoint as they were tested in different points in time. They were tested in different populations of people when there were different strains circulating in those different populations of people.</a:t>
            </a:r>
          </a:p>
        </p:txBody>
      </p:sp>
      <p:sp>
        <p:nvSpPr>
          <p:cNvPr id="6" name="Rectangle 4">
            <a:extLst>
              <a:ext uri="{FF2B5EF4-FFF2-40B4-BE49-F238E27FC236}">
                <a16:creationId xmlns:a16="http://schemas.microsoft.com/office/drawing/2014/main" id="{9A9EC690-BD24-F417-3094-376971343A6C}"/>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EBAF3444-F69A-7209-ABC8-26DB0B311B03}"/>
              </a:ext>
            </a:extLst>
          </p:cNvPr>
          <p:cNvGraphicFramePr>
            <a:graphicFrameLocks noChangeAspect="1"/>
          </p:cNvGraphicFramePr>
          <p:nvPr>
            <p:extLst>
              <p:ext uri="{D42A27DB-BD31-4B8C-83A1-F6EECF244321}">
                <p14:modId xmlns:p14="http://schemas.microsoft.com/office/powerpoint/2010/main" val="657444013"/>
              </p:ext>
            </p:extLst>
          </p:nvPr>
        </p:nvGraphicFramePr>
        <p:xfrm>
          <a:off x="2281425" y="1729581"/>
          <a:ext cx="3641725" cy="1684338"/>
        </p:xfrm>
        <a:graphic>
          <a:graphicData uri="http://schemas.openxmlformats.org/presentationml/2006/ole">
            <mc:AlternateContent xmlns:mc="http://schemas.openxmlformats.org/markup-compatibility/2006">
              <mc:Choice xmlns:v="urn:schemas-microsoft-com:vml" Requires="v">
                <p:oleObj name="Bitmap Image" r:id="rId3" imgW="3642676" imgH="1684166" progId="Paint.Picture">
                  <p:embed/>
                </p:oleObj>
              </mc:Choice>
              <mc:Fallback>
                <p:oleObj name="Bitmap Image" r:id="rId3" imgW="3642676" imgH="168416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425" y="1729581"/>
                        <a:ext cx="3641725" cy="168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8313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 Covid-19 Vaccine Distribution </a:t>
            </a:r>
            <a:br>
              <a:rPr lang="en-US" dirty="0"/>
            </a:br>
            <a:r>
              <a:rPr lang="en-US" dirty="0"/>
              <a:t>by State</a:t>
            </a:r>
          </a:p>
        </p:txBody>
      </p:sp>
      <p:sp>
        <p:nvSpPr>
          <p:cNvPr id="3" name="Content Placeholder 2"/>
          <p:cNvSpPr>
            <a:spLocks noGrp="1"/>
          </p:cNvSpPr>
          <p:nvPr>
            <p:ph idx="1"/>
          </p:nvPr>
        </p:nvSpPr>
        <p:spPr/>
        <p:txBody>
          <a:bodyPr>
            <a:normAutofit fontScale="55000" lnSpcReduction="20000"/>
          </a:bodyPr>
          <a:lstStyle/>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per FDA briefings, it is approved Pfizer-BioNTech on Dec 10,2020 and Moderna on Dec 17,2020 for emergency use. Hence it is evident that the testing done possibly on different strains circulating in those different populations of people.</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Pfizer and Moderna are distributed to states by federal government hence you see the # of people vaccinated with Pfizer and Moderna are more. Pfizer distribution started on 12/14/2020, Moderna on 12/21/2020 where as Jansen is March 2021. Also news about blood clotting events for Jansen has kept the distribution on hold. Between Pfizer and Moderna, Pfizer has more numbers and make it popular</a:t>
            </a:r>
            <a:endParaRPr lang="en-US" dirty="0"/>
          </a:p>
        </p:txBody>
      </p:sp>
      <p:pic>
        <p:nvPicPr>
          <p:cNvPr id="5" name="Picture 4" descr="Graphical user interface&#10;&#10;Description automatically generated with medium confidence">
            <a:extLst>
              <a:ext uri="{FF2B5EF4-FFF2-40B4-BE49-F238E27FC236}">
                <a16:creationId xmlns:a16="http://schemas.microsoft.com/office/drawing/2014/main" id="{8F3F23B1-7395-1F56-6386-4B848BAA486B}"/>
              </a:ext>
            </a:extLst>
          </p:cNvPr>
          <p:cNvPicPr>
            <a:picLocks noChangeAspect="1"/>
          </p:cNvPicPr>
          <p:nvPr/>
        </p:nvPicPr>
        <p:blipFill>
          <a:blip r:embed="rId3"/>
          <a:stretch>
            <a:fillRect/>
          </a:stretch>
        </p:blipFill>
        <p:spPr>
          <a:xfrm>
            <a:off x="1600200" y="1502815"/>
            <a:ext cx="5943600" cy="1947545"/>
          </a:xfrm>
          <a:prstGeom prst="rect">
            <a:avLst/>
          </a:prstGeom>
          <a:ln w="28575" cmpd="sng">
            <a:solidFill>
              <a:schemeClr val="tx1"/>
            </a:solidFill>
            <a:prstDash val="solid"/>
          </a:ln>
        </p:spPr>
      </p:pic>
    </p:spTree>
    <p:extLst>
      <p:ext uri="{BB962C8B-B14F-4D97-AF65-F5344CB8AC3E}">
        <p14:creationId xmlns:p14="http://schemas.microsoft.com/office/powerpoint/2010/main" val="3634523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Vaccines Components</a:t>
            </a:r>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vaccines developed by Pfizer-BioNTech and Moderna take advantage of messenger RNA (mRNA), which instructs cells to produce a protein on the surface of the virus. The immune system recognizes those vaccine-triggered spike proteins as invaders and creates antibodies to block future attacks of the virus that causes COVID-19.</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Moderna’s</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vaccine uses</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100 micrograms of RNA</a:t>
            </a:r>
            <a:r>
              <a:rPr lang="en-US" sz="1800" dirty="0">
                <a:effectLst/>
                <a:latin typeface="Calibri" panose="020F0502020204030204" pitchFamily="34" charset="0"/>
                <a:ea typeface="Calibri" panose="020F0502020204030204" pitchFamily="34" charset="0"/>
                <a:cs typeface="Times New Roman" panose="02020603050405020304" pitchFamily="18" charset="0"/>
              </a:rPr>
              <a:t> per dose, while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Pfizer-BioNTech’s</a:t>
            </a:r>
            <a:r>
              <a:rPr lang="en-US" sz="1800" dirty="0">
                <a:effectLst/>
                <a:latin typeface="Calibri" panose="020F0502020204030204" pitchFamily="34" charset="0"/>
                <a:ea typeface="Calibri" panose="020F0502020204030204" pitchFamily="34" charset="0"/>
                <a:cs typeface="Times New Roman" panose="02020603050405020304" pitchFamily="18" charset="0"/>
              </a:rPr>
              <a:t> shot uses only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30 micrograms </a:t>
            </a:r>
            <a:r>
              <a:rPr lang="en-US" sz="1800" dirty="0">
                <a:effectLst/>
                <a:latin typeface="Calibri" panose="020F0502020204030204" pitchFamily="34" charset="0"/>
                <a:ea typeface="Calibri" panose="020F0502020204030204" pitchFamily="34" charset="0"/>
                <a:cs typeface="Times New Roman" panose="02020603050405020304" pitchFamily="18" charset="0"/>
              </a:rPr>
              <a:t>making it easier to produce and less expensive. That should enable Pfizer-BioNTech to increase production of their vaccine more quickly than Moderna which is evident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pfizer</a:t>
            </a:r>
            <a:r>
              <a:rPr lang="en-US" sz="1800" dirty="0">
                <a:effectLst/>
                <a:latin typeface="Calibri" panose="020F0502020204030204" pitchFamily="34" charset="0"/>
                <a:ea typeface="Calibri" panose="020F0502020204030204" pitchFamily="34" charset="0"/>
                <a:cs typeface="Times New Roman" panose="02020603050405020304" pitchFamily="18" charset="0"/>
              </a:rPr>
              <a:t> vaccinated population is more than others in USA.</a:t>
            </a:r>
          </a:p>
          <a:p>
            <a:pPr marL="0" marR="0" indent="0" algn="just">
              <a:lnSpc>
                <a:spcPct val="107000"/>
              </a:lnSpc>
              <a:spcBef>
                <a:spcPts val="0"/>
              </a:spcBef>
              <a:spcAft>
                <a:spcPts val="0"/>
              </a:spcAft>
              <a:buNone/>
            </a:pPr>
            <a:endParaRPr lang="en-US" dirty="0"/>
          </a:p>
        </p:txBody>
      </p:sp>
    </p:spTree>
    <p:extLst>
      <p:ext uri="{BB962C8B-B14F-4D97-AF65-F5344CB8AC3E}">
        <p14:creationId xmlns:p14="http://schemas.microsoft.com/office/powerpoint/2010/main" val="280498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COVID-19 Vaccine Efficacy</a:t>
            </a:r>
          </a:p>
        </p:txBody>
      </p:sp>
      <p:sp>
        <p:nvSpPr>
          <p:cNvPr id="3" name="Content Placeholder 2"/>
          <p:cNvSpPr>
            <a:spLocks noGrp="1"/>
          </p:cNvSpPr>
          <p:nvPr>
            <p:ph idx="1"/>
          </p:nvPr>
        </p:nvSpPr>
        <p:spPr/>
        <p:txBody>
          <a:bodyPr>
            <a:normAutofit fontScale="55000" lnSpcReduction="20000"/>
          </a:bodyPr>
          <a:lstStyle/>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Bef>
                <a:spcPts val="0"/>
              </a:spcBef>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Data available today consist of clinical trials and several quasi-observational studies</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Based on the published details, it is evident that Pfizer has more studies done on multiple variants and overall efficacy rate of 95% which probably is one of the key factors to gain people confidence thus reducing hesitancy rate among people of United states of America.</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1" descr="Table&#10;&#10;Description automatically generated">
            <a:extLst>
              <a:ext uri="{FF2B5EF4-FFF2-40B4-BE49-F238E27FC236}">
                <a16:creationId xmlns:a16="http://schemas.microsoft.com/office/drawing/2014/main" id="{A26F4EB9-941F-F162-E783-9AFECA79C074}"/>
              </a:ext>
            </a:extLst>
          </p:cNvPr>
          <p:cNvPicPr>
            <a:picLocks noChangeAspect="1"/>
          </p:cNvPicPr>
          <p:nvPr/>
        </p:nvPicPr>
        <p:blipFill>
          <a:blip r:embed="rId3"/>
          <a:stretch>
            <a:fillRect/>
          </a:stretch>
        </p:blipFill>
        <p:spPr bwMode="auto">
          <a:xfrm>
            <a:off x="1600200" y="1457642"/>
            <a:ext cx="5943600" cy="2228215"/>
          </a:xfrm>
          <a:prstGeom prst="rect">
            <a:avLst/>
          </a:prstGeom>
          <a:noFill/>
          <a:ln w="9525">
            <a:noFill/>
            <a:miter lim="800000"/>
          </a:ln>
        </p:spPr>
      </p:pic>
    </p:spTree>
    <p:extLst>
      <p:ext uri="{BB962C8B-B14F-4D97-AF65-F5344CB8AC3E}">
        <p14:creationId xmlns:p14="http://schemas.microsoft.com/office/powerpoint/2010/main" val="376896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accent1">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COVID-19 Vaccine common side effects</a:t>
            </a:r>
          </a:p>
        </p:txBody>
      </p:sp>
      <p:sp>
        <p:nvSpPr>
          <p:cNvPr id="8" name="Content Placeholder 7"/>
          <p:cNvSpPr>
            <a:spLocks noGrp="1"/>
          </p:cNvSpPr>
          <p:nvPr>
            <p:ph sz="quarter" idx="4"/>
          </p:nvPr>
        </p:nvSpPr>
        <p:spPr/>
        <p:txBody>
          <a:bodyPr>
            <a:normAutofit fontScale="77500" lnSpcReduction="20000"/>
          </a:bodyPr>
          <a:lstStyle/>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percentage of these adverse effects is reported to be lower with the Pfizer/BioNTech vaccine than with the Moderna vaccine, however the Moderna vaccine compared to the Pfizer</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vaccine is easier to transport and store because it is less temperature sensitive.</a:t>
            </a:r>
          </a:p>
          <a:p>
            <a:pPr marL="0" marR="0" indent="0">
              <a:lnSpc>
                <a:spcPct val="107000"/>
              </a:lnSpc>
              <a:spcBef>
                <a:spcPts val="0"/>
              </a:spcBef>
              <a:spcAft>
                <a:spcPts val="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It must be noted that because clinical trials are conducted under widely varying conditions, adverse reaction rates observed in the clinical trials of a vaccine cannot be directly compared with rates in the clinical trials of another vaccine and may not reflect the rates observed in practice. </a:t>
            </a:r>
            <a:endParaRPr lang="en-US" dirty="0"/>
          </a:p>
        </p:txBody>
      </p:sp>
      <p:pic>
        <p:nvPicPr>
          <p:cNvPr id="9" name="Content Placeholder 4">
            <a:extLst>
              <a:ext uri="{FF2B5EF4-FFF2-40B4-BE49-F238E27FC236}">
                <a16:creationId xmlns:a16="http://schemas.microsoft.com/office/drawing/2014/main" id="{9D1C0AF6-CB5A-DC60-0054-C9BAC56FFBCB}"/>
              </a:ext>
            </a:extLst>
          </p:cNvPr>
          <p:cNvPicPr>
            <a:picLocks noGrp="1" noChangeAspect="1"/>
          </p:cNvPicPr>
          <p:nvPr>
            <p:ph sz="half" idx="2"/>
          </p:nvPr>
        </p:nvPicPr>
        <p:blipFill>
          <a:blip r:embed="rId3"/>
          <a:stretch>
            <a:fillRect/>
          </a:stretch>
        </p:blipFill>
        <p:spPr bwMode="auto">
          <a:xfrm>
            <a:off x="630238" y="1960930"/>
            <a:ext cx="3868737" cy="1895070"/>
          </a:xfrm>
          <a:prstGeom prst="rect">
            <a:avLst/>
          </a:prstGeom>
          <a:noFill/>
          <a:ln w="9525">
            <a:noFill/>
            <a:miter lim="800000"/>
          </a:ln>
        </p:spPr>
      </p:pic>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1706</Words>
  <Application>Microsoft Office PowerPoint</Application>
  <PresentationFormat>On-screen Show (16:9)</PresentationFormat>
  <Paragraphs>167</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Office Theme</vt:lpstr>
      <vt:lpstr>Paintbrush Picture</vt:lpstr>
      <vt:lpstr>Covid-19 Vaccines  Efficacy</vt:lpstr>
      <vt:lpstr>AGENDA</vt:lpstr>
      <vt:lpstr>Introduction</vt:lpstr>
      <vt:lpstr>Vaccine Categories</vt:lpstr>
      <vt:lpstr>U.S. COVID-19 Vaccine Effectiveness</vt:lpstr>
      <vt:lpstr>US Covid-19 Vaccine Distribution  by State</vt:lpstr>
      <vt:lpstr>Vaccines Components</vt:lpstr>
      <vt:lpstr>COVID-19 Vaccine Efficacy</vt:lpstr>
      <vt:lpstr>COVID-19 Vaccine common side effects</vt:lpstr>
      <vt:lpstr>U.S. COVID-19 Vaccine Adverse Effects –  Pfizer vs Moderna</vt:lpstr>
      <vt:lpstr>COVID-19 Vaccine - A study by CDC</vt:lpstr>
      <vt:lpstr>COVID-19 Vaccine - Interest Over time</vt:lpstr>
      <vt:lpstr>Ethics</vt:lpstr>
      <vt:lpstr>Challenges and Opportunities</vt:lpstr>
      <vt:lpstr>Conclusion</vt:lpstr>
      <vt:lpstr>References </vt:lpstr>
      <vt:lpstr>Challenges and 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2022-08-03T10:57:37Z</dcterms:modified>
</cp:coreProperties>
</file>