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317" r:id="rId5"/>
    <p:sldId id="341" r:id="rId6"/>
    <p:sldId id="343" r:id="rId7"/>
    <p:sldId id="344" r:id="rId8"/>
    <p:sldId id="345" r:id="rId9"/>
    <p:sldId id="349" r:id="rId10"/>
    <p:sldId id="351" r:id="rId11"/>
    <p:sldId id="353" r:id="rId12"/>
    <p:sldId id="346" r:id="rId13"/>
    <p:sldId id="354" r:id="rId14"/>
    <p:sldId id="355" r:id="rId15"/>
    <p:sldId id="359" r:id="rId16"/>
    <p:sldId id="360" r:id="rId17"/>
    <p:sldId id="361" r:id="rId18"/>
    <p:sldId id="362" r:id="rId19"/>
    <p:sldId id="347" r:id="rId20"/>
    <p:sldId id="356" r:id="rId21"/>
    <p:sldId id="357" r:id="rId22"/>
    <p:sldId id="364" r:id="rId23"/>
    <p:sldId id="358" r:id="rId24"/>
    <p:sldId id="368" r:id="rId25"/>
    <p:sldId id="365" r:id="rId26"/>
    <p:sldId id="366" r:id="rId27"/>
    <p:sldId id="3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86" d="100"/>
          <a:sy n="86" d="100"/>
        </p:scale>
        <p:origin x="763" y="58"/>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5616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66386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28950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4" r:id="rId3"/>
    <p:sldLayoutId id="2147483685" r:id="rId4"/>
    <p:sldLayoutId id="214748368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microsoft.com/office/2007/relationships/hdphoto" Target="../media/hdphoto2.wdp"/><Relationship Id="rId7"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6.png"/><Relationship Id="rId1" Type="http://schemas.openxmlformats.org/officeDocument/2006/relationships/slideLayout" Target="../slideLayouts/slideLayout3.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13.png"/><Relationship Id="rId4" Type="http://schemas.openxmlformats.org/officeDocument/2006/relationships/hyperlink" Target="https://www.digitalhrtech.com/employee-attrition/"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hyperlink" Target="https://www.kaggle.com/pavansubhasht/ibm-hr-analytics-attrition-dataset"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12.png"/><Relationship Id="rId4" Type="http://schemas.openxmlformats.org/officeDocument/2006/relationships/image" Target="../media/image17.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12000" contrast="-20000"/>
                    </a14:imgEffect>
                  </a14:imgLayer>
                </a14:imgProps>
              </a:ext>
            </a:extLst>
          </a:blip>
          <a:srcRect/>
          <a:stretch>
            <a:fillRect l="-8000" r="-8000"/>
          </a:stretch>
        </a:blip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2265016" y="862307"/>
            <a:ext cx="7162015" cy="923330"/>
          </a:xfrm>
          <a:prstGeom prst="rect">
            <a:avLst/>
          </a:prstGeom>
          <a:noFill/>
        </p:spPr>
        <p:txBody>
          <a:bodyPr wrap="square" rtlCol="0" anchor="ctr">
            <a:spAutoFit/>
          </a:bodyPr>
          <a:lstStyle/>
          <a:p>
            <a:pPr algn="ctr"/>
            <a:r>
              <a:rPr lang="en-US" sz="5400" dirty="0">
                <a:solidFill>
                  <a:schemeClr val="bg1"/>
                </a:solidFill>
                <a:latin typeface="+mj-lt"/>
              </a:rPr>
              <a:t>Employee Attrition</a:t>
            </a:r>
          </a:p>
        </p:txBody>
      </p:sp>
      <p:sp>
        <p:nvSpPr>
          <p:cNvPr id="22" name="TextBox 21">
            <a:extLst>
              <a:ext uri="{FF2B5EF4-FFF2-40B4-BE49-F238E27FC236}">
                <a16:creationId xmlns:a16="http://schemas.microsoft.com/office/drawing/2014/main" id="{7DC83D12-1353-440F-A5DC-1ACD4C118187}"/>
              </a:ext>
            </a:extLst>
          </p:cNvPr>
          <p:cNvSpPr txBox="1"/>
          <p:nvPr/>
        </p:nvSpPr>
        <p:spPr>
          <a:xfrm>
            <a:off x="5970021" y="5606522"/>
            <a:ext cx="5723818" cy="553998"/>
          </a:xfrm>
          <a:prstGeom prst="rect">
            <a:avLst/>
          </a:prstGeom>
          <a:noFill/>
        </p:spPr>
        <p:txBody>
          <a:bodyPr wrap="square" rtlCol="0" anchor="ctr">
            <a:spAutoFit/>
          </a:bodyPr>
          <a:lstStyle/>
          <a:p>
            <a:pPr algn="r"/>
            <a:r>
              <a:rPr lang="en-US" altLang="ko-KR" sz="3000" dirty="0">
                <a:solidFill>
                  <a:schemeClr val="bg1"/>
                </a:solidFill>
                <a:cs typeface="Arial" pitchFamily="34" charset="0"/>
              </a:rPr>
              <a:t>Sashidhar Bezawada</a:t>
            </a:r>
            <a:endParaRPr lang="ko-KR" altLang="en-US" sz="3000"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US" dirty="0">
                <a:solidFill>
                  <a:schemeClr val="bg1"/>
                </a:solidFill>
              </a:rPr>
              <a:t>Analysis of Year Field Histograms</a:t>
            </a:r>
          </a:p>
        </p:txBody>
      </p:sp>
      <p:sp>
        <p:nvSpPr>
          <p:cNvPr id="4" name="TextBox 3">
            <a:extLst>
              <a:ext uri="{FF2B5EF4-FFF2-40B4-BE49-F238E27FC236}">
                <a16:creationId xmlns:a16="http://schemas.microsoft.com/office/drawing/2014/main" id="{21C0F251-E57A-45AD-A1AA-450D4FD8E14A}"/>
              </a:ext>
            </a:extLst>
          </p:cNvPr>
          <p:cNvSpPr txBox="1"/>
          <p:nvPr/>
        </p:nvSpPr>
        <p:spPr>
          <a:xfrm>
            <a:off x="1055914" y="1711401"/>
            <a:ext cx="10003771" cy="1077218"/>
          </a:xfrm>
          <a:prstGeom prst="rect">
            <a:avLst/>
          </a:prstGeom>
          <a:noFill/>
        </p:spPr>
        <p:txBody>
          <a:bodyPr wrap="square" rtlCol="0">
            <a:spAutoFit/>
          </a:bodyPr>
          <a:lstStyle/>
          <a:p>
            <a:pPr marL="0" lvl="0" indent="0" algn="just" rtl="0">
              <a:spcBef>
                <a:spcPts val="0"/>
              </a:spcBef>
              <a:spcAft>
                <a:spcPts val="1200"/>
              </a:spcAft>
              <a:buNone/>
            </a:pPr>
            <a:r>
              <a:rPr lang="en-US" sz="1600" dirty="0"/>
              <a:t>When looking at the year variables, it is tough to say if any entries are outliers, since employees often do and are even supposed to have varying years of experience at a company and within their career. At my company, there are employees with 35+ years, while I have less than a year, so I wouldn't say any of these outliers above the top of the boxplots are out of the ordinary or need to be removed. </a:t>
            </a:r>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315404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3F5111-B4E4-56FD-CDAF-32A762D36552}"/>
              </a:ext>
            </a:extLst>
          </p:cNvPr>
          <p:cNvSpPr/>
          <p:nvPr/>
        </p:nvSpPr>
        <p:spPr>
          <a:xfrm>
            <a:off x="4319334" y="2338577"/>
            <a:ext cx="1734426" cy="3264337"/>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pPr algn="ctr"/>
            <a:r>
              <a:rPr lang="en-US" altLang="ko-KR" sz="5400" dirty="0">
                <a:solidFill>
                  <a:schemeClr val="bg1"/>
                </a:solidFill>
                <a:latin typeface="+mj-lt"/>
                <a:cs typeface="Arial" pitchFamily="34" charset="0"/>
              </a:rPr>
              <a:t>Descriptive Characteristics</a:t>
            </a:r>
            <a:endParaRPr lang="ko-KR" altLang="en-US" sz="5400" dirty="0">
              <a:solidFill>
                <a:schemeClr val="bg1"/>
              </a:solidFill>
              <a:latin typeface="+mj-lt"/>
              <a:cs typeface="Arial" pitchFamily="34" charset="0"/>
            </a:endParaRPr>
          </a:p>
        </p:txBody>
      </p:sp>
      <p:sp>
        <p:nvSpPr>
          <p:cNvPr id="37" name="Freeform 18">
            <a:extLst>
              <a:ext uri="{FF2B5EF4-FFF2-40B4-BE49-F238E27FC236}">
                <a16:creationId xmlns:a16="http://schemas.microsoft.com/office/drawing/2014/main" id="{E039D207-4CF3-4C5C-BD32-BCDFAB9FE42C}"/>
              </a:ext>
            </a:extLst>
          </p:cNvPr>
          <p:cNvSpPr/>
          <p:nvPr/>
        </p:nvSpPr>
        <p:spPr>
          <a:xfrm>
            <a:off x="1190718" y="1720246"/>
            <a:ext cx="512376" cy="4266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9" name="Block Arc 10">
            <a:extLst>
              <a:ext uri="{FF2B5EF4-FFF2-40B4-BE49-F238E27FC236}">
                <a16:creationId xmlns:a16="http://schemas.microsoft.com/office/drawing/2014/main" id="{FEC4FDF9-444C-4739-9206-96E4EAEFE9E8}"/>
              </a:ext>
            </a:extLst>
          </p:cNvPr>
          <p:cNvSpPr/>
          <p:nvPr/>
        </p:nvSpPr>
        <p:spPr>
          <a:xfrm>
            <a:off x="4963956" y="1579182"/>
            <a:ext cx="377254" cy="26365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solidFill>
                <a:schemeClr val="tx1"/>
              </a:solidFill>
            </a:endParaRPr>
          </a:p>
        </p:txBody>
      </p:sp>
      <p:sp>
        <p:nvSpPr>
          <p:cNvPr id="3" name="Rectangle 2">
            <a:extLst>
              <a:ext uri="{FF2B5EF4-FFF2-40B4-BE49-F238E27FC236}">
                <a16:creationId xmlns:a16="http://schemas.microsoft.com/office/drawing/2014/main" id="{8D7AFD3C-7B9E-6E44-037A-852B4A510327}"/>
              </a:ext>
            </a:extLst>
          </p:cNvPr>
          <p:cNvSpPr/>
          <p:nvPr/>
        </p:nvSpPr>
        <p:spPr>
          <a:xfrm>
            <a:off x="7788186" y="2352681"/>
            <a:ext cx="1764623" cy="3250234"/>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Chevron 3">
            <a:extLst>
              <a:ext uri="{FF2B5EF4-FFF2-40B4-BE49-F238E27FC236}">
                <a16:creationId xmlns:a16="http://schemas.microsoft.com/office/drawing/2014/main" id="{8D04A2EA-E686-DD40-64D1-B811049D31DE}"/>
              </a:ext>
            </a:extLst>
          </p:cNvPr>
          <p:cNvSpPr/>
          <p:nvPr/>
        </p:nvSpPr>
        <p:spPr>
          <a:xfrm>
            <a:off x="895665" y="1565800"/>
            <a:ext cx="1711833" cy="772779"/>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6" name="Chevron 4">
            <a:extLst>
              <a:ext uri="{FF2B5EF4-FFF2-40B4-BE49-F238E27FC236}">
                <a16:creationId xmlns:a16="http://schemas.microsoft.com/office/drawing/2014/main" id="{CB799264-8CFF-EC3C-8BA1-6A4D6D259450}"/>
              </a:ext>
            </a:extLst>
          </p:cNvPr>
          <p:cNvSpPr/>
          <p:nvPr/>
        </p:nvSpPr>
        <p:spPr>
          <a:xfrm>
            <a:off x="2664693" y="1565800"/>
            <a:ext cx="1711833" cy="7727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7" name="Chevron 5">
            <a:extLst>
              <a:ext uri="{FF2B5EF4-FFF2-40B4-BE49-F238E27FC236}">
                <a16:creationId xmlns:a16="http://schemas.microsoft.com/office/drawing/2014/main" id="{3C40A483-B812-55C4-E7DA-8FA06306C549}"/>
              </a:ext>
            </a:extLst>
          </p:cNvPr>
          <p:cNvSpPr/>
          <p:nvPr/>
        </p:nvSpPr>
        <p:spPr>
          <a:xfrm>
            <a:off x="4341927" y="1560868"/>
            <a:ext cx="1711833" cy="772779"/>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8" name="Chevron 6">
            <a:extLst>
              <a:ext uri="{FF2B5EF4-FFF2-40B4-BE49-F238E27FC236}">
                <a16:creationId xmlns:a16="http://schemas.microsoft.com/office/drawing/2014/main" id="{AC9E52C2-9866-DC0C-D792-A7708EC5EDB9}"/>
              </a:ext>
            </a:extLst>
          </p:cNvPr>
          <p:cNvSpPr/>
          <p:nvPr/>
        </p:nvSpPr>
        <p:spPr>
          <a:xfrm>
            <a:off x="6116241" y="1578598"/>
            <a:ext cx="1711833" cy="772779"/>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9" name="Chevron 7">
            <a:extLst>
              <a:ext uri="{FF2B5EF4-FFF2-40B4-BE49-F238E27FC236}">
                <a16:creationId xmlns:a16="http://schemas.microsoft.com/office/drawing/2014/main" id="{6E114C1E-9587-7DDF-3B19-951873FC7ED2}"/>
              </a:ext>
            </a:extLst>
          </p:cNvPr>
          <p:cNvSpPr/>
          <p:nvPr/>
        </p:nvSpPr>
        <p:spPr>
          <a:xfrm>
            <a:off x="7799163" y="1595078"/>
            <a:ext cx="1711833" cy="772779"/>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10" name="Rectangle 9">
            <a:extLst>
              <a:ext uri="{FF2B5EF4-FFF2-40B4-BE49-F238E27FC236}">
                <a16:creationId xmlns:a16="http://schemas.microsoft.com/office/drawing/2014/main" id="{FD86460B-1C90-3FA1-8C10-D215BAFFF959}"/>
              </a:ext>
            </a:extLst>
          </p:cNvPr>
          <p:cNvSpPr/>
          <p:nvPr/>
        </p:nvSpPr>
        <p:spPr>
          <a:xfrm>
            <a:off x="6053760" y="2352681"/>
            <a:ext cx="1734426" cy="3250234"/>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1">
            <a:extLst>
              <a:ext uri="{FF2B5EF4-FFF2-40B4-BE49-F238E27FC236}">
                <a16:creationId xmlns:a16="http://schemas.microsoft.com/office/drawing/2014/main" id="{5417FB68-6FD9-7154-5D8B-DF9F68B9BE79}"/>
              </a:ext>
            </a:extLst>
          </p:cNvPr>
          <p:cNvSpPr/>
          <p:nvPr/>
        </p:nvSpPr>
        <p:spPr>
          <a:xfrm>
            <a:off x="2607498" y="2338579"/>
            <a:ext cx="1711833" cy="3264337"/>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Rectangle 12">
            <a:extLst>
              <a:ext uri="{FF2B5EF4-FFF2-40B4-BE49-F238E27FC236}">
                <a16:creationId xmlns:a16="http://schemas.microsoft.com/office/drawing/2014/main" id="{A1AE5985-2E3C-9524-37D1-CC6CA99055C7}"/>
              </a:ext>
            </a:extLst>
          </p:cNvPr>
          <p:cNvSpPr/>
          <p:nvPr/>
        </p:nvSpPr>
        <p:spPr>
          <a:xfrm>
            <a:off x="884436" y="2342500"/>
            <a:ext cx="1723062" cy="3260416"/>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3">
            <a:extLst>
              <a:ext uri="{FF2B5EF4-FFF2-40B4-BE49-F238E27FC236}">
                <a16:creationId xmlns:a16="http://schemas.microsoft.com/office/drawing/2014/main" id="{D770D978-E0B0-51A4-CAD3-3F58B6E8826E}"/>
              </a:ext>
            </a:extLst>
          </p:cNvPr>
          <p:cNvSpPr txBox="1"/>
          <p:nvPr/>
        </p:nvSpPr>
        <p:spPr>
          <a:xfrm>
            <a:off x="1359559" y="1812243"/>
            <a:ext cx="84035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Age</a:t>
            </a:r>
            <a:endParaRPr lang="ko-KR" altLang="en-US" sz="1200" b="1" dirty="0">
              <a:solidFill>
                <a:schemeClr val="bg1"/>
              </a:solidFill>
              <a:cs typeface="Arial" pitchFamily="34" charset="0"/>
            </a:endParaRPr>
          </a:p>
        </p:txBody>
      </p:sp>
      <p:sp>
        <p:nvSpPr>
          <p:cNvPr id="15" name="TextBox 14">
            <a:extLst>
              <a:ext uri="{FF2B5EF4-FFF2-40B4-BE49-F238E27FC236}">
                <a16:creationId xmlns:a16="http://schemas.microsoft.com/office/drawing/2014/main" id="{2C237E92-3E30-CFA5-6F95-112C82CEEDBE}"/>
              </a:ext>
            </a:extLst>
          </p:cNvPr>
          <p:cNvSpPr txBox="1"/>
          <p:nvPr/>
        </p:nvSpPr>
        <p:spPr>
          <a:xfrm>
            <a:off x="3008208" y="1735940"/>
            <a:ext cx="1285619" cy="461665"/>
          </a:xfrm>
          <a:prstGeom prst="rect">
            <a:avLst/>
          </a:prstGeom>
          <a:noFill/>
        </p:spPr>
        <p:txBody>
          <a:bodyPr wrap="square" rtlCol="0">
            <a:spAutoFit/>
          </a:bodyPr>
          <a:lstStyle/>
          <a:p>
            <a:pPr algn="ctr"/>
            <a:r>
              <a:rPr lang="en-US" altLang="ko-KR" sz="1200" b="1" dirty="0" err="1">
                <a:solidFill>
                  <a:schemeClr val="bg1"/>
                </a:solidFill>
                <a:cs typeface="Arial" pitchFamily="34" charset="0"/>
              </a:rPr>
              <a:t>DistanceFromHome</a:t>
            </a:r>
            <a:endParaRPr lang="ko-KR" altLang="en-US" sz="1200" b="1" dirty="0">
              <a:solidFill>
                <a:schemeClr val="bg1"/>
              </a:solidFill>
              <a:cs typeface="Arial" pitchFamily="34" charset="0"/>
            </a:endParaRPr>
          </a:p>
        </p:txBody>
      </p:sp>
      <p:sp>
        <p:nvSpPr>
          <p:cNvPr id="16" name="TextBox 15">
            <a:extLst>
              <a:ext uri="{FF2B5EF4-FFF2-40B4-BE49-F238E27FC236}">
                <a16:creationId xmlns:a16="http://schemas.microsoft.com/office/drawing/2014/main" id="{3B83875D-22CC-41D7-42A4-B830BAA509B6}"/>
              </a:ext>
            </a:extLst>
          </p:cNvPr>
          <p:cNvSpPr txBox="1"/>
          <p:nvPr/>
        </p:nvSpPr>
        <p:spPr>
          <a:xfrm>
            <a:off x="4635872" y="1818075"/>
            <a:ext cx="1410675" cy="276999"/>
          </a:xfrm>
          <a:prstGeom prst="rect">
            <a:avLst/>
          </a:prstGeom>
          <a:noFill/>
        </p:spPr>
        <p:txBody>
          <a:bodyPr wrap="square" rtlCol="0">
            <a:spAutoFit/>
          </a:bodyPr>
          <a:lstStyle/>
          <a:p>
            <a:pPr algn="ctr"/>
            <a:r>
              <a:rPr lang="en-US" altLang="ko-KR" sz="1200" b="1" dirty="0" err="1">
                <a:solidFill>
                  <a:schemeClr val="bg1"/>
                </a:solidFill>
                <a:cs typeface="Arial" pitchFamily="34" charset="0"/>
              </a:rPr>
              <a:t>JobSatisfaction</a:t>
            </a:r>
            <a:endParaRPr lang="ko-KR" altLang="en-US" sz="1200" b="1" dirty="0">
              <a:solidFill>
                <a:schemeClr val="bg1"/>
              </a:solidFill>
              <a:cs typeface="Arial" pitchFamily="34" charset="0"/>
            </a:endParaRPr>
          </a:p>
        </p:txBody>
      </p:sp>
      <p:sp>
        <p:nvSpPr>
          <p:cNvPr id="17" name="TextBox 16">
            <a:extLst>
              <a:ext uri="{FF2B5EF4-FFF2-40B4-BE49-F238E27FC236}">
                <a16:creationId xmlns:a16="http://schemas.microsoft.com/office/drawing/2014/main" id="{512C530B-FC56-0A78-9143-BEA2ADA2B040}"/>
              </a:ext>
            </a:extLst>
          </p:cNvPr>
          <p:cNvSpPr txBox="1"/>
          <p:nvPr/>
        </p:nvSpPr>
        <p:spPr>
          <a:xfrm>
            <a:off x="6551981" y="1729843"/>
            <a:ext cx="770209" cy="461665"/>
          </a:xfrm>
          <a:prstGeom prst="rect">
            <a:avLst/>
          </a:prstGeom>
          <a:noFill/>
        </p:spPr>
        <p:txBody>
          <a:bodyPr wrap="square" rtlCol="0">
            <a:spAutoFit/>
          </a:bodyPr>
          <a:lstStyle/>
          <a:p>
            <a:pPr algn="ctr"/>
            <a:r>
              <a:rPr lang="en-US" altLang="ko-KR" sz="1200" b="1" dirty="0" err="1">
                <a:solidFill>
                  <a:schemeClr val="bg1"/>
                </a:solidFill>
                <a:cs typeface="Arial" pitchFamily="34" charset="0"/>
              </a:rPr>
              <a:t>MonthlyIncome</a:t>
            </a:r>
            <a:endParaRPr lang="ko-KR" altLang="en-US" sz="1200" b="1" dirty="0">
              <a:solidFill>
                <a:schemeClr val="bg1"/>
              </a:solidFill>
              <a:cs typeface="Arial" pitchFamily="34" charset="0"/>
            </a:endParaRPr>
          </a:p>
        </p:txBody>
      </p:sp>
      <p:sp>
        <p:nvSpPr>
          <p:cNvPr id="18" name="TextBox 17">
            <a:extLst>
              <a:ext uri="{FF2B5EF4-FFF2-40B4-BE49-F238E27FC236}">
                <a16:creationId xmlns:a16="http://schemas.microsoft.com/office/drawing/2014/main" id="{E619C144-63C6-0EB7-233A-CAFA4C02C59F}"/>
              </a:ext>
            </a:extLst>
          </p:cNvPr>
          <p:cNvSpPr txBox="1"/>
          <p:nvPr/>
        </p:nvSpPr>
        <p:spPr>
          <a:xfrm>
            <a:off x="8036128" y="1755200"/>
            <a:ext cx="1292734" cy="461665"/>
          </a:xfrm>
          <a:prstGeom prst="rect">
            <a:avLst/>
          </a:prstGeom>
          <a:noFill/>
        </p:spPr>
        <p:txBody>
          <a:bodyPr wrap="square" rtlCol="0">
            <a:spAutoFit/>
          </a:bodyPr>
          <a:lstStyle/>
          <a:p>
            <a:pPr algn="ctr"/>
            <a:r>
              <a:rPr lang="en-US" altLang="ko-KR" sz="1200" b="1" dirty="0" err="1">
                <a:solidFill>
                  <a:schemeClr val="bg1"/>
                </a:solidFill>
                <a:cs typeface="Arial" pitchFamily="34" charset="0"/>
              </a:rPr>
              <a:t>YearsInCurrentRole</a:t>
            </a:r>
            <a:endParaRPr lang="ko-KR" altLang="en-US" sz="1200" b="1" dirty="0">
              <a:solidFill>
                <a:schemeClr val="bg1"/>
              </a:solidFill>
              <a:cs typeface="Arial" pitchFamily="34" charset="0"/>
            </a:endParaRPr>
          </a:p>
        </p:txBody>
      </p:sp>
      <p:sp>
        <p:nvSpPr>
          <p:cNvPr id="26" name="Rectangle 25">
            <a:extLst>
              <a:ext uri="{FF2B5EF4-FFF2-40B4-BE49-F238E27FC236}">
                <a16:creationId xmlns:a16="http://schemas.microsoft.com/office/drawing/2014/main" id="{AE0D2864-AF98-6071-9409-A4CDE4D371BC}"/>
              </a:ext>
            </a:extLst>
          </p:cNvPr>
          <p:cNvSpPr/>
          <p:nvPr/>
        </p:nvSpPr>
        <p:spPr>
          <a:xfrm>
            <a:off x="9554305" y="2367857"/>
            <a:ext cx="1764623" cy="323505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Chevron 7">
            <a:extLst>
              <a:ext uri="{FF2B5EF4-FFF2-40B4-BE49-F238E27FC236}">
                <a16:creationId xmlns:a16="http://schemas.microsoft.com/office/drawing/2014/main" id="{5C0F5318-40F2-5C73-6B59-859E736A3BC8}"/>
              </a:ext>
            </a:extLst>
          </p:cNvPr>
          <p:cNvSpPr/>
          <p:nvPr/>
        </p:nvSpPr>
        <p:spPr>
          <a:xfrm>
            <a:off x="9552809" y="1595078"/>
            <a:ext cx="1711833" cy="772779"/>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28" name="TextBox 27">
            <a:extLst>
              <a:ext uri="{FF2B5EF4-FFF2-40B4-BE49-F238E27FC236}">
                <a16:creationId xmlns:a16="http://schemas.microsoft.com/office/drawing/2014/main" id="{AF535B6C-1614-3E33-A4ED-0A33077D0942}"/>
              </a:ext>
            </a:extLst>
          </p:cNvPr>
          <p:cNvSpPr txBox="1"/>
          <p:nvPr/>
        </p:nvSpPr>
        <p:spPr>
          <a:xfrm>
            <a:off x="9812368" y="1755200"/>
            <a:ext cx="1317691" cy="461665"/>
          </a:xfrm>
          <a:prstGeom prst="rect">
            <a:avLst/>
          </a:prstGeom>
          <a:noFill/>
        </p:spPr>
        <p:txBody>
          <a:bodyPr wrap="square" rtlCol="0">
            <a:spAutoFit/>
          </a:bodyPr>
          <a:lstStyle/>
          <a:p>
            <a:pPr algn="ctr"/>
            <a:r>
              <a:rPr lang="en-US" altLang="ko-KR" sz="1200" b="1" dirty="0" err="1">
                <a:solidFill>
                  <a:schemeClr val="bg1"/>
                </a:solidFill>
                <a:cs typeface="Arial" pitchFamily="34" charset="0"/>
              </a:rPr>
              <a:t>YearsSinceLastPromotion</a:t>
            </a:r>
            <a:endParaRPr lang="ko-KR" altLang="en-US" sz="1200" b="1" dirty="0">
              <a:solidFill>
                <a:schemeClr val="bg1"/>
              </a:solidFill>
              <a:cs typeface="Arial" pitchFamily="34" charset="0"/>
            </a:endParaRPr>
          </a:p>
        </p:txBody>
      </p:sp>
      <p:grpSp>
        <p:nvGrpSpPr>
          <p:cNvPr id="59" name="Group 58">
            <a:extLst>
              <a:ext uri="{FF2B5EF4-FFF2-40B4-BE49-F238E27FC236}">
                <a16:creationId xmlns:a16="http://schemas.microsoft.com/office/drawing/2014/main" id="{0B074594-195C-53AB-DEE2-C791A566457A}"/>
              </a:ext>
            </a:extLst>
          </p:cNvPr>
          <p:cNvGrpSpPr/>
          <p:nvPr/>
        </p:nvGrpSpPr>
        <p:grpSpPr>
          <a:xfrm>
            <a:off x="882940" y="2396971"/>
            <a:ext cx="10434492" cy="3122813"/>
            <a:chOff x="882940" y="3080547"/>
            <a:chExt cx="10434492" cy="3122813"/>
          </a:xfrm>
        </p:grpSpPr>
        <p:sp>
          <p:nvSpPr>
            <p:cNvPr id="35" name="Rectangle 130">
              <a:extLst>
                <a:ext uri="{FF2B5EF4-FFF2-40B4-BE49-F238E27FC236}">
                  <a16:creationId xmlns:a16="http://schemas.microsoft.com/office/drawing/2014/main" id="{0BB388EB-43E8-4B51-89DD-7F276EF7D1AE}"/>
                </a:ext>
              </a:extLst>
            </p:cNvPr>
            <p:cNvSpPr/>
            <p:nvPr/>
          </p:nvSpPr>
          <p:spPr>
            <a:xfrm>
              <a:off x="2479663" y="5011745"/>
              <a:ext cx="304566" cy="315670"/>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solidFill>
                  <a:schemeClr val="tx1"/>
                </a:solidFill>
              </a:endParaRPr>
            </a:p>
          </p:txBody>
        </p:sp>
        <p:pic>
          <p:nvPicPr>
            <p:cNvPr id="52" name="Google Shape;239;p30">
              <a:extLst>
                <a:ext uri="{FF2B5EF4-FFF2-40B4-BE49-F238E27FC236}">
                  <a16:creationId xmlns:a16="http://schemas.microsoft.com/office/drawing/2014/main" id="{ED967A20-2C75-CEF2-0947-5C35E853643C}"/>
                </a:ext>
              </a:extLst>
            </p:cNvPr>
            <p:cNvPicPr preferRelativeResize="0"/>
            <p:nvPr/>
          </p:nvPicPr>
          <p:blipFill>
            <a:blip r:embed="rId4">
              <a:alphaModFix/>
            </a:blip>
            <a:stretch>
              <a:fillRect/>
            </a:stretch>
          </p:blipFill>
          <p:spPr>
            <a:xfrm>
              <a:off x="882940" y="3080551"/>
              <a:ext cx="1734426" cy="3115432"/>
            </a:xfrm>
            <a:prstGeom prst="rect">
              <a:avLst/>
            </a:prstGeom>
            <a:noFill/>
            <a:ln>
              <a:noFill/>
            </a:ln>
          </p:spPr>
        </p:pic>
        <p:pic>
          <p:nvPicPr>
            <p:cNvPr id="54" name="Google Shape;240;p30">
              <a:extLst>
                <a:ext uri="{FF2B5EF4-FFF2-40B4-BE49-F238E27FC236}">
                  <a16:creationId xmlns:a16="http://schemas.microsoft.com/office/drawing/2014/main" id="{BEB23860-F524-6504-EC8C-6AA3F5B32C5A}"/>
                </a:ext>
              </a:extLst>
            </p:cNvPr>
            <p:cNvPicPr preferRelativeResize="0"/>
            <p:nvPr/>
          </p:nvPicPr>
          <p:blipFill>
            <a:blip r:embed="rId5">
              <a:alphaModFix/>
            </a:blip>
            <a:stretch>
              <a:fillRect/>
            </a:stretch>
          </p:blipFill>
          <p:spPr>
            <a:xfrm>
              <a:off x="2614439" y="3135006"/>
              <a:ext cx="1866900" cy="3067050"/>
            </a:xfrm>
            <a:prstGeom prst="rect">
              <a:avLst/>
            </a:prstGeom>
            <a:noFill/>
            <a:ln>
              <a:noFill/>
            </a:ln>
          </p:spPr>
        </p:pic>
        <p:pic>
          <p:nvPicPr>
            <p:cNvPr id="55" name="Google Shape;241;p30">
              <a:extLst>
                <a:ext uri="{FF2B5EF4-FFF2-40B4-BE49-F238E27FC236}">
                  <a16:creationId xmlns:a16="http://schemas.microsoft.com/office/drawing/2014/main" id="{9AF1BB61-1AD4-D022-4099-4A88283DE192}"/>
                </a:ext>
              </a:extLst>
            </p:cNvPr>
            <p:cNvPicPr preferRelativeResize="0"/>
            <p:nvPr/>
          </p:nvPicPr>
          <p:blipFill>
            <a:blip r:embed="rId6">
              <a:alphaModFix/>
            </a:blip>
            <a:stretch>
              <a:fillRect/>
            </a:stretch>
          </p:blipFill>
          <p:spPr>
            <a:xfrm>
              <a:off x="4356650" y="3139390"/>
              <a:ext cx="1719703" cy="3063970"/>
            </a:xfrm>
            <a:prstGeom prst="rect">
              <a:avLst/>
            </a:prstGeom>
            <a:noFill/>
            <a:ln>
              <a:noFill/>
            </a:ln>
          </p:spPr>
        </p:pic>
        <p:pic>
          <p:nvPicPr>
            <p:cNvPr id="56" name="Google Shape;242;p30">
              <a:extLst>
                <a:ext uri="{FF2B5EF4-FFF2-40B4-BE49-F238E27FC236}">
                  <a16:creationId xmlns:a16="http://schemas.microsoft.com/office/drawing/2014/main" id="{9888D320-212F-1D93-CB51-B56D6A4F089F}"/>
                </a:ext>
              </a:extLst>
            </p:cNvPr>
            <p:cNvPicPr preferRelativeResize="0"/>
            <p:nvPr/>
          </p:nvPicPr>
          <p:blipFill>
            <a:blip r:embed="rId7">
              <a:alphaModFix/>
            </a:blip>
            <a:stretch>
              <a:fillRect/>
            </a:stretch>
          </p:blipFill>
          <p:spPr>
            <a:xfrm>
              <a:off x="6049737" y="3126344"/>
              <a:ext cx="1734426" cy="3069639"/>
            </a:xfrm>
            <a:prstGeom prst="rect">
              <a:avLst/>
            </a:prstGeom>
            <a:noFill/>
            <a:ln>
              <a:noFill/>
            </a:ln>
          </p:spPr>
        </p:pic>
        <p:pic>
          <p:nvPicPr>
            <p:cNvPr id="57" name="Google Shape;243;p30">
              <a:extLst>
                <a:ext uri="{FF2B5EF4-FFF2-40B4-BE49-F238E27FC236}">
                  <a16:creationId xmlns:a16="http://schemas.microsoft.com/office/drawing/2014/main" id="{A77EE1A1-D03C-DCA3-90F4-CBEFF5A03CD4}"/>
                </a:ext>
              </a:extLst>
            </p:cNvPr>
            <p:cNvPicPr preferRelativeResize="0"/>
            <p:nvPr/>
          </p:nvPicPr>
          <p:blipFill>
            <a:blip r:embed="rId8">
              <a:alphaModFix/>
            </a:blip>
            <a:stretch>
              <a:fillRect/>
            </a:stretch>
          </p:blipFill>
          <p:spPr>
            <a:xfrm>
              <a:off x="7762106" y="3080547"/>
              <a:ext cx="1790703" cy="3116062"/>
            </a:xfrm>
            <a:prstGeom prst="rect">
              <a:avLst/>
            </a:prstGeom>
            <a:noFill/>
            <a:ln>
              <a:noFill/>
            </a:ln>
          </p:spPr>
        </p:pic>
        <p:pic>
          <p:nvPicPr>
            <p:cNvPr id="58" name="Google Shape;244;p30">
              <a:extLst>
                <a:ext uri="{FF2B5EF4-FFF2-40B4-BE49-F238E27FC236}">
                  <a16:creationId xmlns:a16="http://schemas.microsoft.com/office/drawing/2014/main" id="{71C8ABC8-6052-24AA-1F0B-CA1DF3D9C6D7}"/>
                </a:ext>
              </a:extLst>
            </p:cNvPr>
            <p:cNvPicPr preferRelativeResize="0"/>
            <p:nvPr/>
          </p:nvPicPr>
          <p:blipFill>
            <a:blip r:embed="rId9">
              <a:alphaModFix/>
            </a:blip>
            <a:stretch>
              <a:fillRect/>
            </a:stretch>
          </p:blipFill>
          <p:spPr>
            <a:xfrm>
              <a:off x="9552809" y="3095723"/>
              <a:ext cx="1764623" cy="3100259"/>
            </a:xfrm>
            <a:prstGeom prst="rect">
              <a:avLst/>
            </a:prstGeom>
            <a:noFill/>
            <a:ln>
              <a:noFill/>
            </a:ln>
          </p:spPr>
        </p:pic>
      </p:grpSp>
      <p:sp>
        <p:nvSpPr>
          <p:cNvPr id="61" name="TextBox 60">
            <a:extLst>
              <a:ext uri="{FF2B5EF4-FFF2-40B4-BE49-F238E27FC236}">
                <a16:creationId xmlns:a16="http://schemas.microsoft.com/office/drawing/2014/main" id="{D82A4745-A144-5E6E-4D6F-B970FEF5AE5A}"/>
              </a:ext>
            </a:extLst>
          </p:cNvPr>
          <p:cNvSpPr txBox="1"/>
          <p:nvPr/>
        </p:nvSpPr>
        <p:spPr>
          <a:xfrm>
            <a:off x="2614439" y="1132074"/>
            <a:ext cx="6094520" cy="369332"/>
          </a:xfrm>
          <a:prstGeom prst="rect">
            <a:avLst/>
          </a:prstGeom>
          <a:noFill/>
        </p:spPr>
        <p:txBody>
          <a:bodyPr wrap="square">
            <a:spAutoFit/>
          </a:bodyPr>
          <a:lstStyle/>
          <a:p>
            <a:pPr marL="0" lvl="0" indent="0" algn="ctr" rtl="0">
              <a:spcBef>
                <a:spcPts val="0"/>
              </a:spcBef>
              <a:spcAft>
                <a:spcPts val="0"/>
              </a:spcAft>
              <a:buNone/>
            </a:pPr>
            <a:r>
              <a:rPr lang="en-US" sz="1800" dirty="0"/>
              <a:t>Mean, Mode, Spread and Tails</a:t>
            </a:r>
          </a:p>
        </p:txBody>
      </p:sp>
    </p:spTree>
    <p:extLst>
      <p:ext uri="{BB962C8B-B14F-4D97-AF65-F5344CB8AC3E}">
        <p14:creationId xmlns:p14="http://schemas.microsoft.com/office/powerpoint/2010/main" val="275179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204622" y="1850571"/>
            <a:ext cx="5636534" cy="2427515"/>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42C12F7-AE9B-40D2-A6C4-2F1B6BC860EE}"/>
              </a:ext>
            </a:extLst>
          </p:cNvPr>
          <p:cNvSpPr txBox="1"/>
          <p:nvPr/>
        </p:nvSpPr>
        <p:spPr>
          <a:xfrm>
            <a:off x="6594413" y="2082273"/>
            <a:ext cx="4989896" cy="1938992"/>
          </a:xfrm>
          <a:prstGeom prst="rect">
            <a:avLst/>
          </a:prstGeom>
          <a:noFill/>
        </p:spPr>
        <p:txBody>
          <a:bodyPr wrap="square" rtlCol="0" anchor="ctr">
            <a:spAutoFit/>
          </a:bodyPr>
          <a:lstStyle/>
          <a:p>
            <a:pPr algn="ctr"/>
            <a:r>
              <a:rPr lang="en" sz="3600" dirty="0">
                <a:solidFill>
                  <a:schemeClr val="bg1"/>
                </a:solidFill>
              </a:rPr>
              <a:t>Comparing Two Scenarios Using a PMF</a:t>
            </a:r>
          </a:p>
          <a:p>
            <a:pPr algn="ctr"/>
            <a:endParaRPr lang="en-US" sz="2400" b="1" dirty="0">
              <a:solidFill>
                <a:schemeClr val="bg1"/>
              </a:solidFill>
              <a:latin typeface="Calibri"/>
              <a:ea typeface="Calibri"/>
              <a:cs typeface="Calibri"/>
              <a:sym typeface="Calibri"/>
            </a:endParaRPr>
          </a:p>
          <a:p>
            <a:pPr algn="ctr"/>
            <a:r>
              <a:rPr lang="en-US" sz="2400" b="1" dirty="0">
                <a:solidFill>
                  <a:schemeClr val="bg1"/>
                </a:solidFill>
                <a:latin typeface="Calibri"/>
                <a:ea typeface="Calibri"/>
                <a:cs typeface="Calibri"/>
                <a:sym typeface="Calibri"/>
              </a:rPr>
              <a:t>Variable: Years Since Last Promotion</a:t>
            </a:r>
          </a:p>
        </p:txBody>
      </p:sp>
    </p:spTree>
    <p:extLst>
      <p:ext uri="{BB962C8B-B14F-4D97-AF65-F5344CB8AC3E}">
        <p14:creationId xmlns:p14="http://schemas.microsoft.com/office/powerpoint/2010/main" val="25883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US" sz="5400" dirty="0">
                <a:solidFill>
                  <a:schemeClr val="bg1"/>
                </a:solidFill>
                <a:latin typeface="Calibri"/>
                <a:ea typeface="Calibri"/>
                <a:cs typeface="Calibri"/>
                <a:sym typeface="Calibri"/>
              </a:rPr>
              <a:t>PMF - Years Since Last Promotion</a:t>
            </a:r>
            <a:endParaRPr lang="en-US" sz="5400" dirty="0">
              <a:solidFill>
                <a:schemeClr val="bg1"/>
              </a:solidFill>
              <a:sym typeface="Calibri"/>
            </a:endParaRPr>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 name="TextBox 2">
            <a:extLst>
              <a:ext uri="{FF2B5EF4-FFF2-40B4-BE49-F238E27FC236}">
                <a16:creationId xmlns:a16="http://schemas.microsoft.com/office/drawing/2014/main" id="{524A73B0-7B68-4800-71D4-DAC753E4D1ED}"/>
              </a:ext>
            </a:extLst>
          </p:cNvPr>
          <p:cNvSpPr txBox="1"/>
          <p:nvPr/>
        </p:nvSpPr>
        <p:spPr>
          <a:xfrm>
            <a:off x="6308751" y="1711401"/>
            <a:ext cx="4750934" cy="3485570"/>
          </a:xfrm>
          <a:prstGeom prst="rect">
            <a:avLst/>
          </a:prstGeom>
          <a:noFill/>
        </p:spPr>
        <p:txBody>
          <a:bodyPr wrap="square" rtlCol="0">
            <a:spAutoFit/>
          </a:bodyPr>
          <a:lstStyle/>
          <a:p>
            <a:r>
              <a:rPr lang="en-US" sz="1200" b="1" dirty="0">
                <a:sym typeface="Calibri"/>
              </a:rPr>
              <a:t>Scenario: An employee participates in voluntary attrition or the employee does not participate in voluntary attrition</a:t>
            </a:r>
          </a:p>
          <a:p>
            <a:endParaRPr lang="en-US" sz="1200" b="1" dirty="0">
              <a:sym typeface="Calibri"/>
            </a:endParaRPr>
          </a:p>
          <a:p>
            <a:r>
              <a:rPr lang="en-US" sz="1200" b="1" dirty="0">
                <a:latin typeface="Calibri"/>
                <a:ea typeface="Calibri"/>
                <a:cs typeface="Calibri"/>
                <a:sym typeface="Calibri"/>
              </a:rPr>
              <a:t>Variable: Years Since Last Promotion</a:t>
            </a:r>
            <a:endParaRPr lang="en-US" sz="1200" b="1" dirty="0">
              <a:sym typeface="Calibri"/>
            </a:endParaRP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The "yes" population goes back and forth among the distribution plot in comparison to the "no" group, there are many fluctuations in probability in terms of Yearly Income. </a:t>
            </a:r>
          </a:p>
          <a:p>
            <a:pPr marL="0" lvl="0" indent="0" algn="l" rtl="0">
              <a:spcBef>
                <a:spcPts val="1200"/>
              </a:spcBef>
              <a:spcAft>
                <a:spcPts val="0"/>
              </a:spcAft>
              <a:buNone/>
            </a:pPr>
            <a:r>
              <a:rPr lang="en-US" sz="1100" dirty="0"/>
              <a:t>In trying to find a general pattern, the "yes" group seems to be more likely to have fewer years since their last promotion than the "no" group, which would signify that they are recently in newer positions which could increase work pressure and stress. However, at the greater end of the year scale, the "yes" group is also slightly more likely than the "no" to have those years since their last promotion, which would be quite a long time for someone to be at the same job level, which can be a reason for job movement. </a:t>
            </a:r>
          </a:p>
          <a:p>
            <a:pPr marL="0" lvl="0" indent="0" algn="l" rtl="0">
              <a:spcBef>
                <a:spcPts val="1200"/>
              </a:spcBef>
              <a:spcAft>
                <a:spcPts val="1200"/>
              </a:spcAft>
              <a:buNone/>
            </a:pPr>
            <a:r>
              <a:rPr lang="en-US" sz="1100" dirty="0"/>
              <a:t>Therefore, this variable is not really helpful in showing how it plays into employee attrition.</a:t>
            </a:r>
          </a:p>
        </p:txBody>
      </p:sp>
      <p:pic>
        <p:nvPicPr>
          <p:cNvPr id="4" name="Google Shape;256;p32">
            <a:extLst>
              <a:ext uri="{FF2B5EF4-FFF2-40B4-BE49-F238E27FC236}">
                <a16:creationId xmlns:a16="http://schemas.microsoft.com/office/drawing/2014/main" id="{95E230D5-980E-3CAC-15E9-D89277657A68}"/>
              </a:ext>
            </a:extLst>
          </p:cNvPr>
          <p:cNvPicPr preferRelativeResize="0"/>
          <p:nvPr/>
        </p:nvPicPr>
        <p:blipFill>
          <a:blip r:embed="rId4">
            <a:alphaModFix/>
          </a:blip>
          <a:stretch>
            <a:fillRect/>
          </a:stretch>
        </p:blipFill>
        <p:spPr>
          <a:xfrm>
            <a:off x="1365016" y="1678747"/>
            <a:ext cx="3954550" cy="3887650"/>
          </a:xfrm>
          <a:prstGeom prst="rect">
            <a:avLst/>
          </a:prstGeom>
          <a:noFill/>
          <a:ln>
            <a:noFill/>
          </a:ln>
        </p:spPr>
      </p:pic>
    </p:spTree>
    <p:extLst>
      <p:ext uri="{BB962C8B-B14F-4D97-AF65-F5344CB8AC3E}">
        <p14:creationId xmlns:p14="http://schemas.microsoft.com/office/powerpoint/2010/main" val="71699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US" sz="5400" dirty="0">
                <a:solidFill>
                  <a:schemeClr val="bg1"/>
                </a:solidFill>
                <a:latin typeface="Calibri"/>
                <a:ea typeface="Calibri"/>
                <a:cs typeface="Calibri"/>
                <a:sym typeface="Calibri"/>
              </a:rPr>
              <a:t>Analytical Distribution - Normal</a:t>
            </a:r>
            <a:endParaRPr lang="en-US" sz="5400" dirty="0">
              <a:solidFill>
                <a:schemeClr val="bg1"/>
              </a:solidFill>
              <a:sym typeface="Calibri"/>
            </a:endParaRPr>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 name="TextBox 2">
            <a:extLst>
              <a:ext uri="{FF2B5EF4-FFF2-40B4-BE49-F238E27FC236}">
                <a16:creationId xmlns:a16="http://schemas.microsoft.com/office/drawing/2014/main" id="{524A73B0-7B68-4800-71D4-DAC753E4D1ED}"/>
              </a:ext>
            </a:extLst>
          </p:cNvPr>
          <p:cNvSpPr txBox="1"/>
          <p:nvPr/>
        </p:nvSpPr>
        <p:spPr>
          <a:xfrm>
            <a:off x="6249017" y="1995421"/>
            <a:ext cx="4750934" cy="1215717"/>
          </a:xfrm>
          <a:prstGeom prst="rect">
            <a:avLst/>
          </a:prstGeom>
          <a:noFill/>
        </p:spPr>
        <p:txBody>
          <a:bodyPr wrap="square" rtlCol="0">
            <a:spAutoFit/>
          </a:bodyPr>
          <a:lstStyle/>
          <a:p>
            <a:pPr marL="0" lvl="0" indent="0" algn="l" rtl="0">
              <a:spcBef>
                <a:spcPts val="0"/>
              </a:spcBef>
              <a:spcAft>
                <a:spcPts val="0"/>
              </a:spcAft>
              <a:buNone/>
            </a:pPr>
            <a:r>
              <a:rPr lang="en-US" sz="900" dirty="0"/>
              <a:t>Below the 10th percentile, there is a discrepancy between the data and the model; there are less young employees than we would expect in a normal distributions. However, this is due to the removal of the younger employees (&lt; age 18) from the dataset, because I considered them to be outliers and just not relevant to a dataset regarding full-time employees choosing whether to leave a company. </a:t>
            </a:r>
          </a:p>
          <a:p>
            <a:pPr marL="0" lvl="0" indent="0" algn="l" rtl="0">
              <a:spcBef>
                <a:spcPts val="1200"/>
              </a:spcBef>
              <a:spcAft>
                <a:spcPts val="1200"/>
              </a:spcAft>
              <a:buNone/>
            </a:pPr>
            <a:r>
              <a:rPr lang="en-US" sz="900" dirty="0"/>
              <a:t>Since I am not specifically interested in employees less than the age of ~23, then I am not incredibly disappointed by the use of the normal model for this data/variable. </a:t>
            </a:r>
          </a:p>
        </p:txBody>
      </p:sp>
      <p:pic>
        <p:nvPicPr>
          <p:cNvPr id="6" name="Google Shape;280;p36">
            <a:extLst>
              <a:ext uri="{FF2B5EF4-FFF2-40B4-BE49-F238E27FC236}">
                <a16:creationId xmlns:a16="http://schemas.microsoft.com/office/drawing/2014/main" id="{A03A2BF0-3732-5906-260E-F7FD1CB5C3E7}"/>
              </a:ext>
            </a:extLst>
          </p:cNvPr>
          <p:cNvPicPr preferRelativeResize="0"/>
          <p:nvPr/>
        </p:nvPicPr>
        <p:blipFill>
          <a:blip r:embed="rId4">
            <a:alphaModFix/>
          </a:blip>
          <a:stretch>
            <a:fillRect/>
          </a:stretch>
        </p:blipFill>
        <p:spPr>
          <a:xfrm>
            <a:off x="1113839" y="1972468"/>
            <a:ext cx="4299299" cy="3124922"/>
          </a:xfrm>
          <a:prstGeom prst="rect">
            <a:avLst/>
          </a:prstGeom>
          <a:noFill/>
          <a:ln>
            <a:noFill/>
          </a:ln>
        </p:spPr>
      </p:pic>
    </p:spTree>
    <p:extLst>
      <p:ext uri="{BB962C8B-B14F-4D97-AF65-F5344CB8AC3E}">
        <p14:creationId xmlns:p14="http://schemas.microsoft.com/office/powerpoint/2010/main" val="262931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US" sz="5400" dirty="0">
                <a:solidFill>
                  <a:schemeClr val="bg1"/>
                </a:solidFill>
                <a:latin typeface="Calibri"/>
                <a:ea typeface="Calibri"/>
                <a:cs typeface="Calibri"/>
                <a:sym typeface="Calibri"/>
              </a:rPr>
              <a:t>PMF - Years Since Last Promotion</a:t>
            </a:r>
            <a:endParaRPr lang="en-US" sz="5400" dirty="0">
              <a:solidFill>
                <a:schemeClr val="bg1"/>
              </a:solidFill>
              <a:sym typeface="Calibri"/>
            </a:endParaRPr>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 name="TextBox 2">
            <a:extLst>
              <a:ext uri="{FF2B5EF4-FFF2-40B4-BE49-F238E27FC236}">
                <a16:creationId xmlns:a16="http://schemas.microsoft.com/office/drawing/2014/main" id="{524A73B0-7B68-4800-71D4-DAC753E4D1ED}"/>
              </a:ext>
            </a:extLst>
          </p:cNvPr>
          <p:cNvSpPr txBox="1"/>
          <p:nvPr/>
        </p:nvSpPr>
        <p:spPr>
          <a:xfrm>
            <a:off x="6308751" y="1711401"/>
            <a:ext cx="4750934" cy="3485570"/>
          </a:xfrm>
          <a:prstGeom prst="rect">
            <a:avLst/>
          </a:prstGeom>
          <a:noFill/>
        </p:spPr>
        <p:txBody>
          <a:bodyPr wrap="square" rtlCol="0">
            <a:spAutoFit/>
          </a:bodyPr>
          <a:lstStyle/>
          <a:p>
            <a:r>
              <a:rPr lang="en-US" sz="1200" b="1" dirty="0">
                <a:sym typeface="Calibri"/>
              </a:rPr>
              <a:t>Scenario: An employee participates in voluntary attrition or the employee does not participate in voluntary attrition</a:t>
            </a:r>
          </a:p>
          <a:p>
            <a:endParaRPr lang="en-US" sz="1200" b="1" dirty="0">
              <a:sym typeface="Calibri"/>
            </a:endParaRPr>
          </a:p>
          <a:p>
            <a:r>
              <a:rPr lang="en-US" sz="1200" b="1" dirty="0">
                <a:latin typeface="Calibri"/>
                <a:ea typeface="Calibri"/>
                <a:cs typeface="Calibri"/>
                <a:sym typeface="Calibri"/>
              </a:rPr>
              <a:t>Variable: Years Since Last Promotion</a:t>
            </a:r>
            <a:endParaRPr lang="en-US" sz="1200" b="1" dirty="0">
              <a:sym typeface="Calibri"/>
            </a:endParaRP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The "yes" population goes back and forth among the distribution plot in comparison to the "no" group, there are many fluctuations in probability in terms of Yearly Income. </a:t>
            </a:r>
          </a:p>
          <a:p>
            <a:pPr marL="0" lvl="0" indent="0" algn="l" rtl="0">
              <a:spcBef>
                <a:spcPts val="1200"/>
              </a:spcBef>
              <a:spcAft>
                <a:spcPts val="0"/>
              </a:spcAft>
              <a:buNone/>
            </a:pPr>
            <a:r>
              <a:rPr lang="en-US" sz="1100" dirty="0"/>
              <a:t>In trying to find a general pattern, the "yes" group seems to be more likely to have fewer years since their last promotion than the "no" group, which would signify that they are recently in newer positions which could increase work pressure and stress. However, at the greater end of the year scale, the "yes" group is also slightly more likely than the "no" to have those years since their last promotion, which would be quite a long time for someone to be at the same job level, which can be a reason for job movement. </a:t>
            </a:r>
          </a:p>
          <a:p>
            <a:pPr marL="0" lvl="0" indent="0" algn="l" rtl="0">
              <a:spcBef>
                <a:spcPts val="1200"/>
              </a:spcBef>
              <a:spcAft>
                <a:spcPts val="1200"/>
              </a:spcAft>
              <a:buNone/>
            </a:pPr>
            <a:r>
              <a:rPr lang="en-US" sz="1100" dirty="0"/>
              <a:t>Therefore, this variable is not really helpful in showing how it plays into employee attrition.</a:t>
            </a:r>
          </a:p>
        </p:txBody>
      </p:sp>
      <p:pic>
        <p:nvPicPr>
          <p:cNvPr id="4" name="Google Shape;256;p32">
            <a:extLst>
              <a:ext uri="{FF2B5EF4-FFF2-40B4-BE49-F238E27FC236}">
                <a16:creationId xmlns:a16="http://schemas.microsoft.com/office/drawing/2014/main" id="{95E230D5-980E-3CAC-15E9-D89277657A68}"/>
              </a:ext>
            </a:extLst>
          </p:cNvPr>
          <p:cNvPicPr preferRelativeResize="0"/>
          <p:nvPr/>
        </p:nvPicPr>
        <p:blipFill>
          <a:blip r:embed="rId4">
            <a:alphaModFix/>
          </a:blip>
          <a:stretch>
            <a:fillRect/>
          </a:stretch>
        </p:blipFill>
        <p:spPr>
          <a:xfrm>
            <a:off x="1365016" y="1678747"/>
            <a:ext cx="3954550" cy="3887650"/>
          </a:xfrm>
          <a:prstGeom prst="rect">
            <a:avLst/>
          </a:prstGeom>
          <a:noFill/>
          <a:ln>
            <a:noFill/>
          </a:ln>
        </p:spPr>
      </p:pic>
    </p:spTree>
    <p:extLst>
      <p:ext uri="{BB962C8B-B14F-4D97-AF65-F5344CB8AC3E}">
        <p14:creationId xmlns:p14="http://schemas.microsoft.com/office/powerpoint/2010/main" val="2304661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US" sz="5400" dirty="0">
                <a:solidFill>
                  <a:schemeClr val="bg1"/>
                </a:solidFill>
                <a:latin typeface="Calibri"/>
                <a:ea typeface="Calibri"/>
                <a:cs typeface="Calibri"/>
                <a:sym typeface="Calibri"/>
              </a:rPr>
              <a:t>Scatter Plots : Correlation &amp; Causation</a:t>
            </a:r>
            <a:endParaRPr lang="en-US" sz="5400" dirty="0">
              <a:solidFill>
                <a:schemeClr val="bg1"/>
              </a:solidFill>
              <a:sym typeface="Calibri"/>
            </a:endParaRPr>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 name="TextBox 2">
            <a:extLst>
              <a:ext uri="{FF2B5EF4-FFF2-40B4-BE49-F238E27FC236}">
                <a16:creationId xmlns:a16="http://schemas.microsoft.com/office/drawing/2014/main" id="{524A73B0-7B68-4800-71D4-DAC753E4D1ED}"/>
              </a:ext>
            </a:extLst>
          </p:cNvPr>
          <p:cNvSpPr txBox="1"/>
          <p:nvPr/>
        </p:nvSpPr>
        <p:spPr>
          <a:xfrm>
            <a:off x="1270808" y="1743873"/>
            <a:ext cx="4750934" cy="276999"/>
          </a:xfrm>
          <a:prstGeom prst="rect">
            <a:avLst/>
          </a:prstGeom>
          <a:noFill/>
        </p:spPr>
        <p:txBody>
          <a:bodyPr wrap="square" rtlCol="0">
            <a:spAutoFit/>
          </a:bodyPr>
          <a:lstStyle/>
          <a:p>
            <a:pPr algn="ctr"/>
            <a:r>
              <a:rPr lang="en-US" sz="1200" b="1" dirty="0">
                <a:sym typeface="Calibri"/>
              </a:rPr>
              <a:t>Scatter</a:t>
            </a:r>
          </a:p>
        </p:txBody>
      </p:sp>
      <p:pic>
        <p:nvPicPr>
          <p:cNvPr id="5" name="Google Shape;291;p38">
            <a:extLst>
              <a:ext uri="{FF2B5EF4-FFF2-40B4-BE49-F238E27FC236}">
                <a16:creationId xmlns:a16="http://schemas.microsoft.com/office/drawing/2014/main" id="{85ACDABF-3334-0049-5840-246462C09831}"/>
              </a:ext>
            </a:extLst>
          </p:cNvPr>
          <p:cNvPicPr preferRelativeResize="0"/>
          <p:nvPr/>
        </p:nvPicPr>
        <p:blipFill>
          <a:blip r:embed="rId4">
            <a:alphaModFix/>
          </a:blip>
          <a:stretch>
            <a:fillRect/>
          </a:stretch>
        </p:blipFill>
        <p:spPr>
          <a:xfrm>
            <a:off x="1011511" y="2307396"/>
            <a:ext cx="4936527" cy="2889575"/>
          </a:xfrm>
          <a:prstGeom prst="rect">
            <a:avLst/>
          </a:prstGeom>
          <a:noFill/>
          <a:ln>
            <a:noFill/>
          </a:ln>
        </p:spPr>
      </p:pic>
      <p:pic>
        <p:nvPicPr>
          <p:cNvPr id="6" name="Google Shape;298;p39">
            <a:extLst>
              <a:ext uri="{FF2B5EF4-FFF2-40B4-BE49-F238E27FC236}">
                <a16:creationId xmlns:a16="http://schemas.microsoft.com/office/drawing/2014/main" id="{9A0EE3CD-FED4-6F69-849D-1E7607B8696D}"/>
              </a:ext>
            </a:extLst>
          </p:cNvPr>
          <p:cNvPicPr preferRelativeResize="0"/>
          <p:nvPr/>
        </p:nvPicPr>
        <p:blipFill>
          <a:blip r:embed="rId5">
            <a:alphaModFix/>
          </a:blip>
          <a:stretch>
            <a:fillRect/>
          </a:stretch>
        </p:blipFill>
        <p:spPr>
          <a:xfrm>
            <a:off x="6190027" y="2307396"/>
            <a:ext cx="5218789" cy="2732004"/>
          </a:xfrm>
          <a:prstGeom prst="rect">
            <a:avLst/>
          </a:prstGeom>
          <a:noFill/>
          <a:ln>
            <a:noFill/>
          </a:ln>
        </p:spPr>
      </p:pic>
      <p:sp>
        <p:nvSpPr>
          <p:cNvPr id="7" name="TextBox 6">
            <a:extLst>
              <a:ext uri="{FF2B5EF4-FFF2-40B4-BE49-F238E27FC236}">
                <a16:creationId xmlns:a16="http://schemas.microsoft.com/office/drawing/2014/main" id="{F3F3CF60-C9E7-CF58-0F0F-D1B162AA6319}"/>
              </a:ext>
            </a:extLst>
          </p:cNvPr>
          <p:cNvSpPr txBox="1"/>
          <p:nvPr/>
        </p:nvSpPr>
        <p:spPr>
          <a:xfrm>
            <a:off x="6423954" y="1766000"/>
            <a:ext cx="4750934" cy="276999"/>
          </a:xfrm>
          <a:prstGeom prst="rect">
            <a:avLst/>
          </a:prstGeom>
          <a:noFill/>
        </p:spPr>
        <p:txBody>
          <a:bodyPr wrap="square" rtlCol="0">
            <a:spAutoFit/>
          </a:bodyPr>
          <a:lstStyle/>
          <a:p>
            <a:pPr algn="ctr"/>
            <a:r>
              <a:rPr lang="en-US" sz="1200" b="1" dirty="0">
                <a:sym typeface="Calibri"/>
              </a:rPr>
              <a:t>Jitter</a:t>
            </a:r>
          </a:p>
        </p:txBody>
      </p:sp>
    </p:spTree>
    <p:extLst>
      <p:ext uri="{BB962C8B-B14F-4D97-AF65-F5344CB8AC3E}">
        <p14:creationId xmlns:p14="http://schemas.microsoft.com/office/powerpoint/2010/main" val="403645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US" dirty="0">
                <a:solidFill>
                  <a:schemeClr val="bg1"/>
                </a:solidFill>
              </a:rPr>
              <a:t>Analysis of Scatter Plots</a:t>
            </a:r>
          </a:p>
        </p:txBody>
      </p:sp>
      <p:sp>
        <p:nvSpPr>
          <p:cNvPr id="4" name="TextBox 3">
            <a:extLst>
              <a:ext uri="{FF2B5EF4-FFF2-40B4-BE49-F238E27FC236}">
                <a16:creationId xmlns:a16="http://schemas.microsoft.com/office/drawing/2014/main" id="{21C0F251-E57A-45AD-A1AA-450D4FD8E14A}"/>
              </a:ext>
            </a:extLst>
          </p:cNvPr>
          <p:cNvSpPr txBox="1"/>
          <p:nvPr/>
        </p:nvSpPr>
        <p:spPr>
          <a:xfrm>
            <a:off x="1055914" y="1711401"/>
            <a:ext cx="10003771" cy="2345257"/>
          </a:xfrm>
          <a:prstGeom prst="rect">
            <a:avLst/>
          </a:prstGeom>
          <a:noFill/>
        </p:spPr>
        <p:txBody>
          <a:bodyPr wrap="square" rtlCol="0">
            <a:spAutoFit/>
          </a:bodyPr>
          <a:lstStyle/>
          <a:p>
            <a:pPr marL="0" lvl="0" indent="0" algn="l" rtl="0">
              <a:lnSpc>
                <a:spcPct val="95000"/>
              </a:lnSpc>
              <a:spcBef>
                <a:spcPts val="0"/>
              </a:spcBef>
              <a:spcAft>
                <a:spcPts val="1200"/>
              </a:spcAft>
              <a:buNone/>
            </a:pPr>
            <a:r>
              <a:rPr lang="en-US" sz="1400" dirty="0"/>
              <a:t>From initial exploration of the scatter plot between Age and Yearly Income (Salary), there appears to be a positive relationship meaning as the age of an employee increases, their yearly income increases as well (i.e. they start to make more money). The relationship also appears to be linear, as it doesn't seem like any other specific function would fit to the data better than a straight line. </a:t>
            </a:r>
          </a:p>
          <a:p>
            <a:pPr marL="0" lvl="0" indent="0" algn="l" rtl="0">
              <a:lnSpc>
                <a:spcPct val="95000"/>
              </a:lnSpc>
              <a:spcBef>
                <a:spcPts val="0"/>
              </a:spcBef>
              <a:spcAft>
                <a:spcPts val="1200"/>
              </a:spcAft>
              <a:buNone/>
            </a:pPr>
            <a:endParaRPr lang="en-US" sz="1400" dirty="0"/>
          </a:p>
          <a:p>
            <a:pPr marL="0" lvl="0" indent="0" algn="l" rtl="0">
              <a:lnSpc>
                <a:spcPct val="95000"/>
              </a:lnSpc>
              <a:spcBef>
                <a:spcPts val="0"/>
              </a:spcBef>
              <a:spcAft>
                <a:spcPts val="1200"/>
              </a:spcAft>
              <a:buNone/>
            </a:pPr>
            <a:endParaRPr lang="en-US" sz="1400" dirty="0"/>
          </a:p>
          <a:p>
            <a:pPr marL="0" lvl="0" indent="0" algn="l" rtl="0">
              <a:lnSpc>
                <a:spcPct val="95000"/>
              </a:lnSpc>
              <a:spcBef>
                <a:spcPts val="0"/>
              </a:spcBef>
              <a:spcAft>
                <a:spcPts val="1200"/>
              </a:spcAft>
              <a:buNone/>
            </a:pPr>
            <a:endParaRPr lang="en-US" sz="1400" dirty="0"/>
          </a:p>
          <a:p>
            <a:pPr marL="0" lvl="0" indent="0" algn="l" rtl="0">
              <a:lnSpc>
                <a:spcPct val="95000"/>
              </a:lnSpc>
              <a:spcBef>
                <a:spcPts val="0"/>
              </a:spcBef>
              <a:spcAft>
                <a:spcPts val="1200"/>
              </a:spcAft>
              <a:buNone/>
            </a:pPr>
            <a:endParaRPr lang="en-US" sz="1400" dirty="0"/>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8" name="Picture 7">
            <a:extLst>
              <a:ext uri="{FF2B5EF4-FFF2-40B4-BE49-F238E27FC236}">
                <a16:creationId xmlns:a16="http://schemas.microsoft.com/office/drawing/2014/main" id="{993D4240-0816-49E7-091A-59352E262F62}"/>
              </a:ext>
            </a:extLst>
          </p:cNvPr>
          <p:cNvPicPr>
            <a:picLocks noChangeAspect="1"/>
          </p:cNvPicPr>
          <p:nvPr/>
        </p:nvPicPr>
        <p:blipFill>
          <a:blip r:embed="rId4"/>
          <a:stretch>
            <a:fillRect/>
          </a:stretch>
        </p:blipFill>
        <p:spPr>
          <a:xfrm>
            <a:off x="980509" y="2992751"/>
            <a:ext cx="10086975" cy="1266825"/>
          </a:xfrm>
          <a:prstGeom prst="rect">
            <a:avLst/>
          </a:prstGeom>
        </p:spPr>
      </p:pic>
    </p:spTree>
    <p:extLst>
      <p:ext uri="{BB962C8B-B14F-4D97-AF65-F5344CB8AC3E}">
        <p14:creationId xmlns:p14="http://schemas.microsoft.com/office/powerpoint/2010/main" val="241678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US" dirty="0">
                <a:solidFill>
                  <a:schemeClr val="bg1"/>
                </a:solidFill>
              </a:rPr>
              <a:t>Covariance &amp; Spearman’s Rank</a:t>
            </a:r>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5" name="Picture 4">
            <a:extLst>
              <a:ext uri="{FF2B5EF4-FFF2-40B4-BE49-F238E27FC236}">
                <a16:creationId xmlns:a16="http://schemas.microsoft.com/office/drawing/2014/main" id="{00DE0371-5B22-1214-9BA4-4577572139C4}"/>
              </a:ext>
            </a:extLst>
          </p:cNvPr>
          <p:cNvPicPr>
            <a:picLocks noChangeAspect="1"/>
          </p:cNvPicPr>
          <p:nvPr/>
        </p:nvPicPr>
        <p:blipFill>
          <a:blip r:embed="rId4"/>
          <a:stretch>
            <a:fillRect/>
          </a:stretch>
        </p:blipFill>
        <p:spPr>
          <a:xfrm>
            <a:off x="557052" y="1891331"/>
            <a:ext cx="11106150" cy="1362075"/>
          </a:xfrm>
          <a:prstGeom prst="rect">
            <a:avLst/>
          </a:prstGeom>
        </p:spPr>
      </p:pic>
      <p:pic>
        <p:nvPicPr>
          <p:cNvPr id="7" name="Picture 6">
            <a:extLst>
              <a:ext uri="{FF2B5EF4-FFF2-40B4-BE49-F238E27FC236}">
                <a16:creationId xmlns:a16="http://schemas.microsoft.com/office/drawing/2014/main" id="{44CC1CF8-4139-05A7-8B64-F3537E2CF487}"/>
              </a:ext>
            </a:extLst>
          </p:cNvPr>
          <p:cNvPicPr>
            <a:picLocks noChangeAspect="1"/>
          </p:cNvPicPr>
          <p:nvPr/>
        </p:nvPicPr>
        <p:blipFill>
          <a:blip r:embed="rId5"/>
          <a:stretch>
            <a:fillRect/>
          </a:stretch>
        </p:blipFill>
        <p:spPr>
          <a:xfrm>
            <a:off x="476851" y="3631919"/>
            <a:ext cx="9001125" cy="1485900"/>
          </a:xfrm>
          <a:prstGeom prst="rect">
            <a:avLst/>
          </a:prstGeom>
        </p:spPr>
      </p:pic>
    </p:spTree>
    <p:extLst>
      <p:ext uri="{BB962C8B-B14F-4D97-AF65-F5344CB8AC3E}">
        <p14:creationId xmlns:p14="http://schemas.microsoft.com/office/powerpoint/2010/main" val="815459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US" sz="5000" dirty="0">
                <a:solidFill>
                  <a:schemeClr val="bg1"/>
                </a:solidFill>
              </a:rPr>
              <a:t>Assessment : Correlation vs. Causation</a:t>
            </a:r>
          </a:p>
        </p:txBody>
      </p:sp>
      <p:sp>
        <p:nvSpPr>
          <p:cNvPr id="4" name="TextBox 3">
            <a:extLst>
              <a:ext uri="{FF2B5EF4-FFF2-40B4-BE49-F238E27FC236}">
                <a16:creationId xmlns:a16="http://schemas.microsoft.com/office/drawing/2014/main" id="{21C0F251-E57A-45AD-A1AA-450D4FD8E14A}"/>
              </a:ext>
            </a:extLst>
          </p:cNvPr>
          <p:cNvSpPr txBox="1"/>
          <p:nvPr/>
        </p:nvSpPr>
        <p:spPr>
          <a:xfrm>
            <a:off x="1055914" y="1711401"/>
            <a:ext cx="10003771" cy="1323439"/>
          </a:xfrm>
          <a:prstGeom prst="rect">
            <a:avLst/>
          </a:prstGeom>
          <a:noFill/>
        </p:spPr>
        <p:txBody>
          <a:bodyPr wrap="square" rtlCol="0">
            <a:spAutoFit/>
          </a:bodyPr>
          <a:lstStyle/>
          <a:p>
            <a:pPr marL="0" lvl="0" indent="0" algn="l" rtl="0">
              <a:spcBef>
                <a:spcPts val="0"/>
              </a:spcBef>
              <a:spcAft>
                <a:spcPts val="0"/>
              </a:spcAft>
              <a:buNone/>
            </a:pPr>
            <a:r>
              <a:rPr lang="en-US" sz="1600" dirty="0"/>
              <a:t>In terms of the relationship between Age &amp; Yearly Income, even though we witnessed a positive relationship between the two variables, I think there are other factors that cause both Age and Salary, such as years of experience, role at a company, etc. An employee's salary is highly dependent on many factors about an individual and their work performance, but age definitely does have an impact since it aligns with knowledge and expertise and years that one is actually able to work.</a:t>
            </a:r>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21146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089072"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591A18A-7559-4485-BC2C-6ACBBA9F87DF}"/>
              </a:ext>
            </a:extLst>
          </p:cNvPr>
          <p:cNvSpPr txBox="1"/>
          <p:nvPr/>
        </p:nvSpPr>
        <p:spPr>
          <a:xfrm>
            <a:off x="6358098" y="2601707"/>
            <a:ext cx="4661840" cy="2308324"/>
          </a:xfrm>
          <a:prstGeom prst="rect">
            <a:avLst/>
          </a:prstGeom>
          <a:noFill/>
        </p:spPr>
        <p:txBody>
          <a:bodyPr wrap="square" lIns="108000" rIns="108000" rtlCol="0">
            <a:spAutoFit/>
          </a:bodyPr>
          <a:lstStyle/>
          <a:p>
            <a:pPr marL="285750" indent="-285750">
              <a:buFont typeface="Arial" panose="020B0604020202020204" pitchFamily="34" charset="0"/>
              <a:buChar char="•"/>
            </a:pPr>
            <a:r>
              <a:rPr lang="en" dirty="0">
                <a:solidFill>
                  <a:schemeClr val="bg1"/>
                </a:solidFill>
              </a:rPr>
              <a:t>What is Employee Attrition?</a:t>
            </a:r>
          </a:p>
          <a:p>
            <a:pPr marL="285750" indent="-285750">
              <a:buFont typeface="Arial" panose="020B0604020202020204" pitchFamily="34" charset="0"/>
              <a:buChar char="•"/>
            </a:pPr>
            <a:r>
              <a:rPr lang="en-US" dirty="0">
                <a:solidFill>
                  <a:schemeClr val="bg1"/>
                </a:solidFill>
              </a:rPr>
              <a:t>Dataset: IBM - Employee Attrition &amp; Performance</a:t>
            </a:r>
          </a:p>
          <a:p>
            <a:pPr marL="285750" indent="-285750">
              <a:buFont typeface="Arial" panose="020B0604020202020204" pitchFamily="34" charset="0"/>
              <a:buChar char="•"/>
            </a:pPr>
            <a:r>
              <a:rPr lang="en-US" altLang="ko-KR" dirty="0">
                <a:solidFill>
                  <a:schemeClr val="bg1"/>
                </a:solidFill>
              </a:rPr>
              <a:t>Variable Histograms</a:t>
            </a:r>
          </a:p>
          <a:p>
            <a:pPr marL="285750" indent="-285750">
              <a:buFont typeface="Arial" panose="020B0604020202020204" pitchFamily="34" charset="0"/>
              <a:buChar char="•"/>
            </a:pPr>
            <a:r>
              <a:rPr lang="en" dirty="0">
                <a:solidFill>
                  <a:schemeClr val="bg1"/>
                </a:solidFill>
              </a:rPr>
              <a:t>Comparing Two Scenarios Using a PMF</a:t>
            </a:r>
          </a:p>
          <a:p>
            <a:pPr marL="285750" indent="-285750">
              <a:buFont typeface="Arial" panose="020B0604020202020204" pitchFamily="34" charset="0"/>
              <a:buChar char="•"/>
            </a:pPr>
            <a:r>
              <a:rPr lang="en-US" altLang="ko-KR" dirty="0">
                <a:solidFill>
                  <a:schemeClr val="bg1"/>
                </a:solidFill>
              </a:rPr>
              <a:t>Hypothesis Testing</a:t>
            </a:r>
          </a:p>
          <a:p>
            <a:pPr marL="285750" indent="-285750">
              <a:buFont typeface="Arial" panose="020B0604020202020204" pitchFamily="34" charset="0"/>
              <a:buChar char="•"/>
            </a:pPr>
            <a:r>
              <a:rPr lang="en" dirty="0">
                <a:solidFill>
                  <a:schemeClr val="bg1"/>
                </a:solidFill>
              </a:rPr>
              <a:t>Regression Analysis</a:t>
            </a:r>
            <a:endParaRPr lang="en-US" altLang="ko-KR" dirty="0">
              <a:solidFill>
                <a:schemeClr val="bg1"/>
              </a:solidFill>
            </a:endParaRPr>
          </a:p>
          <a:p>
            <a:endParaRPr lang="en" dirty="0">
              <a:solidFill>
                <a:schemeClr val="bg1"/>
              </a:solidFill>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6358098" y="1296712"/>
            <a:ext cx="4989896" cy="923330"/>
          </a:xfrm>
          <a:prstGeom prst="rect">
            <a:avLst/>
          </a:prstGeom>
          <a:noFill/>
        </p:spPr>
        <p:txBody>
          <a:bodyPr wrap="square" rtlCol="0" anchor="ctr">
            <a:spAutoFit/>
          </a:bodyPr>
          <a:lstStyle/>
          <a:p>
            <a:pPr algn="ctr"/>
            <a:r>
              <a:rPr lang="en-US" altLang="ko-KR" sz="5400" dirty="0">
                <a:solidFill>
                  <a:schemeClr val="bg1"/>
                </a:solidFill>
                <a:latin typeface="+mj-lt"/>
                <a:cs typeface="Arial" pitchFamily="34" charset="0"/>
              </a:rPr>
              <a:t>Agenda</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168FC88-6BD0-4F20-8A0F-D671A12EDBEA}"/>
              </a:ext>
            </a:extLst>
          </p:cNvPr>
          <p:cNvSpPr/>
          <p:nvPr/>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3C8622-F784-40B9-215C-20E018759DEF}"/>
              </a:ext>
            </a:extLst>
          </p:cNvPr>
          <p:cNvSpPr txBox="1"/>
          <p:nvPr/>
        </p:nvSpPr>
        <p:spPr>
          <a:xfrm>
            <a:off x="6504030" y="3264578"/>
            <a:ext cx="4814999" cy="1815882"/>
          </a:xfrm>
          <a:prstGeom prst="rect">
            <a:avLst/>
          </a:prstGeom>
          <a:noFill/>
        </p:spPr>
        <p:txBody>
          <a:bodyPr wrap="square" rtlCol="0">
            <a:spAutoFit/>
          </a:bodyPr>
          <a:lstStyle/>
          <a:p>
            <a:pPr marL="0" lvl="0" indent="0" algn="l" rtl="0">
              <a:spcBef>
                <a:spcPts val="0"/>
              </a:spcBef>
              <a:spcAft>
                <a:spcPts val="0"/>
              </a:spcAft>
              <a:buNone/>
            </a:pPr>
            <a:r>
              <a:rPr lang="en-US" sz="1600" b="1" dirty="0">
                <a:solidFill>
                  <a:schemeClr val="bg1"/>
                </a:solidFill>
                <a:latin typeface="Calibri"/>
                <a:ea typeface="Calibri"/>
                <a:cs typeface="Calibri"/>
                <a:sym typeface="Calibri"/>
              </a:rPr>
              <a:t>I want to investigate/test the difference in mean yearly income (salary) that we see between the employees that left the company and the employees that stayed. </a:t>
            </a:r>
          </a:p>
          <a:p>
            <a:pPr marL="0" lvl="0" indent="0" algn="l" rtl="0">
              <a:spcBef>
                <a:spcPts val="0"/>
              </a:spcBef>
              <a:spcAft>
                <a:spcPts val="0"/>
              </a:spcAft>
              <a:buNone/>
            </a:pPr>
            <a:endParaRPr lang="en-US" sz="1600" b="1" dirty="0">
              <a:solidFill>
                <a:schemeClr val="bg1"/>
              </a:solidFill>
              <a:latin typeface="Calibri"/>
              <a:ea typeface="Calibri"/>
              <a:cs typeface="Calibri"/>
              <a:sym typeface="Calibri"/>
            </a:endParaRPr>
          </a:p>
          <a:p>
            <a:pPr marL="0" lvl="0" indent="0" algn="l" rtl="0">
              <a:spcBef>
                <a:spcPts val="0"/>
              </a:spcBef>
              <a:spcAft>
                <a:spcPts val="0"/>
              </a:spcAft>
              <a:buNone/>
            </a:pPr>
            <a:r>
              <a:rPr lang="en-US" sz="1600" b="1" dirty="0">
                <a:solidFill>
                  <a:schemeClr val="bg1"/>
                </a:solidFill>
                <a:latin typeface="Calibri"/>
                <a:ea typeface="Calibri"/>
                <a:cs typeface="Calibri"/>
                <a:sym typeface="Calibri"/>
              </a:rPr>
              <a:t>I want to know if that effect reflects a real difference for employees in the U.S., or if it might appear in the sample by chance. </a:t>
            </a:r>
          </a:p>
        </p:txBody>
      </p:sp>
      <p:sp>
        <p:nvSpPr>
          <p:cNvPr id="3" name="TextBox 2">
            <a:extLst>
              <a:ext uri="{FF2B5EF4-FFF2-40B4-BE49-F238E27FC236}">
                <a16:creationId xmlns:a16="http://schemas.microsoft.com/office/drawing/2014/main" id="{D801855F-C38A-2AD8-AE2A-0FE309267467}"/>
              </a:ext>
            </a:extLst>
          </p:cNvPr>
          <p:cNvSpPr txBox="1"/>
          <p:nvPr/>
        </p:nvSpPr>
        <p:spPr>
          <a:xfrm>
            <a:off x="4873841" y="1226189"/>
            <a:ext cx="7255555" cy="1754326"/>
          </a:xfrm>
          <a:prstGeom prst="rect">
            <a:avLst/>
          </a:prstGeom>
          <a:noFill/>
        </p:spPr>
        <p:txBody>
          <a:bodyPr wrap="square" rtlCol="0" anchor="ctr">
            <a:spAutoFit/>
          </a:bodyPr>
          <a:lstStyle/>
          <a:p>
            <a:pPr algn="ctr"/>
            <a:r>
              <a:rPr lang="en-US" altLang="ko-KR" sz="5400" b="1" dirty="0">
                <a:solidFill>
                  <a:schemeClr val="bg1"/>
                </a:solidFill>
                <a:latin typeface="+mj-lt"/>
                <a:cs typeface="Arial" pitchFamily="34" charset="0"/>
              </a:rPr>
              <a:t>Hypothesis</a:t>
            </a:r>
          </a:p>
          <a:p>
            <a:pPr algn="ctr"/>
            <a:r>
              <a:rPr lang="en-US" altLang="ko-KR" sz="5400" b="1" dirty="0">
                <a:solidFill>
                  <a:schemeClr val="bg1"/>
                </a:solidFill>
                <a:latin typeface="+mj-lt"/>
                <a:cs typeface="Arial" pitchFamily="34" charset="0"/>
              </a:rPr>
              <a:t> Testing</a:t>
            </a:r>
          </a:p>
        </p:txBody>
      </p:sp>
    </p:spTree>
    <p:extLst>
      <p:ext uri="{BB962C8B-B14F-4D97-AF65-F5344CB8AC3E}">
        <p14:creationId xmlns:p14="http://schemas.microsoft.com/office/powerpoint/2010/main" val="838457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US" dirty="0">
                <a:solidFill>
                  <a:schemeClr val="bg1"/>
                </a:solidFill>
              </a:rPr>
              <a:t>Hypothesis Testing</a:t>
            </a:r>
          </a:p>
        </p:txBody>
      </p:sp>
      <p:sp>
        <p:nvSpPr>
          <p:cNvPr id="6" name="Google Shape;337;p45">
            <a:extLst>
              <a:ext uri="{FF2B5EF4-FFF2-40B4-BE49-F238E27FC236}">
                <a16:creationId xmlns:a16="http://schemas.microsoft.com/office/drawing/2014/main" id="{BCAF9BDA-6B2E-5611-B6D2-ADDCB2D8BB7C}"/>
              </a:ext>
            </a:extLst>
          </p:cNvPr>
          <p:cNvSpPr txBox="1"/>
          <p:nvPr/>
        </p:nvSpPr>
        <p:spPr>
          <a:xfrm>
            <a:off x="759722" y="3429000"/>
            <a:ext cx="10502812"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I would expect that the mean yearly income for people in the non-attrition group is higher than the mean yearly income for people in the attrition group, since I expect people to leave their job in order to make more money somewhere else. Therefore, we can also conduct a one-sided hypothesis test for these means.</a:t>
            </a:r>
            <a:endParaRPr dirty="0">
              <a:latin typeface="Calibri"/>
              <a:ea typeface="Calibri"/>
              <a:cs typeface="Calibri"/>
              <a:sym typeface="Calibri"/>
            </a:endParaRPr>
          </a:p>
        </p:txBody>
      </p:sp>
      <p:pic>
        <p:nvPicPr>
          <p:cNvPr id="10" name="Picture 9">
            <a:extLst>
              <a:ext uri="{FF2B5EF4-FFF2-40B4-BE49-F238E27FC236}">
                <a16:creationId xmlns:a16="http://schemas.microsoft.com/office/drawing/2014/main" id="{F32CA135-0984-9DD0-5F75-AEABED4B1B3C}"/>
              </a:ext>
            </a:extLst>
          </p:cNvPr>
          <p:cNvPicPr>
            <a:picLocks noChangeAspect="1"/>
          </p:cNvPicPr>
          <p:nvPr/>
        </p:nvPicPr>
        <p:blipFill>
          <a:blip r:embed="rId4"/>
          <a:stretch>
            <a:fillRect/>
          </a:stretch>
        </p:blipFill>
        <p:spPr>
          <a:xfrm>
            <a:off x="622177" y="1181100"/>
            <a:ext cx="11125200" cy="2247900"/>
          </a:xfrm>
          <a:prstGeom prst="rect">
            <a:avLst/>
          </a:prstGeom>
        </p:spPr>
      </p:pic>
      <p:pic>
        <p:nvPicPr>
          <p:cNvPr id="14" name="Picture 13">
            <a:extLst>
              <a:ext uri="{FF2B5EF4-FFF2-40B4-BE49-F238E27FC236}">
                <a16:creationId xmlns:a16="http://schemas.microsoft.com/office/drawing/2014/main" id="{134D5B3C-1FDF-3B7D-C522-65B5553FEE30}"/>
              </a:ext>
            </a:extLst>
          </p:cNvPr>
          <p:cNvPicPr>
            <a:picLocks noChangeAspect="1"/>
          </p:cNvPicPr>
          <p:nvPr/>
        </p:nvPicPr>
        <p:blipFill>
          <a:blip r:embed="rId5"/>
          <a:stretch>
            <a:fillRect/>
          </a:stretch>
        </p:blipFill>
        <p:spPr>
          <a:xfrm>
            <a:off x="642777" y="4527242"/>
            <a:ext cx="10934700" cy="1905000"/>
          </a:xfrm>
          <a:prstGeom prst="rect">
            <a:avLst/>
          </a:prstGeom>
        </p:spPr>
      </p:pic>
    </p:spTree>
    <p:extLst>
      <p:ext uri="{BB962C8B-B14F-4D97-AF65-F5344CB8AC3E}">
        <p14:creationId xmlns:p14="http://schemas.microsoft.com/office/powerpoint/2010/main" val="157671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DFE8D0-ECF9-41FB-B7B9-FB5C1A7B7E6E}"/>
              </a:ext>
            </a:extLst>
          </p:cNvPr>
          <p:cNvSpPr/>
          <p:nvPr/>
        </p:nvSpPr>
        <p:spPr>
          <a:xfrm>
            <a:off x="88499" y="937727"/>
            <a:ext cx="11677650" cy="6367462"/>
          </a:xfrm>
          <a:prstGeom prst="roundRect">
            <a:avLst>
              <a:gd name="adj" fmla="val 1203"/>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E8460D4-8F70-99DD-23B3-E44EE6574A3F}"/>
              </a:ext>
            </a:extLst>
          </p:cNvPr>
          <p:cNvSpPr txBox="1"/>
          <p:nvPr/>
        </p:nvSpPr>
        <p:spPr>
          <a:xfrm>
            <a:off x="2645546" y="1968370"/>
            <a:ext cx="7255555" cy="1477328"/>
          </a:xfrm>
          <a:prstGeom prst="rect">
            <a:avLst/>
          </a:prstGeom>
          <a:noFill/>
        </p:spPr>
        <p:txBody>
          <a:bodyPr wrap="square" rtlCol="0" anchor="ctr">
            <a:spAutoFit/>
          </a:bodyPr>
          <a:lstStyle/>
          <a:p>
            <a:pPr algn="ctr"/>
            <a:r>
              <a:rPr lang="en" sz="5400" b="1" dirty="0">
                <a:solidFill>
                  <a:schemeClr val="bg1"/>
                </a:solidFill>
              </a:rPr>
              <a:t>Regression Analysis </a:t>
            </a:r>
            <a:r>
              <a:rPr lang="en" sz="3600" b="1" dirty="0">
                <a:solidFill>
                  <a:schemeClr val="bg1"/>
                </a:solidFill>
              </a:rPr>
              <a:t>(</a:t>
            </a:r>
            <a:r>
              <a:rPr lang="en-US" sz="3600" b="0" i="0" u="none" strike="noStrike" dirty="0">
                <a:solidFill>
                  <a:schemeClr val="bg1"/>
                </a:solidFill>
                <a:effectLst/>
                <a:latin typeface="Helvetica Neue"/>
              </a:rPr>
              <a:t>Logistic Regression</a:t>
            </a:r>
            <a:r>
              <a:rPr lang="en" sz="3600" b="1" dirty="0">
                <a:solidFill>
                  <a:schemeClr val="bg1"/>
                </a:solidFill>
              </a:rPr>
              <a:t>)</a:t>
            </a:r>
            <a:endParaRPr lang="en-US" altLang="ko-KR" sz="3600" b="1" dirty="0">
              <a:solidFill>
                <a:schemeClr val="bg1"/>
              </a:solidFill>
              <a:latin typeface="+mj-lt"/>
              <a:cs typeface="Arial" pitchFamily="34" charset="0"/>
            </a:endParaRPr>
          </a:p>
        </p:txBody>
      </p:sp>
    </p:spTree>
    <p:extLst>
      <p:ext uri="{BB962C8B-B14F-4D97-AF65-F5344CB8AC3E}">
        <p14:creationId xmlns:p14="http://schemas.microsoft.com/office/powerpoint/2010/main" val="82200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E91093-262C-9CAF-5999-8EFC3CC8C067}"/>
              </a:ext>
            </a:extLst>
          </p:cNvPr>
          <p:cNvPicPr>
            <a:picLocks noChangeAspect="1"/>
          </p:cNvPicPr>
          <p:nvPr/>
        </p:nvPicPr>
        <p:blipFill>
          <a:blip r:embed="rId2"/>
          <a:stretch>
            <a:fillRect/>
          </a:stretch>
        </p:blipFill>
        <p:spPr>
          <a:xfrm>
            <a:off x="588376" y="1468562"/>
            <a:ext cx="7286625" cy="4810125"/>
          </a:xfrm>
          <a:prstGeom prst="rect">
            <a:avLst/>
          </a:prstGeom>
        </p:spPr>
      </p:pic>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brightnessContrast bright="-20000"/>
                      </a14:imgEffect>
                    </a14:imgLayer>
                  </a14:imgProps>
                </a:ext>
              </a:extLst>
            </a:blip>
            <a:tile tx="0" ty="0" sx="100000" sy="100000" flip="none" algn="tl"/>
          </a:blipFill>
        </p:spPr>
        <p:txBody>
          <a:bodyPr/>
          <a:lstStyle/>
          <a:p>
            <a:r>
              <a:rPr lang="en-US" sz="5400" b="0" i="0" u="none" strike="noStrike" dirty="0">
                <a:solidFill>
                  <a:schemeClr val="bg1"/>
                </a:solidFill>
                <a:effectLst/>
                <a:latin typeface="Helvetica Neue"/>
              </a:rPr>
              <a:t>Logistic Regression Results</a:t>
            </a:r>
            <a:endParaRPr lang="en-US" dirty="0">
              <a:solidFill>
                <a:schemeClr val="bg1"/>
              </a:solidFill>
            </a:endParaRPr>
          </a:p>
        </p:txBody>
      </p:sp>
      <p:sp>
        <p:nvSpPr>
          <p:cNvPr id="4" name="TextBox 3">
            <a:extLst>
              <a:ext uri="{FF2B5EF4-FFF2-40B4-BE49-F238E27FC236}">
                <a16:creationId xmlns:a16="http://schemas.microsoft.com/office/drawing/2014/main" id="{21C0F251-E57A-45AD-A1AA-450D4FD8E14A}"/>
              </a:ext>
            </a:extLst>
          </p:cNvPr>
          <p:cNvSpPr txBox="1"/>
          <p:nvPr/>
        </p:nvSpPr>
        <p:spPr>
          <a:xfrm>
            <a:off x="7875001" y="2705700"/>
            <a:ext cx="3400147" cy="2062103"/>
          </a:xfrm>
          <a:prstGeom prst="rect">
            <a:avLst/>
          </a:prstGeom>
          <a:noFill/>
        </p:spPr>
        <p:txBody>
          <a:bodyPr wrap="square" rtlCol="0">
            <a:spAutoFit/>
          </a:bodyPr>
          <a:lstStyle/>
          <a:p>
            <a:pPr marL="0" lvl="0" indent="0" algn="just" rtl="0">
              <a:spcBef>
                <a:spcPts val="0"/>
              </a:spcBef>
              <a:spcAft>
                <a:spcPts val="0"/>
              </a:spcAft>
              <a:buNone/>
            </a:pPr>
            <a:r>
              <a:rPr lang="en-US" sz="1600" dirty="0">
                <a:latin typeface="Calibri"/>
                <a:ea typeface="Calibri"/>
                <a:cs typeface="Calibri"/>
                <a:sym typeface="Calibri"/>
              </a:rPr>
              <a:t>All variables chosen for exploration were included in the regression – </a:t>
            </a:r>
          </a:p>
          <a:p>
            <a:pPr marL="285750" lvl="0" indent="-285750" algn="just" rtl="0">
              <a:spcBef>
                <a:spcPts val="0"/>
              </a:spcBef>
              <a:spcAft>
                <a:spcPts val="0"/>
              </a:spcAft>
              <a:buFont typeface="Arial" panose="020B0604020202020204" pitchFamily="34" charset="0"/>
              <a:buChar char="•"/>
            </a:pPr>
            <a:r>
              <a:rPr lang="en-US" sz="1600" dirty="0">
                <a:latin typeface="Calibri"/>
                <a:ea typeface="Calibri"/>
                <a:cs typeface="Calibri"/>
                <a:sym typeface="Calibri"/>
              </a:rPr>
              <a:t>Age</a:t>
            </a:r>
          </a:p>
          <a:p>
            <a:pPr marL="285750" lvl="0" indent="-285750" algn="just" rtl="0">
              <a:spcBef>
                <a:spcPts val="0"/>
              </a:spcBef>
              <a:spcAft>
                <a:spcPts val="0"/>
              </a:spcAft>
              <a:buFont typeface="Arial" panose="020B0604020202020204" pitchFamily="34" charset="0"/>
              <a:buChar char="•"/>
            </a:pPr>
            <a:r>
              <a:rPr lang="en-US" sz="1600" dirty="0">
                <a:latin typeface="Calibri"/>
                <a:ea typeface="Calibri"/>
                <a:cs typeface="Calibri"/>
                <a:sym typeface="Calibri"/>
              </a:rPr>
              <a:t>Yearly Income</a:t>
            </a:r>
          </a:p>
          <a:p>
            <a:pPr marL="285750" lvl="0" indent="-285750" algn="just" rtl="0">
              <a:spcBef>
                <a:spcPts val="0"/>
              </a:spcBef>
              <a:spcAft>
                <a:spcPts val="0"/>
              </a:spcAft>
              <a:buFont typeface="Arial" panose="020B0604020202020204" pitchFamily="34" charset="0"/>
              <a:buChar char="•"/>
            </a:pPr>
            <a:r>
              <a:rPr lang="en-US" sz="1600" dirty="0">
                <a:latin typeface="Calibri"/>
                <a:ea typeface="Calibri"/>
                <a:cs typeface="Calibri"/>
                <a:sym typeface="Calibri"/>
              </a:rPr>
              <a:t>Years Since Last Promotion</a:t>
            </a:r>
          </a:p>
          <a:p>
            <a:pPr marL="285750" lvl="0" indent="-285750" algn="just" rtl="0">
              <a:spcBef>
                <a:spcPts val="0"/>
              </a:spcBef>
              <a:spcAft>
                <a:spcPts val="0"/>
              </a:spcAft>
              <a:buFont typeface="Arial" panose="020B0604020202020204" pitchFamily="34" charset="0"/>
              <a:buChar char="•"/>
            </a:pPr>
            <a:r>
              <a:rPr lang="en-US" sz="1600" dirty="0">
                <a:latin typeface="Calibri"/>
                <a:ea typeface="Calibri"/>
                <a:cs typeface="Calibri"/>
                <a:sym typeface="Calibri"/>
              </a:rPr>
              <a:t>Years in Current Role </a:t>
            </a:r>
          </a:p>
          <a:p>
            <a:pPr marL="285750" lvl="0" indent="-285750" algn="just" rtl="0">
              <a:spcBef>
                <a:spcPts val="0"/>
              </a:spcBef>
              <a:spcAft>
                <a:spcPts val="0"/>
              </a:spcAft>
              <a:buFont typeface="Arial" panose="020B0604020202020204" pitchFamily="34" charset="0"/>
              <a:buChar char="•"/>
            </a:pPr>
            <a:r>
              <a:rPr lang="en-US" sz="1600" dirty="0">
                <a:latin typeface="Calibri"/>
                <a:ea typeface="Calibri"/>
                <a:cs typeface="Calibri"/>
                <a:sym typeface="Calibri"/>
              </a:rPr>
              <a:t>Job Satisfaction </a:t>
            </a:r>
          </a:p>
          <a:p>
            <a:pPr marL="285750" lvl="0" indent="-285750" algn="just" rtl="0">
              <a:spcBef>
                <a:spcPts val="0"/>
              </a:spcBef>
              <a:spcAft>
                <a:spcPts val="0"/>
              </a:spcAft>
              <a:buFont typeface="Arial" panose="020B0604020202020204" pitchFamily="34" charset="0"/>
              <a:buChar char="•"/>
            </a:pPr>
            <a:r>
              <a:rPr lang="en-US" sz="1600" dirty="0">
                <a:latin typeface="Calibri"/>
                <a:ea typeface="Calibri"/>
                <a:cs typeface="Calibri"/>
                <a:sym typeface="Calibri"/>
              </a:rPr>
              <a:t>Distance From Home</a:t>
            </a:r>
          </a:p>
        </p:txBody>
      </p:sp>
    </p:spTree>
    <p:extLst>
      <p:ext uri="{BB962C8B-B14F-4D97-AF65-F5344CB8AC3E}">
        <p14:creationId xmlns:p14="http://schemas.microsoft.com/office/powerpoint/2010/main" val="1519617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US" sz="5400" b="0" i="0" u="none" strike="noStrike" dirty="0">
                <a:solidFill>
                  <a:schemeClr val="bg1"/>
                </a:solidFill>
                <a:effectLst/>
                <a:latin typeface="Helvetica Neue"/>
              </a:rPr>
              <a:t>Logistic Regression Results Cont.</a:t>
            </a:r>
            <a:endParaRPr lang="en-US" dirty="0">
              <a:solidFill>
                <a:schemeClr val="bg1"/>
              </a:solidFill>
            </a:endParaRPr>
          </a:p>
        </p:txBody>
      </p:sp>
      <p:sp>
        <p:nvSpPr>
          <p:cNvPr id="4" name="TextBox 3">
            <a:extLst>
              <a:ext uri="{FF2B5EF4-FFF2-40B4-BE49-F238E27FC236}">
                <a16:creationId xmlns:a16="http://schemas.microsoft.com/office/drawing/2014/main" id="{21C0F251-E57A-45AD-A1AA-450D4FD8E14A}"/>
              </a:ext>
            </a:extLst>
          </p:cNvPr>
          <p:cNvSpPr txBox="1"/>
          <p:nvPr/>
        </p:nvSpPr>
        <p:spPr>
          <a:xfrm>
            <a:off x="1055914" y="1711401"/>
            <a:ext cx="10003771" cy="338554"/>
          </a:xfrm>
          <a:prstGeom prst="rect">
            <a:avLst/>
          </a:prstGeom>
          <a:noFill/>
        </p:spPr>
        <p:txBody>
          <a:bodyPr wrap="square" rtlCol="0">
            <a:spAutoFit/>
          </a:bodyPr>
          <a:lstStyle/>
          <a:p>
            <a:pPr marL="0" lvl="0" indent="0" algn="l" rtl="0">
              <a:spcBef>
                <a:spcPts val="0"/>
              </a:spcBef>
              <a:spcAft>
                <a:spcPts val="0"/>
              </a:spcAft>
              <a:buNone/>
            </a:pPr>
            <a:r>
              <a:rPr lang="en-US" sz="1600" b="1" dirty="0"/>
              <a:t>Logistic Regression - Attrition as the dependent variable (Binary: Yes or No)</a:t>
            </a:r>
            <a:endParaRPr lang="en-US" sz="1600" dirty="0"/>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5" name="Picture 4">
            <a:extLst>
              <a:ext uri="{FF2B5EF4-FFF2-40B4-BE49-F238E27FC236}">
                <a16:creationId xmlns:a16="http://schemas.microsoft.com/office/drawing/2014/main" id="{3411C913-786D-3002-4D1F-E4E0C78147B0}"/>
              </a:ext>
            </a:extLst>
          </p:cNvPr>
          <p:cNvPicPr>
            <a:picLocks noChangeAspect="1"/>
          </p:cNvPicPr>
          <p:nvPr/>
        </p:nvPicPr>
        <p:blipFill>
          <a:blip r:embed="rId4"/>
          <a:stretch>
            <a:fillRect/>
          </a:stretch>
        </p:blipFill>
        <p:spPr>
          <a:xfrm>
            <a:off x="1055914" y="2113784"/>
            <a:ext cx="8782050" cy="4200525"/>
          </a:xfrm>
          <a:prstGeom prst="rect">
            <a:avLst/>
          </a:prstGeom>
        </p:spPr>
      </p:pic>
    </p:spTree>
    <p:extLst>
      <p:ext uri="{BB962C8B-B14F-4D97-AF65-F5344CB8AC3E}">
        <p14:creationId xmlns:p14="http://schemas.microsoft.com/office/powerpoint/2010/main" val="2164234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220274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 dirty="0">
                <a:solidFill>
                  <a:schemeClr val="bg1"/>
                </a:solidFill>
              </a:rPr>
              <a:t>What is Employee Attrition?</a:t>
            </a:r>
            <a:endParaRPr lang="en-US" dirty="0">
              <a:solidFill>
                <a:schemeClr val="bg1"/>
              </a:solidFill>
            </a:endParaRPr>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 name="TextBox 2">
            <a:extLst>
              <a:ext uri="{FF2B5EF4-FFF2-40B4-BE49-F238E27FC236}">
                <a16:creationId xmlns:a16="http://schemas.microsoft.com/office/drawing/2014/main" id="{524A73B0-7B68-4800-71D4-DAC753E4D1ED}"/>
              </a:ext>
            </a:extLst>
          </p:cNvPr>
          <p:cNvSpPr txBox="1"/>
          <p:nvPr/>
        </p:nvSpPr>
        <p:spPr>
          <a:xfrm>
            <a:off x="6308751" y="1711401"/>
            <a:ext cx="4750934" cy="4616648"/>
          </a:xfrm>
          <a:prstGeom prst="rect">
            <a:avLst/>
          </a:prstGeom>
          <a:noFill/>
        </p:spPr>
        <p:txBody>
          <a:bodyPr wrap="square" rtlCol="0">
            <a:spAutoFit/>
          </a:bodyPr>
          <a:lstStyle/>
          <a:p>
            <a:pPr marL="0" lvl="0" indent="0" algn="l" rtl="0">
              <a:spcBef>
                <a:spcPts val="0"/>
              </a:spcBef>
              <a:spcAft>
                <a:spcPts val="0"/>
              </a:spcAft>
              <a:buNone/>
            </a:pPr>
            <a:r>
              <a:rPr lang="en-US" sz="1400" b="1" dirty="0"/>
              <a:t>Definition : </a:t>
            </a:r>
            <a:r>
              <a:rPr lang="en-US" sz="1400" dirty="0"/>
              <a:t>“When an employee leaves the company through any method, including voluntary resignations, layoffs, failure to return from a leave of absence, or even illness or death”</a:t>
            </a:r>
          </a:p>
          <a:p>
            <a:pPr marL="0" lvl="0" indent="0" algn="l" rtl="0">
              <a:spcBef>
                <a:spcPts val="1200"/>
              </a:spcBef>
              <a:spcAft>
                <a:spcPts val="0"/>
              </a:spcAft>
              <a:buNone/>
            </a:pPr>
            <a:r>
              <a:rPr lang="en-US" sz="1400" b="1" dirty="0"/>
              <a:t>Two types of employee attrition:</a:t>
            </a:r>
          </a:p>
          <a:p>
            <a:pPr marL="488950" lvl="0" indent="-342900" algn="l" rtl="0">
              <a:spcBef>
                <a:spcPts val="1200"/>
              </a:spcBef>
              <a:spcAft>
                <a:spcPts val="0"/>
              </a:spcAft>
              <a:buClr>
                <a:schemeClr val="tx1"/>
              </a:buClr>
              <a:buSzPts val="1300"/>
              <a:buFont typeface="+mj-lt"/>
              <a:buAutoNum type="arabicPeriod"/>
            </a:pPr>
            <a:r>
              <a:rPr lang="en-US" sz="1400" dirty="0"/>
              <a:t>Voluntary</a:t>
            </a:r>
          </a:p>
          <a:p>
            <a:pPr marL="958850" lvl="1" indent="-342900" algn="l" rtl="0">
              <a:spcBef>
                <a:spcPts val="0"/>
              </a:spcBef>
              <a:spcAft>
                <a:spcPts val="0"/>
              </a:spcAft>
              <a:buClr>
                <a:schemeClr val="tx1"/>
              </a:buClr>
              <a:buSzPts val="1100"/>
              <a:buFont typeface="+mj-lt"/>
              <a:buAutoNum type="arabicPeriod"/>
            </a:pPr>
            <a:r>
              <a:rPr lang="en-US" sz="1400" dirty="0"/>
              <a:t>Employee deliberately chooses to leave their company</a:t>
            </a:r>
          </a:p>
          <a:p>
            <a:pPr marL="958850" lvl="1" indent="-342900" algn="l" rtl="0">
              <a:spcBef>
                <a:spcPts val="0"/>
              </a:spcBef>
              <a:spcAft>
                <a:spcPts val="0"/>
              </a:spcAft>
              <a:buClr>
                <a:schemeClr val="tx1"/>
              </a:buClr>
              <a:buSzPts val="1100"/>
              <a:buFont typeface="+mj-lt"/>
              <a:buAutoNum type="arabicPeriod"/>
            </a:pPr>
            <a:r>
              <a:rPr lang="en-US" sz="1400" dirty="0"/>
              <a:t>Company has the decision to not replace the employee</a:t>
            </a:r>
          </a:p>
          <a:p>
            <a:pPr marL="488950" lvl="0" indent="-342900" algn="l" rtl="0">
              <a:spcBef>
                <a:spcPts val="0"/>
              </a:spcBef>
              <a:spcAft>
                <a:spcPts val="0"/>
              </a:spcAft>
              <a:buClr>
                <a:schemeClr val="tx1"/>
              </a:buClr>
              <a:buSzPts val="1300"/>
              <a:buFont typeface="+mj-lt"/>
              <a:buAutoNum type="arabicPeriod"/>
            </a:pPr>
            <a:r>
              <a:rPr lang="en-US" sz="1400" dirty="0"/>
              <a:t>Involuntary</a:t>
            </a:r>
          </a:p>
          <a:p>
            <a:pPr marL="958850" lvl="1" indent="-342900" algn="l" rtl="0">
              <a:spcBef>
                <a:spcPts val="0"/>
              </a:spcBef>
              <a:spcAft>
                <a:spcPts val="0"/>
              </a:spcAft>
              <a:buClr>
                <a:schemeClr val="tx1"/>
              </a:buClr>
              <a:buSzPts val="1100"/>
              <a:buFont typeface="+mj-lt"/>
              <a:buAutoNum type="arabicPeriod"/>
            </a:pPr>
            <a:r>
              <a:rPr lang="en-US" sz="1400" dirty="0"/>
              <a:t>The company chooses to let go of  (fire) an employee</a:t>
            </a:r>
          </a:p>
          <a:p>
            <a:pPr marL="958850" lvl="1" indent="-342900" algn="l" rtl="0">
              <a:spcBef>
                <a:spcPts val="0"/>
              </a:spcBef>
              <a:spcAft>
                <a:spcPts val="0"/>
              </a:spcAft>
              <a:buClr>
                <a:schemeClr val="tx1"/>
              </a:buClr>
              <a:buSzPts val="1100"/>
              <a:buFont typeface="+mj-lt"/>
              <a:buAutoNum type="arabicPeriod"/>
            </a:pPr>
            <a:r>
              <a:rPr lang="en-US" sz="1400" dirty="0"/>
              <a:t>EX) Reorganization, layoffs</a:t>
            </a:r>
          </a:p>
          <a:p>
            <a:pPr marL="958850" lvl="1" indent="-342900" algn="l" rtl="0">
              <a:spcBef>
                <a:spcPts val="0"/>
              </a:spcBef>
              <a:spcAft>
                <a:spcPts val="0"/>
              </a:spcAft>
              <a:buClr>
                <a:schemeClr val="tx1"/>
              </a:buClr>
              <a:buSzPts val="1100"/>
              <a:buFont typeface="+mj-lt"/>
              <a:buAutoNum type="arabicPeriod"/>
            </a:pPr>
            <a:r>
              <a:rPr lang="en-US" sz="1400" dirty="0"/>
              <a:t>In this case, the company either eliminates the employee’s position altogether or chooses not to replace it</a:t>
            </a:r>
          </a:p>
          <a:p>
            <a:pPr marL="615950" lvl="1">
              <a:buClr>
                <a:schemeClr val="tx1"/>
              </a:buClr>
              <a:buSzPts val="1100"/>
            </a:pPr>
            <a:endParaRPr lang="en-US" sz="1100" u="sng" dirty="0">
              <a:solidFill>
                <a:schemeClr val="hlink"/>
              </a:solidFill>
              <a:latin typeface="Calibri"/>
              <a:ea typeface="Calibri"/>
              <a:cs typeface="Calibri"/>
              <a:sym typeface="Calibri"/>
              <a:hlinkClick r:id="rId4"/>
            </a:endParaRPr>
          </a:p>
          <a:p>
            <a:pPr marL="158750">
              <a:buClr>
                <a:schemeClr val="tx1"/>
              </a:buClr>
              <a:buSzPts val="1100"/>
            </a:pPr>
            <a:r>
              <a:rPr lang="en-US" sz="1100" u="sng" dirty="0">
                <a:solidFill>
                  <a:schemeClr val="hlink"/>
                </a:solidFill>
                <a:latin typeface="Calibri"/>
                <a:ea typeface="Calibri"/>
                <a:cs typeface="Calibri"/>
                <a:sym typeface="Calibri"/>
                <a:hlinkClick r:id="rId4"/>
              </a:rPr>
              <a:t>https://www.digitalhrtech.com/employee-attrition/</a:t>
            </a:r>
            <a:endParaRPr lang="en-US" sz="1100" dirty="0">
              <a:latin typeface="Calibri"/>
              <a:ea typeface="Calibri"/>
              <a:cs typeface="Calibri"/>
              <a:sym typeface="Calibri"/>
            </a:endParaRPr>
          </a:p>
          <a:p>
            <a:pPr marL="958850" lvl="1" indent="-342900" algn="l" rtl="0">
              <a:spcBef>
                <a:spcPts val="0"/>
              </a:spcBef>
              <a:spcAft>
                <a:spcPts val="0"/>
              </a:spcAft>
              <a:buClr>
                <a:schemeClr val="tx1"/>
              </a:buClr>
              <a:buSzPts val="1100"/>
              <a:buFont typeface="+mj-lt"/>
              <a:buAutoNum type="arabicPeriod"/>
            </a:pPr>
            <a:endParaRPr lang="en-US" sz="1400" dirty="0"/>
          </a:p>
        </p:txBody>
      </p:sp>
      <p:pic>
        <p:nvPicPr>
          <p:cNvPr id="5" name="Picture 4">
            <a:extLst>
              <a:ext uri="{FF2B5EF4-FFF2-40B4-BE49-F238E27FC236}">
                <a16:creationId xmlns:a16="http://schemas.microsoft.com/office/drawing/2014/main" id="{3F41440D-BBA7-CEA6-ECA3-EBAB3CF5F7E1}"/>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1270808" y="1468562"/>
            <a:ext cx="4750934" cy="4790993"/>
          </a:xfrm>
          <a:prstGeom prst="rect">
            <a:avLst/>
          </a:prstGeom>
        </p:spPr>
      </p:pic>
    </p:spTree>
    <p:extLst>
      <p:ext uri="{BB962C8B-B14F-4D97-AF65-F5344CB8AC3E}">
        <p14:creationId xmlns:p14="http://schemas.microsoft.com/office/powerpoint/2010/main" val="309155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 dirty="0">
                <a:solidFill>
                  <a:schemeClr val="bg1"/>
                </a:solidFill>
              </a:rPr>
              <a:t>Voluntary Employee Attrition Issues</a:t>
            </a:r>
            <a:endParaRPr lang="en-US" dirty="0">
              <a:solidFill>
                <a:schemeClr val="bg1"/>
              </a:solidFill>
            </a:endParaRPr>
          </a:p>
        </p:txBody>
      </p:sp>
      <p:sp>
        <p:nvSpPr>
          <p:cNvPr id="4" name="TextBox 3">
            <a:extLst>
              <a:ext uri="{FF2B5EF4-FFF2-40B4-BE49-F238E27FC236}">
                <a16:creationId xmlns:a16="http://schemas.microsoft.com/office/drawing/2014/main" id="{21C0F251-E57A-45AD-A1AA-450D4FD8E14A}"/>
              </a:ext>
            </a:extLst>
          </p:cNvPr>
          <p:cNvSpPr txBox="1"/>
          <p:nvPr/>
        </p:nvSpPr>
        <p:spPr>
          <a:xfrm>
            <a:off x="1055914" y="1711401"/>
            <a:ext cx="10003771" cy="2554545"/>
          </a:xfrm>
          <a:prstGeom prst="rect">
            <a:avLst/>
          </a:prstGeom>
          <a:noFill/>
        </p:spPr>
        <p:txBody>
          <a:bodyPr wrap="square" rtlCol="0">
            <a:spAutoFit/>
          </a:bodyPr>
          <a:lstStyle/>
          <a:p>
            <a:pPr marL="0" lvl="0" indent="0" algn="l" rtl="0">
              <a:spcBef>
                <a:spcPts val="0"/>
              </a:spcBef>
              <a:spcAft>
                <a:spcPts val="0"/>
              </a:spcAft>
              <a:buNone/>
            </a:pPr>
            <a:r>
              <a:rPr lang="en-US" sz="1400" b="1" dirty="0"/>
              <a:t>Definition : </a:t>
            </a:r>
            <a:r>
              <a:rPr lang="en-US" sz="1400" dirty="0"/>
              <a:t>“When an employee leaves the company through any method, including voluntary resignations, layoffs, failure to return from a leave of absence, or even illness or death”</a:t>
            </a:r>
          </a:p>
          <a:p>
            <a:pPr marL="0" lvl="0" indent="0" algn="l" rtl="0">
              <a:spcBef>
                <a:spcPts val="1200"/>
              </a:spcBef>
              <a:spcAft>
                <a:spcPts val="0"/>
              </a:spcAft>
              <a:buNone/>
            </a:pPr>
            <a:r>
              <a:rPr lang="en-US" sz="1400" b="1" dirty="0"/>
              <a:t>Two types of employee attrition:</a:t>
            </a:r>
          </a:p>
          <a:p>
            <a:pPr marL="488950" lvl="0" indent="-342900" algn="l" rtl="0">
              <a:spcBef>
                <a:spcPts val="1200"/>
              </a:spcBef>
              <a:spcAft>
                <a:spcPts val="0"/>
              </a:spcAft>
              <a:buClr>
                <a:schemeClr val="tx1"/>
              </a:buClr>
              <a:buSzPts val="1300"/>
              <a:buFont typeface="+mj-lt"/>
              <a:buAutoNum type="arabicPeriod"/>
            </a:pPr>
            <a:r>
              <a:rPr lang="en-US" sz="1400" dirty="0"/>
              <a:t>Voluntary</a:t>
            </a:r>
          </a:p>
          <a:p>
            <a:pPr marL="958850" lvl="1" indent="-342900" algn="l" rtl="0">
              <a:spcBef>
                <a:spcPts val="0"/>
              </a:spcBef>
              <a:spcAft>
                <a:spcPts val="0"/>
              </a:spcAft>
              <a:buClr>
                <a:schemeClr val="tx1"/>
              </a:buClr>
              <a:buSzPts val="1100"/>
              <a:buFont typeface="+mj-lt"/>
              <a:buAutoNum type="arabicPeriod"/>
            </a:pPr>
            <a:r>
              <a:rPr lang="en-US" sz="1400" dirty="0"/>
              <a:t>Employee deliberately chooses to leave their company</a:t>
            </a:r>
          </a:p>
          <a:p>
            <a:pPr marL="958850" lvl="1" indent="-342900" algn="l" rtl="0">
              <a:spcBef>
                <a:spcPts val="0"/>
              </a:spcBef>
              <a:spcAft>
                <a:spcPts val="0"/>
              </a:spcAft>
              <a:buClr>
                <a:schemeClr val="tx1"/>
              </a:buClr>
              <a:buSzPts val="1100"/>
              <a:buFont typeface="+mj-lt"/>
              <a:buAutoNum type="arabicPeriod"/>
            </a:pPr>
            <a:r>
              <a:rPr lang="en-US" sz="1400" dirty="0"/>
              <a:t>Company has the decision to not replace the employee</a:t>
            </a:r>
          </a:p>
          <a:p>
            <a:pPr marL="488950" lvl="0" indent="-342900" algn="l" rtl="0">
              <a:spcBef>
                <a:spcPts val="0"/>
              </a:spcBef>
              <a:spcAft>
                <a:spcPts val="0"/>
              </a:spcAft>
              <a:buClr>
                <a:schemeClr val="tx1"/>
              </a:buClr>
              <a:buSzPts val="1300"/>
              <a:buFont typeface="+mj-lt"/>
              <a:buAutoNum type="arabicPeriod"/>
            </a:pPr>
            <a:r>
              <a:rPr lang="en-US" sz="1400" dirty="0"/>
              <a:t>Involuntary</a:t>
            </a:r>
          </a:p>
          <a:p>
            <a:pPr marL="958850" lvl="1" indent="-342900" algn="l" rtl="0">
              <a:spcBef>
                <a:spcPts val="0"/>
              </a:spcBef>
              <a:spcAft>
                <a:spcPts val="0"/>
              </a:spcAft>
              <a:buClr>
                <a:schemeClr val="tx1"/>
              </a:buClr>
              <a:buSzPts val="1100"/>
              <a:buFont typeface="+mj-lt"/>
              <a:buAutoNum type="arabicPeriod"/>
            </a:pPr>
            <a:r>
              <a:rPr lang="en-US" sz="1400" dirty="0"/>
              <a:t>The company chooses to let go of  (fire) an employee</a:t>
            </a:r>
          </a:p>
          <a:p>
            <a:pPr marL="958850" lvl="1" indent="-342900" algn="l" rtl="0">
              <a:spcBef>
                <a:spcPts val="0"/>
              </a:spcBef>
              <a:spcAft>
                <a:spcPts val="0"/>
              </a:spcAft>
              <a:buClr>
                <a:schemeClr val="tx1"/>
              </a:buClr>
              <a:buSzPts val="1100"/>
              <a:buFont typeface="+mj-lt"/>
              <a:buAutoNum type="arabicPeriod"/>
            </a:pPr>
            <a:r>
              <a:rPr lang="en-US" sz="1400" dirty="0"/>
              <a:t>EX) Reorganization, layoffs</a:t>
            </a:r>
          </a:p>
          <a:p>
            <a:pPr marL="958850" lvl="1" indent="-342900" algn="l" rtl="0">
              <a:spcBef>
                <a:spcPts val="0"/>
              </a:spcBef>
              <a:spcAft>
                <a:spcPts val="0"/>
              </a:spcAft>
              <a:buClr>
                <a:schemeClr val="tx1"/>
              </a:buClr>
              <a:buSzPts val="1100"/>
              <a:buFont typeface="+mj-lt"/>
              <a:buAutoNum type="arabicPeriod"/>
            </a:pPr>
            <a:r>
              <a:rPr lang="en-US" sz="1400" dirty="0"/>
              <a:t>In this case, the company either eliminates the employee’s position altogether or chooses not to replace it</a:t>
            </a:r>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341210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821C0FD-B5EF-4D94-BE2E-60F02BDA3D98}"/>
              </a:ext>
            </a:extLst>
          </p:cNvPr>
          <p:cNvSpPr txBox="1"/>
          <p:nvPr/>
        </p:nvSpPr>
        <p:spPr>
          <a:xfrm>
            <a:off x="8392578" y="2327816"/>
            <a:ext cx="3301191" cy="2246769"/>
          </a:xfrm>
          <a:prstGeom prst="rect">
            <a:avLst/>
          </a:prstGeom>
          <a:noFill/>
        </p:spPr>
        <p:txBody>
          <a:bodyPr wrap="square" rtlCol="0">
            <a:spAutoFit/>
          </a:bodyPr>
          <a:lstStyle/>
          <a:p>
            <a:r>
              <a:rPr lang="en" sz="1400" dirty="0">
                <a:solidFill>
                  <a:schemeClr val="bg1"/>
                </a:solidFill>
              </a:rPr>
              <a:t>As a current employee at a company, I have started to take note of what motivates and what deters other employees. Many things play into people’s decisions to leave a company, and it is intriguing to me to understand what causes movement in the workplace and also how companies can ideally increase their employee retention at the end of the day. </a:t>
            </a:r>
            <a:endParaRPr lang="en-US" altLang="ko-KR" sz="1400" dirty="0">
              <a:solidFill>
                <a:schemeClr val="bg1"/>
              </a:solidFill>
              <a:cs typeface="Arial" pitchFamily="34" charset="0"/>
            </a:endParaRPr>
          </a:p>
        </p:txBody>
      </p:sp>
      <p:sp>
        <p:nvSpPr>
          <p:cNvPr id="14" name="TextBox 13">
            <a:extLst>
              <a:ext uri="{FF2B5EF4-FFF2-40B4-BE49-F238E27FC236}">
                <a16:creationId xmlns:a16="http://schemas.microsoft.com/office/drawing/2014/main" id="{3A0F0CE4-1AA4-4781-A459-F01954AE5FAA}"/>
              </a:ext>
            </a:extLst>
          </p:cNvPr>
          <p:cNvSpPr txBox="1">
            <a:spLocks/>
          </p:cNvSpPr>
          <p:nvPr/>
        </p:nvSpPr>
        <p:spPr>
          <a:xfrm>
            <a:off x="8164417" y="1487260"/>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5" name="TextBox 14">
            <a:extLst>
              <a:ext uri="{FF2B5EF4-FFF2-40B4-BE49-F238E27FC236}">
                <a16:creationId xmlns:a16="http://schemas.microsoft.com/office/drawing/2014/main" id="{5936A26A-2E3A-47AE-954E-9DF5BBE68113}"/>
              </a:ext>
            </a:extLst>
          </p:cNvPr>
          <p:cNvSpPr txBox="1">
            <a:spLocks/>
          </p:cNvSpPr>
          <p:nvPr/>
        </p:nvSpPr>
        <p:spPr>
          <a:xfrm rot="10800000">
            <a:off x="11172000" y="4824423"/>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3" name="Picture Placeholder 2">
            <a:extLst>
              <a:ext uri="{FF2B5EF4-FFF2-40B4-BE49-F238E27FC236}">
                <a16:creationId xmlns:a16="http://schemas.microsoft.com/office/drawing/2014/main" id="{0DA1CA93-D859-420F-B59D-CDE7B8D63151}"/>
              </a:ext>
            </a:extLst>
          </p:cNvPr>
          <p:cNvSpPr>
            <a:spLocks noGrp="1"/>
          </p:cNvSpPr>
          <p:nvPr>
            <p:ph type="pic" sz="quarter" idx="14"/>
          </p:nvPr>
        </p:nvSpPr>
        <p:spPr/>
      </p:sp>
      <p:sp>
        <p:nvSpPr>
          <p:cNvPr id="4" name="TextBox 3">
            <a:extLst>
              <a:ext uri="{FF2B5EF4-FFF2-40B4-BE49-F238E27FC236}">
                <a16:creationId xmlns:a16="http://schemas.microsoft.com/office/drawing/2014/main" id="{39E2A25C-414D-C8C0-5FBD-9F377FAECDA6}"/>
              </a:ext>
            </a:extLst>
          </p:cNvPr>
          <p:cNvSpPr txBox="1"/>
          <p:nvPr/>
        </p:nvSpPr>
        <p:spPr>
          <a:xfrm>
            <a:off x="498231" y="2644170"/>
            <a:ext cx="4519664" cy="1569660"/>
          </a:xfrm>
          <a:prstGeom prst="rect">
            <a:avLst/>
          </a:prstGeom>
          <a:noFill/>
        </p:spPr>
        <p:txBody>
          <a:bodyPr wrap="square" rtlCol="0">
            <a:spAutoFit/>
          </a:bodyPr>
          <a:lstStyle/>
          <a:p>
            <a:r>
              <a:rPr lang="en" sz="2400" dirty="0"/>
              <a:t>Statistical Question: </a:t>
            </a:r>
          </a:p>
          <a:p>
            <a:r>
              <a:rPr lang="en" sz="2400" dirty="0"/>
              <a:t>What factors play a significant role in predicting voluntary employee attrition?</a:t>
            </a:r>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169228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r>
              <a:rPr lang="en-US" sz="4000" dirty="0">
                <a:solidFill>
                  <a:schemeClr val="bg1"/>
                </a:solidFill>
              </a:rPr>
              <a:t>Dataset: IBM - Employee Attrition &amp; Performance</a:t>
            </a:r>
          </a:p>
        </p:txBody>
      </p:sp>
      <p:sp>
        <p:nvSpPr>
          <p:cNvPr id="4" name="TextBox 3">
            <a:extLst>
              <a:ext uri="{FF2B5EF4-FFF2-40B4-BE49-F238E27FC236}">
                <a16:creationId xmlns:a16="http://schemas.microsoft.com/office/drawing/2014/main" id="{21C0F251-E57A-45AD-A1AA-450D4FD8E14A}"/>
              </a:ext>
            </a:extLst>
          </p:cNvPr>
          <p:cNvSpPr txBox="1"/>
          <p:nvPr/>
        </p:nvSpPr>
        <p:spPr>
          <a:xfrm>
            <a:off x="1055914" y="1711401"/>
            <a:ext cx="10003771" cy="4334520"/>
          </a:xfrm>
          <a:prstGeom prst="rect">
            <a:avLst/>
          </a:prstGeom>
          <a:noFill/>
        </p:spPr>
        <p:txBody>
          <a:bodyPr wrap="square" rtlCol="0">
            <a:spAutoFit/>
          </a:bodyPr>
          <a:lstStyle/>
          <a:p>
            <a:pPr marL="457200" lvl="0" indent="-311150" algn="l" rtl="0">
              <a:lnSpc>
                <a:spcPct val="150000"/>
              </a:lnSpc>
              <a:spcBef>
                <a:spcPts val="0"/>
              </a:spcBef>
              <a:spcAft>
                <a:spcPts val="0"/>
              </a:spcAft>
              <a:buSzPts val="1300"/>
              <a:buChar char="●"/>
            </a:pPr>
            <a:r>
              <a:rPr lang="en-US" dirty="0"/>
              <a:t>Employee survey from IBM, a technology corporation</a:t>
            </a:r>
          </a:p>
          <a:p>
            <a:pPr marL="457200" lvl="0" indent="-311150" algn="l" rtl="0">
              <a:lnSpc>
                <a:spcPct val="150000"/>
              </a:lnSpc>
              <a:spcBef>
                <a:spcPts val="0"/>
              </a:spcBef>
              <a:spcAft>
                <a:spcPts val="0"/>
              </a:spcAft>
              <a:buSzPts val="1300"/>
              <a:buChar char="●"/>
            </a:pPr>
            <a:r>
              <a:rPr lang="en-US" dirty="0"/>
              <a:t>Gathered information around employee satisfaction,  income, job level and some personal demographic data such as age and gender</a:t>
            </a:r>
          </a:p>
          <a:p>
            <a:pPr marL="457200" lvl="0" indent="-311150" algn="l" rtl="0">
              <a:lnSpc>
                <a:spcPct val="150000"/>
              </a:lnSpc>
              <a:spcBef>
                <a:spcPts val="0"/>
              </a:spcBef>
              <a:spcAft>
                <a:spcPts val="0"/>
              </a:spcAft>
              <a:buSzPts val="1300"/>
              <a:buChar char="●"/>
            </a:pPr>
            <a:r>
              <a:rPr lang="en-US" dirty="0"/>
              <a:t>Dataset structure:</a:t>
            </a:r>
          </a:p>
          <a:p>
            <a:pPr marL="914400" lvl="1" indent="-298450" algn="l" rtl="0">
              <a:lnSpc>
                <a:spcPct val="150000"/>
              </a:lnSpc>
              <a:spcBef>
                <a:spcPts val="0"/>
              </a:spcBef>
              <a:spcAft>
                <a:spcPts val="0"/>
              </a:spcAft>
              <a:buSzPts val="1100"/>
              <a:buChar char="○"/>
            </a:pPr>
            <a:r>
              <a:rPr lang="en-US" dirty="0"/>
              <a:t>1470 rows of data</a:t>
            </a:r>
          </a:p>
          <a:p>
            <a:pPr marL="914400" lvl="1" indent="-298450" algn="l" rtl="0">
              <a:lnSpc>
                <a:spcPct val="150000"/>
              </a:lnSpc>
              <a:spcBef>
                <a:spcPts val="0"/>
              </a:spcBef>
              <a:spcAft>
                <a:spcPts val="0"/>
              </a:spcAft>
              <a:buSzPts val="1100"/>
              <a:buChar char="○"/>
            </a:pPr>
            <a:r>
              <a:rPr lang="en-US" dirty="0"/>
              <a:t>35 columns </a:t>
            </a:r>
          </a:p>
          <a:p>
            <a:pPr marL="457200" lvl="0" indent="-311150" algn="l" rtl="0">
              <a:spcBef>
                <a:spcPts val="0"/>
              </a:spcBef>
              <a:spcAft>
                <a:spcPts val="0"/>
              </a:spcAft>
              <a:buSzPts val="1300"/>
              <a:buChar char="●"/>
            </a:pPr>
            <a:r>
              <a:rPr lang="en-US" dirty="0"/>
              <a:t>Each record in the dataset pertains to an employee that is either currently at IBM or voluntarily left </a:t>
            </a:r>
          </a:p>
          <a:p>
            <a:pPr marL="914400" lvl="1" indent="-298450" algn="l" rtl="0">
              <a:spcBef>
                <a:spcPts val="0"/>
              </a:spcBef>
              <a:spcAft>
                <a:spcPts val="0"/>
              </a:spcAft>
              <a:buSzPts val="1100"/>
              <a:buChar char="○"/>
            </a:pPr>
            <a:r>
              <a:rPr lang="en-US" dirty="0"/>
              <a:t>Attrition = ‘Yes’ or ‘No’</a:t>
            </a:r>
          </a:p>
          <a:p>
            <a:pPr marL="914400" lvl="1" indent="-298450" algn="l" rtl="0">
              <a:spcBef>
                <a:spcPts val="0"/>
              </a:spcBef>
              <a:spcAft>
                <a:spcPts val="0"/>
              </a:spcAft>
              <a:buSzPts val="1100"/>
              <a:buChar char="○"/>
            </a:pPr>
            <a:endParaRPr lang="en-US" u="sng" dirty="0">
              <a:solidFill>
                <a:schemeClr val="hlink"/>
              </a:solidFill>
              <a:latin typeface="Calibri"/>
              <a:ea typeface="Calibri"/>
              <a:cs typeface="Calibri"/>
              <a:sym typeface="Calibri"/>
              <a:hlinkClick r:id="rId4"/>
            </a:endParaRPr>
          </a:p>
          <a:p>
            <a:pPr marL="158750">
              <a:buSzPts val="1100"/>
            </a:pPr>
            <a:r>
              <a:rPr lang="en-US" u="sng" dirty="0">
                <a:solidFill>
                  <a:schemeClr val="hlink"/>
                </a:solidFill>
                <a:latin typeface="Calibri"/>
                <a:ea typeface="Calibri"/>
                <a:cs typeface="Calibri"/>
                <a:sym typeface="Calibri"/>
                <a:hlinkClick r:id="rId4"/>
              </a:rPr>
              <a:t>https://www.kaggle.com/pavansubhasht/ibm-hr-analytics-attrition-dataset</a:t>
            </a:r>
            <a:endParaRPr lang="en-US" dirty="0">
              <a:latin typeface="Calibri"/>
              <a:ea typeface="Calibri"/>
              <a:cs typeface="Calibri"/>
              <a:sym typeface="Calibri"/>
            </a:endParaRPr>
          </a:p>
          <a:p>
            <a:pPr marL="615950" lvl="1" algn="l" rtl="0">
              <a:lnSpc>
                <a:spcPct val="150000"/>
              </a:lnSpc>
              <a:spcBef>
                <a:spcPts val="0"/>
              </a:spcBef>
              <a:spcAft>
                <a:spcPts val="0"/>
              </a:spcAft>
              <a:buSzPts val="1100"/>
            </a:pPr>
            <a:endParaRPr lang="en-US" dirty="0"/>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315440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3C48463-61CC-27AF-90DF-07E010411AB4}"/>
              </a:ext>
            </a:extLst>
          </p:cNvPr>
          <p:cNvSpPr/>
          <p:nvPr/>
        </p:nvSpPr>
        <p:spPr>
          <a:xfrm>
            <a:off x="6107072" y="4089000"/>
            <a:ext cx="5220000" cy="684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ectangle 41">
            <a:extLst>
              <a:ext uri="{FF2B5EF4-FFF2-40B4-BE49-F238E27FC236}">
                <a16:creationId xmlns:a16="http://schemas.microsoft.com/office/drawing/2014/main" id="{880D6808-8C9E-752A-4515-070F5455B1A7}"/>
              </a:ext>
            </a:extLst>
          </p:cNvPr>
          <p:cNvSpPr/>
          <p:nvPr/>
        </p:nvSpPr>
        <p:spPr>
          <a:xfrm>
            <a:off x="875489" y="1713185"/>
            <a:ext cx="5220000" cy="684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TextBox 43">
            <a:extLst>
              <a:ext uri="{FF2B5EF4-FFF2-40B4-BE49-F238E27FC236}">
                <a16:creationId xmlns:a16="http://schemas.microsoft.com/office/drawing/2014/main" id="{BE06C628-2E20-C154-EC30-C7899159387D}"/>
              </a:ext>
            </a:extLst>
          </p:cNvPr>
          <p:cNvSpPr txBox="1"/>
          <p:nvPr/>
        </p:nvSpPr>
        <p:spPr>
          <a:xfrm>
            <a:off x="1033461" y="1766083"/>
            <a:ext cx="3473288" cy="646331"/>
          </a:xfrm>
          <a:prstGeom prst="rect">
            <a:avLst/>
          </a:prstGeom>
          <a:noFill/>
        </p:spPr>
        <p:txBody>
          <a:bodyPr wrap="square" rtlCol="0">
            <a:spAutoFit/>
          </a:bodyPr>
          <a:lstStyle/>
          <a:p>
            <a:pPr algn="r"/>
            <a:r>
              <a:rPr lang="en-US" altLang="ko-KR" sz="1200" b="1" dirty="0">
                <a:solidFill>
                  <a:schemeClr val="bg1"/>
                </a:solidFill>
                <a:cs typeface="Arial" pitchFamily="34" charset="0"/>
              </a:rPr>
              <a:t>AGE  </a:t>
            </a:r>
          </a:p>
          <a:p>
            <a:pPr algn="r"/>
            <a:r>
              <a:rPr lang="en-US" altLang="ko-KR" sz="1200" dirty="0">
                <a:solidFill>
                  <a:schemeClr val="bg1"/>
                </a:solidFill>
                <a:cs typeface="Arial" pitchFamily="34" charset="0"/>
              </a:rPr>
              <a:t>Age of the Employee </a:t>
            </a:r>
          </a:p>
          <a:p>
            <a:pPr algn="r"/>
            <a:r>
              <a:rPr lang="en-US" altLang="ko-KR" sz="1200" dirty="0">
                <a:solidFill>
                  <a:schemeClr val="bg1"/>
                </a:solidFill>
                <a:cs typeface="Arial" pitchFamily="34" charset="0"/>
              </a:rPr>
              <a:t> (Numerical Value)</a:t>
            </a:r>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a14:imgEffect>
                    </a14:imgLayer>
                  </a14:imgProps>
                </a:ext>
              </a:extLst>
            </a:blip>
            <a:tile tx="0" ty="0" sx="100000" sy="100000" flip="none" algn="tl"/>
          </a:blipFill>
        </p:spPr>
        <p:txBody>
          <a:bodyPr/>
          <a:lstStyle/>
          <a:p>
            <a:pPr marL="0" lvl="0" indent="0" rtl="0">
              <a:spcBef>
                <a:spcPts val="0"/>
              </a:spcBef>
              <a:spcAft>
                <a:spcPts val="0"/>
              </a:spcAft>
              <a:buNone/>
            </a:pPr>
            <a:r>
              <a:rPr lang="en-US" sz="5400" dirty="0">
                <a:solidFill>
                  <a:schemeClr val="bg1"/>
                </a:solidFill>
              </a:rPr>
              <a:t>Variables Used for Analysis</a:t>
            </a:r>
          </a:p>
        </p:txBody>
      </p:sp>
      <p:sp>
        <p:nvSpPr>
          <p:cNvPr id="35" name="Rectangle 130">
            <a:extLst>
              <a:ext uri="{FF2B5EF4-FFF2-40B4-BE49-F238E27FC236}">
                <a16:creationId xmlns:a16="http://schemas.microsoft.com/office/drawing/2014/main" id="{0BB388EB-43E8-4B51-89DD-7F276EF7D1AE}"/>
              </a:ext>
            </a:extLst>
          </p:cNvPr>
          <p:cNvSpPr/>
          <p:nvPr/>
        </p:nvSpPr>
        <p:spPr>
          <a:xfrm>
            <a:off x="2835384" y="5383909"/>
            <a:ext cx="363327" cy="36497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9">
            <a:extLst>
              <a:ext uri="{FF2B5EF4-FFF2-40B4-BE49-F238E27FC236}">
                <a16:creationId xmlns:a16="http://schemas.microsoft.com/office/drawing/2014/main" id="{9C71253D-F360-4587-83FB-70A3DCB2E67E}"/>
              </a:ext>
            </a:extLst>
          </p:cNvPr>
          <p:cNvSpPr/>
          <p:nvPr/>
        </p:nvSpPr>
        <p:spPr>
          <a:xfrm>
            <a:off x="5319566" y="4876135"/>
            <a:ext cx="514138" cy="51330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Freeform 18">
            <a:extLst>
              <a:ext uri="{FF2B5EF4-FFF2-40B4-BE49-F238E27FC236}">
                <a16:creationId xmlns:a16="http://schemas.microsoft.com/office/drawing/2014/main" id="{E039D207-4CF3-4C5C-BD32-BCDFAB9FE42C}"/>
              </a:ext>
            </a:extLst>
          </p:cNvPr>
          <p:cNvSpPr/>
          <p:nvPr/>
        </p:nvSpPr>
        <p:spPr>
          <a:xfrm>
            <a:off x="1270808" y="3720740"/>
            <a:ext cx="611230" cy="49330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Block Arc 10">
            <a:extLst>
              <a:ext uri="{FF2B5EF4-FFF2-40B4-BE49-F238E27FC236}">
                <a16:creationId xmlns:a16="http://schemas.microsoft.com/office/drawing/2014/main" id="{FEC4FDF9-444C-4739-9206-96E4EAEFE9E8}"/>
              </a:ext>
            </a:extLst>
          </p:cNvPr>
          <p:cNvSpPr/>
          <p:nvPr/>
        </p:nvSpPr>
        <p:spPr>
          <a:xfrm>
            <a:off x="5798978" y="2687919"/>
            <a:ext cx="450039" cy="30483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 name="Rectangle 2">
            <a:extLst>
              <a:ext uri="{FF2B5EF4-FFF2-40B4-BE49-F238E27FC236}">
                <a16:creationId xmlns:a16="http://schemas.microsoft.com/office/drawing/2014/main" id="{79A9432F-D9BD-634C-3D7F-403DF939F446}"/>
              </a:ext>
            </a:extLst>
          </p:cNvPr>
          <p:cNvSpPr/>
          <p:nvPr/>
        </p:nvSpPr>
        <p:spPr>
          <a:xfrm>
            <a:off x="6107072" y="1868331"/>
            <a:ext cx="5220000" cy="6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88E42637-26F1-9A85-2E44-BEF4214C53E6}"/>
              </a:ext>
            </a:extLst>
          </p:cNvPr>
          <p:cNvSpPr/>
          <p:nvPr/>
        </p:nvSpPr>
        <p:spPr>
          <a:xfrm>
            <a:off x="875489" y="2552331"/>
            <a:ext cx="5220000" cy="68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id="{0D96F841-BF1C-0114-ACDB-76C2DB715278}"/>
              </a:ext>
            </a:extLst>
          </p:cNvPr>
          <p:cNvSpPr/>
          <p:nvPr/>
        </p:nvSpPr>
        <p:spPr>
          <a:xfrm>
            <a:off x="6107072" y="3236331"/>
            <a:ext cx="5220000" cy="68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47DB0FB1-074E-301F-2DCB-7C7F10C31446}"/>
              </a:ext>
            </a:extLst>
          </p:cNvPr>
          <p:cNvSpPr/>
          <p:nvPr/>
        </p:nvSpPr>
        <p:spPr>
          <a:xfrm>
            <a:off x="875489" y="3920331"/>
            <a:ext cx="5220000" cy="68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8" name="Picture 3" descr="D:\Fullppt\005-PNG이미지\magnifying-glass-189254.png">
            <a:extLst>
              <a:ext uri="{FF2B5EF4-FFF2-40B4-BE49-F238E27FC236}">
                <a16:creationId xmlns:a16="http://schemas.microsoft.com/office/drawing/2014/main" id="{40BA45DB-8EA0-F5E3-24CD-46664B9AAB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578045" y="1691950"/>
            <a:ext cx="4824536" cy="47416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0F152D00-DFA2-B9F2-9E8E-AD8299CD7833}"/>
              </a:ext>
            </a:extLst>
          </p:cNvPr>
          <p:cNvGrpSpPr/>
          <p:nvPr/>
        </p:nvGrpSpPr>
        <p:grpSpPr>
          <a:xfrm>
            <a:off x="4778450" y="1892576"/>
            <a:ext cx="2700000" cy="2700000"/>
            <a:chOff x="7794000" y="1096324"/>
            <a:chExt cx="2700000" cy="2700000"/>
          </a:xfrm>
        </p:grpSpPr>
        <p:sp>
          <p:nvSpPr>
            <p:cNvPr id="10" name="Rectangle 12">
              <a:extLst>
                <a:ext uri="{FF2B5EF4-FFF2-40B4-BE49-F238E27FC236}">
                  <a16:creationId xmlns:a16="http://schemas.microsoft.com/office/drawing/2014/main" id="{C808B170-A0EB-43A0-B41F-08D35C418BCE}"/>
                </a:ext>
              </a:extLst>
            </p:cNvPr>
            <p:cNvSpPr/>
            <p:nvPr/>
          </p:nvSpPr>
          <p:spPr>
            <a:xfrm>
              <a:off x="7794281" y="1756756"/>
              <a:ext cx="2699438" cy="684000"/>
            </a:xfrm>
            <a:custGeom>
              <a:avLst/>
              <a:gdLst/>
              <a:ahLst/>
              <a:cxnLst/>
              <a:rect l="l" t="t" r="r" b="b"/>
              <a:pathLst>
                <a:path w="2699438" h="684000">
                  <a:moveTo>
                    <a:pt x="190650" y="0"/>
                  </a:moveTo>
                  <a:lnTo>
                    <a:pt x="2508788" y="0"/>
                  </a:lnTo>
                  <a:cubicBezTo>
                    <a:pt x="2629645" y="199728"/>
                    <a:pt x="2698697" y="433837"/>
                    <a:pt x="2699438" y="684000"/>
                  </a:cubicBezTo>
                  <a:lnTo>
                    <a:pt x="0" y="684000"/>
                  </a:lnTo>
                  <a:cubicBezTo>
                    <a:pt x="741" y="433837"/>
                    <a:pt x="69793" y="199728"/>
                    <a:pt x="1906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3">
              <a:extLst>
                <a:ext uri="{FF2B5EF4-FFF2-40B4-BE49-F238E27FC236}">
                  <a16:creationId xmlns:a16="http://schemas.microsoft.com/office/drawing/2014/main" id="{5FB60D8F-A6CD-1D72-FC4E-79A07E937176}"/>
                </a:ext>
              </a:extLst>
            </p:cNvPr>
            <p:cNvSpPr/>
            <p:nvPr/>
          </p:nvSpPr>
          <p:spPr>
            <a:xfrm>
              <a:off x="7794000" y="2440756"/>
              <a:ext cx="2700000" cy="684000"/>
            </a:xfrm>
            <a:custGeom>
              <a:avLst/>
              <a:gdLst/>
              <a:ahLst/>
              <a:cxnLst/>
              <a:rect l="l" t="t" r="r" b="b"/>
              <a:pathLst>
                <a:path w="2700000" h="684000">
                  <a:moveTo>
                    <a:pt x="281" y="0"/>
                  </a:moveTo>
                  <a:lnTo>
                    <a:pt x="2699719" y="0"/>
                  </a:lnTo>
                  <a:cubicBezTo>
                    <a:pt x="2699996" y="1855"/>
                    <a:pt x="2700000" y="3711"/>
                    <a:pt x="2700000" y="5568"/>
                  </a:cubicBezTo>
                  <a:cubicBezTo>
                    <a:pt x="2700000" y="253162"/>
                    <a:pt x="2633347" y="485188"/>
                    <a:pt x="2515834" y="684000"/>
                  </a:cubicBezTo>
                  <a:lnTo>
                    <a:pt x="184166" y="684000"/>
                  </a:lnTo>
                  <a:cubicBezTo>
                    <a:pt x="66654" y="485188"/>
                    <a:pt x="0" y="253162"/>
                    <a:pt x="0" y="556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Rectangle 14">
              <a:extLst>
                <a:ext uri="{FF2B5EF4-FFF2-40B4-BE49-F238E27FC236}">
                  <a16:creationId xmlns:a16="http://schemas.microsoft.com/office/drawing/2014/main" id="{9B0E57A0-EFB9-BE1C-7DD3-9C91DD89DDC4}"/>
                </a:ext>
              </a:extLst>
            </p:cNvPr>
            <p:cNvSpPr/>
            <p:nvPr/>
          </p:nvSpPr>
          <p:spPr>
            <a:xfrm>
              <a:off x="7978166" y="3124756"/>
              <a:ext cx="2331668" cy="671568"/>
            </a:xfrm>
            <a:custGeom>
              <a:avLst/>
              <a:gdLst/>
              <a:ahLst/>
              <a:cxnLst/>
              <a:rect l="l" t="t" r="r" b="b"/>
              <a:pathLst>
                <a:path w="2331668" h="671568">
                  <a:moveTo>
                    <a:pt x="0" y="0"/>
                  </a:moveTo>
                  <a:lnTo>
                    <a:pt x="2331668" y="0"/>
                  </a:lnTo>
                  <a:cubicBezTo>
                    <a:pt x="2098837" y="401928"/>
                    <a:pt x="1663824" y="671568"/>
                    <a:pt x="1165834" y="671568"/>
                  </a:cubicBezTo>
                  <a:cubicBezTo>
                    <a:pt x="667844" y="671568"/>
                    <a:pt x="232831" y="401928"/>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8">
              <a:extLst>
                <a:ext uri="{FF2B5EF4-FFF2-40B4-BE49-F238E27FC236}">
                  <a16:creationId xmlns:a16="http://schemas.microsoft.com/office/drawing/2014/main" id="{81B24D3B-2541-8928-7F67-CC2B48E9719E}"/>
                </a:ext>
              </a:extLst>
            </p:cNvPr>
            <p:cNvSpPr/>
            <p:nvPr/>
          </p:nvSpPr>
          <p:spPr>
            <a:xfrm>
              <a:off x="7984931" y="1096324"/>
              <a:ext cx="2318138" cy="660432"/>
            </a:xfrm>
            <a:custGeom>
              <a:avLst/>
              <a:gdLst/>
              <a:ahLst/>
              <a:cxnLst/>
              <a:rect l="l" t="t" r="r" b="b"/>
              <a:pathLst>
                <a:path w="2318138" h="660432">
                  <a:moveTo>
                    <a:pt x="1159069" y="0"/>
                  </a:moveTo>
                  <a:cubicBezTo>
                    <a:pt x="1652397" y="0"/>
                    <a:pt x="2083921" y="264615"/>
                    <a:pt x="2318138" y="660432"/>
                  </a:cubicBezTo>
                  <a:lnTo>
                    <a:pt x="0" y="660432"/>
                  </a:lnTo>
                  <a:cubicBezTo>
                    <a:pt x="234217" y="264615"/>
                    <a:pt x="665741" y="0"/>
                    <a:pt x="11590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9" name="Isosceles Triangle 51">
            <a:extLst>
              <a:ext uri="{FF2B5EF4-FFF2-40B4-BE49-F238E27FC236}">
                <a16:creationId xmlns:a16="http://schemas.microsoft.com/office/drawing/2014/main" id="{A99B3E27-461A-B629-A4E8-73342D7EF58E}"/>
              </a:ext>
            </a:extLst>
          </p:cNvPr>
          <p:cNvSpPr/>
          <p:nvPr/>
        </p:nvSpPr>
        <p:spPr>
          <a:xfrm>
            <a:off x="5939662" y="3453359"/>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ectangle 9">
            <a:extLst>
              <a:ext uri="{FF2B5EF4-FFF2-40B4-BE49-F238E27FC236}">
                <a16:creationId xmlns:a16="http://schemas.microsoft.com/office/drawing/2014/main" id="{E067D1A0-C2A5-A5E2-248E-B9A37A2B9E71}"/>
              </a:ext>
            </a:extLst>
          </p:cNvPr>
          <p:cNvSpPr/>
          <p:nvPr/>
        </p:nvSpPr>
        <p:spPr>
          <a:xfrm>
            <a:off x="5950193" y="4089000"/>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ounded Rectangle 5">
            <a:extLst>
              <a:ext uri="{FF2B5EF4-FFF2-40B4-BE49-F238E27FC236}">
                <a16:creationId xmlns:a16="http://schemas.microsoft.com/office/drawing/2014/main" id="{4BC93DA3-762F-80AF-2840-426D4437FF2D}"/>
              </a:ext>
            </a:extLst>
          </p:cNvPr>
          <p:cNvSpPr/>
          <p:nvPr/>
        </p:nvSpPr>
        <p:spPr>
          <a:xfrm flipH="1">
            <a:off x="5901114" y="203549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ound Same Side Corner Rectangle 36">
            <a:extLst>
              <a:ext uri="{FF2B5EF4-FFF2-40B4-BE49-F238E27FC236}">
                <a16:creationId xmlns:a16="http://schemas.microsoft.com/office/drawing/2014/main" id="{C3322C56-5656-4812-FF07-03DC560FB9E9}"/>
              </a:ext>
            </a:extLst>
          </p:cNvPr>
          <p:cNvSpPr>
            <a:spLocks noChangeAspect="1"/>
          </p:cNvSpPr>
          <p:nvPr/>
        </p:nvSpPr>
        <p:spPr>
          <a:xfrm>
            <a:off x="5897489" y="2728168"/>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1" name="TextBox 50">
            <a:extLst>
              <a:ext uri="{FF2B5EF4-FFF2-40B4-BE49-F238E27FC236}">
                <a16:creationId xmlns:a16="http://schemas.microsoft.com/office/drawing/2014/main" id="{F1A6AC3E-D4CB-2862-97AF-F6D2DBC1D9FF}"/>
              </a:ext>
            </a:extLst>
          </p:cNvPr>
          <p:cNvSpPr txBox="1"/>
          <p:nvPr/>
        </p:nvSpPr>
        <p:spPr>
          <a:xfrm>
            <a:off x="990123" y="2571165"/>
            <a:ext cx="3473288" cy="646331"/>
          </a:xfrm>
          <a:prstGeom prst="rect">
            <a:avLst/>
          </a:prstGeom>
          <a:noFill/>
        </p:spPr>
        <p:txBody>
          <a:bodyPr wrap="square" rtlCol="0">
            <a:spAutoFit/>
          </a:bodyPr>
          <a:lstStyle/>
          <a:p>
            <a:pPr algn="r"/>
            <a:r>
              <a:rPr lang="en-US" altLang="ko-KR" sz="1200" b="1" dirty="0">
                <a:solidFill>
                  <a:schemeClr val="bg1"/>
                </a:solidFill>
                <a:cs typeface="Arial" pitchFamily="34" charset="0"/>
              </a:rPr>
              <a:t>DISTANCE FROM HOME  </a:t>
            </a:r>
          </a:p>
          <a:p>
            <a:pPr algn="r"/>
            <a:r>
              <a:rPr lang="en-US" altLang="ko-KR" sz="1200" dirty="0">
                <a:solidFill>
                  <a:schemeClr val="bg1"/>
                </a:solidFill>
                <a:cs typeface="Arial" pitchFamily="34" charset="0"/>
              </a:rPr>
              <a:t>The distance from work to home </a:t>
            </a:r>
          </a:p>
          <a:p>
            <a:pPr algn="r"/>
            <a:r>
              <a:rPr lang="en-US" altLang="ko-KR" sz="1200" dirty="0">
                <a:solidFill>
                  <a:schemeClr val="bg1"/>
                </a:solidFill>
                <a:cs typeface="Arial" pitchFamily="34" charset="0"/>
              </a:rPr>
              <a:t>(Numerical Value)</a:t>
            </a:r>
          </a:p>
        </p:txBody>
      </p:sp>
      <p:sp>
        <p:nvSpPr>
          <p:cNvPr id="52" name="TextBox 51">
            <a:extLst>
              <a:ext uri="{FF2B5EF4-FFF2-40B4-BE49-F238E27FC236}">
                <a16:creationId xmlns:a16="http://schemas.microsoft.com/office/drawing/2014/main" id="{8CF34535-4CCE-3227-6107-265616A7D5B2}"/>
              </a:ext>
            </a:extLst>
          </p:cNvPr>
          <p:cNvSpPr txBox="1"/>
          <p:nvPr/>
        </p:nvSpPr>
        <p:spPr>
          <a:xfrm>
            <a:off x="971888" y="3920037"/>
            <a:ext cx="3473288" cy="646331"/>
          </a:xfrm>
          <a:prstGeom prst="rect">
            <a:avLst/>
          </a:prstGeom>
          <a:noFill/>
        </p:spPr>
        <p:txBody>
          <a:bodyPr wrap="square" rtlCol="0">
            <a:spAutoFit/>
          </a:bodyPr>
          <a:lstStyle/>
          <a:p>
            <a:pPr algn="r"/>
            <a:r>
              <a:rPr lang="en-US" altLang="ko-KR" sz="1200" b="1" dirty="0">
                <a:solidFill>
                  <a:schemeClr val="bg1"/>
                </a:solidFill>
                <a:cs typeface="Arial" pitchFamily="34" charset="0"/>
              </a:rPr>
              <a:t>JOB SATISFACTION  </a:t>
            </a:r>
          </a:p>
          <a:p>
            <a:pPr algn="r"/>
            <a:r>
              <a:rPr lang="en-US" altLang="ko-KR" sz="1200" dirty="0">
                <a:solidFill>
                  <a:schemeClr val="bg1"/>
                </a:solidFill>
                <a:cs typeface="Arial" pitchFamily="34" charset="0"/>
              </a:rPr>
              <a:t>Satisfaction with the job</a:t>
            </a:r>
          </a:p>
          <a:p>
            <a:pPr algn="r"/>
            <a:r>
              <a:rPr lang="en-US" altLang="ko-KR" sz="1200" dirty="0">
                <a:solidFill>
                  <a:schemeClr val="bg1"/>
                </a:solidFill>
                <a:cs typeface="Arial" pitchFamily="34" charset="0"/>
              </a:rPr>
              <a:t> (Numerical Value)</a:t>
            </a:r>
          </a:p>
        </p:txBody>
      </p:sp>
      <p:sp>
        <p:nvSpPr>
          <p:cNvPr id="53" name="TextBox 52">
            <a:extLst>
              <a:ext uri="{FF2B5EF4-FFF2-40B4-BE49-F238E27FC236}">
                <a16:creationId xmlns:a16="http://schemas.microsoft.com/office/drawing/2014/main" id="{FE462CE9-6192-942C-641A-33EE9996A1D2}"/>
              </a:ext>
            </a:extLst>
          </p:cNvPr>
          <p:cNvSpPr txBox="1"/>
          <p:nvPr/>
        </p:nvSpPr>
        <p:spPr>
          <a:xfrm>
            <a:off x="7466924" y="1866734"/>
            <a:ext cx="3473288" cy="646331"/>
          </a:xfrm>
          <a:prstGeom prst="rect">
            <a:avLst/>
          </a:prstGeom>
          <a:noFill/>
        </p:spPr>
        <p:txBody>
          <a:bodyPr wrap="square" rtlCol="0">
            <a:spAutoFit/>
          </a:bodyPr>
          <a:lstStyle/>
          <a:p>
            <a:pPr algn="r"/>
            <a:r>
              <a:rPr lang="en-US" altLang="ko-KR" sz="1200" b="1" dirty="0">
                <a:solidFill>
                  <a:schemeClr val="bg1"/>
                </a:solidFill>
                <a:cs typeface="Arial" pitchFamily="34" charset="0"/>
              </a:rPr>
              <a:t>MONTHLY INCOME  </a:t>
            </a:r>
          </a:p>
          <a:p>
            <a:pPr algn="r"/>
            <a:r>
              <a:rPr lang="en-US" altLang="ko-KR" sz="1200" dirty="0">
                <a:solidFill>
                  <a:schemeClr val="bg1"/>
                </a:solidFill>
                <a:cs typeface="Arial" pitchFamily="34" charset="0"/>
              </a:rPr>
              <a:t>Monthly salary</a:t>
            </a:r>
          </a:p>
          <a:p>
            <a:pPr algn="r"/>
            <a:r>
              <a:rPr lang="en-US" altLang="ko-KR" sz="1200" dirty="0">
                <a:solidFill>
                  <a:schemeClr val="bg1"/>
                </a:solidFill>
                <a:cs typeface="Arial" pitchFamily="34" charset="0"/>
              </a:rPr>
              <a:t> (Numerical Value)</a:t>
            </a:r>
          </a:p>
        </p:txBody>
      </p:sp>
      <p:sp>
        <p:nvSpPr>
          <p:cNvPr id="55" name="TextBox 54">
            <a:extLst>
              <a:ext uri="{FF2B5EF4-FFF2-40B4-BE49-F238E27FC236}">
                <a16:creationId xmlns:a16="http://schemas.microsoft.com/office/drawing/2014/main" id="{DA1287C7-D2F3-D08F-8336-DAC6A7D0A332}"/>
              </a:ext>
            </a:extLst>
          </p:cNvPr>
          <p:cNvSpPr txBox="1"/>
          <p:nvPr/>
        </p:nvSpPr>
        <p:spPr>
          <a:xfrm>
            <a:off x="7490033" y="3229046"/>
            <a:ext cx="3473288" cy="646331"/>
          </a:xfrm>
          <a:prstGeom prst="rect">
            <a:avLst/>
          </a:prstGeom>
          <a:noFill/>
        </p:spPr>
        <p:txBody>
          <a:bodyPr wrap="square" rtlCol="0">
            <a:spAutoFit/>
          </a:bodyPr>
          <a:lstStyle/>
          <a:p>
            <a:pPr algn="r"/>
            <a:r>
              <a:rPr lang="en-US" altLang="ko-KR" sz="1200" b="1" dirty="0">
                <a:solidFill>
                  <a:schemeClr val="bg1"/>
                </a:solidFill>
                <a:cs typeface="Arial" pitchFamily="34" charset="0"/>
              </a:rPr>
              <a:t>YEARS IN CURRENT ROLE</a:t>
            </a:r>
          </a:p>
          <a:p>
            <a:pPr algn="r"/>
            <a:r>
              <a:rPr lang="en-US" altLang="ko-KR" sz="1200" dirty="0">
                <a:solidFill>
                  <a:schemeClr val="bg1"/>
                </a:solidFill>
                <a:cs typeface="Arial" pitchFamily="34" charset="0"/>
              </a:rPr>
              <a:t>Years in the current role</a:t>
            </a:r>
          </a:p>
          <a:p>
            <a:pPr algn="r"/>
            <a:r>
              <a:rPr lang="en-US" altLang="ko-KR" sz="1200" dirty="0">
                <a:solidFill>
                  <a:schemeClr val="bg1"/>
                </a:solidFill>
                <a:cs typeface="Arial" pitchFamily="34" charset="0"/>
              </a:rPr>
              <a:t> (Numerical Value)</a:t>
            </a:r>
          </a:p>
        </p:txBody>
      </p:sp>
      <p:sp>
        <p:nvSpPr>
          <p:cNvPr id="56" name="TextBox 55">
            <a:extLst>
              <a:ext uri="{FF2B5EF4-FFF2-40B4-BE49-F238E27FC236}">
                <a16:creationId xmlns:a16="http://schemas.microsoft.com/office/drawing/2014/main" id="{51B9018D-4CD2-B7C3-4E9F-2E6BACACBA53}"/>
              </a:ext>
            </a:extLst>
          </p:cNvPr>
          <p:cNvSpPr txBox="1"/>
          <p:nvPr/>
        </p:nvSpPr>
        <p:spPr>
          <a:xfrm>
            <a:off x="7466924" y="4126669"/>
            <a:ext cx="3473288" cy="646331"/>
          </a:xfrm>
          <a:prstGeom prst="rect">
            <a:avLst/>
          </a:prstGeom>
          <a:noFill/>
        </p:spPr>
        <p:txBody>
          <a:bodyPr wrap="square" rtlCol="0">
            <a:spAutoFit/>
          </a:bodyPr>
          <a:lstStyle/>
          <a:p>
            <a:pPr algn="r"/>
            <a:r>
              <a:rPr lang="en-US" altLang="ko-KR" sz="1200" b="1" dirty="0">
                <a:solidFill>
                  <a:schemeClr val="bg1"/>
                </a:solidFill>
                <a:cs typeface="Arial" pitchFamily="34" charset="0"/>
              </a:rPr>
              <a:t>YEARS SINCE LAST PROMOTION  </a:t>
            </a:r>
          </a:p>
          <a:p>
            <a:pPr algn="r"/>
            <a:r>
              <a:rPr lang="en-US" altLang="ko-KR" sz="1200" dirty="0">
                <a:solidFill>
                  <a:schemeClr val="bg1"/>
                </a:solidFill>
                <a:cs typeface="Arial" pitchFamily="34" charset="0"/>
              </a:rPr>
              <a:t>Last Promotion</a:t>
            </a:r>
          </a:p>
          <a:p>
            <a:pPr algn="r"/>
            <a:r>
              <a:rPr lang="en-US" altLang="ko-KR" sz="1200" dirty="0">
                <a:solidFill>
                  <a:schemeClr val="bg1"/>
                </a:solidFill>
                <a:cs typeface="Arial" pitchFamily="34" charset="0"/>
              </a:rPr>
              <a:t> (Numerical Value)</a:t>
            </a:r>
          </a:p>
        </p:txBody>
      </p:sp>
    </p:spTree>
    <p:extLst>
      <p:ext uri="{BB962C8B-B14F-4D97-AF65-F5344CB8AC3E}">
        <p14:creationId xmlns:p14="http://schemas.microsoft.com/office/powerpoint/2010/main" val="155553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204622" y="1850571"/>
            <a:ext cx="5636534" cy="2427515"/>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42C12F7-AE9B-40D2-A6C4-2F1B6BC860EE}"/>
              </a:ext>
            </a:extLst>
          </p:cNvPr>
          <p:cNvSpPr txBox="1"/>
          <p:nvPr/>
        </p:nvSpPr>
        <p:spPr>
          <a:xfrm>
            <a:off x="6594413" y="2174606"/>
            <a:ext cx="4989896" cy="1754326"/>
          </a:xfrm>
          <a:prstGeom prst="rect">
            <a:avLst/>
          </a:prstGeom>
          <a:noFill/>
        </p:spPr>
        <p:txBody>
          <a:bodyPr wrap="square" rtlCol="0" anchor="ctr">
            <a:spAutoFit/>
          </a:bodyPr>
          <a:lstStyle/>
          <a:p>
            <a:pPr algn="ctr"/>
            <a:r>
              <a:rPr lang="en-US" altLang="ko-KR" sz="5400" dirty="0">
                <a:solidFill>
                  <a:schemeClr val="bg1"/>
                </a:solidFill>
                <a:latin typeface="+mj-lt"/>
                <a:cs typeface="Arial" pitchFamily="34" charset="0"/>
              </a:rPr>
              <a:t>Variable Histograms</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79425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3F5111-B4E4-56FD-CDAF-32A762D36552}"/>
              </a:ext>
            </a:extLst>
          </p:cNvPr>
          <p:cNvSpPr/>
          <p:nvPr/>
        </p:nvSpPr>
        <p:spPr>
          <a:xfrm>
            <a:off x="4319334" y="4042625"/>
            <a:ext cx="1734426" cy="2057448"/>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pic>
        <p:nvPicPr>
          <p:cNvPr id="51" name="Picture 50">
            <a:extLst>
              <a:ext uri="{FF2B5EF4-FFF2-40B4-BE49-F238E27FC236}">
                <a16:creationId xmlns:a16="http://schemas.microsoft.com/office/drawing/2014/main" id="{CDEBAB70-3B66-4752-90AB-73AAF25BD638}"/>
              </a:ext>
            </a:extLst>
          </p:cNvPr>
          <p:cNvPicPr>
            <a:picLocks noChangeAspect="1"/>
          </p:cNvPicPr>
          <p:nvPr/>
        </p:nvPicPr>
        <p:blipFill>
          <a:blip r:embed="rId2"/>
          <a:stretch>
            <a:fillRect/>
          </a:stretch>
        </p:blipFill>
        <p:spPr>
          <a:xfrm>
            <a:off x="7731874" y="2089825"/>
            <a:ext cx="1847753" cy="1220534"/>
          </a:xfrm>
          <a:prstGeom prst="rect">
            <a:avLst/>
          </a:prstGeom>
        </p:spPr>
      </p:pic>
      <p:pic>
        <p:nvPicPr>
          <p:cNvPr id="41" name="Picture 40">
            <a:extLst>
              <a:ext uri="{FF2B5EF4-FFF2-40B4-BE49-F238E27FC236}">
                <a16:creationId xmlns:a16="http://schemas.microsoft.com/office/drawing/2014/main" id="{BAECF5C3-B6B8-3189-8F7E-9479D9E626D1}"/>
              </a:ext>
            </a:extLst>
          </p:cNvPr>
          <p:cNvPicPr>
            <a:picLocks noChangeAspect="1"/>
          </p:cNvPicPr>
          <p:nvPr/>
        </p:nvPicPr>
        <p:blipFill>
          <a:blip r:embed="rId3"/>
          <a:stretch>
            <a:fillRect/>
          </a:stretch>
        </p:blipFill>
        <p:spPr>
          <a:xfrm>
            <a:off x="701336" y="3406610"/>
            <a:ext cx="1906192" cy="1317251"/>
          </a:xfrm>
          <a:prstGeom prst="rect">
            <a:avLst/>
          </a:prstGeom>
        </p:spPr>
      </p:pic>
      <p:pic>
        <p:nvPicPr>
          <p:cNvPr id="43" name="Picture 42">
            <a:extLst>
              <a:ext uri="{FF2B5EF4-FFF2-40B4-BE49-F238E27FC236}">
                <a16:creationId xmlns:a16="http://schemas.microsoft.com/office/drawing/2014/main" id="{652343EC-65AF-C18D-C05C-4842BCC15ECD}"/>
              </a:ext>
            </a:extLst>
          </p:cNvPr>
          <p:cNvPicPr>
            <a:picLocks noChangeAspect="1"/>
          </p:cNvPicPr>
          <p:nvPr/>
        </p:nvPicPr>
        <p:blipFill>
          <a:blip r:embed="rId4"/>
          <a:stretch>
            <a:fillRect/>
          </a:stretch>
        </p:blipFill>
        <p:spPr>
          <a:xfrm>
            <a:off x="2448157" y="3092927"/>
            <a:ext cx="1991212" cy="1295652"/>
          </a:xfrm>
          <a:prstGeom prst="rect">
            <a:avLst/>
          </a:prstGeom>
        </p:spPr>
      </p:pic>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blipFill>
            <a:blip r:embed="rId5">
              <a:duotone>
                <a:prstClr val="black"/>
                <a:schemeClr val="accent2">
                  <a:tint val="45000"/>
                  <a:satMod val="400000"/>
                </a:schemeClr>
              </a:duotone>
              <a:extLst>
                <a:ext uri="{BEBA8EAE-BF5A-486C-A8C5-ECC9F3942E4B}">
                  <a14:imgProps xmlns:a14="http://schemas.microsoft.com/office/drawing/2010/main">
                    <a14:imgLayer r:embed="rId6">
                      <a14:imgEffect>
                        <a14:brightnessContrast bright="-20000"/>
                      </a14:imgEffect>
                    </a14:imgLayer>
                  </a14:imgProps>
                </a:ext>
              </a:extLst>
            </a:blip>
            <a:tile tx="0" ty="0" sx="100000" sy="100000" flip="none" algn="tl"/>
          </a:blipFill>
        </p:spPr>
        <p:txBody>
          <a:bodyPr/>
          <a:lstStyle/>
          <a:p>
            <a:pPr algn="ctr"/>
            <a:r>
              <a:rPr lang="en-US" altLang="ko-KR" sz="5400" dirty="0">
                <a:solidFill>
                  <a:schemeClr val="bg1"/>
                </a:solidFill>
                <a:latin typeface="+mj-lt"/>
                <a:cs typeface="Arial" pitchFamily="34" charset="0"/>
              </a:rPr>
              <a:t>Variable Histograms</a:t>
            </a:r>
            <a:endParaRPr lang="ko-KR" altLang="en-US" sz="5400" dirty="0">
              <a:solidFill>
                <a:schemeClr val="bg1"/>
              </a:solidFill>
              <a:latin typeface="+mj-lt"/>
              <a:cs typeface="Arial" pitchFamily="34" charset="0"/>
            </a:endParaRPr>
          </a:p>
        </p:txBody>
      </p:sp>
      <p:sp>
        <p:nvSpPr>
          <p:cNvPr id="35" name="Rectangle 130">
            <a:extLst>
              <a:ext uri="{FF2B5EF4-FFF2-40B4-BE49-F238E27FC236}">
                <a16:creationId xmlns:a16="http://schemas.microsoft.com/office/drawing/2014/main" id="{0BB388EB-43E8-4B51-89DD-7F276EF7D1AE}"/>
              </a:ext>
            </a:extLst>
          </p:cNvPr>
          <p:cNvSpPr/>
          <p:nvPr/>
        </p:nvSpPr>
        <p:spPr>
          <a:xfrm>
            <a:off x="2479663" y="5508904"/>
            <a:ext cx="304566" cy="315670"/>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solidFill>
                <a:schemeClr val="tx1"/>
              </a:solidFill>
            </a:endParaRPr>
          </a:p>
        </p:txBody>
      </p:sp>
      <p:sp>
        <p:nvSpPr>
          <p:cNvPr id="37" name="Freeform 18">
            <a:extLst>
              <a:ext uri="{FF2B5EF4-FFF2-40B4-BE49-F238E27FC236}">
                <a16:creationId xmlns:a16="http://schemas.microsoft.com/office/drawing/2014/main" id="{E039D207-4CF3-4C5C-BD32-BCDFAB9FE42C}"/>
              </a:ext>
            </a:extLst>
          </p:cNvPr>
          <p:cNvSpPr/>
          <p:nvPr/>
        </p:nvSpPr>
        <p:spPr>
          <a:xfrm>
            <a:off x="1168125" y="2667745"/>
            <a:ext cx="512376" cy="4266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p>
        </p:txBody>
      </p:sp>
      <p:sp>
        <p:nvSpPr>
          <p:cNvPr id="39" name="Block Arc 10">
            <a:extLst>
              <a:ext uri="{FF2B5EF4-FFF2-40B4-BE49-F238E27FC236}">
                <a16:creationId xmlns:a16="http://schemas.microsoft.com/office/drawing/2014/main" id="{FEC4FDF9-444C-4739-9206-96E4EAEFE9E8}"/>
              </a:ext>
            </a:extLst>
          </p:cNvPr>
          <p:cNvSpPr/>
          <p:nvPr/>
        </p:nvSpPr>
        <p:spPr>
          <a:xfrm>
            <a:off x="4963955" y="1987521"/>
            <a:ext cx="377254" cy="26365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200" dirty="0">
              <a:solidFill>
                <a:schemeClr val="tx1"/>
              </a:solidFill>
            </a:endParaRPr>
          </a:p>
        </p:txBody>
      </p:sp>
      <p:sp>
        <p:nvSpPr>
          <p:cNvPr id="3" name="Rectangle 2">
            <a:extLst>
              <a:ext uri="{FF2B5EF4-FFF2-40B4-BE49-F238E27FC236}">
                <a16:creationId xmlns:a16="http://schemas.microsoft.com/office/drawing/2014/main" id="{8D7AFD3C-7B9E-6E44-037A-852B4A510327}"/>
              </a:ext>
            </a:extLst>
          </p:cNvPr>
          <p:cNvSpPr/>
          <p:nvPr/>
        </p:nvSpPr>
        <p:spPr>
          <a:xfrm>
            <a:off x="7788186" y="3277436"/>
            <a:ext cx="1764623" cy="2822637"/>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Chevron 3">
            <a:extLst>
              <a:ext uri="{FF2B5EF4-FFF2-40B4-BE49-F238E27FC236}">
                <a16:creationId xmlns:a16="http://schemas.microsoft.com/office/drawing/2014/main" id="{8D04A2EA-E686-DD40-64D1-B811049D31DE}"/>
              </a:ext>
            </a:extLst>
          </p:cNvPr>
          <p:cNvSpPr/>
          <p:nvPr/>
        </p:nvSpPr>
        <p:spPr>
          <a:xfrm>
            <a:off x="873072" y="2513299"/>
            <a:ext cx="1711833" cy="772779"/>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6" name="Chevron 4">
            <a:extLst>
              <a:ext uri="{FF2B5EF4-FFF2-40B4-BE49-F238E27FC236}">
                <a16:creationId xmlns:a16="http://schemas.microsoft.com/office/drawing/2014/main" id="{CB799264-8CFF-EC3C-8BA1-6A4D6D259450}"/>
              </a:ext>
            </a:extLst>
          </p:cNvPr>
          <p:cNvSpPr/>
          <p:nvPr/>
        </p:nvSpPr>
        <p:spPr>
          <a:xfrm>
            <a:off x="2607498" y="2143596"/>
            <a:ext cx="1711833" cy="77277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7" name="Chevron 5">
            <a:extLst>
              <a:ext uri="{FF2B5EF4-FFF2-40B4-BE49-F238E27FC236}">
                <a16:creationId xmlns:a16="http://schemas.microsoft.com/office/drawing/2014/main" id="{3C40A483-B812-55C4-E7DA-8FA06306C549}"/>
              </a:ext>
            </a:extLst>
          </p:cNvPr>
          <p:cNvSpPr/>
          <p:nvPr/>
        </p:nvSpPr>
        <p:spPr>
          <a:xfrm>
            <a:off x="4341926" y="1986963"/>
            <a:ext cx="1711833" cy="772779"/>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8" name="Chevron 6">
            <a:extLst>
              <a:ext uri="{FF2B5EF4-FFF2-40B4-BE49-F238E27FC236}">
                <a16:creationId xmlns:a16="http://schemas.microsoft.com/office/drawing/2014/main" id="{AC9E52C2-9866-DC0C-D792-A7708EC5EDB9}"/>
              </a:ext>
            </a:extLst>
          </p:cNvPr>
          <p:cNvSpPr/>
          <p:nvPr/>
        </p:nvSpPr>
        <p:spPr>
          <a:xfrm>
            <a:off x="6076352" y="1617259"/>
            <a:ext cx="1711833" cy="772779"/>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9" name="Chevron 7">
            <a:extLst>
              <a:ext uri="{FF2B5EF4-FFF2-40B4-BE49-F238E27FC236}">
                <a16:creationId xmlns:a16="http://schemas.microsoft.com/office/drawing/2014/main" id="{6E114C1E-9587-7DDF-3B19-951873FC7ED2}"/>
              </a:ext>
            </a:extLst>
          </p:cNvPr>
          <p:cNvSpPr/>
          <p:nvPr/>
        </p:nvSpPr>
        <p:spPr>
          <a:xfrm>
            <a:off x="7810780" y="1247557"/>
            <a:ext cx="1711833" cy="772779"/>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10" name="Rectangle 9">
            <a:extLst>
              <a:ext uri="{FF2B5EF4-FFF2-40B4-BE49-F238E27FC236}">
                <a16:creationId xmlns:a16="http://schemas.microsoft.com/office/drawing/2014/main" id="{FD86460B-1C90-3FA1-8C10-D215BAFFF959}"/>
              </a:ext>
            </a:extLst>
          </p:cNvPr>
          <p:cNvSpPr/>
          <p:nvPr/>
        </p:nvSpPr>
        <p:spPr>
          <a:xfrm>
            <a:off x="6053760" y="3660368"/>
            <a:ext cx="1734426" cy="2439706"/>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1">
            <a:extLst>
              <a:ext uri="{FF2B5EF4-FFF2-40B4-BE49-F238E27FC236}">
                <a16:creationId xmlns:a16="http://schemas.microsoft.com/office/drawing/2014/main" id="{5417FB68-6FD9-7154-5D8B-DF9F68B9BE79}"/>
              </a:ext>
            </a:extLst>
          </p:cNvPr>
          <p:cNvSpPr/>
          <p:nvPr/>
        </p:nvSpPr>
        <p:spPr>
          <a:xfrm>
            <a:off x="2607498" y="4385092"/>
            <a:ext cx="1711833" cy="1714983"/>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Rectangle 12">
            <a:extLst>
              <a:ext uri="{FF2B5EF4-FFF2-40B4-BE49-F238E27FC236}">
                <a16:creationId xmlns:a16="http://schemas.microsoft.com/office/drawing/2014/main" id="{A1AE5985-2E3C-9524-37D1-CC6CA99055C7}"/>
              </a:ext>
            </a:extLst>
          </p:cNvPr>
          <p:cNvSpPr/>
          <p:nvPr/>
        </p:nvSpPr>
        <p:spPr>
          <a:xfrm>
            <a:off x="884436" y="4740683"/>
            <a:ext cx="1723062" cy="1359391"/>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3">
            <a:extLst>
              <a:ext uri="{FF2B5EF4-FFF2-40B4-BE49-F238E27FC236}">
                <a16:creationId xmlns:a16="http://schemas.microsoft.com/office/drawing/2014/main" id="{D770D978-E0B0-51A4-CAD3-3F58B6E8826E}"/>
              </a:ext>
            </a:extLst>
          </p:cNvPr>
          <p:cNvSpPr txBox="1"/>
          <p:nvPr/>
        </p:nvSpPr>
        <p:spPr>
          <a:xfrm>
            <a:off x="1336966" y="2759742"/>
            <a:ext cx="840354"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Age</a:t>
            </a:r>
            <a:endParaRPr lang="ko-KR" altLang="en-US" sz="1200" b="1" dirty="0">
              <a:solidFill>
                <a:schemeClr val="bg1"/>
              </a:solidFill>
              <a:cs typeface="Arial" pitchFamily="34" charset="0"/>
            </a:endParaRPr>
          </a:p>
        </p:txBody>
      </p:sp>
      <p:sp>
        <p:nvSpPr>
          <p:cNvPr id="15" name="TextBox 14">
            <a:extLst>
              <a:ext uri="{FF2B5EF4-FFF2-40B4-BE49-F238E27FC236}">
                <a16:creationId xmlns:a16="http://schemas.microsoft.com/office/drawing/2014/main" id="{2C237E92-3E30-CFA5-6F95-112C82CEEDBE}"/>
              </a:ext>
            </a:extLst>
          </p:cNvPr>
          <p:cNvSpPr txBox="1"/>
          <p:nvPr/>
        </p:nvSpPr>
        <p:spPr>
          <a:xfrm>
            <a:off x="2951013" y="2313736"/>
            <a:ext cx="1285619" cy="461665"/>
          </a:xfrm>
          <a:prstGeom prst="rect">
            <a:avLst/>
          </a:prstGeom>
          <a:noFill/>
        </p:spPr>
        <p:txBody>
          <a:bodyPr wrap="square" rtlCol="0">
            <a:spAutoFit/>
          </a:bodyPr>
          <a:lstStyle/>
          <a:p>
            <a:pPr algn="ctr"/>
            <a:r>
              <a:rPr lang="en-US" altLang="ko-KR" sz="1200" b="1" dirty="0" err="1">
                <a:solidFill>
                  <a:schemeClr val="bg1"/>
                </a:solidFill>
                <a:cs typeface="Arial" pitchFamily="34" charset="0"/>
              </a:rPr>
              <a:t>DistanceFromHome</a:t>
            </a:r>
            <a:endParaRPr lang="ko-KR" altLang="en-US" sz="1200" b="1" dirty="0">
              <a:solidFill>
                <a:schemeClr val="bg1"/>
              </a:solidFill>
              <a:cs typeface="Arial" pitchFamily="34" charset="0"/>
            </a:endParaRPr>
          </a:p>
        </p:txBody>
      </p:sp>
      <p:sp>
        <p:nvSpPr>
          <p:cNvPr id="16" name="TextBox 15">
            <a:extLst>
              <a:ext uri="{FF2B5EF4-FFF2-40B4-BE49-F238E27FC236}">
                <a16:creationId xmlns:a16="http://schemas.microsoft.com/office/drawing/2014/main" id="{3B83875D-22CC-41D7-42A4-B830BAA509B6}"/>
              </a:ext>
            </a:extLst>
          </p:cNvPr>
          <p:cNvSpPr txBox="1"/>
          <p:nvPr/>
        </p:nvSpPr>
        <p:spPr>
          <a:xfrm>
            <a:off x="4635871" y="2244170"/>
            <a:ext cx="1410675" cy="276999"/>
          </a:xfrm>
          <a:prstGeom prst="rect">
            <a:avLst/>
          </a:prstGeom>
          <a:noFill/>
        </p:spPr>
        <p:txBody>
          <a:bodyPr wrap="square" rtlCol="0">
            <a:spAutoFit/>
          </a:bodyPr>
          <a:lstStyle/>
          <a:p>
            <a:pPr algn="ctr"/>
            <a:r>
              <a:rPr lang="en-US" altLang="ko-KR" sz="1200" b="1" dirty="0" err="1">
                <a:solidFill>
                  <a:schemeClr val="bg1"/>
                </a:solidFill>
                <a:cs typeface="Arial" pitchFamily="34" charset="0"/>
              </a:rPr>
              <a:t>JobSatisfaction</a:t>
            </a:r>
            <a:endParaRPr lang="ko-KR" altLang="en-US" sz="1200" b="1" dirty="0">
              <a:solidFill>
                <a:schemeClr val="bg1"/>
              </a:solidFill>
              <a:cs typeface="Arial" pitchFamily="34" charset="0"/>
            </a:endParaRPr>
          </a:p>
        </p:txBody>
      </p:sp>
      <p:sp>
        <p:nvSpPr>
          <p:cNvPr id="17" name="TextBox 16">
            <a:extLst>
              <a:ext uri="{FF2B5EF4-FFF2-40B4-BE49-F238E27FC236}">
                <a16:creationId xmlns:a16="http://schemas.microsoft.com/office/drawing/2014/main" id="{512C530B-FC56-0A78-9143-BEA2ADA2B040}"/>
              </a:ext>
            </a:extLst>
          </p:cNvPr>
          <p:cNvSpPr txBox="1"/>
          <p:nvPr/>
        </p:nvSpPr>
        <p:spPr>
          <a:xfrm>
            <a:off x="6512092" y="1777382"/>
            <a:ext cx="770209" cy="461665"/>
          </a:xfrm>
          <a:prstGeom prst="rect">
            <a:avLst/>
          </a:prstGeom>
          <a:noFill/>
        </p:spPr>
        <p:txBody>
          <a:bodyPr wrap="square" rtlCol="0">
            <a:spAutoFit/>
          </a:bodyPr>
          <a:lstStyle/>
          <a:p>
            <a:pPr algn="ctr"/>
            <a:r>
              <a:rPr lang="en-US" altLang="ko-KR" sz="1200" b="1" dirty="0" err="1">
                <a:solidFill>
                  <a:schemeClr val="bg1"/>
                </a:solidFill>
                <a:cs typeface="Arial" pitchFamily="34" charset="0"/>
              </a:rPr>
              <a:t>MonthlyIncome</a:t>
            </a:r>
            <a:endParaRPr lang="ko-KR" altLang="en-US" sz="1200" b="1" dirty="0">
              <a:solidFill>
                <a:schemeClr val="bg1"/>
              </a:solidFill>
              <a:cs typeface="Arial" pitchFamily="34" charset="0"/>
            </a:endParaRPr>
          </a:p>
        </p:txBody>
      </p:sp>
      <p:sp>
        <p:nvSpPr>
          <p:cNvPr id="18" name="TextBox 17">
            <a:extLst>
              <a:ext uri="{FF2B5EF4-FFF2-40B4-BE49-F238E27FC236}">
                <a16:creationId xmlns:a16="http://schemas.microsoft.com/office/drawing/2014/main" id="{E619C144-63C6-0EB7-233A-CAFA4C02C59F}"/>
              </a:ext>
            </a:extLst>
          </p:cNvPr>
          <p:cNvSpPr txBox="1"/>
          <p:nvPr/>
        </p:nvSpPr>
        <p:spPr>
          <a:xfrm>
            <a:off x="8047745" y="1407679"/>
            <a:ext cx="1292734" cy="461665"/>
          </a:xfrm>
          <a:prstGeom prst="rect">
            <a:avLst/>
          </a:prstGeom>
          <a:noFill/>
        </p:spPr>
        <p:txBody>
          <a:bodyPr wrap="square" rtlCol="0">
            <a:spAutoFit/>
          </a:bodyPr>
          <a:lstStyle/>
          <a:p>
            <a:pPr algn="ctr"/>
            <a:r>
              <a:rPr lang="en-US" altLang="ko-KR" sz="1200" b="1" dirty="0" err="1">
                <a:solidFill>
                  <a:schemeClr val="bg1"/>
                </a:solidFill>
                <a:cs typeface="Arial" pitchFamily="34" charset="0"/>
              </a:rPr>
              <a:t>YearsInCurrentRole</a:t>
            </a:r>
            <a:endParaRPr lang="ko-KR" altLang="en-US" sz="1200" b="1" dirty="0">
              <a:solidFill>
                <a:schemeClr val="bg1"/>
              </a:solidFill>
              <a:cs typeface="Arial" pitchFamily="34" charset="0"/>
            </a:endParaRPr>
          </a:p>
        </p:txBody>
      </p:sp>
      <p:sp>
        <p:nvSpPr>
          <p:cNvPr id="19" name="TextBox 18">
            <a:extLst>
              <a:ext uri="{FF2B5EF4-FFF2-40B4-BE49-F238E27FC236}">
                <a16:creationId xmlns:a16="http://schemas.microsoft.com/office/drawing/2014/main" id="{63D26FFC-3276-DEED-321C-E5EA14F3058C}"/>
              </a:ext>
            </a:extLst>
          </p:cNvPr>
          <p:cNvSpPr txBox="1"/>
          <p:nvPr/>
        </p:nvSpPr>
        <p:spPr>
          <a:xfrm>
            <a:off x="993451" y="4708987"/>
            <a:ext cx="1503510" cy="1446550"/>
          </a:xfrm>
          <a:prstGeom prst="rect">
            <a:avLst/>
          </a:prstGeom>
          <a:noFill/>
        </p:spPr>
        <p:txBody>
          <a:bodyPr wrap="square" rtlCol="0">
            <a:spAutoFit/>
          </a:bodyPr>
          <a:lstStyle/>
          <a:p>
            <a:pPr marL="0" lvl="0" indent="0" algn="l" rtl="0">
              <a:spcBef>
                <a:spcPts val="0"/>
              </a:spcBef>
              <a:spcAft>
                <a:spcPts val="0"/>
              </a:spcAft>
              <a:buNone/>
            </a:pPr>
            <a:r>
              <a:rPr lang="en-US" sz="800" dirty="0">
                <a:latin typeface="Calibri"/>
                <a:ea typeface="Calibri"/>
                <a:cs typeface="Calibri"/>
                <a:sym typeface="Calibri"/>
              </a:rPr>
              <a:t>The distribution of age for the entire dataset is relatively left-skewed. From looking at the histogram, it looks like there are outliers from age 18- ~21. Those ages are quite young for employees at a company, as usually companies hire people with undergraduate degrees and most people graduate from college at age 22 or 23. </a:t>
            </a:r>
          </a:p>
        </p:txBody>
      </p:sp>
      <p:sp>
        <p:nvSpPr>
          <p:cNvPr id="20" name="TextBox 19">
            <a:extLst>
              <a:ext uri="{FF2B5EF4-FFF2-40B4-BE49-F238E27FC236}">
                <a16:creationId xmlns:a16="http://schemas.microsoft.com/office/drawing/2014/main" id="{F7B77B40-9B81-6144-2B2F-9F7C892ECA14}"/>
              </a:ext>
            </a:extLst>
          </p:cNvPr>
          <p:cNvSpPr txBox="1"/>
          <p:nvPr/>
        </p:nvSpPr>
        <p:spPr>
          <a:xfrm>
            <a:off x="2759569" y="4557875"/>
            <a:ext cx="1435063" cy="1323439"/>
          </a:xfrm>
          <a:prstGeom prst="rect">
            <a:avLst/>
          </a:prstGeom>
          <a:noFill/>
        </p:spPr>
        <p:txBody>
          <a:bodyPr wrap="square" rtlCol="0">
            <a:spAutoFit/>
          </a:bodyPr>
          <a:lstStyle/>
          <a:p>
            <a:pPr marL="0" lvl="0" indent="0" algn="l" rtl="0">
              <a:spcBef>
                <a:spcPts val="0"/>
              </a:spcBef>
              <a:spcAft>
                <a:spcPts val="0"/>
              </a:spcAft>
              <a:buNone/>
            </a:pPr>
            <a:r>
              <a:rPr lang="en-US" sz="800" dirty="0">
                <a:latin typeface="Calibri"/>
                <a:ea typeface="Calibri"/>
                <a:cs typeface="Calibri"/>
                <a:sym typeface="Calibri"/>
              </a:rPr>
              <a:t>- Left-skewed distribution</a:t>
            </a:r>
          </a:p>
          <a:p>
            <a:pPr marL="0" lvl="0" indent="0" algn="l" rtl="0">
              <a:spcBef>
                <a:spcPts val="0"/>
              </a:spcBef>
              <a:spcAft>
                <a:spcPts val="0"/>
              </a:spcAft>
              <a:buNone/>
            </a:pPr>
            <a:r>
              <a:rPr lang="en-US" sz="800" dirty="0">
                <a:latin typeface="Calibri"/>
                <a:ea typeface="Calibri"/>
                <a:cs typeface="Calibri"/>
                <a:sym typeface="Calibri"/>
              </a:rPr>
              <a:t>- The IBM office for most employees is relatively close to their homes, less than ~3 miles</a:t>
            </a:r>
          </a:p>
          <a:p>
            <a:pPr marL="0" lvl="0" indent="0" algn="l" rtl="0">
              <a:spcBef>
                <a:spcPts val="0"/>
              </a:spcBef>
              <a:spcAft>
                <a:spcPts val="0"/>
              </a:spcAft>
              <a:buNone/>
            </a:pPr>
            <a:r>
              <a:rPr lang="en-US" sz="800" dirty="0">
                <a:latin typeface="Calibri"/>
                <a:ea typeface="Calibri"/>
                <a:cs typeface="Calibri"/>
                <a:sym typeface="Calibri"/>
              </a:rPr>
              <a:t>- With any company,  it is standard for employees to have different commuting distances given the office location</a:t>
            </a:r>
          </a:p>
        </p:txBody>
      </p:sp>
      <p:sp>
        <p:nvSpPr>
          <p:cNvPr id="21" name="TextBox 20">
            <a:extLst>
              <a:ext uri="{FF2B5EF4-FFF2-40B4-BE49-F238E27FC236}">
                <a16:creationId xmlns:a16="http://schemas.microsoft.com/office/drawing/2014/main" id="{12959E6B-C106-5FFA-959D-03A40F88D833}"/>
              </a:ext>
            </a:extLst>
          </p:cNvPr>
          <p:cNvSpPr txBox="1"/>
          <p:nvPr/>
        </p:nvSpPr>
        <p:spPr>
          <a:xfrm>
            <a:off x="4490702" y="4191099"/>
            <a:ext cx="1435063" cy="584775"/>
          </a:xfrm>
          <a:prstGeom prst="rect">
            <a:avLst/>
          </a:prstGeom>
          <a:noFill/>
        </p:spPr>
        <p:txBody>
          <a:bodyPr wrap="square" rtlCol="0">
            <a:spAutoFit/>
          </a:bodyPr>
          <a:lstStyle/>
          <a:p>
            <a:pPr marL="0" lvl="0" indent="0" algn="l" rtl="0">
              <a:spcBef>
                <a:spcPts val="0"/>
              </a:spcBef>
              <a:spcAft>
                <a:spcPts val="0"/>
              </a:spcAft>
              <a:buNone/>
            </a:pPr>
            <a:r>
              <a:rPr lang="en-US" sz="800" dirty="0">
                <a:latin typeface="Calibri"/>
                <a:ea typeface="Calibri"/>
                <a:cs typeface="Calibri"/>
                <a:sym typeface="Calibri"/>
              </a:rPr>
              <a:t>- Most people are relatively satisfied with their jobs</a:t>
            </a:r>
          </a:p>
          <a:p>
            <a:pPr marL="0" lvl="0" indent="0" algn="l" rtl="0">
              <a:spcBef>
                <a:spcPts val="0"/>
              </a:spcBef>
              <a:spcAft>
                <a:spcPts val="0"/>
              </a:spcAft>
              <a:buNone/>
            </a:pPr>
            <a:r>
              <a:rPr lang="en-US" sz="800" dirty="0">
                <a:latin typeface="Calibri"/>
                <a:ea typeface="Calibri"/>
                <a:cs typeface="Calibri"/>
                <a:sym typeface="Calibri"/>
              </a:rPr>
              <a:t>- Difficult to detect an outlier among only 4 possible values </a:t>
            </a:r>
          </a:p>
        </p:txBody>
      </p:sp>
      <p:sp>
        <p:nvSpPr>
          <p:cNvPr id="22" name="TextBox 21">
            <a:extLst>
              <a:ext uri="{FF2B5EF4-FFF2-40B4-BE49-F238E27FC236}">
                <a16:creationId xmlns:a16="http://schemas.microsoft.com/office/drawing/2014/main" id="{A6EE27A1-968D-F2C6-5A0D-491D4228FD69}"/>
              </a:ext>
            </a:extLst>
          </p:cNvPr>
          <p:cNvSpPr txBox="1"/>
          <p:nvPr/>
        </p:nvSpPr>
        <p:spPr>
          <a:xfrm>
            <a:off x="6231597" y="3679486"/>
            <a:ext cx="1514841" cy="2554545"/>
          </a:xfrm>
          <a:prstGeom prst="rect">
            <a:avLst/>
          </a:prstGeom>
          <a:noFill/>
        </p:spPr>
        <p:txBody>
          <a:bodyPr wrap="square" rtlCol="0">
            <a:spAutoFit/>
          </a:bodyPr>
          <a:lstStyle/>
          <a:p>
            <a:pPr marL="0" lvl="0" indent="0" algn="l" rtl="0">
              <a:spcBef>
                <a:spcPts val="0"/>
              </a:spcBef>
              <a:spcAft>
                <a:spcPts val="0"/>
              </a:spcAft>
              <a:buNone/>
            </a:pPr>
            <a:r>
              <a:rPr lang="en-US" sz="800" dirty="0">
                <a:latin typeface="Calibri"/>
                <a:ea typeface="Calibri"/>
                <a:cs typeface="Calibri"/>
                <a:sym typeface="Calibri"/>
              </a:rPr>
              <a:t>From the distributions of monthly income and yearly income, it is apparent that there are outlier values for salaries above 100,000 dollars. Depending on your job level and field, this salary range of above $100,000 can be attainable, but I think even with the outliers, salary plays a key role in determining if employees stay at a company. </a:t>
            </a:r>
          </a:p>
          <a:p>
            <a:pPr marL="0" lvl="0" indent="0" algn="l" rtl="0">
              <a:spcBef>
                <a:spcPts val="0"/>
              </a:spcBef>
              <a:spcAft>
                <a:spcPts val="0"/>
              </a:spcAft>
              <a:buNone/>
            </a:pPr>
            <a:endParaRPr lang="en-US" sz="800" dirty="0">
              <a:latin typeface="Calibri"/>
              <a:ea typeface="Calibri"/>
              <a:cs typeface="Calibri"/>
              <a:sym typeface="Calibri"/>
            </a:endParaRPr>
          </a:p>
          <a:p>
            <a:pPr marL="0" lvl="0" indent="0" algn="l" rtl="0">
              <a:spcBef>
                <a:spcPts val="0"/>
              </a:spcBef>
              <a:spcAft>
                <a:spcPts val="0"/>
              </a:spcAft>
              <a:buNone/>
            </a:pPr>
            <a:r>
              <a:rPr lang="en-US" sz="800" dirty="0">
                <a:latin typeface="Calibri"/>
                <a:ea typeface="Calibri"/>
                <a:cs typeface="Calibri"/>
                <a:sym typeface="Calibri"/>
              </a:rPr>
              <a:t>The distributions for monthly income and yearly income for the entire dataset are the same, which makes sense as yearly income is calculated from the monthly incomes. </a:t>
            </a:r>
          </a:p>
          <a:p>
            <a:pPr marL="0" lvl="0" indent="0" algn="l" rtl="0">
              <a:spcBef>
                <a:spcPts val="0"/>
              </a:spcBef>
              <a:spcAft>
                <a:spcPts val="0"/>
              </a:spcAft>
              <a:buNone/>
            </a:pPr>
            <a:endParaRPr lang="en-US" sz="800" dirty="0">
              <a:latin typeface="Calibri"/>
              <a:ea typeface="Calibri"/>
              <a:cs typeface="Calibri"/>
              <a:sym typeface="Calibri"/>
            </a:endParaRPr>
          </a:p>
        </p:txBody>
      </p:sp>
      <p:sp>
        <p:nvSpPr>
          <p:cNvPr id="23" name="TextBox 22">
            <a:extLst>
              <a:ext uri="{FF2B5EF4-FFF2-40B4-BE49-F238E27FC236}">
                <a16:creationId xmlns:a16="http://schemas.microsoft.com/office/drawing/2014/main" id="{39AAD5D7-CAC3-4DB4-00A1-C0053B66FF1A}"/>
              </a:ext>
            </a:extLst>
          </p:cNvPr>
          <p:cNvSpPr txBox="1"/>
          <p:nvPr/>
        </p:nvSpPr>
        <p:spPr>
          <a:xfrm>
            <a:off x="7964263" y="3552982"/>
            <a:ext cx="1435063" cy="707886"/>
          </a:xfrm>
          <a:prstGeom prst="rect">
            <a:avLst/>
          </a:prstGeom>
          <a:noFill/>
        </p:spPr>
        <p:txBody>
          <a:bodyPr wrap="square" rtlCol="0">
            <a:spAutoFit/>
          </a:bodyPr>
          <a:lstStyle/>
          <a:p>
            <a:pPr marL="0" lvl="0" indent="0" algn="l" rtl="0">
              <a:spcBef>
                <a:spcPts val="0"/>
              </a:spcBef>
              <a:spcAft>
                <a:spcPts val="0"/>
              </a:spcAft>
              <a:buNone/>
            </a:pPr>
            <a:r>
              <a:rPr lang="en-US" sz="800" dirty="0">
                <a:latin typeface="Calibri"/>
                <a:ea typeface="Calibri"/>
                <a:cs typeface="Calibri"/>
                <a:sym typeface="Calibri"/>
              </a:rPr>
              <a:t>- Left-skewed distribution</a:t>
            </a:r>
          </a:p>
          <a:p>
            <a:pPr marL="0" lvl="0" indent="0" algn="l" rtl="0">
              <a:spcBef>
                <a:spcPts val="0"/>
              </a:spcBef>
              <a:spcAft>
                <a:spcPts val="0"/>
              </a:spcAft>
              <a:buNone/>
            </a:pPr>
            <a:r>
              <a:rPr lang="en-US" sz="800" dirty="0">
                <a:latin typeface="Calibri"/>
                <a:ea typeface="Calibri"/>
                <a:cs typeface="Calibri"/>
                <a:sym typeface="Calibri"/>
              </a:rPr>
              <a:t>- Employees between 2.5 years to 7.5 years in current role Look for opportunities outside the company </a:t>
            </a:r>
          </a:p>
        </p:txBody>
      </p:sp>
      <p:sp>
        <p:nvSpPr>
          <p:cNvPr id="26" name="Rectangle 25">
            <a:extLst>
              <a:ext uri="{FF2B5EF4-FFF2-40B4-BE49-F238E27FC236}">
                <a16:creationId xmlns:a16="http://schemas.microsoft.com/office/drawing/2014/main" id="{AE0D2864-AF98-6071-9409-A4CDE4D371BC}"/>
              </a:ext>
            </a:extLst>
          </p:cNvPr>
          <p:cNvSpPr/>
          <p:nvPr/>
        </p:nvSpPr>
        <p:spPr>
          <a:xfrm>
            <a:off x="9554305" y="2865016"/>
            <a:ext cx="1764623" cy="323505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Chevron 7">
            <a:extLst>
              <a:ext uri="{FF2B5EF4-FFF2-40B4-BE49-F238E27FC236}">
                <a16:creationId xmlns:a16="http://schemas.microsoft.com/office/drawing/2014/main" id="{5C0F5318-40F2-5C73-6B59-859E736A3BC8}"/>
              </a:ext>
            </a:extLst>
          </p:cNvPr>
          <p:cNvSpPr/>
          <p:nvPr/>
        </p:nvSpPr>
        <p:spPr>
          <a:xfrm>
            <a:off x="9576899" y="1074833"/>
            <a:ext cx="1711833" cy="772779"/>
          </a:xfrm>
          <a:prstGeom prst="chevr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28" name="TextBox 27">
            <a:extLst>
              <a:ext uri="{FF2B5EF4-FFF2-40B4-BE49-F238E27FC236}">
                <a16:creationId xmlns:a16="http://schemas.microsoft.com/office/drawing/2014/main" id="{AF535B6C-1614-3E33-A4ED-0A33077D0942}"/>
              </a:ext>
            </a:extLst>
          </p:cNvPr>
          <p:cNvSpPr txBox="1"/>
          <p:nvPr/>
        </p:nvSpPr>
        <p:spPr>
          <a:xfrm>
            <a:off x="9836458" y="1234955"/>
            <a:ext cx="1317691" cy="461665"/>
          </a:xfrm>
          <a:prstGeom prst="rect">
            <a:avLst/>
          </a:prstGeom>
          <a:noFill/>
        </p:spPr>
        <p:txBody>
          <a:bodyPr wrap="square" rtlCol="0">
            <a:spAutoFit/>
          </a:bodyPr>
          <a:lstStyle/>
          <a:p>
            <a:pPr algn="ctr"/>
            <a:r>
              <a:rPr lang="en-US" altLang="ko-KR" sz="1200" b="1" dirty="0" err="1">
                <a:solidFill>
                  <a:schemeClr val="bg1"/>
                </a:solidFill>
                <a:cs typeface="Arial" pitchFamily="34" charset="0"/>
              </a:rPr>
              <a:t>YearsSinceLastPromotion</a:t>
            </a:r>
            <a:endParaRPr lang="ko-KR" altLang="en-US" sz="1200" b="1" dirty="0">
              <a:solidFill>
                <a:schemeClr val="bg1"/>
              </a:solidFill>
              <a:cs typeface="Arial" pitchFamily="34" charset="0"/>
            </a:endParaRPr>
          </a:p>
        </p:txBody>
      </p:sp>
      <p:sp>
        <p:nvSpPr>
          <p:cNvPr id="29" name="TextBox 28">
            <a:extLst>
              <a:ext uri="{FF2B5EF4-FFF2-40B4-BE49-F238E27FC236}">
                <a16:creationId xmlns:a16="http://schemas.microsoft.com/office/drawing/2014/main" id="{95105169-8C2B-0114-819E-E02AE87C6195}"/>
              </a:ext>
            </a:extLst>
          </p:cNvPr>
          <p:cNvSpPr txBox="1"/>
          <p:nvPr/>
        </p:nvSpPr>
        <p:spPr>
          <a:xfrm>
            <a:off x="9674335" y="3243694"/>
            <a:ext cx="1435063" cy="830997"/>
          </a:xfrm>
          <a:prstGeom prst="rect">
            <a:avLst/>
          </a:prstGeom>
          <a:noFill/>
        </p:spPr>
        <p:txBody>
          <a:bodyPr wrap="square" rtlCol="0">
            <a:spAutoFit/>
          </a:bodyPr>
          <a:lstStyle/>
          <a:p>
            <a:pPr marL="0" lvl="0" indent="0" algn="l" rtl="0">
              <a:spcBef>
                <a:spcPts val="0"/>
              </a:spcBef>
              <a:spcAft>
                <a:spcPts val="0"/>
              </a:spcAft>
              <a:buNone/>
            </a:pPr>
            <a:r>
              <a:rPr lang="en-US" sz="800" dirty="0">
                <a:latin typeface="Calibri"/>
                <a:ea typeface="Calibri"/>
                <a:cs typeface="Calibri"/>
                <a:sym typeface="Calibri"/>
              </a:rPr>
              <a:t>- Left-skewed distribution</a:t>
            </a:r>
          </a:p>
          <a:p>
            <a:pPr marL="0" lvl="0" indent="0" algn="l" rtl="0">
              <a:spcBef>
                <a:spcPts val="0"/>
              </a:spcBef>
              <a:spcAft>
                <a:spcPts val="0"/>
              </a:spcAft>
              <a:buNone/>
            </a:pPr>
            <a:r>
              <a:rPr lang="en-US" sz="800" dirty="0">
                <a:latin typeface="Calibri"/>
                <a:ea typeface="Calibri"/>
                <a:cs typeface="Calibri"/>
                <a:sym typeface="Calibri"/>
              </a:rPr>
              <a:t>- Employees  who recently got the promotion between 0 to 2 years  look for job opportunities outside the company</a:t>
            </a:r>
          </a:p>
        </p:txBody>
      </p:sp>
      <p:pic>
        <p:nvPicPr>
          <p:cNvPr id="47" name="Picture 46">
            <a:extLst>
              <a:ext uri="{FF2B5EF4-FFF2-40B4-BE49-F238E27FC236}">
                <a16:creationId xmlns:a16="http://schemas.microsoft.com/office/drawing/2014/main" id="{88578D14-4320-1BE5-C92D-F1D66014BFE1}"/>
              </a:ext>
            </a:extLst>
          </p:cNvPr>
          <p:cNvPicPr>
            <a:picLocks noChangeAspect="1"/>
          </p:cNvPicPr>
          <p:nvPr/>
        </p:nvPicPr>
        <p:blipFill>
          <a:blip r:embed="rId7"/>
          <a:stretch>
            <a:fillRect/>
          </a:stretch>
        </p:blipFill>
        <p:spPr>
          <a:xfrm>
            <a:off x="4211735" y="2784279"/>
            <a:ext cx="1920312" cy="1255077"/>
          </a:xfrm>
          <a:prstGeom prst="rect">
            <a:avLst/>
          </a:prstGeom>
        </p:spPr>
      </p:pic>
      <p:pic>
        <p:nvPicPr>
          <p:cNvPr id="49" name="Picture 48">
            <a:extLst>
              <a:ext uri="{FF2B5EF4-FFF2-40B4-BE49-F238E27FC236}">
                <a16:creationId xmlns:a16="http://schemas.microsoft.com/office/drawing/2014/main" id="{27FE488C-D6E4-234D-EB36-37BF6277A863}"/>
              </a:ext>
            </a:extLst>
          </p:cNvPr>
          <p:cNvPicPr>
            <a:picLocks noChangeAspect="1"/>
          </p:cNvPicPr>
          <p:nvPr/>
        </p:nvPicPr>
        <p:blipFill>
          <a:blip r:embed="rId8"/>
          <a:stretch>
            <a:fillRect/>
          </a:stretch>
        </p:blipFill>
        <p:spPr>
          <a:xfrm>
            <a:off x="6020041" y="2407503"/>
            <a:ext cx="1790739" cy="1295652"/>
          </a:xfrm>
          <a:prstGeom prst="rect">
            <a:avLst/>
          </a:prstGeom>
        </p:spPr>
      </p:pic>
      <p:pic>
        <p:nvPicPr>
          <p:cNvPr id="53" name="Picture 52">
            <a:extLst>
              <a:ext uri="{FF2B5EF4-FFF2-40B4-BE49-F238E27FC236}">
                <a16:creationId xmlns:a16="http://schemas.microsoft.com/office/drawing/2014/main" id="{DFCE8850-6400-3C6E-877B-2F0617D787DE}"/>
              </a:ext>
            </a:extLst>
          </p:cNvPr>
          <p:cNvPicPr>
            <a:picLocks noChangeAspect="1"/>
          </p:cNvPicPr>
          <p:nvPr/>
        </p:nvPicPr>
        <p:blipFill>
          <a:blip r:embed="rId9"/>
          <a:stretch>
            <a:fillRect/>
          </a:stretch>
        </p:blipFill>
        <p:spPr>
          <a:xfrm>
            <a:off x="9475061" y="1842458"/>
            <a:ext cx="1902798" cy="1261157"/>
          </a:xfrm>
          <a:prstGeom prst="rect">
            <a:avLst/>
          </a:prstGeom>
        </p:spPr>
      </p:pic>
    </p:spTree>
    <p:extLst>
      <p:ext uri="{BB962C8B-B14F-4D97-AF65-F5344CB8AC3E}">
        <p14:creationId xmlns:p14="http://schemas.microsoft.com/office/powerpoint/2010/main" val="2475230058"/>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2915</TotalTime>
  <Words>1724</Words>
  <Application>Microsoft Office PowerPoint</Application>
  <PresentationFormat>Widescreen</PresentationFormat>
  <Paragraphs>145</Paragraphs>
  <Slides>25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25</vt:i4>
      </vt:variant>
    </vt:vector>
  </HeadingPairs>
  <TitlesOfParts>
    <vt:vector size="31" baseType="lpstr">
      <vt:lpstr>Arial</vt:lpstr>
      <vt:lpstr>Calibri</vt:lpstr>
      <vt:lpstr>Helvetica Neue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Sashidhar Bezawada</cp:lastModifiedBy>
  <cp:revision>146</cp:revision>
  <dcterms:created xsi:type="dcterms:W3CDTF">2019-01-14T06:35:35Z</dcterms:created>
  <dcterms:modified xsi:type="dcterms:W3CDTF">2022-11-20T05:15:46Z</dcterms:modified>
</cp:coreProperties>
</file>