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5" name="Shape 215"/>
          <p:cNvSpPr/>
          <p:nvPr>
            <p:ph type="sldImg"/>
          </p:nvPr>
        </p:nvSpPr>
        <p:spPr>
          <a:xfrm>
            <a:off x="1143000" y="685800"/>
            <a:ext cx="4572000" cy="3429000"/>
          </a:xfrm>
          <a:prstGeom prst="rect">
            <a:avLst/>
          </a:prstGeom>
        </p:spPr>
        <p:txBody>
          <a:bodyPr/>
          <a:lstStyle/>
          <a:p>
            <a:pPr/>
          </a:p>
        </p:txBody>
      </p:sp>
      <p:sp>
        <p:nvSpPr>
          <p:cNvPr id="216" name="Shape 2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olo">
    <p:spTree>
      <p:nvGrpSpPr>
        <p:cNvPr id="1" name=""/>
        <p:cNvGrpSpPr/>
        <p:nvPr/>
      </p:nvGrpSpPr>
      <p:grpSpPr>
        <a:xfrm>
          <a:off x="0" y="0"/>
          <a:ext cx="0" cy="0"/>
          <a:chOff x="0" y="0"/>
          <a:chExt cx="0" cy="0"/>
        </a:xfrm>
      </p:grpSpPr>
      <p:sp>
        <p:nvSpPr>
          <p:cNvPr id="11" name="Autore e data"/>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Autore e data</a:t>
            </a:r>
          </a:p>
        </p:txBody>
      </p:sp>
      <p:sp>
        <p:nvSpPr>
          <p:cNvPr id="12" name="Titolo presentazione"/>
          <p:cNvSpPr txBox="1"/>
          <p:nvPr>
            <p:ph type="title" hasCustomPrompt="1"/>
          </p:nvPr>
        </p:nvSpPr>
        <p:spPr>
          <a:xfrm>
            <a:off x="1206496" y="2574991"/>
            <a:ext cx="21971004" cy="4648201"/>
          </a:xfrm>
          <a:prstGeom prst="rect">
            <a:avLst/>
          </a:prstGeom>
        </p:spPr>
        <p:txBody>
          <a:bodyPr anchor="b"/>
          <a:lstStyle>
            <a:lvl1pPr>
              <a:defRPr spc="-232" sz="11600"/>
            </a:lvl1pPr>
          </a:lstStyle>
          <a:p>
            <a:pPr/>
            <a:r>
              <a:t>Titolo presentazione</a:t>
            </a:r>
          </a:p>
        </p:txBody>
      </p:sp>
      <p:sp>
        <p:nvSpPr>
          <p:cNvPr id="13" name="Corpo livello uno…"/>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Sottotitolo presentazione</a:t>
            </a:r>
          </a:p>
          <a:p>
            <a:pPr lvl="1"/>
            <a:r>
              <a:t/>
            </a:r>
          </a:p>
          <a:p>
            <a:pPr lvl="2"/>
            <a:r>
              <a:t/>
            </a:r>
          </a:p>
          <a:p>
            <a:pPr lvl="3"/>
            <a:r>
              <a:t/>
            </a:r>
          </a:p>
          <a:p>
            <a:pPr lvl="4"/>
            <a:r>
              <a:t/>
            </a:r>
          </a:p>
        </p:txBody>
      </p:sp>
      <p:sp>
        <p:nvSpPr>
          <p:cNvPr id="14" name="Numero diapositiva"/>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chiarazione">
    <p:spTree>
      <p:nvGrpSpPr>
        <p:cNvPr id="1" name=""/>
        <p:cNvGrpSpPr/>
        <p:nvPr/>
      </p:nvGrpSpPr>
      <p:grpSpPr>
        <a:xfrm>
          <a:off x="0" y="0"/>
          <a:ext cx="0" cy="0"/>
          <a:chOff x="0" y="0"/>
          <a:chExt cx="0" cy="0"/>
        </a:xfrm>
      </p:grpSpPr>
      <p:sp>
        <p:nvSpPr>
          <p:cNvPr id="98" name="Corpo livello uno…"/>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Dichiarazione</a:t>
            </a:r>
          </a:p>
          <a:p>
            <a:pPr lvl="1"/>
            <a:r>
              <a:t/>
            </a:r>
          </a:p>
          <a:p>
            <a:pPr lvl="2"/>
            <a:r>
              <a:t/>
            </a:r>
          </a:p>
          <a:p>
            <a:pPr lvl="3"/>
            <a:r>
              <a:t/>
            </a:r>
          </a:p>
          <a:p>
            <a:pPr lvl="4"/>
            <a:r>
              <a:t/>
            </a:r>
          </a:p>
        </p:txBody>
      </p:sp>
      <p:sp>
        <p:nvSpPr>
          <p:cNvPr id="99"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formazione importante">
    <p:spTree>
      <p:nvGrpSpPr>
        <p:cNvPr id="1" name=""/>
        <p:cNvGrpSpPr/>
        <p:nvPr/>
      </p:nvGrpSpPr>
      <p:grpSpPr>
        <a:xfrm>
          <a:off x="0" y="0"/>
          <a:ext cx="0" cy="0"/>
          <a:chOff x="0" y="0"/>
          <a:chExt cx="0" cy="0"/>
        </a:xfrm>
      </p:grpSpPr>
      <p:sp>
        <p:nvSpPr>
          <p:cNvPr id="106" name="Dettagli informazione"/>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Dettagli informazione</a:t>
            </a:r>
          </a:p>
        </p:txBody>
      </p:sp>
      <p:sp>
        <p:nvSpPr>
          <p:cNvPr id="107" name="Corpo livello uno…"/>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zione">
    <p:spTree>
      <p:nvGrpSpPr>
        <p:cNvPr id="1" name=""/>
        <p:cNvGrpSpPr/>
        <p:nvPr/>
      </p:nvGrpSpPr>
      <p:grpSpPr>
        <a:xfrm>
          <a:off x="0" y="0"/>
          <a:ext cx="0" cy="0"/>
          <a:chOff x="0" y="0"/>
          <a:chExt cx="0" cy="0"/>
        </a:xfrm>
      </p:grpSpPr>
      <p:sp>
        <p:nvSpPr>
          <p:cNvPr id="115" name="Attribuzione"/>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Attribuzione</a:t>
            </a:r>
          </a:p>
        </p:txBody>
      </p:sp>
      <p:sp>
        <p:nvSpPr>
          <p:cNvPr id="116" name="Corpo livello uno…"/>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“Citazione degna di nota”</a:t>
            </a:r>
          </a:p>
          <a:p>
            <a:pPr lvl="1"/>
            <a:r>
              <a:t/>
            </a:r>
          </a:p>
          <a:p>
            <a:pPr lvl="2"/>
            <a:r>
              <a:t/>
            </a:r>
          </a:p>
          <a:p>
            <a:pPr lvl="3"/>
            <a:r>
              <a:t/>
            </a:r>
          </a:p>
          <a:p>
            <a:pPr lvl="4"/>
            <a:r>
              <a:t/>
            </a:r>
          </a:p>
        </p:txBody>
      </p:sp>
      <p:sp>
        <p:nvSpPr>
          <p:cNvPr id="11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per pagina">
    <p:spTree>
      <p:nvGrpSpPr>
        <p:cNvPr id="1" name=""/>
        <p:cNvGrpSpPr/>
        <p:nvPr/>
      </p:nvGrpSpPr>
      <p:grpSpPr>
        <a:xfrm>
          <a:off x="0" y="0"/>
          <a:ext cx="0" cy="0"/>
          <a:chOff x="0" y="0"/>
          <a:chExt cx="0" cy="0"/>
        </a:xfrm>
      </p:grpSpPr>
      <p:sp>
        <p:nvSpPr>
          <p:cNvPr id="124" name="Primo piano con piante selvatiche che crescono tra rocce laviche"/>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Imponente formazione rocciosa che si staglia su nuvole scure con una strada sterrata sullo sfondo"/>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Primo piano di una pianta selvatica che cresce tra rocce laviche"/>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34" name="cascata circondata da un paesaggio roccioso e verdeggiant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uota">
    <p:spTree>
      <p:nvGrpSpPr>
        <p:cNvPr id="1" name=""/>
        <p:cNvGrpSpPr/>
        <p:nvPr/>
      </p:nvGrpSpPr>
      <p:grpSpPr>
        <a:xfrm>
          <a:off x="0" y="0"/>
          <a:ext cx="0" cy="0"/>
          <a:chOff x="0" y="0"/>
          <a:chExt cx="0" cy="0"/>
        </a:xfrm>
      </p:grpSpPr>
      <p:sp>
        <p:nvSpPr>
          <p:cNvPr id="142"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punti elenco">
    <p:spTree>
      <p:nvGrpSpPr>
        <p:cNvPr id="1" name=""/>
        <p:cNvGrpSpPr/>
        <p:nvPr/>
      </p:nvGrpSpPr>
      <p:grpSpPr>
        <a:xfrm>
          <a:off x="0" y="0"/>
          <a:ext cx="0" cy="0"/>
          <a:chOff x="0" y="0"/>
          <a:chExt cx="0" cy="0"/>
        </a:xfrm>
      </p:grpSpPr>
      <p:sp>
        <p:nvSpPr>
          <p:cNvPr id="149" name="Titolo"/>
          <p:cNvSpPr txBox="1"/>
          <p:nvPr>
            <p:ph type="title" hasCustomPrompt="1"/>
          </p:nvPr>
        </p:nvSpPr>
        <p:spPr>
          <a:prstGeom prst="rect">
            <a:avLst/>
          </a:prstGeom>
        </p:spPr>
        <p:txBody>
          <a:bodyPr/>
          <a:lstStyle/>
          <a:p>
            <a:pPr/>
            <a:r>
              <a:t>Titolo</a:t>
            </a:r>
          </a:p>
        </p:txBody>
      </p:sp>
      <p:sp>
        <p:nvSpPr>
          <p:cNvPr id="150" name="Sottotitolo diapositiva"/>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Sottotitolo diapositiva</a:t>
            </a:r>
          </a:p>
        </p:txBody>
      </p:sp>
      <p:sp>
        <p:nvSpPr>
          <p:cNvPr id="151" name="Corpo livello uno…"/>
          <p:cNvSpPr txBox="1"/>
          <p:nvPr>
            <p:ph type="body" idx="1" hasCustomPrompt="1"/>
          </p:nvPr>
        </p:nvSpPr>
        <p:spPr>
          <a:prstGeom prst="rect">
            <a:avLst/>
          </a:prstGeom>
        </p:spPr>
        <p:txBody>
          <a:bodyPr/>
          <a:lstStyle>
            <a:lvl2pPr>
              <a:buChar char="*"/>
            </a:lvl2pPr>
            <a:lvl3pPr>
              <a:buChar char="*"/>
            </a:lvl3pPr>
            <a:lvl4pPr>
              <a:buChar char="*"/>
            </a:lvl4pPr>
            <a:lvl5pPr>
              <a:buChar char="*"/>
            </a:lvl5pPr>
          </a:lstStyle>
          <a:p>
            <a:pPr/>
            <a:r>
              <a:t>Testo elenco puntato diapositiva</a:t>
            </a:r>
          </a:p>
          <a:p>
            <a:pPr lvl="1"/>
            <a:r>
              <a:t/>
            </a:r>
          </a:p>
          <a:p>
            <a:pPr lvl="2"/>
            <a:r>
              <a:t/>
            </a:r>
          </a:p>
          <a:p>
            <a:pPr lvl="3"/>
            <a:r>
              <a:t/>
            </a:r>
          </a:p>
          <a:p>
            <a:pPr lvl="4"/>
            <a:r>
              <a:t/>
            </a:r>
          </a:p>
        </p:txBody>
      </p:sp>
      <p:sp>
        <p:nvSpPr>
          <p:cNvPr id="152"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punti elenco e foto">
    <p:spTree>
      <p:nvGrpSpPr>
        <p:cNvPr id="1" name=""/>
        <p:cNvGrpSpPr/>
        <p:nvPr/>
      </p:nvGrpSpPr>
      <p:grpSpPr>
        <a:xfrm>
          <a:off x="0" y="0"/>
          <a:ext cx="0" cy="0"/>
          <a:chOff x="0" y="0"/>
          <a:chExt cx="0" cy="0"/>
        </a:xfrm>
      </p:grpSpPr>
      <p:sp>
        <p:nvSpPr>
          <p:cNvPr id="159" name="Titolo"/>
          <p:cNvSpPr txBox="1"/>
          <p:nvPr>
            <p:ph type="title" hasCustomPrompt="1"/>
          </p:nvPr>
        </p:nvSpPr>
        <p:spPr>
          <a:xfrm>
            <a:off x="1206500" y="952500"/>
            <a:ext cx="9779000" cy="1435100"/>
          </a:xfrm>
          <a:prstGeom prst="rect">
            <a:avLst/>
          </a:prstGeom>
        </p:spPr>
        <p:txBody>
          <a:bodyPr/>
          <a:lstStyle/>
          <a:p>
            <a:pPr/>
            <a:r>
              <a:t>Titolo</a:t>
            </a:r>
          </a:p>
        </p:txBody>
      </p:sp>
      <p:sp>
        <p:nvSpPr>
          <p:cNvPr id="160" name="Sottotitolo diapositiva"/>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Sottotitolo diapositiva</a:t>
            </a:r>
          </a:p>
        </p:txBody>
      </p:sp>
      <p:sp>
        <p:nvSpPr>
          <p:cNvPr id="161" name="Corpo livello uno…"/>
          <p:cNvSpPr txBox="1"/>
          <p:nvPr>
            <p:ph type="body" sz="half" idx="1" hasCustomPrompt="1"/>
          </p:nvPr>
        </p:nvSpPr>
        <p:spPr>
          <a:xfrm>
            <a:off x="1206500" y="4248504"/>
            <a:ext cx="9779000" cy="8256012"/>
          </a:xfrm>
          <a:prstGeom prst="rect">
            <a:avLst/>
          </a:prstGeom>
        </p:spPr>
        <p:txBody>
          <a:bodyPr/>
          <a:lstStyle>
            <a:lvl1pPr>
              <a:buSzPct val="100000"/>
            </a:lvl1pPr>
          </a:lstStyle>
          <a:p>
            <a:pPr/>
            <a:r>
              <a:t>Testo elenco puntato diapositiva</a:t>
            </a:r>
          </a:p>
          <a:p>
            <a:pPr lvl="1"/>
            <a:r>
              <a:t/>
            </a:r>
          </a:p>
          <a:p>
            <a:pPr lvl="2"/>
            <a:r>
              <a:t/>
            </a:r>
          </a:p>
          <a:p>
            <a:pPr lvl="3"/>
            <a:r>
              <a:t/>
            </a:r>
          </a:p>
          <a:p>
            <a:pPr lvl="4"/>
            <a:r>
              <a:t/>
            </a:r>
          </a:p>
        </p:txBody>
      </p:sp>
      <p:sp>
        <p:nvSpPr>
          <p:cNvPr id="162" name="Imponente formazione rocciosa che si staglia su nuvole scure con una strada sterrata sullo sfondo"/>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16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punti elenco">
    <p:spTree>
      <p:nvGrpSpPr>
        <p:cNvPr id="1" name=""/>
        <p:cNvGrpSpPr/>
        <p:nvPr/>
      </p:nvGrpSpPr>
      <p:grpSpPr>
        <a:xfrm>
          <a:off x="0" y="0"/>
          <a:ext cx="0" cy="0"/>
          <a:chOff x="0" y="0"/>
          <a:chExt cx="0" cy="0"/>
        </a:xfrm>
      </p:grpSpPr>
      <p:sp>
        <p:nvSpPr>
          <p:cNvPr id="170" name="Titolo"/>
          <p:cNvSpPr txBox="1"/>
          <p:nvPr>
            <p:ph type="title" hasCustomPrompt="1"/>
          </p:nvPr>
        </p:nvSpPr>
        <p:spPr>
          <a:prstGeom prst="rect">
            <a:avLst/>
          </a:prstGeom>
        </p:spPr>
        <p:txBody>
          <a:bodyPr/>
          <a:lstStyle/>
          <a:p>
            <a:pPr/>
            <a:r>
              <a:t>Titolo</a:t>
            </a:r>
          </a:p>
        </p:txBody>
      </p:sp>
      <p:sp>
        <p:nvSpPr>
          <p:cNvPr id="171" name="Sottotitolo diapositiva"/>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Sottotitolo diapositiva</a:t>
            </a:r>
          </a:p>
        </p:txBody>
      </p:sp>
      <p:sp>
        <p:nvSpPr>
          <p:cNvPr id="172" name="Corpo livello uno…"/>
          <p:cNvSpPr txBox="1"/>
          <p:nvPr>
            <p:ph type="body" idx="1" hasCustomPrompt="1"/>
          </p:nvPr>
        </p:nvSpPr>
        <p:spPr>
          <a:prstGeom prst="rect">
            <a:avLst/>
          </a:prstGeom>
        </p:spPr>
        <p:txBody>
          <a:bodyPr/>
          <a:lstStyle>
            <a:lvl1pPr>
              <a:buSzPct val="100000"/>
            </a:lvl1pPr>
          </a:lstStyle>
          <a:p>
            <a:pPr/>
            <a:r>
              <a:t>Testo elenco puntato diapositiva</a:t>
            </a:r>
          </a:p>
          <a:p>
            <a:pPr lvl="1"/>
            <a:r>
              <a:t/>
            </a:r>
          </a:p>
          <a:p>
            <a:pPr lvl="2"/>
            <a:r>
              <a:t/>
            </a:r>
          </a:p>
          <a:p>
            <a:pPr lvl="3"/>
            <a:r>
              <a:t/>
            </a:r>
          </a:p>
          <a:p>
            <a:pPr lvl="4"/>
            <a:r>
              <a:t/>
            </a:r>
          </a:p>
        </p:txBody>
      </p:sp>
      <p:sp>
        <p:nvSpPr>
          <p:cNvPr id="17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punti elenco">
    <p:spTree>
      <p:nvGrpSpPr>
        <p:cNvPr id="1" name=""/>
        <p:cNvGrpSpPr/>
        <p:nvPr/>
      </p:nvGrpSpPr>
      <p:grpSpPr>
        <a:xfrm>
          <a:off x="0" y="0"/>
          <a:ext cx="0" cy="0"/>
          <a:chOff x="0" y="0"/>
          <a:chExt cx="0" cy="0"/>
        </a:xfrm>
      </p:grpSpPr>
      <p:sp>
        <p:nvSpPr>
          <p:cNvPr id="180" name="Titolo"/>
          <p:cNvSpPr txBox="1"/>
          <p:nvPr>
            <p:ph type="title" hasCustomPrompt="1"/>
          </p:nvPr>
        </p:nvSpPr>
        <p:spPr>
          <a:xfrm>
            <a:off x="1206500" y="952500"/>
            <a:ext cx="21971000" cy="1433164"/>
          </a:xfrm>
          <a:prstGeom prst="rect">
            <a:avLst/>
          </a:prstGeom>
        </p:spPr>
        <p:txBody>
          <a:bodyPr/>
          <a:lstStyle>
            <a:lvl1pPr defTabSz="2438337">
              <a:defRPr spc="-170"/>
            </a:lvl1pPr>
          </a:lstStyle>
          <a:p>
            <a:pPr/>
            <a:r>
              <a:t>Titolo</a:t>
            </a:r>
          </a:p>
        </p:txBody>
      </p:sp>
      <p:sp>
        <p:nvSpPr>
          <p:cNvPr id="181" name="Corpo livello uno…"/>
          <p:cNvSpPr txBox="1"/>
          <p:nvPr>
            <p:ph type="body" sz="quarter" idx="1" hasCustomPrompt="1"/>
          </p:nvPr>
        </p:nvSpPr>
        <p:spPr>
          <a:xfrm>
            <a:off x="1206500" y="2245961"/>
            <a:ext cx="21971000" cy="934781"/>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Sottotitolo diapositiva</a:t>
            </a:r>
          </a:p>
          <a:p>
            <a:pPr lvl="1"/>
            <a:r>
              <a:t/>
            </a:r>
          </a:p>
          <a:p>
            <a:pPr lvl="2"/>
            <a:r>
              <a:t/>
            </a:r>
          </a:p>
          <a:p>
            <a:pPr lvl="3"/>
            <a:r>
              <a:t/>
            </a:r>
          </a:p>
          <a:p>
            <a:pPr lvl="4"/>
            <a:r>
              <a:t/>
            </a:r>
          </a:p>
        </p:txBody>
      </p:sp>
      <p:sp>
        <p:nvSpPr>
          <p:cNvPr id="182" name="Corpo livello uno…"/>
          <p:cNvSpPr txBox="1"/>
          <p:nvPr>
            <p:ph type="body" idx="21" hasCustomPrompt="1"/>
          </p:nvPr>
        </p:nvSpPr>
        <p:spPr>
          <a:xfrm>
            <a:off x="1206500" y="4248503"/>
            <a:ext cx="21971000" cy="8256014"/>
          </a:xfrm>
          <a:prstGeom prst="rect">
            <a:avLst/>
          </a:prstGeom>
        </p:spPr>
        <p:txBody>
          <a:bodyPr/>
          <a:lstStyle>
            <a:lvl1pPr defTabSz="2438337"/>
          </a:lstStyle>
          <a:p>
            <a:pPr/>
            <a:r>
              <a:t>Testo elenco puntato diapositiva</a:t>
            </a:r>
          </a:p>
        </p:txBody>
      </p:sp>
      <p:sp>
        <p:nvSpPr>
          <p:cNvPr id="183" name="Numero diapositiva"/>
          <p:cNvSpPr txBox="1"/>
          <p:nvPr>
            <p:ph type="sldNum" sz="quarter" idx="2"/>
          </p:nvPr>
        </p:nvSpPr>
        <p:spPr>
          <a:xfrm>
            <a:off x="12001499" y="13080999"/>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foto">
    <p:spTree>
      <p:nvGrpSpPr>
        <p:cNvPr id="1" name=""/>
        <p:cNvGrpSpPr/>
        <p:nvPr/>
      </p:nvGrpSpPr>
      <p:grpSpPr>
        <a:xfrm>
          <a:off x="0" y="0"/>
          <a:ext cx="0" cy="0"/>
          <a:chOff x="0" y="0"/>
          <a:chExt cx="0" cy="0"/>
        </a:xfrm>
      </p:grpSpPr>
      <p:sp>
        <p:nvSpPr>
          <p:cNvPr id="21" name="Paesaggio collinare con vegetazione rigogliosa"/>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Titolo presentazione"/>
          <p:cNvSpPr txBox="1"/>
          <p:nvPr>
            <p:ph type="title" hasCustomPrompt="1"/>
          </p:nvPr>
        </p:nvSpPr>
        <p:spPr>
          <a:xfrm>
            <a:off x="1206500" y="7124700"/>
            <a:ext cx="21971000" cy="4648200"/>
          </a:xfrm>
          <a:prstGeom prst="rect">
            <a:avLst/>
          </a:prstGeom>
        </p:spPr>
        <p:txBody>
          <a:bodyPr anchor="b"/>
          <a:lstStyle>
            <a:lvl1pPr>
              <a:defRPr spc="-232" sz="11600"/>
            </a:lvl1pPr>
          </a:lstStyle>
          <a:p>
            <a:pPr/>
            <a:r>
              <a:t>Titolo presentazione</a:t>
            </a:r>
          </a:p>
        </p:txBody>
      </p:sp>
      <p:sp>
        <p:nvSpPr>
          <p:cNvPr id="23" name="Autore e data"/>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Autore e data</a:t>
            </a:r>
          </a:p>
        </p:txBody>
      </p:sp>
      <p:sp>
        <p:nvSpPr>
          <p:cNvPr id="24" name="Corpo livello uno…"/>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Sottotitolo presentazione </a:t>
            </a:r>
          </a:p>
          <a:p>
            <a:pPr lvl="1"/>
            <a:r>
              <a:t/>
            </a:r>
          </a:p>
          <a:p>
            <a:pPr lvl="2"/>
            <a:r>
              <a:t/>
            </a:r>
          </a:p>
          <a:p>
            <a:pPr lvl="3"/>
            <a:r>
              <a:t/>
            </a:r>
          </a:p>
          <a:p>
            <a:pPr lvl="4"/>
            <a:r>
              <a:t/>
            </a:r>
          </a:p>
        </p:txBody>
      </p:sp>
      <p:sp>
        <p:nvSpPr>
          <p:cNvPr id="2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punti elenco">
    <p:spTree>
      <p:nvGrpSpPr>
        <p:cNvPr id="1" name=""/>
        <p:cNvGrpSpPr/>
        <p:nvPr/>
      </p:nvGrpSpPr>
      <p:grpSpPr>
        <a:xfrm>
          <a:off x="0" y="0"/>
          <a:ext cx="0" cy="0"/>
          <a:chOff x="0" y="0"/>
          <a:chExt cx="0" cy="0"/>
        </a:xfrm>
      </p:grpSpPr>
      <p:sp>
        <p:nvSpPr>
          <p:cNvPr id="190" name="Titolo"/>
          <p:cNvSpPr txBox="1"/>
          <p:nvPr>
            <p:ph type="title" hasCustomPrompt="1"/>
          </p:nvPr>
        </p:nvSpPr>
        <p:spPr>
          <a:xfrm>
            <a:off x="1206500" y="952500"/>
            <a:ext cx="21971000" cy="1433164"/>
          </a:xfrm>
          <a:prstGeom prst="rect">
            <a:avLst/>
          </a:prstGeom>
        </p:spPr>
        <p:txBody>
          <a:bodyPr/>
          <a:lstStyle>
            <a:lvl1pPr defTabSz="2438337">
              <a:defRPr spc="-170"/>
            </a:lvl1pPr>
          </a:lstStyle>
          <a:p>
            <a:pPr/>
            <a:r>
              <a:t>Titolo</a:t>
            </a:r>
          </a:p>
        </p:txBody>
      </p:sp>
      <p:sp>
        <p:nvSpPr>
          <p:cNvPr id="191" name="Corpo livello uno…"/>
          <p:cNvSpPr txBox="1"/>
          <p:nvPr>
            <p:ph type="body" sz="quarter" idx="1" hasCustomPrompt="1"/>
          </p:nvPr>
        </p:nvSpPr>
        <p:spPr>
          <a:xfrm>
            <a:off x="1206500" y="2245960"/>
            <a:ext cx="21971000" cy="934782"/>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Sottotitolo diapositiva</a:t>
            </a:r>
          </a:p>
          <a:p>
            <a:pPr lvl="1"/>
            <a:r>
              <a:t/>
            </a:r>
          </a:p>
          <a:p>
            <a:pPr lvl="2"/>
            <a:r>
              <a:t/>
            </a:r>
          </a:p>
          <a:p>
            <a:pPr lvl="3"/>
            <a:r>
              <a:t/>
            </a:r>
          </a:p>
          <a:p>
            <a:pPr lvl="4"/>
            <a:r>
              <a:t/>
            </a:r>
          </a:p>
        </p:txBody>
      </p:sp>
      <p:sp>
        <p:nvSpPr>
          <p:cNvPr id="192" name="Corpo livello uno…"/>
          <p:cNvSpPr txBox="1"/>
          <p:nvPr>
            <p:ph type="body" idx="21" hasCustomPrompt="1"/>
          </p:nvPr>
        </p:nvSpPr>
        <p:spPr>
          <a:xfrm>
            <a:off x="1206500" y="4248503"/>
            <a:ext cx="21971000" cy="8256014"/>
          </a:xfrm>
          <a:prstGeom prst="rect">
            <a:avLst/>
          </a:prstGeom>
        </p:spPr>
        <p:txBody>
          <a:bodyPr/>
          <a:lstStyle>
            <a:lvl1pPr defTabSz="2438337"/>
          </a:lstStyle>
          <a:p>
            <a:pPr/>
            <a:r>
              <a:t>Testo elenco puntato diapositiva</a:t>
            </a:r>
          </a:p>
        </p:txBody>
      </p:sp>
      <p:sp>
        <p:nvSpPr>
          <p:cNvPr id="193" name="Numero diapositiva"/>
          <p:cNvSpPr txBox="1"/>
          <p:nvPr>
            <p:ph type="sldNum" sz="quarter" idx="2"/>
          </p:nvPr>
        </p:nvSpPr>
        <p:spPr>
          <a:xfrm>
            <a:off x="12001500"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200" name="cascata circondata da un paesaggio roccioso e verdeggiant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201" name="Numero diapositiva"/>
          <p:cNvSpPr txBox="1"/>
          <p:nvPr>
            <p:ph type="sldNum" sz="quarter" idx="2"/>
          </p:nvPr>
        </p:nvSpPr>
        <p:spPr>
          <a:xfrm>
            <a:off x="12001500"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zione">
    <p:spTree>
      <p:nvGrpSpPr>
        <p:cNvPr id="1" name=""/>
        <p:cNvGrpSpPr/>
        <p:nvPr/>
      </p:nvGrpSpPr>
      <p:grpSpPr>
        <a:xfrm>
          <a:off x="0" y="0"/>
          <a:ext cx="0" cy="0"/>
          <a:chOff x="0" y="0"/>
          <a:chExt cx="0" cy="0"/>
        </a:xfrm>
      </p:grpSpPr>
      <p:sp>
        <p:nvSpPr>
          <p:cNvPr id="208" name="Titolo sezione"/>
          <p:cNvSpPr txBox="1"/>
          <p:nvPr>
            <p:ph type="title" hasCustomPrompt="1"/>
          </p:nvPr>
        </p:nvSpPr>
        <p:spPr>
          <a:xfrm>
            <a:off x="1206496" y="4533900"/>
            <a:ext cx="21971005" cy="4648200"/>
          </a:xfrm>
          <a:prstGeom prst="rect">
            <a:avLst/>
          </a:prstGeom>
        </p:spPr>
        <p:txBody>
          <a:bodyPr anchor="ctr"/>
          <a:lstStyle>
            <a:lvl1pPr defTabSz="2438337">
              <a:defRPr b="0" spc="-232" sz="11600">
                <a:latin typeface="Helvetica Neue Medium"/>
                <a:ea typeface="Helvetica Neue Medium"/>
                <a:cs typeface="Helvetica Neue Medium"/>
                <a:sym typeface="Helvetica Neue Medium"/>
              </a:defRPr>
            </a:lvl1pPr>
          </a:lstStyle>
          <a:p>
            <a:pPr/>
            <a:r>
              <a:t>Titolo sezione</a:t>
            </a:r>
          </a:p>
        </p:txBody>
      </p:sp>
      <p:sp>
        <p:nvSpPr>
          <p:cNvPr id="209" name="Numero diapositiva"/>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foto 2">
    <p:spTree>
      <p:nvGrpSpPr>
        <p:cNvPr id="1" name=""/>
        <p:cNvGrpSpPr/>
        <p:nvPr/>
      </p:nvGrpSpPr>
      <p:grpSpPr>
        <a:xfrm>
          <a:off x="0" y="0"/>
          <a:ext cx="0" cy="0"/>
          <a:chOff x="0" y="0"/>
          <a:chExt cx="0" cy="0"/>
        </a:xfrm>
      </p:grpSpPr>
      <p:sp>
        <p:nvSpPr>
          <p:cNvPr id="32" name="Titolo"/>
          <p:cNvSpPr txBox="1"/>
          <p:nvPr>
            <p:ph type="title" hasCustomPrompt="1"/>
          </p:nvPr>
        </p:nvSpPr>
        <p:spPr>
          <a:xfrm>
            <a:off x="1206500" y="1270000"/>
            <a:ext cx="9779000" cy="5882273"/>
          </a:xfrm>
          <a:prstGeom prst="rect">
            <a:avLst/>
          </a:prstGeom>
        </p:spPr>
        <p:txBody>
          <a:bodyPr anchor="b"/>
          <a:lstStyle/>
          <a:p>
            <a:pPr/>
            <a:r>
              <a:t>Titolo</a:t>
            </a:r>
          </a:p>
        </p:txBody>
      </p:sp>
      <p:sp>
        <p:nvSpPr>
          <p:cNvPr id="33" name="Corpo livello uno…"/>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Sottotitolo diapositiva</a:t>
            </a:r>
          </a:p>
          <a:p>
            <a:pPr lvl="1"/>
            <a:r>
              <a:t/>
            </a:r>
          </a:p>
          <a:p>
            <a:pPr lvl="2"/>
            <a:r>
              <a:t/>
            </a:r>
          </a:p>
          <a:p>
            <a:pPr lvl="3"/>
            <a:r>
              <a:t/>
            </a:r>
          </a:p>
          <a:p>
            <a:pPr lvl="4"/>
            <a:r>
              <a:t/>
            </a:r>
          </a:p>
        </p:txBody>
      </p:sp>
      <p:sp>
        <p:nvSpPr>
          <p:cNvPr id="34" name="Rocce coperte di muschio"/>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Numero diapositiva"/>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punti elenco">
    <p:spTree>
      <p:nvGrpSpPr>
        <p:cNvPr id="1" name=""/>
        <p:cNvGrpSpPr/>
        <p:nvPr/>
      </p:nvGrpSpPr>
      <p:grpSpPr>
        <a:xfrm>
          <a:off x="0" y="0"/>
          <a:ext cx="0" cy="0"/>
          <a:chOff x="0" y="0"/>
          <a:chExt cx="0" cy="0"/>
        </a:xfrm>
      </p:grpSpPr>
      <p:sp>
        <p:nvSpPr>
          <p:cNvPr id="42" name="Titolo"/>
          <p:cNvSpPr txBox="1"/>
          <p:nvPr>
            <p:ph type="title" hasCustomPrompt="1"/>
          </p:nvPr>
        </p:nvSpPr>
        <p:spPr>
          <a:prstGeom prst="rect">
            <a:avLst/>
          </a:prstGeom>
        </p:spPr>
        <p:txBody>
          <a:bodyPr/>
          <a:lstStyle/>
          <a:p>
            <a:pPr/>
            <a:r>
              <a:t>Titolo</a:t>
            </a:r>
          </a:p>
        </p:txBody>
      </p:sp>
      <p:sp>
        <p:nvSpPr>
          <p:cNvPr id="43" name="Sottotitolo diapositiva"/>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Sottotitolo diapositiva</a:t>
            </a:r>
          </a:p>
        </p:txBody>
      </p:sp>
      <p:sp>
        <p:nvSpPr>
          <p:cNvPr id="44" name="Corpo livello uno…"/>
          <p:cNvSpPr txBox="1"/>
          <p:nvPr>
            <p:ph type="body" idx="1" hasCustomPrompt="1"/>
          </p:nvPr>
        </p:nvSpPr>
        <p:spPr>
          <a:prstGeom prst="rect">
            <a:avLst/>
          </a:prstGeom>
        </p:spPr>
        <p:txBody>
          <a:bodyPr/>
          <a:lstStyle/>
          <a:p>
            <a:pPr/>
            <a:r>
              <a:t>Testo elenco puntato diapositiva</a:t>
            </a:r>
          </a:p>
          <a:p>
            <a:pPr lvl="1"/>
            <a:r>
              <a:t/>
            </a:r>
          </a:p>
          <a:p>
            <a:pPr lvl="2"/>
            <a:r>
              <a:t/>
            </a:r>
          </a:p>
          <a:p>
            <a:pPr lvl="3"/>
            <a:r>
              <a:t/>
            </a:r>
          </a:p>
          <a:p>
            <a:pPr lvl="4"/>
            <a:r>
              <a:t/>
            </a:r>
          </a:p>
        </p:txBody>
      </p:sp>
      <p:sp>
        <p:nvSpPr>
          <p:cNvPr id="4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ti elenco">
    <p:spTree>
      <p:nvGrpSpPr>
        <p:cNvPr id="1" name=""/>
        <p:cNvGrpSpPr/>
        <p:nvPr/>
      </p:nvGrpSpPr>
      <p:grpSpPr>
        <a:xfrm>
          <a:off x="0" y="0"/>
          <a:ext cx="0" cy="0"/>
          <a:chOff x="0" y="0"/>
          <a:chExt cx="0" cy="0"/>
        </a:xfrm>
      </p:grpSpPr>
      <p:sp>
        <p:nvSpPr>
          <p:cNvPr id="52" name="Corpo livello uno…"/>
          <p:cNvSpPr txBox="1"/>
          <p:nvPr>
            <p:ph type="body" idx="1" hasCustomPrompt="1"/>
          </p:nvPr>
        </p:nvSpPr>
        <p:spPr>
          <a:prstGeom prst="rect">
            <a:avLst/>
          </a:prstGeom>
        </p:spPr>
        <p:txBody>
          <a:bodyPr numCol="2" spcCol="1098550"/>
          <a:lstStyle/>
          <a:p>
            <a:pPr/>
            <a:r>
              <a:t>Testo elenco puntato diapositiva</a:t>
            </a:r>
          </a:p>
          <a:p>
            <a:pPr lvl="1"/>
            <a:r>
              <a:t/>
            </a:r>
          </a:p>
          <a:p>
            <a:pPr lvl="2"/>
            <a:r>
              <a:t/>
            </a:r>
          </a:p>
          <a:p>
            <a:pPr lvl="3"/>
            <a:r>
              <a:t/>
            </a:r>
          </a:p>
          <a:p>
            <a:pPr lvl="4"/>
            <a:r>
              <a:t/>
            </a:r>
          </a:p>
        </p:txBody>
      </p:sp>
      <p:sp>
        <p:nvSpPr>
          <p:cNvPr id="5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punti elenco e foto">
    <p:spTree>
      <p:nvGrpSpPr>
        <p:cNvPr id="1" name=""/>
        <p:cNvGrpSpPr/>
        <p:nvPr/>
      </p:nvGrpSpPr>
      <p:grpSpPr>
        <a:xfrm>
          <a:off x="0" y="0"/>
          <a:ext cx="0" cy="0"/>
          <a:chOff x="0" y="0"/>
          <a:chExt cx="0" cy="0"/>
        </a:xfrm>
      </p:grpSpPr>
      <p:sp>
        <p:nvSpPr>
          <p:cNvPr id="60" name="Titolo"/>
          <p:cNvSpPr txBox="1"/>
          <p:nvPr>
            <p:ph type="title" hasCustomPrompt="1"/>
          </p:nvPr>
        </p:nvSpPr>
        <p:spPr>
          <a:xfrm>
            <a:off x="1206500" y="952500"/>
            <a:ext cx="9779000" cy="1435100"/>
          </a:xfrm>
          <a:prstGeom prst="rect">
            <a:avLst/>
          </a:prstGeom>
        </p:spPr>
        <p:txBody>
          <a:bodyPr/>
          <a:lstStyle/>
          <a:p>
            <a:pPr/>
            <a:r>
              <a:t>Titolo</a:t>
            </a:r>
          </a:p>
        </p:txBody>
      </p:sp>
      <p:sp>
        <p:nvSpPr>
          <p:cNvPr id="61" name="Sottotitolo diapositiva"/>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Sottotitolo diapositiva</a:t>
            </a:r>
          </a:p>
        </p:txBody>
      </p:sp>
      <p:sp>
        <p:nvSpPr>
          <p:cNvPr id="62" name="Corpo livello uno…"/>
          <p:cNvSpPr txBox="1"/>
          <p:nvPr>
            <p:ph type="body" sz="half" idx="1" hasCustomPrompt="1"/>
          </p:nvPr>
        </p:nvSpPr>
        <p:spPr>
          <a:xfrm>
            <a:off x="1206500" y="4248504"/>
            <a:ext cx="9779000" cy="8256012"/>
          </a:xfrm>
          <a:prstGeom prst="rect">
            <a:avLst/>
          </a:prstGeom>
        </p:spPr>
        <p:txBody>
          <a:bodyPr/>
          <a:lstStyle/>
          <a:p>
            <a:pPr/>
            <a:r>
              <a:t>Testo elenco puntato diapositiva</a:t>
            </a:r>
          </a:p>
          <a:p>
            <a:pPr lvl="1"/>
            <a:r>
              <a:t/>
            </a:r>
          </a:p>
          <a:p>
            <a:pPr lvl="2"/>
            <a:r>
              <a:t/>
            </a:r>
          </a:p>
          <a:p>
            <a:pPr lvl="3"/>
            <a:r>
              <a:t/>
            </a:r>
          </a:p>
          <a:p>
            <a:pPr lvl="4"/>
            <a:r>
              <a:t/>
            </a:r>
          </a:p>
        </p:txBody>
      </p:sp>
      <p:sp>
        <p:nvSpPr>
          <p:cNvPr id="63" name="Imponente formazione rocciosa che si staglia su nuvole scure con una strada sterrata sullo sfondo"/>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zione">
    <p:spTree>
      <p:nvGrpSpPr>
        <p:cNvPr id="1" name=""/>
        <p:cNvGrpSpPr/>
        <p:nvPr/>
      </p:nvGrpSpPr>
      <p:grpSpPr>
        <a:xfrm>
          <a:off x="0" y="0"/>
          <a:ext cx="0" cy="0"/>
          <a:chOff x="0" y="0"/>
          <a:chExt cx="0" cy="0"/>
        </a:xfrm>
      </p:grpSpPr>
      <p:sp>
        <p:nvSpPr>
          <p:cNvPr id="71" name="Titolo sezion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Titolo sezione</a:t>
            </a:r>
          </a:p>
        </p:txBody>
      </p:sp>
      <p:sp>
        <p:nvSpPr>
          <p:cNvPr id="72" name="Numero diapositiva"/>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titolo">
    <p:spTree>
      <p:nvGrpSpPr>
        <p:cNvPr id="1" name=""/>
        <p:cNvGrpSpPr/>
        <p:nvPr/>
      </p:nvGrpSpPr>
      <p:grpSpPr>
        <a:xfrm>
          <a:off x="0" y="0"/>
          <a:ext cx="0" cy="0"/>
          <a:chOff x="0" y="0"/>
          <a:chExt cx="0" cy="0"/>
        </a:xfrm>
      </p:grpSpPr>
      <p:sp>
        <p:nvSpPr>
          <p:cNvPr id="79" name="Titolo"/>
          <p:cNvSpPr txBox="1"/>
          <p:nvPr>
            <p:ph type="title" hasCustomPrompt="1"/>
          </p:nvPr>
        </p:nvSpPr>
        <p:spPr>
          <a:xfrm>
            <a:off x="1206500" y="952500"/>
            <a:ext cx="21971000" cy="1434949"/>
          </a:xfrm>
          <a:prstGeom prst="rect">
            <a:avLst/>
          </a:prstGeom>
        </p:spPr>
        <p:txBody>
          <a:bodyPr/>
          <a:lstStyle/>
          <a:p>
            <a:pPr/>
            <a:r>
              <a:t>Titolo</a:t>
            </a:r>
          </a:p>
        </p:txBody>
      </p:sp>
      <p:sp>
        <p:nvSpPr>
          <p:cNvPr id="80" name="Sottotitolo diapositiva"/>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Sottotitolo diapositiva</a:t>
            </a:r>
          </a:p>
        </p:txBody>
      </p:sp>
      <p:sp>
        <p:nvSpPr>
          <p:cNvPr id="8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rogramma">
    <p:spTree>
      <p:nvGrpSpPr>
        <p:cNvPr id="1" name=""/>
        <p:cNvGrpSpPr/>
        <p:nvPr/>
      </p:nvGrpSpPr>
      <p:grpSpPr>
        <a:xfrm>
          <a:off x="0" y="0"/>
          <a:ext cx="0" cy="0"/>
          <a:chOff x="0" y="0"/>
          <a:chExt cx="0" cy="0"/>
        </a:xfrm>
      </p:grpSpPr>
      <p:sp>
        <p:nvSpPr>
          <p:cNvPr id="88" name="Titolo programma"/>
          <p:cNvSpPr txBox="1"/>
          <p:nvPr>
            <p:ph type="title" hasCustomPrompt="1"/>
          </p:nvPr>
        </p:nvSpPr>
        <p:spPr>
          <a:xfrm>
            <a:off x="1206500" y="952500"/>
            <a:ext cx="21971000" cy="1435100"/>
          </a:xfrm>
          <a:prstGeom prst="rect">
            <a:avLst/>
          </a:prstGeom>
        </p:spPr>
        <p:txBody>
          <a:bodyPr/>
          <a:lstStyle/>
          <a:p>
            <a:pPr/>
            <a:r>
              <a:t>Titolo programma</a:t>
            </a:r>
          </a:p>
        </p:txBody>
      </p:sp>
      <p:sp>
        <p:nvSpPr>
          <p:cNvPr id="89" name="Sottotitolo programma"/>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Sottotitolo programma</a:t>
            </a:r>
          </a:p>
        </p:txBody>
      </p:sp>
      <p:sp>
        <p:nvSpPr>
          <p:cNvPr id="90" name="Corpo livello uno…"/>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Argomenti del programma</a:t>
            </a:r>
          </a:p>
          <a:p>
            <a:pPr lvl="1"/>
            <a:r>
              <a:t/>
            </a:r>
          </a:p>
          <a:p>
            <a:pPr lvl="2"/>
            <a:r>
              <a:t/>
            </a:r>
          </a:p>
          <a:p>
            <a:pPr lvl="3"/>
            <a:r>
              <a:t/>
            </a:r>
          </a:p>
          <a:p>
            <a:pPr lvl="4"/>
            <a:r>
              <a:t/>
            </a:r>
          </a:p>
        </p:txBody>
      </p:sp>
      <p:sp>
        <p:nvSpPr>
          <p:cNvPr id="9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olo"/>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Titolo</a:t>
            </a:r>
          </a:p>
        </p:txBody>
      </p:sp>
      <p:sp>
        <p:nvSpPr>
          <p:cNvPr id="3" name="Corpo livello uno…"/>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Testo elenco puntato diapositiva</a:t>
            </a:r>
          </a:p>
          <a:p>
            <a:pPr lvl="1"/>
            <a:r>
              <a:t/>
            </a:r>
          </a:p>
          <a:p>
            <a:pPr lvl="2"/>
            <a:r>
              <a:t/>
            </a:r>
          </a:p>
          <a:p>
            <a:pPr lvl="3"/>
            <a:r>
              <a:t/>
            </a:r>
          </a:p>
          <a:p>
            <a:pPr lvl="4"/>
            <a:r>
              <a:t/>
            </a:r>
          </a:p>
        </p:txBody>
      </p:sp>
      <p:sp>
        <p:nvSpPr>
          <p:cNvPr id="4" name="Numero diapositiva"/>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2.png"/><Relationship Id="rId3" Type="http://schemas.openxmlformats.org/officeDocument/2006/relationships/image" Target="../media/image4.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app.sli.do/event/sqHpLwf9kE9f1P6D8oFp2f" TargetMode="External"/><Relationship Id="rId3" Type="http://schemas.openxmlformats.org/officeDocument/2006/relationships/image" Target="../media/image3.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app.sli.do/event/jMEQQGYzA2hfcLaJiMayJt" TargetMode="External"/><Relationship Id="rId3" Type="http://schemas.openxmlformats.org/officeDocument/2006/relationships/image" Target="../media/image4.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app.sli.do/event/3WsikMaC14huQXhMygm5rc" TargetMode="External"/><Relationship Id="rId3" Type="http://schemas.openxmlformats.org/officeDocument/2006/relationships/image" Target="../media/image5.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Prof. Bernardino Sassoli de’ Bianchi"/>
          <p:cNvSpPr txBox="1"/>
          <p:nvPr>
            <p:ph type="body" idx="21"/>
          </p:nvPr>
        </p:nvSpPr>
        <p:spPr>
          <a:xfrm>
            <a:off x="1159103" y="11839048"/>
            <a:ext cx="21971002" cy="636979"/>
          </a:xfrm>
          <a:prstGeom prst="rect">
            <a:avLst/>
          </a:prstGeom>
          <a:extLst>
            <a:ext uri="{C572A759-6A51-4108-AA02-DFA0A04FC94B}">
              <ma14:wrappingTextBoxFlag xmlns:ma14="http://schemas.microsoft.com/office/mac/drawingml/2011/main" val="1"/>
            </a:ext>
          </a:extLst>
        </p:spPr>
        <p:txBody>
          <a:bodyPr/>
          <a:lstStyle/>
          <a:p>
            <a:pPr/>
            <a:r>
              <a:t>Prof. Bernardino Sassoli de’ Bianchi</a:t>
            </a:r>
          </a:p>
        </p:txBody>
      </p:sp>
      <p:sp>
        <p:nvSpPr>
          <p:cNvPr id="219" name="Introduzione al ragionamento scientifico"/>
          <p:cNvSpPr txBox="1"/>
          <p:nvPr>
            <p:ph type="ctrTitle"/>
          </p:nvPr>
        </p:nvSpPr>
        <p:spPr>
          <a:xfrm>
            <a:off x="1159103" y="2574991"/>
            <a:ext cx="21971004" cy="4648201"/>
          </a:xfrm>
          <a:prstGeom prst="rect">
            <a:avLst/>
          </a:prstGeom>
        </p:spPr>
        <p:txBody>
          <a:bodyPr/>
          <a:lstStyle/>
          <a:p>
            <a:pPr/>
            <a:r>
              <a:t>Introduzione al ragionamento scientifico</a:t>
            </a:r>
          </a:p>
        </p:txBody>
      </p:sp>
      <p:sp>
        <p:nvSpPr>
          <p:cNvPr id="220" name="A.A. 2024/2025 [Lettere A-K]…"/>
          <p:cNvSpPr txBox="1"/>
          <p:nvPr>
            <p:ph type="subTitle" sz="quarter" idx="1"/>
          </p:nvPr>
        </p:nvSpPr>
        <p:spPr>
          <a:xfrm>
            <a:off x="1159103" y="7196865"/>
            <a:ext cx="21971001" cy="1905001"/>
          </a:xfrm>
          <a:prstGeom prst="rect">
            <a:avLst/>
          </a:prstGeom>
        </p:spPr>
        <p:txBody>
          <a:bodyPr/>
          <a:lstStyle/>
          <a:p>
            <a:pPr>
              <a:defRPr>
                <a:solidFill>
                  <a:schemeClr val="accent5">
                    <a:hueOff val="106044"/>
                    <a:satOff val="10158"/>
                    <a:lumOff val="16042"/>
                  </a:schemeClr>
                </a:solidFill>
              </a:defRPr>
            </a:pPr>
            <a:r>
              <a:t>A.A. 2024/2025 [Lettere A-K]</a:t>
            </a:r>
          </a:p>
          <a:p>
            <a:pPr>
              <a:defRPr>
                <a:solidFill>
                  <a:schemeClr val="accent5">
                    <a:hueOff val="106044"/>
                    <a:satOff val="10158"/>
                    <a:lumOff val="16042"/>
                  </a:schemeClr>
                </a:solidFill>
              </a:defRPr>
            </a:pPr>
            <a:r>
              <a:t>Lezione 4</a:t>
            </a:r>
          </a:p>
        </p:txBody>
      </p:sp>
      <p:pic>
        <p:nvPicPr>
          <p:cNvPr id="221" name="marchio-17.pdf" descr="marchio-17.pdf"/>
          <p:cNvPicPr>
            <a:picLocks noChangeAspect="1"/>
          </p:cNvPicPr>
          <p:nvPr/>
        </p:nvPicPr>
        <p:blipFill>
          <a:blip r:embed="rId2">
            <a:extLst/>
          </a:blip>
          <a:stretch>
            <a:fillRect/>
          </a:stretch>
        </p:blipFill>
        <p:spPr>
          <a:xfrm>
            <a:off x="1159103" y="1327964"/>
            <a:ext cx="11065394" cy="2003219"/>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Il principio di induzione - versione 1"/>
          <p:cNvSpPr txBox="1"/>
          <p:nvPr>
            <p:ph type="title"/>
          </p:nvPr>
        </p:nvSpPr>
        <p:spPr>
          <a:prstGeom prst="rect">
            <a:avLst/>
          </a:prstGeom>
        </p:spPr>
        <p:txBody>
          <a:bodyPr/>
          <a:lstStyle>
            <a:lvl1pPr>
              <a:defRPr spc="-200"/>
            </a:lvl1pPr>
          </a:lstStyle>
          <a:p>
            <a:pPr/>
            <a:r>
              <a:t>Il principio di induzione - versione 1</a:t>
            </a:r>
          </a:p>
        </p:txBody>
      </p:sp>
      <p:sp>
        <p:nvSpPr>
          <p:cNvPr id="253" name="(a) quando una cosa di tipo A si presenta insieme ad una cosa di un altro tipo B, e non si è mai presentata separatamente da una cosa del tipo B, quanto più grande è il numero dei casi in cui A e B si sono presentate assieme tanto maggiore è la probabili"/>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(a) quando una cosa di tipo A si presenta insieme ad una cosa di un altro tipo B, e non si è mai presentata separatamente da una cosa del tipo B, quanto più grande è il numero dei casi in cui A e B si sono presentate assieme tanto maggiore è la probabilità che si presenteranno insieme in un nuovo caso in cui si sa che è presente una delle due</a:t>
            </a:r>
          </a:p>
          <a:p>
            <a:pPr marL="609600" indent="-609600" defTabSz="2438337">
              <a:lnSpc>
                <a:spcPct val="90000"/>
              </a:lnSpc>
              <a:spcBef>
                <a:spcPts val="4500"/>
              </a:spcBef>
              <a:buSzPct val="123000"/>
              <a:buChar char="•"/>
              <a:defRPr b="0" sz="4800"/>
            </a:pPr>
            <a:r>
              <a:t>(b) in circostanze eguali, un numero sufficiente di casi in cui due fenomeni si siano presentati assieme farà della probabilità che si presentino ancora assieme quasi una certezza; e farà sì che questa probabilità si avvicini illimitatamente alla certezza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53">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3"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Il principio di induzione - versione 2"/>
          <p:cNvSpPr txBox="1"/>
          <p:nvPr>
            <p:ph type="title"/>
          </p:nvPr>
        </p:nvSpPr>
        <p:spPr>
          <a:prstGeom prst="rect">
            <a:avLst/>
          </a:prstGeom>
        </p:spPr>
        <p:txBody>
          <a:bodyPr/>
          <a:lstStyle>
            <a:lvl1pPr>
              <a:defRPr spc="-200"/>
            </a:lvl1pPr>
          </a:lstStyle>
          <a:p>
            <a:pPr/>
            <a:r>
              <a:t>Il principio di induzione - versione 2</a:t>
            </a:r>
          </a:p>
        </p:txBody>
      </p:sp>
      <p:sp>
        <p:nvSpPr>
          <p:cNvPr id="256" name="(a’) quanto più grande è il numero dei casi in cui una cosa del tipo A si presenta associata a una cosa del tipo B, tanto più è probabile (se non si conosce nessun caso in cui l’associazione sia mancata) che A sia sempre associato a B.…"/>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(a’) quanto più grande è il numero dei casi in cui una cosa del tipo A si presenta associata a una cosa del tipo B, tanto più è probabile (se non si conosce nessun caso in cui l’associazione sia mancata) che A sia sempre associato a B. </a:t>
            </a:r>
          </a:p>
          <a:p>
            <a:pPr marL="609600" indent="-609600" defTabSz="2438337">
              <a:lnSpc>
                <a:spcPct val="90000"/>
              </a:lnSpc>
              <a:spcBef>
                <a:spcPts val="4500"/>
              </a:spcBef>
              <a:buSzPct val="123000"/>
              <a:buChar char="•"/>
              <a:defRPr b="0" sz="4800"/>
            </a:pPr>
            <a:r>
              <a:t>(b’) a parità di circostanze, un numero sufficiente di casi di associazione di A con B darà quasi la certezza che A sia sempre associato a B, e farà sì che questa legge generale si avvicini illimitatamente alla certezza.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6">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56">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6"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Russell e l’induzione probabilistica"/>
          <p:cNvSpPr txBox="1"/>
          <p:nvPr>
            <p:ph type="title"/>
          </p:nvPr>
        </p:nvSpPr>
        <p:spPr>
          <a:xfrm>
            <a:off x="1206500" y="948956"/>
            <a:ext cx="21971000" cy="1433165"/>
          </a:xfrm>
          <a:prstGeom prst="rect">
            <a:avLst/>
          </a:prstGeom>
        </p:spPr>
        <p:txBody>
          <a:bodyPr/>
          <a:lstStyle>
            <a:lvl1pPr>
              <a:defRPr spc="-200"/>
            </a:lvl1pPr>
          </a:lstStyle>
          <a:p>
            <a:pPr/>
            <a:r>
              <a:t>Russell e l’induzione probabilistica</a:t>
            </a:r>
          </a:p>
        </p:txBody>
      </p:sp>
      <p:sp>
        <p:nvSpPr>
          <p:cNvPr id="259" name="Cosa ci induce a credere che la natura obbedisca a leggi universali?…"/>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Cosa ci induce a credere che la natura obbedisca a leggi universali?</a:t>
            </a:r>
          </a:p>
          <a:p>
            <a:pPr marL="609600" indent="-609600" defTabSz="2438337">
              <a:lnSpc>
                <a:spcPct val="90000"/>
              </a:lnSpc>
              <a:spcBef>
                <a:spcPts val="4500"/>
              </a:spcBef>
              <a:buSzPct val="123000"/>
              <a:buChar char="•"/>
              <a:defRPr b="0" sz="4800"/>
            </a:pPr>
            <a:r>
              <a:t>Il </a:t>
            </a:r>
            <a:r>
              <a:rPr>
                <a:solidFill>
                  <a:schemeClr val="accent1">
                    <a:lumOff val="13575"/>
                  </a:schemeClr>
                </a:solidFill>
              </a:rPr>
              <a:t>principio di uniformità della natura</a:t>
            </a:r>
            <a:r>
              <a:t>: tutto ciò che accade, è accaduto o accadrà è un esempio di qualche legge generale alla quale non vi sono eccezioni</a:t>
            </a:r>
          </a:p>
          <a:p>
            <a:pPr marL="609600" indent="-609600" defTabSz="2438337">
              <a:lnSpc>
                <a:spcPct val="90000"/>
              </a:lnSpc>
              <a:spcBef>
                <a:spcPts val="4500"/>
              </a:spcBef>
              <a:buSzPct val="123000"/>
              <a:buChar char="•"/>
              <a:defRPr b="0" sz="4800"/>
            </a:pPr>
            <a:r>
              <a:t>Cosa ci induce a credere che le inferenze induttive sono corrette?</a:t>
            </a:r>
          </a:p>
          <a:p>
            <a:pPr marL="609600" indent="-609600" defTabSz="2438337">
              <a:lnSpc>
                <a:spcPct val="90000"/>
              </a:lnSpc>
              <a:spcBef>
                <a:spcPts val="4500"/>
              </a:spcBef>
              <a:buSzPct val="123000"/>
              <a:buChar char="•"/>
              <a:defRPr b="0" sz="4800"/>
            </a:pPr>
            <a:r>
              <a:t>Il </a:t>
            </a:r>
            <a:r>
              <a:rPr>
                <a:solidFill>
                  <a:schemeClr val="accent1">
                    <a:lumOff val="13575"/>
                  </a:schemeClr>
                </a:solidFill>
              </a:rPr>
              <a:t>principio di induzione</a:t>
            </a:r>
            <a:r>
              <a:t>: Se non abbiamo mai osservato un A che non è B, allora quanto più grande è il numero di casi in cui abbiamo osservato che un A è B, tanto maggiore è la </a:t>
            </a:r>
            <a:r>
              <a:rPr>
                <a:solidFill>
                  <a:schemeClr val="accent5">
                    <a:hueOff val="106044"/>
                    <a:satOff val="10158"/>
                    <a:lumOff val="16042"/>
                  </a:schemeClr>
                </a:solidFill>
              </a:rPr>
              <a:t>probabilità</a:t>
            </a:r>
            <a:r>
              <a:t> che tutti gli A siano B (che il prossimo A osservato sia B)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5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5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5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9"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Induzione e probabilità - Intuizione // 1"/>
          <p:cNvSpPr txBox="1"/>
          <p:nvPr>
            <p:ph type="title"/>
          </p:nvPr>
        </p:nvSpPr>
        <p:spPr>
          <a:xfrm>
            <a:off x="1206500" y="948956"/>
            <a:ext cx="21971000" cy="1433165"/>
          </a:xfrm>
          <a:prstGeom prst="rect">
            <a:avLst/>
          </a:prstGeom>
        </p:spPr>
        <p:txBody>
          <a:bodyPr/>
          <a:lstStyle>
            <a:lvl1pPr>
              <a:defRPr spc="-200"/>
            </a:lvl1pPr>
          </a:lstStyle>
          <a:p>
            <a:pPr/>
            <a:r>
              <a:t>Induzione e probabilità - Intuizione // 1</a:t>
            </a:r>
          </a:p>
        </p:txBody>
      </p:sp>
      <p:sp>
        <p:nvSpPr>
          <p:cNvPr id="262" name="Ho un’urna che contiene 100 biglie. So che tutte e 100 sono bianche. Ho la certezza di pescare una biglia bianca. In termini percentuali, posso dire che la mia probabilità di pescare una biglia bianca è del 100%, ovvero 1. Dovrei credere con assoluta sic"/>
          <p:cNvSpPr txBox="1"/>
          <p:nvPr>
            <p:ph type="body" idx="1"/>
          </p:nvPr>
        </p:nvSpPr>
        <p:spPr>
          <a:xfrm>
            <a:off x="1206499" y="3046104"/>
            <a:ext cx="21971002" cy="8256011"/>
          </a:xfrm>
          <a:prstGeom prst="rect">
            <a:avLst/>
          </a:prstGeom>
        </p:spPr>
        <p:txBody>
          <a:bodyPr lIns="50800" tIns="50800" rIns="50800" bIns="50800"/>
          <a:lstStyle/>
          <a:p>
            <a:pPr marL="573023" indent="-573023" defTabSz="2292038">
              <a:lnSpc>
                <a:spcPct val="90000"/>
              </a:lnSpc>
              <a:spcBef>
                <a:spcPts val="4200"/>
              </a:spcBef>
              <a:buSzPct val="123000"/>
              <a:buChar char="•"/>
              <a:defRPr b="0" sz="4500"/>
            </a:pPr>
            <a:r>
              <a:t>Ho un’urna che contiene 100 biglie. So che tutte e 100 sono bianche. Ho la certezza di pescare una biglia bianca. In termini percentuali, posso dire che la mia probabilità di pescare una biglia bianca è del 100%, ovvero 1. Dovrei credere con assoluta sicurezza che pescherò una biglia bianca.</a:t>
            </a:r>
          </a:p>
          <a:p>
            <a:pPr marL="573023" indent="-573023" defTabSz="2292038">
              <a:lnSpc>
                <a:spcPct val="90000"/>
              </a:lnSpc>
              <a:spcBef>
                <a:spcPts val="4200"/>
              </a:spcBef>
              <a:buSzPct val="123000"/>
              <a:buChar char="•"/>
              <a:defRPr b="0" sz="4500"/>
            </a:pPr>
            <a:r>
              <a:t>Ho un’urna che contiene 100 biglie. So che 50 sono bianche. So che la mia probabilità di pescare una biglia bianca è di 50 su 100, cioè 1/2 (ovvero il 50%, o 0,5). La mia credenza che uscirà una biglia bianca dovrebbe essere neutrale, come quando faccio testa o croce.</a:t>
            </a:r>
          </a:p>
          <a:p>
            <a:pPr marL="573023" indent="-573023" defTabSz="2292038">
              <a:lnSpc>
                <a:spcPct val="90000"/>
              </a:lnSpc>
              <a:spcBef>
                <a:spcPts val="4200"/>
              </a:spcBef>
              <a:buSzPct val="123000"/>
              <a:buChar char="•"/>
              <a:defRPr b="0" sz="4500"/>
            </a:pPr>
            <a:r>
              <a:t>Ho un’urna che contiene 100 biglie. So che solo 1 di queste biglie è bianca. So che la mia probabilità di pescare una biglia bianca è 1/100 (ovvero l’1%, cioè 0,01). La mia credenza che uscirà una biglia bianca dovrebbe essere abbastanza debole.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2">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6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6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2"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Induzione e probabilità - Intuizione // 2"/>
          <p:cNvSpPr txBox="1"/>
          <p:nvPr>
            <p:ph type="title"/>
          </p:nvPr>
        </p:nvSpPr>
        <p:spPr>
          <a:xfrm>
            <a:off x="1206500" y="948956"/>
            <a:ext cx="21971000" cy="1433165"/>
          </a:xfrm>
          <a:prstGeom prst="rect">
            <a:avLst/>
          </a:prstGeom>
        </p:spPr>
        <p:txBody>
          <a:bodyPr/>
          <a:lstStyle>
            <a:lvl1pPr>
              <a:defRPr spc="-200"/>
            </a:lvl1pPr>
          </a:lstStyle>
          <a:p>
            <a:pPr/>
            <a:r>
              <a:t>Induzione e probabilità - Intuizione // 2</a:t>
            </a:r>
          </a:p>
        </p:txBody>
      </p:sp>
      <p:sp>
        <p:nvSpPr>
          <p:cNvPr id="265" name="Immaginiamo una persona che ha di fronte un’urna. Sa solo che contiene alcune biglie, ma non sa di che colore siano.…"/>
          <p:cNvSpPr txBox="1"/>
          <p:nvPr>
            <p:ph type="body" idx="1"/>
          </p:nvPr>
        </p:nvSpPr>
        <p:spPr>
          <a:xfrm>
            <a:off x="1206500" y="3498556"/>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Immaginiamo una persona che ha di fronte un’urna. Sa solo che contiene alcune biglie, ma non sa di che colore siano.</a:t>
            </a:r>
          </a:p>
          <a:p>
            <a:pPr marL="609600" indent="-609600" defTabSz="2438337">
              <a:lnSpc>
                <a:spcPct val="90000"/>
              </a:lnSpc>
              <a:spcBef>
                <a:spcPts val="4500"/>
              </a:spcBef>
              <a:buSzPct val="123000"/>
              <a:buChar char="•"/>
              <a:defRPr b="0" sz="4800"/>
            </a:pPr>
            <a:r>
              <a:t>Ne pesco una bianca. Cosa mi dice questo evento sulla mia credenza che la prossima biglia sarà bianca? Che grado di probabilità dovrei assegnarle?</a:t>
            </a:r>
          </a:p>
          <a:p>
            <a:pPr marL="609600" indent="-609600" defTabSz="2438337">
              <a:lnSpc>
                <a:spcPct val="90000"/>
              </a:lnSpc>
              <a:spcBef>
                <a:spcPts val="4500"/>
              </a:spcBef>
              <a:buSzPct val="123000"/>
              <a:buChar char="•"/>
              <a:defRPr b="0" sz="4800"/>
            </a:pPr>
            <a:r>
              <a:t>Ora pesco altre 9 biglie, che risultano tutte bianche. Come dovrei comportarmi razionalmente, con queste nuove evidenze?</a:t>
            </a:r>
          </a:p>
          <a:p>
            <a:pPr marL="609600" indent="-609600" defTabSz="2438337">
              <a:lnSpc>
                <a:spcPct val="90000"/>
              </a:lnSpc>
              <a:spcBef>
                <a:spcPts val="4500"/>
              </a:spcBef>
              <a:buSzPct val="123000"/>
              <a:buChar char="•"/>
              <a:defRPr b="0" sz="4800"/>
            </a:pPr>
            <a:r>
              <a:t>Possiamo configurare il problema dell’induzione come il problema di </a:t>
            </a:r>
            <a:r>
              <a:rPr>
                <a:solidFill>
                  <a:schemeClr val="accent2"/>
                </a:solidFill>
              </a:rPr>
              <a:t>aggiornare la probabilità (la forza di una nostra opinione) di una nostra ipotesi alla luce delle nuove evidenze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5">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6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6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6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5"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Induzione e probabilità - Intuizione // 2"/>
          <p:cNvSpPr txBox="1"/>
          <p:nvPr>
            <p:ph type="title"/>
          </p:nvPr>
        </p:nvSpPr>
        <p:spPr>
          <a:xfrm>
            <a:off x="1206500" y="948956"/>
            <a:ext cx="21971000" cy="1433166"/>
          </a:xfrm>
          <a:prstGeom prst="rect">
            <a:avLst/>
          </a:prstGeom>
        </p:spPr>
        <p:txBody>
          <a:bodyPr/>
          <a:lstStyle>
            <a:lvl1pPr>
              <a:defRPr spc="-200"/>
            </a:lvl1pPr>
          </a:lstStyle>
          <a:p>
            <a:pPr/>
            <a:r>
              <a:t>Incertezza // 1</a:t>
            </a:r>
          </a:p>
        </p:txBody>
      </p:sp>
      <p:sp>
        <p:nvSpPr>
          <p:cNvPr id="268" name="Immaginiamo una persona che ha di fronte un’urna. Sa solo che contiene alcune biglie, ma non sa di che colore siano.…"/>
          <p:cNvSpPr txBox="1"/>
          <p:nvPr>
            <p:ph type="body" idx="1"/>
          </p:nvPr>
        </p:nvSpPr>
        <p:spPr>
          <a:xfrm>
            <a:off x="1443467" y="3427465"/>
            <a:ext cx="20938619" cy="8256015"/>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Se lancio 10 dadi la somma ottenuta sarà minore di 60?</a:t>
            </a:r>
          </a:p>
          <a:p>
            <a:pPr marL="609600" indent="-609600" defTabSz="2438337">
              <a:lnSpc>
                <a:spcPct val="90000"/>
              </a:lnSpc>
              <a:spcBef>
                <a:spcPts val="4500"/>
              </a:spcBef>
              <a:buSzPct val="123000"/>
              <a:buChar char="•"/>
              <a:defRPr b="0" sz="4800"/>
            </a:pPr>
            <a:r>
              <a:t>La Juventus vincerà il campionato?</a:t>
            </a:r>
          </a:p>
          <a:p>
            <a:pPr marL="609600" indent="-609600" defTabSz="2438337">
              <a:lnSpc>
                <a:spcPct val="90000"/>
              </a:lnSpc>
              <a:spcBef>
                <a:spcPts val="4500"/>
              </a:spcBef>
              <a:buSzPct val="123000"/>
              <a:buChar char="•"/>
              <a:defRPr b="0" sz="4800"/>
            </a:pPr>
            <a:r>
              <a:t>Pioverà domenica prossima a Milano?</a:t>
            </a:r>
          </a:p>
          <a:p>
            <a:pPr marL="609600" indent="-609600" defTabSz="2438337">
              <a:lnSpc>
                <a:spcPct val="90000"/>
              </a:lnSpc>
              <a:spcBef>
                <a:spcPts val="4500"/>
              </a:spcBef>
              <a:buSzPct val="123000"/>
              <a:buChar char="•"/>
              <a:defRPr b="0" sz="4800"/>
            </a:pPr>
            <a:r>
              <a:t>Ci sarà  un forte terremoto nella regione A nei prossimi 50 anni?</a:t>
            </a:r>
          </a:p>
          <a:p>
            <a:pPr marL="609600" indent="-609600" defTabSz="2438337">
              <a:lnSpc>
                <a:spcPct val="90000"/>
              </a:lnSpc>
              <a:spcBef>
                <a:spcPts val="4500"/>
              </a:spcBef>
              <a:buSzPct val="123000"/>
              <a:buChar char="•"/>
              <a:defRPr b="0" sz="4800"/>
            </a:pPr>
            <a:r>
              <a:t>Se risulto positivo al test per la malattia A sono effettivamente malato?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8">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68">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26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8"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Induzione e probabilità - Intuizione // 2"/>
          <p:cNvSpPr txBox="1"/>
          <p:nvPr>
            <p:ph type="title"/>
          </p:nvPr>
        </p:nvSpPr>
        <p:spPr>
          <a:xfrm>
            <a:off x="1206500" y="948956"/>
            <a:ext cx="21971000" cy="1433166"/>
          </a:xfrm>
          <a:prstGeom prst="rect">
            <a:avLst/>
          </a:prstGeom>
        </p:spPr>
        <p:txBody>
          <a:bodyPr/>
          <a:lstStyle>
            <a:lvl1pPr>
              <a:defRPr spc="-200"/>
            </a:lvl1pPr>
          </a:lstStyle>
          <a:p>
            <a:pPr/>
            <a:r>
              <a:t>Incertezza // 2</a:t>
            </a:r>
          </a:p>
        </p:txBody>
      </p:sp>
      <p:sp>
        <p:nvSpPr>
          <p:cNvPr id="271" name="Immaginiamo una persona che ha di fronte un’urna. Sa solo che contiene alcune biglie, ma non sa di che colore siano.…"/>
          <p:cNvSpPr txBox="1"/>
          <p:nvPr>
            <p:ph type="body" idx="1"/>
          </p:nvPr>
        </p:nvSpPr>
        <p:spPr>
          <a:xfrm>
            <a:off x="1443467" y="3427465"/>
            <a:ext cx="20938619" cy="8256015"/>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Chi vincerà le prossime elezioni presidenziali negli Stati Uniti?</a:t>
            </a:r>
          </a:p>
          <a:p>
            <a:pPr marL="609600" indent="-609600" defTabSz="2438337">
              <a:lnSpc>
                <a:spcPct val="90000"/>
              </a:lnSpc>
              <a:spcBef>
                <a:spcPts val="4500"/>
              </a:spcBef>
              <a:buSzPct val="123000"/>
              <a:buChar char="•"/>
              <a:defRPr b="0" sz="4800"/>
            </a:pPr>
            <a:r>
              <a:t>Qual è l’esatta posizione di un elettrone e che si muove con una certa velocità osservata v?</a:t>
            </a:r>
          </a:p>
          <a:p>
            <a:pPr marL="609600" indent="-609600" defTabSz="2438337">
              <a:lnSpc>
                <a:spcPct val="90000"/>
              </a:lnSpc>
              <a:spcBef>
                <a:spcPts val="4500"/>
              </a:spcBef>
              <a:buSzPct val="123000"/>
              <a:buChar char="•"/>
              <a:defRPr b="0" sz="4800"/>
            </a:pPr>
            <a:r>
              <a:t>Se una e-mail contiene le parole p1, …, pn, si tratta di spam oppure no?</a:t>
            </a:r>
          </a:p>
          <a:p>
            <a:pPr marL="609600" indent="-609600" defTabSz="2438337">
              <a:lnSpc>
                <a:spcPct val="90000"/>
              </a:lnSpc>
              <a:spcBef>
                <a:spcPts val="4500"/>
              </a:spcBef>
              <a:buSzPct val="123000"/>
              <a:buChar char="•"/>
              <a:defRPr b="0" sz="4800"/>
            </a:pPr>
            <a:r>
              <a:t>Quanti utenti tra quelli che cliccano su una pubblicità su YouTube compreranno il prodotto?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1">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7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71">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7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1"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Il problema della demarcazione"/>
          <p:cNvSpPr txBox="1"/>
          <p:nvPr>
            <p:ph type="title"/>
          </p:nvPr>
        </p:nvSpPr>
        <p:spPr>
          <a:prstGeom prst="rect">
            <a:avLst/>
          </a:prstGeom>
        </p:spPr>
        <p:txBody>
          <a:bodyPr/>
          <a:lstStyle>
            <a:lvl1pPr>
              <a:defRPr spc="-200"/>
            </a:lvl1pPr>
          </a:lstStyle>
          <a:p>
            <a:pPr/>
            <a:r>
              <a:t>A cosa serve la probabilità</a:t>
            </a:r>
          </a:p>
        </p:txBody>
      </p:sp>
      <p:sp>
        <p:nvSpPr>
          <p:cNvPr id="274" name="Nel pensiero greco nasce come problema di distinguere la vera conoscenza (episteme) dalla mera opinione (doxa)…"/>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A nessuna di queste domande si può dare una risposta </a:t>
            </a:r>
            <a:r>
              <a:rPr>
                <a:solidFill>
                  <a:schemeClr val="accent2"/>
                </a:solidFill>
              </a:rPr>
              <a:t>certa</a:t>
            </a:r>
          </a:p>
          <a:p>
            <a:pPr marL="609600" indent="-609600" defTabSz="2438337">
              <a:lnSpc>
                <a:spcPct val="90000"/>
              </a:lnSpc>
              <a:spcBef>
                <a:spcPts val="4500"/>
              </a:spcBef>
              <a:buSzPct val="123000"/>
              <a:buChar char="•"/>
              <a:defRPr b="0" sz="4800"/>
            </a:pPr>
            <a:r>
              <a:t>Non abbiamo informazioni sufficienti oppure le variabili che determinano l’evento sono troppe e le loro interazioni sono troppo complesse</a:t>
            </a:r>
          </a:p>
          <a:p>
            <a:pPr marL="609600" indent="-609600" defTabSz="2438337">
              <a:lnSpc>
                <a:spcPct val="90000"/>
              </a:lnSpc>
              <a:spcBef>
                <a:spcPts val="4500"/>
              </a:spcBef>
              <a:buSzPct val="123000"/>
              <a:buChar char="•"/>
              <a:defRPr b="0" sz="4800"/>
            </a:pPr>
            <a:r>
              <a:t>Ma incertezza non significa che tutte le risposte sono equivalenti</a:t>
            </a:r>
          </a:p>
          <a:p>
            <a:pPr marL="609600" indent="-609600" defTabSz="2438337">
              <a:lnSpc>
                <a:spcPct val="90000"/>
              </a:lnSpc>
              <a:spcBef>
                <a:spcPts val="4500"/>
              </a:spcBef>
              <a:buSzPct val="123000"/>
              <a:buChar char="•"/>
              <a:defRPr b="0" sz="4800"/>
            </a:pPr>
            <a:r>
              <a:t>Alcune risposte sono più </a:t>
            </a:r>
            <a:r>
              <a:rPr>
                <a:solidFill>
                  <a:schemeClr val="accent2"/>
                </a:solidFill>
              </a:rPr>
              <a:t>plausibili</a:t>
            </a:r>
            <a:r>
              <a:t> di altre</a:t>
            </a:r>
          </a:p>
          <a:p>
            <a:pPr marL="609600" indent="-609600" defTabSz="2438337">
              <a:lnSpc>
                <a:spcPct val="90000"/>
              </a:lnSpc>
              <a:spcBef>
                <a:spcPts val="4500"/>
              </a:spcBef>
              <a:buSzPct val="123000"/>
              <a:buChar char="•"/>
              <a:defRPr b="0" sz="4800">
                <a:solidFill>
                  <a:schemeClr val="accent2"/>
                </a:solidFill>
              </a:defRPr>
            </a:pPr>
            <a:r>
              <a:t>La teoria della probabilità ci aiuta a determinare il grado di plausibilità di una risposta sulla base dei dati disponibili e ad aggiornarlo sulla base di nuovi dati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7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7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74">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27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4"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Il problema della demarcazione"/>
          <p:cNvSpPr txBox="1"/>
          <p:nvPr>
            <p:ph type="title"/>
          </p:nvPr>
        </p:nvSpPr>
        <p:spPr>
          <a:prstGeom prst="rect">
            <a:avLst/>
          </a:prstGeom>
        </p:spPr>
        <p:txBody>
          <a:bodyPr/>
          <a:lstStyle>
            <a:lvl1pPr>
              <a:defRPr spc="-200"/>
            </a:lvl1pPr>
          </a:lstStyle>
          <a:p>
            <a:pPr/>
            <a:r>
              <a:t>Concetti di probabilità</a:t>
            </a:r>
          </a:p>
        </p:txBody>
      </p:sp>
      <p:sp>
        <p:nvSpPr>
          <p:cNvPr id="277" name="Nel pensiero greco nasce come problema di distinguere la vera conoscenza (episteme) dalla mera opinione (doxa)…"/>
          <p:cNvSpPr txBox="1"/>
          <p:nvPr>
            <p:ph type="body" idx="1"/>
          </p:nvPr>
        </p:nvSpPr>
        <p:spPr>
          <a:xfrm>
            <a:off x="1206500" y="3007531"/>
            <a:ext cx="21971000" cy="8256015"/>
          </a:xfrm>
          <a:prstGeom prst="rect">
            <a:avLst/>
          </a:prstGeom>
        </p:spPr>
        <p:txBody>
          <a:bodyPr lIns="50800" tIns="50800" rIns="50800" bIns="50800"/>
          <a:lstStyle/>
          <a:p>
            <a:pPr marL="430133" indent="-430133" defTabSz="1720490">
              <a:lnSpc>
                <a:spcPct val="72000"/>
              </a:lnSpc>
              <a:spcBef>
                <a:spcPts val="3100"/>
              </a:spcBef>
              <a:buSzPct val="123000"/>
              <a:buChar char="•"/>
              <a:defRPr b="0" sz="3332"/>
            </a:pPr>
          </a:p>
          <a:p>
            <a:pPr marL="430133" indent="-430133" defTabSz="1720490">
              <a:lnSpc>
                <a:spcPct val="72000"/>
              </a:lnSpc>
              <a:spcBef>
                <a:spcPts val="3100"/>
              </a:spcBef>
              <a:buSzPct val="123000"/>
              <a:buChar char="•"/>
              <a:defRPr b="0" sz="3332"/>
            </a:pPr>
          </a:p>
          <a:p>
            <a:pPr marL="430133" indent="-430133" defTabSz="1720490">
              <a:lnSpc>
                <a:spcPct val="72000"/>
              </a:lnSpc>
              <a:spcBef>
                <a:spcPts val="3100"/>
              </a:spcBef>
              <a:buSzPct val="123000"/>
              <a:buChar char="•"/>
              <a:defRPr b="0" sz="3038"/>
            </a:pPr>
            <a:r>
              <a:t>Lanciando una moneta si ha una probabilità del 50% di ottenere “testa”.</a:t>
            </a:r>
            <a:endParaRPr sz="4900"/>
          </a:p>
          <a:p>
            <a:pPr marL="430133" indent="-430133" defTabSz="1720490">
              <a:lnSpc>
                <a:spcPct val="72000"/>
              </a:lnSpc>
              <a:spcBef>
                <a:spcPts val="3100"/>
              </a:spcBef>
              <a:buSzPct val="123000"/>
              <a:buChar char="•"/>
              <a:defRPr b="0" sz="3038"/>
            </a:pPr>
            <a:r>
              <a:t>La probabilità che domani piova è il 70%</a:t>
            </a:r>
            <a:endParaRPr sz="4900"/>
          </a:p>
          <a:p>
            <a:pPr marL="430133" indent="-430133" defTabSz="1720490">
              <a:lnSpc>
                <a:spcPct val="72000"/>
              </a:lnSpc>
              <a:spcBef>
                <a:spcPts val="3100"/>
              </a:spcBef>
              <a:buSzPct val="123000"/>
              <a:buChar char="•"/>
              <a:defRPr b="0" sz="3038"/>
            </a:pPr>
            <a:r>
              <a:t>La probabilità che io ho di contrarre la malattia X è il 2%</a:t>
            </a:r>
            <a:endParaRPr sz="4900"/>
          </a:p>
          <a:p>
            <a:pPr marL="430133" indent="-430133" defTabSz="1720490">
              <a:lnSpc>
                <a:spcPct val="72000"/>
              </a:lnSpc>
              <a:spcBef>
                <a:spcPts val="3100"/>
              </a:spcBef>
              <a:buSzPct val="123000"/>
              <a:buChar char="•"/>
              <a:defRPr b="0" sz="3038"/>
            </a:pPr>
            <a:r>
              <a:t>Lanciando un dado si ha una probabilità 1/6 di ottenere 6</a:t>
            </a:r>
            <a:endParaRPr sz="4900"/>
          </a:p>
          <a:p>
            <a:pPr marL="430133" indent="-430133" defTabSz="1720490">
              <a:lnSpc>
                <a:spcPct val="72000"/>
              </a:lnSpc>
              <a:spcBef>
                <a:spcPts val="3100"/>
              </a:spcBef>
              <a:buSzPct val="123000"/>
              <a:buChar char="•"/>
              <a:defRPr b="0" sz="3038"/>
            </a:pPr>
            <a:r>
              <a:t>C’è una probabilità dell’1% che a Palermo piova il 20 luglio</a:t>
            </a:r>
            <a:endParaRPr sz="4900"/>
          </a:p>
          <a:p>
            <a:pPr marL="430133" indent="-430133" defTabSz="1720490">
              <a:lnSpc>
                <a:spcPct val="72000"/>
              </a:lnSpc>
              <a:spcBef>
                <a:spcPts val="3100"/>
              </a:spcBef>
              <a:buSzPct val="123000"/>
              <a:buChar char="•"/>
              <a:defRPr b="0" sz="3038"/>
            </a:pPr>
            <a:r>
              <a:t>La Juventus ha una probabilità del 90% di vincere il campionato 2023-2024</a:t>
            </a:r>
            <a:endParaRPr sz="4900"/>
          </a:p>
          <a:p>
            <a:pPr marL="430133" indent="-430133" defTabSz="1720490">
              <a:lnSpc>
                <a:spcPct val="72000"/>
              </a:lnSpc>
              <a:spcBef>
                <a:spcPts val="3100"/>
              </a:spcBef>
              <a:buSzPct val="123000"/>
              <a:buChar char="•"/>
              <a:defRPr b="0" sz="3038"/>
            </a:pPr>
            <a:r>
              <a:t>C’è una probabilità su un milione che ci sia un incidente nucleare con rilascio significativo di materiale radioattivo</a:t>
            </a:r>
            <a:endParaRPr sz="4900"/>
          </a:p>
          <a:p>
            <a:pPr marL="430133" indent="-430133" defTabSz="1720490">
              <a:lnSpc>
                <a:spcPct val="72000"/>
              </a:lnSpc>
              <a:spcBef>
                <a:spcPts val="3100"/>
              </a:spcBef>
              <a:buSzPct val="123000"/>
              <a:buChar char="•"/>
              <a:defRPr b="0" sz="3332"/>
            </a:pPr>
          </a:p>
          <a:p>
            <a:pPr marL="430133" indent="-430133" defTabSz="1720490">
              <a:lnSpc>
                <a:spcPct val="72000"/>
              </a:lnSpc>
              <a:spcBef>
                <a:spcPts val="3100"/>
              </a:spcBef>
              <a:buSzPct val="123000"/>
              <a:buChar char="•"/>
              <a:defRPr b="0" sz="4704">
                <a:solidFill>
                  <a:schemeClr val="accent5"/>
                </a:solidFill>
              </a:defRPr>
            </a:pPr>
            <a:r>
              <a:t>Che cosa significano queste affermazioni? Hanno tutte lo stesso significato?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77">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277">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277">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277">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277">
                                            <p:txEl>
                                              <p:pRg st="5" end="5"/>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277">
                                            <p:txEl>
                                              <p:pRg st="6" end="6"/>
                                            </p:txEl>
                                          </p:spTgt>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1" fill="hold">
                                  <p:stCondLst>
                                    <p:cond delay="0"/>
                                  </p:stCondLst>
                                  <p:iterate type="el" backwards="0">
                                    <p:tmAbs val="0"/>
                                  </p:iterate>
                                  <p:childTnLst>
                                    <p:set>
                                      <p:cBhvr>
                                        <p:cTn id="29" fill="hold"/>
                                        <p:tgtEl>
                                          <p:spTgt spid="277">
                                            <p:txEl>
                                              <p:pRg st="7" end="7"/>
                                            </p:txEl>
                                          </p:spTgt>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1" fill="hold">
                                  <p:stCondLst>
                                    <p:cond delay="0"/>
                                  </p:stCondLst>
                                  <p:iterate type="el" backwards="0">
                                    <p:tmAbs val="0"/>
                                  </p:iterate>
                                  <p:childTnLst>
                                    <p:set>
                                      <p:cBhvr>
                                        <p:cTn id="32" fill="hold"/>
                                        <p:tgtEl>
                                          <p:spTgt spid="27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7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77">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7"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Dadi, demoni, divinità"/>
          <p:cNvSpPr txBox="1"/>
          <p:nvPr>
            <p:ph type="title"/>
          </p:nvPr>
        </p:nvSpPr>
        <p:spPr>
          <a:xfrm>
            <a:off x="1206495" y="4533900"/>
            <a:ext cx="21971006" cy="4648200"/>
          </a:xfrm>
          <a:prstGeom prst="rect">
            <a:avLst/>
          </a:prstGeom>
        </p:spPr>
        <p:txBody>
          <a:bodyPr/>
          <a:lstStyle>
            <a:lvl1pPr>
              <a:defRPr spc="-300"/>
            </a:lvl1pPr>
          </a:lstStyle>
          <a:p>
            <a:pPr/>
            <a:r>
              <a:t>Dadi, demoni, divinità</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Hume e il problema dell’induzione"/>
          <p:cNvSpPr txBox="1"/>
          <p:nvPr>
            <p:ph type="title"/>
          </p:nvPr>
        </p:nvSpPr>
        <p:spPr>
          <a:prstGeom prst="rect">
            <a:avLst/>
          </a:prstGeom>
        </p:spPr>
        <p:txBody>
          <a:bodyPr/>
          <a:lstStyle/>
          <a:p>
            <a:pPr/>
            <a:r>
              <a:t>Hume e il problema dell’induzione</a:t>
            </a:r>
          </a:p>
        </p:txBody>
      </p:sp>
      <p:sp>
        <p:nvSpPr>
          <p:cNvPr id="224" name="Il problema di Hume: è possibile trovare una giustificazione razionale all’inferenza induttiva?…"/>
          <p:cNvSpPr txBox="1"/>
          <p:nvPr>
            <p:ph type="body" idx="1"/>
          </p:nvPr>
        </p:nvSpPr>
        <p:spPr>
          <a:prstGeom prst="rect">
            <a:avLst/>
          </a:prstGeom>
        </p:spPr>
        <p:txBody>
          <a:bodyPr/>
          <a:lstStyle/>
          <a:p>
            <a:pPr marL="603504" indent="-603504" defTabSz="2413955">
              <a:spcBef>
                <a:spcPts val="4400"/>
              </a:spcBef>
              <a:defRPr sz="4752"/>
            </a:pPr>
            <a:r>
              <a:t>Il</a:t>
            </a:r>
            <a:r>
              <a:rPr>
                <a:solidFill>
                  <a:schemeClr val="accent1">
                    <a:lumOff val="13575"/>
                  </a:schemeClr>
                </a:solidFill>
              </a:rPr>
              <a:t> problema di Hume</a:t>
            </a:r>
            <a:r>
              <a:t>: è possibile trovare una giustificazione </a:t>
            </a:r>
            <a:r>
              <a:rPr b="1"/>
              <a:t>razionale </a:t>
            </a:r>
            <a:r>
              <a:t>all’inferenza induttiva?</a:t>
            </a:r>
          </a:p>
          <a:p>
            <a:pPr lvl="1" marL="1207008" indent="-603504" defTabSz="2413955">
              <a:spcBef>
                <a:spcPts val="4400"/>
              </a:spcBef>
              <a:defRPr sz="4752"/>
            </a:pPr>
            <a:r>
              <a:t>L’inferenza induttiva presuppone il principio di uniformità della natura</a:t>
            </a:r>
          </a:p>
          <a:p>
            <a:pPr lvl="1" marL="1207008" indent="-603504" defTabSz="2413955">
              <a:spcBef>
                <a:spcPts val="4400"/>
              </a:spcBef>
              <a:defRPr sz="4752"/>
            </a:pPr>
            <a:r>
              <a:t>Ma il principio di uniformità della natura è giustificato tramite un’inferenza induttiva</a:t>
            </a:r>
          </a:p>
          <a:p>
            <a:pPr lvl="1" marL="1207008" indent="-603504" defTabSz="2413955">
              <a:spcBef>
                <a:spcPts val="4400"/>
              </a:spcBef>
              <a:defRPr sz="4752"/>
            </a:pPr>
            <a:r>
              <a:t>Quindi, la giustificazione dell’induzione presuppone che l’induzione sia giustificata</a:t>
            </a:r>
          </a:p>
          <a:p>
            <a:pPr marL="603504" indent="-603504" defTabSz="2413955">
              <a:spcBef>
                <a:spcPts val="4400"/>
              </a:spcBef>
              <a:defRPr sz="4752"/>
            </a:pPr>
            <a:r>
              <a:t>La giustificazione dell’induzione è </a:t>
            </a:r>
            <a:r>
              <a:rPr b="1"/>
              <a:t>circolare</a:t>
            </a:r>
            <a:r>
              <a:t>. Non abbiamo basi </a:t>
            </a:r>
            <a:r>
              <a:rPr b="1"/>
              <a:t>razionali</a:t>
            </a:r>
            <a:r>
              <a:t> per le nostre inferenze induttive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4"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1" name="cascata circondata da un paesaggio roccioso e verdeggiante" descr="cascata circondata da un paesaggio roccioso e verdeggiante"/>
          <p:cNvPicPr>
            <a:picLocks noChangeAspect="1"/>
          </p:cNvPicPr>
          <p:nvPr>
            <p:ph type="pic" idx="21"/>
          </p:nvPr>
        </p:nvPicPr>
        <p:blipFill>
          <a:blip r:embed="rId2">
            <a:extLst/>
          </a:blip>
          <a:stretch>
            <a:fillRect/>
          </a:stretch>
        </p:blipFill>
        <p:spPr>
          <a:xfrm>
            <a:off x="5881882" y="483730"/>
            <a:ext cx="13725136" cy="12748540"/>
          </a:xfrm>
          <a:prstGeom prst="rect">
            <a:avLst/>
          </a:prstGeom>
        </p:spPr>
      </p:pic>
      <p:sp>
        <p:nvSpPr>
          <p:cNvPr id="282" name="Dosso Dossi, Allegoria della Fortuna,…"/>
          <p:cNvSpPr txBox="1"/>
          <p:nvPr/>
        </p:nvSpPr>
        <p:spPr>
          <a:xfrm>
            <a:off x="246514" y="12195820"/>
            <a:ext cx="5285538"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2438337"/>
            <a:r>
              <a:t>Dosso Dossi, </a:t>
            </a:r>
            <a:r>
              <a:rPr i="1"/>
              <a:t>Allegoria della Fortuna</a:t>
            </a:r>
            <a:r>
              <a:t>,  </a:t>
            </a:r>
          </a:p>
          <a:p>
            <a:pPr algn="l" defTabSz="2438337"/>
            <a:r>
              <a:t>1535-38 ca. Getty Museum</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4" name="Immagine" descr="Immagine"/>
          <p:cNvPicPr>
            <a:picLocks noChangeAspect="1"/>
          </p:cNvPicPr>
          <p:nvPr/>
        </p:nvPicPr>
        <p:blipFill>
          <a:blip r:embed="rId2">
            <a:extLst/>
          </a:blip>
          <a:stretch>
            <a:fillRect/>
          </a:stretch>
        </p:blipFill>
        <p:spPr>
          <a:xfrm>
            <a:off x="1287939" y="2709140"/>
            <a:ext cx="11892499" cy="8297720"/>
          </a:xfrm>
          <a:prstGeom prst="rect">
            <a:avLst/>
          </a:prstGeom>
          <a:ln w="12700">
            <a:miter lim="400000"/>
          </a:ln>
        </p:spPr>
      </p:pic>
      <p:sp>
        <p:nvSpPr>
          <p:cNvPr id="285" name="“Io possiedo la scienza dei dadi. Perciò di numeri sono esperto”…"/>
          <p:cNvSpPr txBox="1"/>
          <p:nvPr>
            <p:ph type="body" sz="half" idx="4294967295"/>
          </p:nvPr>
        </p:nvSpPr>
        <p:spPr>
          <a:xfrm>
            <a:off x="13774091" y="4248503"/>
            <a:ext cx="9403409" cy="8256014"/>
          </a:xfrm>
          <a:prstGeom prst="rect">
            <a:avLst/>
          </a:prstGeom>
        </p:spPr>
        <p:txBody>
          <a:bodyPr/>
          <a:lstStyle/>
          <a:p>
            <a:pPr marL="0" indent="0" defTabSz="2438337">
              <a:buSzTx/>
              <a:buNone/>
              <a:defRPr sz="6100"/>
            </a:pPr>
            <a:r>
              <a:t>“Io possiedo la scienza dei dadi. Perciò di numeri sono esperto” </a:t>
            </a:r>
          </a:p>
          <a:p>
            <a:pPr marL="0" indent="0" defTabSz="2438337">
              <a:buSzTx/>
              <a:buNone/>
              <a:defRPr sz="6100"/>
            </a:pPr>
            <a:r>
              <a:t>- Rituparna nel </a:t>
            </a:r>
            <a:r>
              <a:rPr i="1"/>
              <a:t>Mahābhārata</a:t>
            </a:r>
            <a:r>
              <a:t> (400 aC?)</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5">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8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5"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Girolamo Cardano, Liber de ludo aleae…"/>
          <p:cNvSpPr txBox="1"/>
          <p:nvPr>
            <p:ph type="body" sz="half" idx="4294967295"/>
          </p:nvPr>
        </p:nvSpPr>
        <p:spPr>
          <a:xfrm>
            <a:off x="13774092" y="4248503"/>
            <a:ext cx="9130363" cy="8256014"/>
          </a:xfrm>
          <a:prstGeom prst="rect">
            <a:avLst/>
          </a:prstGeom>
        </p:spPr>
        <p:txBody>
          <a:bodyPr/>
          <a:lstStyle/>
          <a:p>
            <a:pPr marL="0" indent="0" defTabSz="2438337">
              <a:buSzTx/>
              <a:buNone/>
              <a:defRPr sz="6100"/>
            </a:pPr>
            <a:r>
              <a:t>Girolamo Cardano, </a:t>
            </a:r>
            <a:r>
              <a:rPr i="1"/>
              <a:t>Liber de ludo aleae </a:t>
            </a:r>
          </a:p>
          <a:p>
            <a:pPr marL="0" indent="0" defTabSz="2438337">
              <a:buSzTx/>
              <a:buNone/>
              <a:defRPr sz="6100"/>
            </a:pPr>
            <a:r>
              <a:t>(1560, ma pubblicato solo nel 1643)</a:t>
            </a:r>
          </a:p>
        </p:txBody>
      </p:sp>
      <p:pic>
        <p:nvPicPr>
          <p:cNvPr id="288" name="Immagine" descr="Immagine"/>
          <p:cNvPicPr>
            <a:picLocks noChangeAspect="1"/>
          </p:cNvPicPr>
          <p:nvPr/>
        </p:nvPicPr>
        <p:blipFill>
          <a:blip r:embed="rId2">
            <a:extLst/>
          </a:blip>
          <a:stretch>
            <a:fillRect/>
          </a:stretch>
        </p:blipFill>
        <p:spPr>
          <a:xfrm>
            <a:off x="933826" y="1713412"/>
            <a:ext cx="12607864" cy="1028917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8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7"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Il problema della demarcazione"/>
          <p:cNvSpPr txBox="1"/>
          <p:nvPr>
            <p:ph type="title"/>
          </p:nvPr>
        </p:nvSpPr>
        <p:spPr>
          <a:prstGeom prst="rect">
            <a:avLst/>
          </a:prstGeom>
        </p:spPr>
        <p:txBody>
          <a:bodyPr/>
          <a:lstStyle>
            <a:lvl1pPr>
              <a:defRPr spc="-200"/>
            </a:lvl1pPr>
          </a:lstStyle>
          <a:p>
            <a:pPr/>
            <a:r>
              <a:t>Il crepuscolo della probabilità</a:t>
            </a:r>
          </a:p>
        </p:txBody>
      </p:sp>
      <p:sp>
        <p:nvSpPr>
          <p:cNvPr id="291" name="Nel pensiero greco nasce come problema di distinguere la vera conoscenza (episteme) dalla mera opinione (doxa)…"/>
          <p:cNvSpPr txBox="1"/>
          <p:nvPr>
            <p:ph type="body" idx="1"/>
          </p:nvPr>
        </p:nvSpPr>
        <p:spPr>
          <a:xfrm>
            <a:off x="1206500" y="4248503"/>
            <a:ext cx="21971000" cy="8256014"/>
          </a:xfrm>
          <a:prstGeom prst="rect">
            <a:avLst/>
          </a:prstGeom>
        </p:spPr>
        <p:txBody>
          <a:bodyPr lIns="50800" tIns="50800" rIns="50800" bIns="50800"/>
          <a:lstStyle/>
          <a:p>
            <a:pPr defTabSz="2438337">
              <a:lnSpc>
                <a:spcPct val="90000"/>
              </a:lnSpc>
              <a:spcBef>
                <a:spcPts val="4500"/>
              </a:spcBef>
              <a:defRPr b="0" sz="4800"/>
            </a:pPr>
            <a:r>
              <a:t>“Di conseguenza, poiché Dio ha posto alcune cose in piena luce e poiché ci ha dato qualche conoscenza determinata, seppure limitata se confrontata al resto, probabilmente come fosse un assaggio di ciò di cui sono capaci le creature intellettuali e per suscitare in noi il desiderio di una migliore condizione seguente e lo sforzo per conseguirla, così per la maggior parte del nostro interesse egli ci ha offerto, se così posso dire, solo il </a:t>
            </a:r>
            <a:r>
              <a:rPr>
                <a:solidFill>
                  <a:srgbClr val="04867E"/>
                </a:solidFill>
              </a:rPr>
              <a:t>crepuscolo della probabilità</a:t>
            </a:r>
            <a:r>
              <a:t>, adeguata, credo, allo stato di mediocrità e di noviziato in cui ha voluto porci in questo mondo” </a:t>
            </a:r>
          </a:p>
          <a:p>
            <a:pPr defTabSz="2438337">
              <a:lnSpc>
                <a:spcPct val="90000"/>
              </a:lnSpc>
              <a:spcBef>
                <a:spcPts val="4500"/>
              </a:spcBef>
              <a:defRPr b="0" sz="4800"/>
            </a:pPr>
            <a:r>
              <a:t>John Locke,</a:t>
            </a:r>
            <a:r>
              <a:rPr i="1"/>
              <a:t> Saggio sull’intelletto Umano </a:t>
            </a:r>
            <a:r>
              <a:t>(1690), libro IV.</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1">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9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1"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Il problema della demarcazione"/>
          <p:cNvSpPr txBox="1"/>
          <p:nvPr>
            <p:ph type="title"/>
          </p:nvPr>
        </p:nvSpPr>
        <p:spPr>
          <a:prstGeom prst="rect">
            <a:avLst/>
          </a:prstGeom>
        </p:spPr>
        <p:txBody>
          <a:bodyPr/>
          <a:lstStyle>
            <a:lvl1pPr>
              <a:defRPr spc="-200"/>
            </a:lvl1pPr>
          </a:lstStyle>
          <a:p>
            <a:pPr/>
            <a:r>
              <a:t>La logica dell’incerto</a:t>
            </a:r>
          </a:p>
        </p:txBody>
      </p:sp>
      <p:sp>
        <p:nvSpPr>
          <p:cNvPr id="294" name="Nel pensiero greco nasce come problema di distinguere la vera conoscenza (episteme) dalla mera opinione (doxa)…"/>
          <p:cNvSpPr txBox="1"/>
          <p:nvPr>
            <p:ph type="body" idx="1"/>
          </p:nvPr>
        </p:nvSpPr>
        <p:spPr>
          <a:xfrm>
            <a:off x="1206500" y="4248503"/>
            <a:ext cx="21971000" cy="8256014"/>
          </a:xfrm>
          <a:prstGeom prst="rect">
            <a:avLst/>
          </a:prstGeom>
        </p:spPr>
        <p:txBody>
          <a:bodyPr lIns="50800" tIns="50800" rIns="50800" bIns="50800"/>
          <a:lstStyle/>
          <a:p>
            <a:pPr defTabSz="2438337">
              <a:lnSpc>
                <a:spcPct val="90000"/>
              </a:lnSpc>
              <a:spcBef>
                <a:spcPts val="4500"/>
              </a:spcBef>
              <a:defRPr b="0" sz="4800"/>
            </a:pPr>
            <a:r>
              <a:t>“Merita forse anche il titolo di conoscenza l'opinione fondata sulla </a:t>
            </a:r>
            <a:r>
              <a:rPr i="1">
                <a:solidFill>
                  <a:srgbClr val="04867E"/>
                </a:solidFill>
              </a:rPr>
              <a:t>plausibilità</a:t>
            </a:r>
            <a:r>
              <a:rPr i="1"/>
              <a:t>; </a:t>
            </a:r>
            <a:r>
              <a:t>[…] Per questo credo che la ricerca sui gradi di </a:t>
            </a:r>
            <a:r>
              <a:rPr i="1">
                <a:solidFill>
                  <a:srgbClr val="04867E"/>
                </a:solidFill>
              </a:rPr>
              <a:t>probabilità</a:t>
            </a:r>
            <a:r>
              <a:rPr i="1"/>
              <a:t> </a:t>
            </a:r>
            <a:r>
              <a:t>sia estremamente importante; […] Così, quando non si potesse decidere assoluta certezza una questione, si potrebbe almeno determinare il grado di probabilità all luce dell'evidenza”. </a:t>
            </a:r>
          </a:p>
          <a:p>
            <a:pPr defTabSz="2438337">
              <a:lnSpc>
                <a:spcPct val="90000"/>
              </a:lnSpc>
              <a:spcBef>
                <a:spcPts val="4500"/>
              </a:spcBef>
              <a:defRPr b="0" sz="4800"/>
            </a:pPr>
            <a:r>
              <a:t>G.W. Leibniz, </a:t>
            </a:r>
            <a:r>
              <a:rPr i="1"/>
              <a:t>Nuovi saggi sull’intelletto </a:t>
            </a:r>
            <a:r>
              <a:rPr i="1" sz="1200">
                <a:latin typeface="Times Roman"/>
                <a:ea typeface="Times Roman"/>
                <a:cs typeface="Times Roman"/>
                <a:sym typeface="Times Roman"/>
              </a:rPr>
              <a:t> </a:t>
            </a:r>
            <a:r>
              <a:rPr i="1"/>
              <a:t>umano</a:t>
            </a:r>
            <a:r>
              <a:t> (1703)</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9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4" grpId="1"/>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Il problema della demarcazione"/>
          <p:cNvSpPr txBox="1"/>
          <p:nvPr>
            <p:ph type="title"/>
          </p:nvPr>
        </p:nvSpPr>
        <p:spPr>
          <a:prstGeom prst="rect">
            <a:avLst/>
          </a:prstGeom>
        </p:spPr>
        <p:txBody>
          <a:bodyPr/>
          <a:lstStyle>
            <a:lvl1pPr>
              <a:defRPr spc="-200"/>
            </a:lvl1pPr>
          </a:lstStyle>
          <a:p>
            <a:pPr/>
            <a:r>
              <a:t>Il demone di Laplace</a:t>
            </a:r>
          </a:p>
        </p:txBody>
      </p:sp>
      <p:sp>
        <p:nvSpPr>
          <p:cNvPr id="297" name="Nel pensiero greco nasce come problema di distinguere la vera conoscenza (episteme) dalla mera opinione (doxa)…"/>
          <p:cNvSpPr txBox="1"/>
          <p:nvPr>
            <p:ph type="body" idx="1"/>
          </p:nvPr>
        </p:nvSpPr>
        <p:spPr>
          <a:xfrm>
            <a:off x="1206500" y="4248503"/>
            <a:ext cx="21971000" cy="8256014"/>
          </a:xfrm>
          <a:prstGeom prst="rect">
            <a:avLst/>
          </a:prstGeom>
        </p:spPr>
        <p:txBody>
          <a:bodyPr lIns="50800" tIns="50800" rIns="50800" bIns="50800"/>
          <a:lstStyle/>
          <a:p>
            <a:pPr defTabSz="2365187">
              <a:lnSpc>
                <a:spcPct val="90000"/>
              </a:lnSpc>
              <a:spcBef>
                <a:spcPts val="4300"/>
              </a:spcBef>
              <a:defRPr b="0" sz="4600"/>
            </a:pPr>
            <a:r>
              <a:t>“Possiamo considerare lo stato attuale dell'universo come l'effetto del suo passato e la causa del suo futuro. Un intelletto che ad un determinato istante dovesse conoscere tutte le forze che mettono in moto la natura, e tutte le posizioni di tutti gli oggetti di cui la natura è composta, se questo intelletto fosse inoltre sufficientemente ampio da sottoporre questi dati ad analisi, esso racchiuderebbe in un'unica formula i movimenti dei corpi più grandi dell'universo e quelli degli atomi più piccoli; </a:t>
            </a:r>
            <a:r>
              <a:rPr>
                <a:solidFill>
                  <a:schemeClr val="accent2"/>
                </a:solidFill>
              </a:rPr>
              <a:t>per un tale intelletto nulla sarebbe incerto </a:t>
            </a:r>
            <a:r>
              <a:t>ed il futuro proprio come il passato sarebbe evidente davanti ai suoi occhi” </a:t>
            </a:r>
          </a:p>
          <a:p>
            <a:pPr defTabSz="2365187">
              <a:lnSpc>
                <a:spcPct val="90000"/>
              </a:lnSpc>
              <a:spcBef>
                <a:spcPts val="4300"/>
              </a:spcBef>
              <a:defRPr b="0" sz="4600"/>
            </a:pPr>
            <a:r>
              <a:t>Pierre S. Laplace, </a:t>
            </a:r>
            <a:r>
              <a:rPr i="1"/>
              <a:t>Essai philosophique sur le probabilités</a:t>
            </a:r>
            <a:r>
              <a:t> (1814)</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9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7"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9" name="p53hm4fhiw431.png" descr="p53hm4fhiw431.png"/>
          <p:cNvPicPr>
            <a:picLocks noChangeAspect="1"/>
          </p:cNvPicPr>
          <p:nvPr/>
        </p:nvPicPr>
        <p:blipFill>
          <a:blip r:embed="rId2">
            <a:extLst/>
          </a:blip>
          <a:srcRect l="12005" t="34691" r="1519" b="30876"/>
          <a:stretch>
            <a:fillRect/>
          </a:stretch>
        </p:blipFill>
        <p:spPr>
          <a:xfrm>
            <a:off x="7993509" y="3874675"/>
            <a:ext cx="16467620" cy="4643547"/>
          </a:xfrm>
          <a:prstGeom prst="rect">
            <a:avLst/>
          </a:prstGeom>
          <a:ln w="12700">
            <a:miter lim="400000"/>
          </a:ln>
        </p:spPr>
      </p:pic>
      <p:pic>
        <p:nvPicPr>
          <p:cNvPr id="300" name="Immagine" descr="Immagine"/>
          <p:cNvPicPr>
            <a:picLocks noChangeAspect="1"/>
          </p:cNvPicPr>
          <p:nvPr/>
        </p:nvPicPr>
        <p:blipFill>
          <a:blip r:embed="rId3">
            <a:extLst/>
          </a:blip>
          <a:stretch>
            <a:fillRect/>
          </a:stretch>
        </p:blipFill>
        <p:spPr>
          <a:xfrm>
            <a:off x="6052" y="202711"/>
            <a:ext cx="8216901" cy="1270000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Il problema della demarcazione"/>
          <p:cNvSpPr txBox="1"/>
          <p:nvPr>
            <p:ph type="title"/>
          </p:nvPr>
        </p:nvSpPr>
        <p:spPr>
          <a:prstGeom prst="rect">
            <a:avLst/>
          </a:prstGeom>
        </p:spPr>
        <p:txBody>
          <a:bodyPr/>
          <a:lstStyle>
            <a:lvl1pPr defTabSz="1853135">
              <a:defRPr spc="-200" sz="6400"/>
            </a:lvl1pPr>
          </a:lstStyle>
          <a:p>
            <a:pPr/>
            <a:r>
              <a:t>Indeterminazione e probabilità nella fisica contemporanea</a:t>
            </a:r>
          </a:p>
        </p:txBody>
      </p:sp>
      <p:sp>
        <p:nvSpPr>
          <p:cNvPr id="303" name="Nel pensiero greco nasce come problema di distinguere la vera conoscenza (episteme) dalla mera opinione (doxa)…"/>
          <p:cNvSpPr txBox="1"/>
          <p:nvPr>
            <p:ph type="body" idx="1"/>
          </p:nvPr>
        </p:nvSpPr>
        <p:spPr>
          <a:xfrm>
            <a:off x="1206501" y="4248503"/>
            <a:ext cx="21118240" cy="8256014"/>
          </a:xfrm>
          <a:prstGeom prst="rect">
            <a:avLst/>
          </a:prstGeom>
        </p:spPr>
        <p:txBody>
          <a:bodyPr lIns="50800" tIns="50800" rIns="50800" bIns="50800"/>
          <a:lstStyle/>
          <a:p>
            <a:pPr defTabSz="2438337">
              <a:lnSpc>
                <a:spcPct val="90000"/>
              </a:lnSpc>
              <a:spcBef>
                <a:spcPts val="4500"/>
              </a:spcBef>
              <a:defRPr b="0" sz="4800"/>
            </a:pPr>
            <a:r>
              <a:t>“Nell’ambito della realtà le cui connessioni sono formulate dalla teoria quantistica, le leggi naturali non conducono dunque a una completa determinazione di ciò che accade nello spazio e nel tempo; l’accadere (all’interno delle probabilità determinate dalle connessioni) è piuttosto rimesso al caso.” </a:t>
            </a:r>
          </a:p>
          <a:p>
            <a:pPr defTabSz="2438337">
              <a:lnSpc>
                <a:spcPct val="90000"/>
              </a:lnSpc>
              <a:spcBef>
                <a:spcPts val="4500"/>
              </a:spcBef>
              <a:defRPr b="0" sz="4800"/>
            </a:pPr>
            <a:r>
              <a:t>W. Heisenberg, 1926, in</a:t>
            </a:r>
            <a:r>
              <a:rPr i="1"/>
              <a:t> Indeterminazione e realtà</a:t>
            </a:r>
            <a:r>
              <a:t>, Napoli 1991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303">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3"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Il problema della demarcazione"/>
          <p:cNvSpPr txBox="1"/>
          <p:nvPr>
            <p:ph type="title"/>
          </p:nvPr>
        </p:nvSpPr>
        <p:spPr>
          <a:prstGeom prst="rect">
            <a:avLst/>
          </a:prstGeom>
        </p:spPr>
        <p:txBody>
          <a:bodyPr/>
          <a:lstStyle>
            <a:lvl1pPr>
              <a:defRPr spc="-200"/>
            </a:lvl1pPr>
          </a:lstStyle>
          <a:p>
            <a:pPr/>
            <a:r>
              <a:t>Giocatori e filosofi</a:t>
            </a:r>
          </a:p>
        </p:txBody>
      </p:sp>
      <p:sp>
        <p:nvSpPr>
          <p:cNvPr id="306" name="Nel pensiero greco nasce come problema di distinguere la vera conoscenza (episteme) dalla mera opinione (doxa)…"/>
          <p:cNvSpPr txBox="1"/>
          <p:nvPr>
            <p:ph type="body" idx="1"/>
          </p:nvPr>
        </p:nvSpPr>
        <p:spPr>
          <a:xfrm>
            <a:off x="1206500" y="4248503"/>
            <a:ext cx="21971000" cy="8256014"/>
          </a:xfrm>
          <a:prstGeom prst="rect">
            <a:avLst/>
          </a:prstGeom>
        </p:spPr>
        <p:txBody>
          <a:bodyPr lIns="50800" tIns="50800" rIns="50800" bIns="50800"/>
          <a:lstStyle/>
          <a:p>
            <a:pPr marL="438912" indent="-438912" defTabSz="1755602">
              <a:lnSpc>
                <a:spcPct val="81000"/>
              </a:lnSpc>
              <a:spcBef>
                <a:spcPts val="3200"/>
              </a:spcBef>
              <a:buSzPct val="123000"/>
              <a:buChar char="•"/>
              <a:defRPr b="0" sz="3400"/>
            </a:pPr>
            <a:r>
              <a:t>Lo studio matematico della probabilità nasce nel XVII secolo (1654) da uno scambio fra Blaise Pascal e il Cavalier de Méré, accanito giocatore d’azzardo: </a:t>
            </a:r>
            <a:r>
              <a:rPr>
                <a:solidFill>
                  <a:schemeClr val="accent4"/>
                </a:solidFill>
              </a:rPr>
              <a:t>Qual è la probabilità di vincere in un gioco il cui scopo è ottenere almeno un 6 in 4 lanci di un unico dado?</a:t>
            </a:r>
          </a:p>
          <a:p>
            <a:pPr marL="438912" indent="-438912" defTabSz="1755602">
              <a:lnSpc>
                <a:spcPct val="81000"/>
              </a:lnSpc>
              <a:spcBef>
                <a:spcPts val="3200"/>
              </a:spcBef>
              <a:buSzPct val="123000"/>
              <a:buChar char="•"/>
              <a:defRPr b="0" sz="3400"/>
            </a:pPr>
            <a:r>
              <a:t>Il cavaliere riteneva che bastasse moltiplicare la probabilità di ottenere un 6 (1/6) per il numero di lanci (4) e che dunque questa probabilità fosse uguale a 4/6 = 2/3 = </a:t>
            </a:r>
            <a:r>
              <a:rPr>
                <a:solidFill>
                  <a:schemeClr val="accent1"/>
                </a:solidFill>
              </a:rPr>
              <a:t>66%</a:t>
            </a:r>
          </a:p>
          <a:p>
            <a:pPr marL="438912" indent="-438912" defTabSz="1755602">
              <a:lnSpc>
                <a:spcPct val="81000"/>
              </a:lnSpc>
              <a:spcBef>
                <a:spcPts val="3200"/>
              </a:spcBef>
              <a:buSzPct val="123000"/>
              <a:buChar char="•"/>
              <a:defRPr b="0" sz="3400"/>
            </a:pPr>
            <a:r>
              <a:t>Pascal (con il contributo di Fermat) gli fece osservare che in base a una più precisa analisi la probabilità di vincere è di poco superiore al 50%</a:t>
            </a:r>
          </a:p>
          <a:p>
            <a:pPr marL="438912" indent="-438912" defTabSz="1755602">
              <a:lnSpc>
                <a:spcPct val="81000"/>
              </a:lnSpc>
              <a:spcBef>
                <a:spcPts val="3200"/>
              </a:spcBef>
              <a:buSzPct val="123000"/>
              <a:buChar char="•"/>
              <a:defRPr b="0" sz="3400"/>
            </a:pPr>
            <a:r>
              <a:t>Per stabilirlo, bisogna considerare tutti i possibili esiti dei quattro lanci:</a:t>
            </a:r>
          </a:p>
          <a:p>
            <a:pPr lvl="1" marL="877824" indent="-438912" defTabSz="1755602">
              <a:lnSpc>
                <a:spcPct val="81000"/>
              </a:lnSpc>
              <a:spcBef>
                <a:spcPts val="2500"/>
              </a:spcBef>
              <a:buChar char="-"/>
              <a:defRPr b="0" sz="3400"/>
            </a:pPr>
            <a:r>
              <a:t>&lt;1,1,1,1&gt;, &lt;1,1,1,2&gt;, … ,&lt;6,6,6,5&gt;, &lt;6,6,6,6&gt;</a:t>
            </a:r>
          </a:p>
          <a:p>
            <a:pPr lvl="1" marL="877824" indent="-438912" defTabSz="1755602">
              <a:lnSpc>
                <a:spcPct val="81000"/>
              </a:lnSpc>
              <a:spcBef>
                <a:spcPts val="2500"/>
              </a:spcBef>
              <a:buChar char="-"/>
              <a:defRPr b="0" sz="3400"/>
            </a:pPr>
            <a:r>
              <a:t>ci sono 1296 disposizioni possibili</a:t>
            </a:r>
          </a:p>
          <a:p>
            <a:pPr lvl="1" marL="877824" indent="-438912" defTabSz="1755602">
              <a:lnSpc>
                <a:spcPct val="81000"/>
              </a:lnSpc>
              <a:spcBef>
                <a:spcPts val="2500"/>
              </a:spcBef>
              <a:buChar char="-"/>
              <a:defRPr b="0" sz="3400"/>
            </a:pPr>
            <a:r>
              <a:t>di queste 671 sono favorevoli e 625 sfavorevoli</a:t>
            </a:r>
          </a:p>
          <a:p>
            <a:pPr lvl="1" marL="877824" indent="-438912" defTabSz="1755602">
              <a:lnSpc>
                <a:spcPct val="81000"/>
              </a:lnSpc>
              <a:spcBef>
                <a:spcPts val="2500"/>
              </a:spcBef>
              <a:buChar char="-"/>
              <a:defRPr b="0" sz="3400"/>
            </a:pPr>
            <a:r>
              <a:t>dunque la probabilità è 671/1296 = 0.52 = </a:t>
            </a:r>
            <a:r>
              <a:rPr>
                <a:solidFill>
                  <a:schemeClr val="accent1"/>
                </a:solidFill>
              </a:rPr>
              <a:t>52%</a:t>
            </a:r>
            <a:r>
              <a:t> circa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6">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30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30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306">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306">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306">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1" fill="hold">
                                  <p:stCondLst>
                                    <p:cond delay="0"/>
                                  </p:stCondLst>
                                  <p:iterate type="el" backwards="0">
                                    <p:tmAbs val="0"/>
                                  </p:iterate>
                                  <p:childTnLst>
                                    <p:set>
                                      <p:cBhvr>
                                        <p:cTn id="31" fill="hold"/>
                                        <p:tgtEl>
                                          <p:spTgt spid="306">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1" fill="hold">
                                  <p:stCondLst>
                                    <p:cond delay="0"/>
                                  </p:stCondLst>
                                  <p:iterate type="el" backwards="0">
                                    <p:tmAbs val="0"/>
                                  </p:iterate>
                                  <p:childTnLst>
                                    <p:set>
                                      <p:cBhvr>
                                        <p:cTn id="35" fill="hold"/>
                                        <p:tgtEl>
                                          <p:spTgt spid="306">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6"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Il problema della demarcazione"/>
          <p:cNvSpPr txBox="1"/>
          <p:nvPr>
            <p:ph type="title"/>
          </p:nvPr>
        </p:nvSpPr>
        <p:spPr>
          <a:prstGeom prst="rect">
            <a:avLst/>
          </a:prstGeom>
        </p:spPr>
        <p:txBody>
          <a:bodyPr/>
          <a:lstStyle>
            <a:lvl1pPr>
              <a:defRPr spc="-200"/>
            </a:lvl1pPr>
          </a:lstStyle>
          <a:p>
            <a:pPr/>
            <a:r>
              <a:t>Le trappole dell’intuizione // 1</a:t>
            </a:r>
          </a:p>
        </p:txBody>
      </p:sp>
      <p:sp>
        <p:nvSpPr>
          <p:cNvPr id="309" name="Nel pensiero greco nasce come problema di distinguere la vera conoscenza (episteme) dalla mera opinione (doxa)…"/>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Nella vita quotidiana tutti usiamo il concetto di probabilità in modo intuitiv</a:t>
            </a:r>
            <a:r>
              <a:t>o</a:t>
            </a:r>
          </a:p>
          <a:p>
            <a:pPr marL="609600" indent="-609600" defTabSz="2438337">
              <a:lnSpc>
                <a:spcPct val="90000"/>
              </a:lnSpc>
              <a:spcBef>
                <a:spcPts val="4500"/>
              </a:spcBef>
              <a:buSzPct val="123000"/>
              <a:buChar char="•"/>
              <a:defRPr b="0" sz="4800"/>
            </a:pPr>
            <a:r>
              <a:t>Un giudizio intuitivo viene spesso smentito da un’analisi più accurata della situazione. </a:t>
            </a:r>
          </a:p>
          <a:p>
            <a:pPr marL="609600" indent="-609600" defTabSz="2438337">
              <a:lnSpc>
                <a:spcPct val="90000"/>
              </a:lnSpc>
              <a:spcBef>
                <a:spcPts val="4500"/>
              </a:spcBef>
              <a:buSzPct val="123000"/>
              <a:buChar char="•"/>
              <a:defRPr b="0" sz="4800"/>
            </a:pPr>
            <a:r>
              <a:t>In generale, in individui non sufficientemente addestrati a fare previsioni probabilistiche, l’intuizione conduce a risposte incoerenti</a:t>
            </a:r>
          </a:p>
          <a:p>
            <a:pPr marL="609600" indent="-609600" defTabSz="2438337">
              <a:lnSpc>
                <a:spcPct val="90000"/>
              </a:lnSpc>
              <a:spcBef>
                <a:spcPts val="4500"/>
              </a:spcBef>
              <a:buSzPct val="123000"/>
              <a:buChar char="•"/>
              <a:defRPr b="0" sz="4800"/>
            </a:pPr>
            <a:r>
              <a:t>Un noto esempio è quello dei “numeri ritardatari” nel gioco del lotto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30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30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30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Il problema della demarcazione"/>
          <p:cNvSpPr txBox="1"/>
          <p:nvPr>
            <p:ph type="title"/>
          </p:nvPr>
        </p:nvSpPr>
        <p:spPr>
          <a:xfrm>
            <a:off x="1206500" y="952499"/>
            <a:ext cx="21971000" cy="1433166"/>
          </a:xfrm>
          <a:prstGeom prst="rect">
            <a:avLst/>
          </a:prstGeom>
        </p:spPr>
        <p:txBody>
          <a:bodyPr/>
          <a:lstStyle/>
          <a:p>
            <a:pPr>
              <a:defRPr spc="-200"/>
            </a:pPr>
            <a:r>
              <a:t>La nostra </a:t>
            </a:r>
            <a:r>
              <a:rPr i="1"/>
              <a:t>impasse</a:t>
            </a:r>
          </a:p>
        </p:txBody>
      </p:sp>
      <p:sp>
        <p:nvSpPr>
          <p:cNvPr id="227" name="Nel pensiero greco nasce come problema di distinguere la vera conoscenza (episteme) dalla mera opinione (doxa)…"/>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Il puro ragionamento deduttivo, a priori (logica del certo), garantisce la verità della conclusione date premesse certe ma non amplia il nostro patrimonio informativo (non è ampliativo)</a:t>
            </a:r>
          </a:p>
          <a:p>
            <a:pPr marL="609600" indent="-609600" defTabSz="2438337">
              <a:lnSpc>
                <a:spcPct val="90000"/>
              </a:lnSpc>
              <a:spcBef>
                <a:spcPts val="4500"/>
              </a:spcBef>
              <a:buSzPct val="123000"/>
              <a:buChar char="•"/>
              <a:defRPr b="0" sz="4800"/>
            </a:pPr>
            <a:r>
              <a:t>Il ragionamento scientifico deve poggiare sul dato empirico, osservativo e utilizzare l’inferenza induttiva (logica dell’incerto)</a:t>
            </a:r>
          </a:p>
          <a:p>
            <a:pPr marL="609600" indent="-609600" defTabSz="2438337">
              <a:lnSpc>
                <a:spcPct val="90000"/>
              </a:lnSpc>
              <a:spcBef>
                <a:spcPts val="4500"/>
              </a:spcBef>
              <a:buSzPct val="123000"/>
              <a:buChar char="•"/>
              <a:defRPr b="0" sz="4800"/>
            </a:pPr>
            <a:r>
              <a:t>Ma, se ha ragione Hume, l’induzione non è razionalmente giustificata</a:t>
            </a:r>
          </a:p>
          <a:p>
            <a:pPr marL="609600" indent="-609600" defTabSz="2438337">
              <a:lnSpc>
                <a:spcPct val="90000"/>
              </a:lnSpc>
              <a:spcBef>
                <a:spcPts val="4500"/>
              </a:spcBef>
              <a:buSzPct val="123000"/>
              <a:buChar char="•"/>
              <a:defRPr b="0" sz="4800"/>
            </a:pPr>
            <a:r>
              <a:t>Come facciamo a giustificare il ragionamento induttivo e a preservare il ruolo dell’esperienza nel ragionamento scientifico?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2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2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2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7"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Il problema della demarcazione"/>
          <p:cNvSpPr txBox="1"/>
          <p:nvPr>
            <p:ph type="title"/>
          </p:nvPr>
        </p:nvSpPr>
        <p:spPr>
          <a:prstGeom prst="rect">
            <a:avLst/>
          </a:prstGeom>
        </p:spPr>
        <p:txBody>
          <a:bodyPr/>
          <a:lstStyle/>
          <a:p>
            <a:pPr>
              <a:defRPr spc="-200"/>
            </a:pPr>
            <a:r>
              <a:t>Le trappole dell’intuizione //</a:t>
            </a:r>
            <a:r>
              <a:t> 2</a:t>
            </a:r>
          </a:p>
        </p:txBody>
      </p:sp>
      <p:sp>
        <p:nvSpPr>
          <p:cNvPr id="312" name="Nel pensiero greco nasce come problema di distinguere la vera conoscenza (episteme) dalla mera opinione (doxa)…"/>
          <p:cNvSpPr txBox="1"/>
          <p:nvPr>
            <p:ph type="body" idx="1"/>
          </p:nvPr>
        </p:nvSpPr>
        <p:spPr>
          <a:xfrm>
            <a:off x="1206500" y="4248503"/>
            <a:ext cx="21971000" cy="8256014"/>
          </a:xfrm>
          <a:prstGeom prst="rect">
            <a:avLst/>
          </a:prstGeom>
        </p:spPr>
        <p:txBody>
          <a:bodyPr lIns="50800" tIns="50800" rIns="50800" bIns="50800"/>
          <a:lstStyle/>
          <a:p>
            <a:pPr marL="481583" indent="-481583" defTabSz="1926287">
              <a:lnSpc>
                <a:spcPct val="90000"/>
              </a:lnSpc>
              <a:spcBef>
                <a:spcPts val="3500"/>
              </a:spcBef>
              <a:buSzPct val="123000"/>
              <a:buChar char="•"/>
              <a:defRPr b="0" sz="3700">
                <a:solidFill>
                  <a:schemeClr val="accent2"/>
                </a:solidFill>
              </a:defRPr>
            </a:pPr>
            <a:r>
              <a:t>“Il 90 non esce da un anno sulla ruota di Napoli, dunque c’è una buona probabilità che esca in una delle prossime estrazioni”</a:t>
            </a:r>
            <a:endParaRPr>
              <a:solidFill>
                <a:srgbClr val="BE1B0A"/>
              </a:solidFill>
            </a:endParaRPr>
          </a:p>
          <a:p>
            <a:pPr marL="481583" indent="-481583" defTabSz="1926287">
              <a:lnSpc>
                <a:spcPct val="90000"/>
              </a:lnSpc>
              <a:spcBef>
                <a:spcPts val="3500"/>
              </a:spcBef>
              <a:buSzPct val="123000"/>
              <a:buChar char="•"/>
              <a:defRPr b="0" sz="3700"/>
            </a:pPr>
            <a:r>
              <a:t>L’intuizione che guida questo ragionamento è: </a:t>
            </a:r>
          </a:p>
          <a:p>
            <a:pPr lvl="1" marL="963167" indent="-481583" defTabSz="1926287">
              <a:lnSpc>
                <a:spcPct val="90000"/>
              </a:lnSpc>
              <a:spcBef>
                <a:spcPts val="2300"/>
              </a:spcBef>
              <a:buChar char="-"/>
              <a:defRPr b="0" sz="3100"/>
            </a:pPr>
            <a:r>
              <a:t>la probabilità che esca il 90 in una singola estrazione è 1/90</a:t>
            </a:r>
          </a:p>
          <a:p>
            <a:pPr lvl="1" marL="963167" indent="-481583" defTabSz="1926287">
              <a:lnSpc>
                <a:spcPct val="90000"/>
              </a:lnSpc>
              <a:spcBef>
                <a:spcPts val="2300"/>
              </a:spcBef>
              <a:buChar char="-"/>
              <a:defRPr b="0" sz="3100"/>
            </a:pPr>
            <a:r>
              <a:t>il 90 dovrebbe quindi  uscire in media una volta ogni 90 estrazioni; </a:t>
            </a:r>
          </a:p>
          <a:p>
            <a:pPr lvl="1" marL="963167" indent="-481583" defTabSz="1926287">
              <a:lnSpc>
                <a:spcPct val="90000"/>
              </a:lnSpc>
              <a:spcBef>
                <a:spcPts val="2300"/>
              </a:spcBef>
              <a:buChar char="-"/>
              <a:defRPr b="0" sz="3100"/>
            </a:pPr>
            <a:r>
              <a:t>dunque se non è uscito per un anno (circa 150 estrazioni) c’è una buona probabilità che esca in una delle prossime</a:t>
            </a:r>
          </a:p>
          <a:p>
            <a:pPr marL="481583" indent="-481583" defTabSz="1926287">
              <a:lnSpc>
                <a:spcPct val="90000"/>
              </a:lnSpc>
              <a:spcBef>
                <a:spcPts val="2300"/>
              </a:spcBef>
              <a:buSzPct val="123000"/>
              <a:buChar char="-"/>
              <a:defRPr b="0" sz="3100"/>
            </a:pPr>
          </a:p>
          <a:p>
            <a:pPr marL="481583" indent="-481583" defTabSz="1926287">
              <a:lnSpc>
                <a:spcPct val="90000"/>
              </a:lnSpc>
              <a:spcBef>
                <a:spcPts val="3500"/>
              </a:spcBef>
              <a:buSzPct val="123000"/>
              <a:buChar char="•"/>
              <a:defRPr b="0" sz="3700"/>
            </a:pPr>
            <a:r>
              <a:t>Ma se consideriamo che ciascuna estrazione è indipendente da quelle precedenti (l’urna non ha “memoria”), possiamo anche pensare che si svolgano contemporaneamente</a:t>
            </a:r>
          </a:p>
          <a:p>
            <a:pPr marL="481583" indent="-481583" defTabSz="1926287">
              <a:lnSpc>
                <a:spcPct val="90000"/>
              </a:lnSpc>
              <a:spcBef>
                <a:spcPts val="3500"/>
              </a:spcBef>
              <a:buSzPct val="123000"/>
              <a:buChar char="•"/>
              <a:defRPr b="0" sz="3700"/>
            </a:pPr>
            <a:r>
              <a:t>In questo caso non c’è una “storia precedente” e la probabilità che esca il 90 in ciascuna singola estrazione è sempre la stessa!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312">
                                            <p:bg/>
                                          </p:spTgt>
                                        </p:tgtEl>
                                        <p:attrNameLst>
                                          <p:attrName>style.visibility</p:attrName>
                                        </p:attrNameLst>
                                      </p:cBhvr>
                                      <p:to>
                                        <p:strVal val="visible"/>
                                      </p:to>
                                    </p:set>
                                    <p:anim calcmode="lin" valueType="num">
                                      <p:cBhvr>
                                        <p:cTn id="7" dur="500" fill="hold"/>
                                        <p:tgtEl>
                                          <p:spTgt spid="312">
                                            <p:bg/>
                                          </p:spTgt>
                                        </p:tgtEl>
                                        <p:attrNameLst>
                                          <p:attrName>ppt_x</p:attrName>
                                        </p:attrNameLst>
                                      </p:cBhvr>
                                      <p:tavLst>
                                        <p:tav tm="0">
                                          <p:val>
                                            <p:strVal val="#ppt_x"/>
                                          </p:val>
                                        </p:tav>
                                        <p:tav tm="100000">
                                          <p:val>
                                            <p:strVal val="#ppt_x"/>
                                          </p:val>
                                        </p:tav>
                                      </p:tavLst>
                                    </p:anim>
                                    <p:anim calcmode="lin" valueType="num">
                                      <p:cBhvr>
                                        <p:cTn id="8" dur="500" fill="hold"/>
                                        <p:tgtEl>
                                          <p:spTgt spid="312">
                                            <p:bg/>
                                          </p:spTgt>
                                        </p:tgtEl>
                                        <p:attrNameLst>
                                          <p:attrName>ppt_y</p:attrName>
                                        </p:attrNameLst>
                                      </p:cBhvr>
                                      <p:tavLst>
                                        <p:tav tm="0">
                                          <p:val>
                                            <p:strVal val="0-#ppt_h/2"/>
                                          </p:val>
                                        </p:tav>
                                        <p:tav tm="100000">
                                          <p:val>
                                            <p:strVal val="#ppt_y"/>
                                          </p:val>
                                        </p:tav>
                                      </p:tavLst>
                                    </p:anim>
                                  </p:childTnLst>
                                </p:cTn>
                              </p:par>
                              <p:par>
                                <p:cTn id="9" presetClass="entr" nodeType="withEffect" presetSubtype="1" presetID="2" grpId="1" fill="hold">
                                  <p:stCondLst>
                                    <p:cond delay="0"/>
                                  </p:stCondLst>
                                  <p:iterate type="el" backwards="0">
                                    <p:tmAbs val="0"/>
                                  </p:iterate>
                                  <p:childTnLst>
                                    <p:set>
                                      <p:cBhvr>
                                        <p:cTn id="10" fill="hold"/>
                                        <p:tgtEl>
                                          <p:spTgt spid="312">
                                            <p:txEl>
                                              <p:pRg st="0" end="0"/>
                                            </p:txEl>
                                          </p:spTgt>
                                        </p:tgtEl>
                                        <p:attrNameLst>
                                          <p:attrName>style.visibility</p:attrName>
                                        </p:attrNameLst>
                                      </p:cBhvr>
                                      <p:to>
                                        <p:strVal val="visible"/>
                                      </p:to>
                                    </p:set>
                                    <p:anim calcmode="lin" valueType="num">
                                      <p:cBhvr>
                                        <p:cTn id="11" dur="500" fill="hold"/>
                                        <p:tgtEl>
                                          <p:spTgt spid="312">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31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 presetID="2" grpId="1" fill="hold">
                                  <p:stCondLst>
                                    <p:cond delay="0"/>
                                  </p:stCondLst>
                                  <p:iterate type="el" backwards="0">
                                    <p:tmAbs val="0"/>
                                  </p:iterate>
                                  <p:childTnLst>
                                    <p:set>
                                      <p:cBhvr>
                                        <p:cTn id="16" fill="hold"/>
                                        <p:tgtEl>
                                          <p:spTgt spid="312">
                                            <p:txEl>
                                              <p:pRg st="1" end="1"/>
                                            </p:txEl>
                                          </p:spTgt>
                                        </p:tgtEl>
                                        <p:attrNameLst>
                                          <p:attrName>style.visibility</p:attrName>
                                        </p:attrNameLst>
                                      </p:cBhvr>
                                      <p:to>
                                        <p:strVal val="visible"/>
                                      </p:to>
                                    </p:set>
                                    <p:anim calcmode="lin" valueType="num">
                                      <p:cBhvr>
                                        <p:cTn id="17" dur="500" fill="hold"/>
                                        <p:tgtEl>
                                          <p:spTgt spid="312">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31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 presetID="2" grpId="1" fill="hold">
                                  <p:stCondLst>
                                    <p:cond delay="0"/>
                                  </p:stCondLst>
                                  <p:iterate type="el" backwards="0">
                                    <p:tmAbs val="0"/>
                                  </p:iterate>
                                  <p:childTnLst>
                                    <p:set>
                                      <p:cBhvr>
                                        <p:cTn id="22" fill="hold"/>
                                        <p:tgtEl>
                                          <p:spTgt spid="312">
                                            <p:txEl>
                                              <p:pRg st="2" end="2"/>
                                            </p:txEl>
                                          </p:spTgt>
                                        </p:tgtEl>
                                        <p:attrNameLst>
                                          <p:attrName>style.visibility</p:attrName>
                                        </p:attrNameLst>
                                      </p:cBhvr>
                                      <p:to>
                                        <p:strVal val="visible"/>
                                      </p:to>
                                    </p:set>
                                    <p:anim calcmode="lin" valueType="num">
                                      <p:cBhvr>
                                        <p:cTn id="23" dur="500" fill="hold"/>
                                        <p:tgtEl>
                                          <p:spTgt spid="312">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312">
                                            <p:txEl>
                                              <p:pRg st="2" end="2"/>
                                            </p:txEl>
                                          </p:spTgt>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Class="entr" nodeType="afterEffect" presetSubtype="1" presetID="2" grpId="1" fill="hold">
                                  <p:stCondLst>
                                    <p:cond delay="0"/>
                                  </p:stCondLst>
                                  <p:iterate type="el" backwards="0">
                                    <p:tmAbs val="0"/>
                                  </p:iterate>
                                  <p:childTnLst>
                                    <p:set>
                                      <p:cBhvr>
                                        <p:cTn id="27" fill="hold"/>
                                        <p:tgtEl>
                                          <p:spTgt spid="312">
                                            <p:txEl>
                                              <p:pRg st="3" end="3"/>
                                            </p:txEl>
                                          </p:spTgt>
                                        </p:tgtEl>
                                        <p:attrNameLst>
                                          <p:attrName>style.visibility</p:attrName>
                                        </p:attrNameLst>
                                      </p:cBhvr>
                                      <p:to>
                                        <p:strVal val="visible"/>
                                      </p:to>
                                    </p:set>
                                    <p:anim calcmode="lin" valueType="num">
                                      <p:cBhvr>
                                        <p:cTn id="28" dur="500" fill="hold"/>
                                        <p:tgtEl>
                                          <p:spTgt spid="312">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312">
                                            <p:txEl>
                                              <p:pRg st="3" end="3"/>
                                            </p:txEl>
                                          </p:spTgt>
                                        </p:tgtEl>
                                        <p:attrNameLst>
                                          <p:attrName>ppt_y</p:attrName>
                                        </p:attrNameLst>
                                      </p:cBhvr>
                                      <p:tavLst>
                                        <p:tav tm="0">
                                          <p:val>
                                            <p:strVal val="0-#ppt_h/2"/>
                                          </p:val>
                                        </p:tav>
                                        <p:tav tm="100000">
                                          <p:val>
                                            <p:strVal val="#ppt_y"/>
                                          </p:val>
                                        </p:tav>
                                      </p:tavLst>
                                    </p:anim>
                                  </p:childTnLst>
                                </p:cTn>
                              </p:par>
                            </p:childTnLst>
                          </p:cTn>
                        </p:par>
                        <p:par>
                          <p:cTn id="30" fill="hold">
                            <p:stCondLst>
                              <p:cond delay="1000"/>
                            </p:stCondLst>
                            <p:childTnLst>
                              <p:par>
                                <p:cTn id="31" presetClass="entr" nodeType="afterEffect" presetSubtype="1" presetID="2" grpId="1" fill="hold">
                                  <p:stCondLst>
                                    <p:cond delay="0"/>
                                  </p:stCondLst>
                                  <p:iterate type="el" backwards="0">
                                    <p:tmAbs val="0"/>
                                  </p:iterate>
                                  <p:childTnLst>
                                    <p:set>
                                      <p:cBhvr>
                                        <p:cTn id="32" fill="hold"/>
                                        <p:tgtEl>
                                          <p:spTgt spid="312">
                                            <p:txEl>
                                              <p:pRg st="4" end="4"/>
                                            </p:txEl>
                                          </p:spTgt>
                                        </p:tgtEl>
                                        <p:attrNameLst>
                                          <p:attrName>style.visibility</p:attrName>
                                        </p:attrNameLst>
                                      </p:cBhvr>
                                      <p:to>
                                        <p:strVal val="visible"/>
                                      </p:to>
                                    </p:set>
                                    <p:anim calcmode="lin" valueType="num">
                                      <p:cBhvr>
                                        <p:cTn id="33" dur="500" fill="hold"/>
                                        <p:tgtEl>
                                          <p:spTgt spid="312">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312">
                                            <p:txEl>
                                              <p:pRg st="4" end="4"/>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500"/>
                            </p:stCondLst>
                            <p:childTnLst>
                              <p:par>
                                <p:cTn id="36" presetClass="entr" nodeType="afterEffect" presetSubtype="1" presetID="2" grpId="1" fill="hold">
                                  <p:stCondLst>
                                    <p:cond delay="0"/>
                                  </p:stCondLst>
                                  <p:iterate type="el" backwards="0">
                                    <p:tmAbs val="0"/>
                                  </p:iterate>
                                  <p:childTnLst>
                                    <p:set>
                                      <p:cBhvr>
                                        <p:cTn id="37" fill="hold"/>
                                        <p:tgtEl>
                                          <p:spTgt spid="312">
                                            <p:txEl>
                                              <p:pRg st="5" end="5"/>
                                            </p:txEl>
                                          </p:spTgt>
                                        </p:tgtEl>
                                        <p:attrNameLst>
                                          <p:attrName>style.visibility</p:attrName>
                                        </p:attrNameLst>
                                      </p:cBhvr>
                                      <p:to>
                                        <p:strVal val="visible"/>
                                      </p:to>
                                    </p:set>
                                    <p:anim calcmode="lin" valueType="num">
                                      <p:cBhvr>
                                        <p:cTn id="38" dur="500" fill="hold"/>
                                        <p:tgtEl>
                                          <p:spTgt spid="312">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12">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1" presetID="2" grpId="1" fill="hold">
                                  <p:stCondLst>
                                    <p:cond delay="0"/>
                                  </p:stCondLst>
                                  <p:iterate type="el" backwards="0">
                                    <p:tmAbs val="0"/>
                                  </p:iterate>
                                  <p:childTnLst>
                                    <p:set>
                                      <p:cBhvr>
                                        <p:cTn id="43" fill="hold"/>
                                        <p:tgtEl>
                                          <p:spTgt spid="312">
                                            <p:txEl>
                                              <p:pRg st="6" end="6"/>
                                            </p:txEl>
                                          </p:spTgt>
                                        </p:tgtEl>
                                        <p:attrNameLst>
                                          <p:attrName>style.visibility</p:attrName>
                                        </p:attrNameLst>
                                      </p:cBhvr>
                                      <p:to>
                                        <p:strVal val="visible"/>
                                      </p:to>
                                    </p:set>
                                    <p:anim calcmode="lin" valueType="num">
                                      <p:cBhvr>
                                        <p:cTn id="44" dur="500" fill="hold"/>
                                        <p:tgtEl>
                                          <p:spTgt spid="312">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312">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1" presetID="2" grpId="1" fill="hold">
                                  <p:stCondLst>
                                    <p:cond delay="0"/>
                                  </p:stCondLst>
                                  <p:iterate type="el" backwards="0">
                                    <p:tmAbs val="0"/>
                                  </p:iterate>
                                  <p:childTnLst>
                                    <p:set>
                                      <p:cBhvr>
                                        <p:cTn id="49" fill="hold"/>
                                        <p:tgtEl>
                                          <p:spTgt spid="312">
                                            <p:txEl>
                                              <p:pRg st="7" end="7"/>
                                            </p:txEl>
                                          </p:spTgt>
                                        </p:tgtEl>
                                        <p:attrNameLst>
                                          <p:attrName>style.visibility</p:attrName>
                                        </p:attrNameLst>
                                      </p:cBhvr>
                                      <p:to>
                                        <p:strVal val="visible"/>
                                      </p:to>
                                    </p:set>
                                    <p:anim calcmode="lin" valueType="num">
                                      <p:cBhvr>
                                        <p:cTn id="50" dur="500" fill="hold"/>
                                        <p:tgtEl>
                                          <p:spTgt spid="312">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312">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2"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https://app.sli.do/event/2KSSuxLHMPeMzJLhGqJ8z7"/>
          <p:cNvSpPr txBox="1"/>
          <p:nvPr/>
        </p:nvSpPr>
        <p:spPr>
          <a:xfrm>
            <a:off x="6029285" y="11776674"/>
            <a:ext cx="12325428" cy="721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7">
              <a:defRPr sz="4200"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https://app.sli.do/event/sqHpLwf9kE9f1P6D8oFp2f</a:t>
            </a:r>
          </a:p>
        </p:txBody>
      </p:sp>
      <p:sp>
        <p:nvSpPr>
          <p:cNvPr id="315" name="Qual è la parola che meglio descrive la scienza?…"/>
          <p:cNvSpPr txBox="1"/>
          <p:nvPr/>
        </p:nvSpPr>
        <p:spPr>
          <a:xfrm>
            <a:off x="1998010" y="1454597"/>
            <a:ext cx="21542518" cy="375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4000">
                <a:solidFill>
                  <a:schemeClr val="accent2"/>
                </a:solidFill>
                <a:latin typeface="Helvetica"/>
                <a:ea typeface="Helvetica"/>
                <a:cs typeface="Helvetica"/>
                <a:sym typeface="Helvetica"/>
              </a:defRPr>
            </a:pPr>
            <a:r>
              <a:t>Linda ha 31 anni, non è sposata, è estroversa e brillante. Ha studiato filosofia. Quando era studentessa era molto impegnata politicamente e partecipava a manifestazioni contro il razzismo. Quale delle due opzioni seguenti è la </a:t>
            </a:r>
            <a:r>
              <a:rPr u="sng"/>
              <a:t>più</a:t>
            </a:r>
            <a:r>
              <a:t> probabile?</a:t>
            </a:r>
          </a:p>
          <a:p>
            <a:pPr algn="l" defTabSz="457200">
              <a:defRPr b="1" sz="4000">
                <a:solidFill>
                  <a:schemeClr val="accent2"/>
                </a:solidFill>
                <a:latin typeface="Helvetica"/>
                <a:ea typeface="Helvetica"/>
                <a:cs typeface="Helvetica"/>
                <a:sym typeface="Helvetica"/>
              </a:defRPr>
            </a:pPr>
          </a:p>
          <a:p>
            <a:pPr marL="668421" indent="-668421" algn="l" defTabSz="457200">
              <a:buSzPct val="100000"/>
              <a:buAutoNum type="alphaUcParenBoth" startAt="1"/>
              <a:defRPr b="1" sz="4000">
                <a:solidFill>
                  <a:schemeClr val="accent2"/>
                </a:solidFill>
                <a:latin typeface="Helvetica"/>
                <a:ea typeface="Helvetica"/>
                <a:cs typeface="Helvetica"/>
                <a:sym typeface="Helvetica"/>
              </a:defRPr>
            </a:pPr>
            <a:r>
              <a:t> Linda lavora in una libreria indipendente e vota a sinistra</a:t>
            </a:r>
          </a:p>
          <a:p>
            <a:pPr marL="668421" indent="-668421" algn="l" defTabSz="457200">
              <a:buSzPct val="100000"/>
              <a:buAutoNum type="alphaUcParenBoth" startAt="1"/>
              <a:defRPr b="1" sz="4000">
                <a:solidFill>
                  <a:schemeClr val="accent2"/>
                </a:solidFill>
                <a:latin typeface="Helvetica"/>
                <a:ea typeface="Helvetica"/>
                <a:cs typeface="Helvetica"/>
                <a:sym typeface="Helvetica"/>
              </a:defRPr>
            </a:pPr>
            <a:r>
              <a:t> Linda lavora in una libreria indipendente</a:t>
            </a:r>
          </a:p>
        </p:txBody>
      </p:sp>
      <p:sp>
        <p:nvSpPr>
          <p:cNvPr id="316" name="SLIDO…"/>
          <p:cNvSpPr txBox="1"/>
          <p:nvPr/>
        </p:nvSpPr>
        <p:spPr>
          <a:xfrm>
            <a:off x="16049839" y="6261832"/>
            <a:ext cx="2995271" cy="15571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2438337">
              <a:defRPr b="1" sz="4800"/>
            </a:pPr>
            <a:r>
              <a:t>SLIDO</a:t>
            </a:r>
          </a:p>
          <a:p>
            <a:pPr defTabSz="2438337">
              <a:defRPr b="1" sz="4800"/>
            </a:pPr>
            <a:r>
              <a:t># 2935909</a:t>
            </a:r>
          </a:p>
        </p:txBody>
      </p:sp>
      <p:pic>
        <p:nvPicPr>
          <p:cNvPr id="317" name="QR Code for Probabilità e intuizione 1.png" descr="QR Code for Probabilità e intuizione 1.png"/>
          <p:cNvPicPr>
            <a:picLocks noChangeAspect="1"/>
          </p:cNvPicPr>
          <p:nvPr/>
        </p:nvPicPr>
        <p:blipFill>
          <a:blip r:embed="rId3">
            <a:extLst/>
          </a:blip>
          <a:stretch>
            <a:fillRect/>
          </a:stretch>
        </p:blipFill>
        <p:spPr>
          <a:xfrm>
            <a:off x="8923766" y="5701643"/>
            <a:ext cx="5244164" cy="5244164"/>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21" name="Persone che lavorano in librerie"/>
          <p:cNvGrpSpPr/>
          <p:nvPr/>
        </p:nvGrpSpPr>
        <p:grpSpPr>
          <a:xfrm>
            <a:off x="5633101" y="2310409"/>
            <a:ext cx="10018509" cy="9095182"/>
            <a:chOff x="0" y="0"/>
            <a:chExt cx="10018507" cy="9095180"/>
          </a:xfrm>
        </p:grpSpPr>
        <p:sp>
          <p:nvSpPr>
            <p:cNvPr id="319" name="Ovale"/>
            <p:cNvSpPr/>
            <p:nvPr/>
          </p:nvSpPr>
          <p:spPr>
            <a:xfrm>
              <a:off x="0" y="-1"/>
              <a:ext cx="10018508" cy="9095182"/>
            </a:xfrm>
            <a:prstGeom prst="ellipse">
              <a:avLst/>
            </a:prstGeom>
            <a:solidFill>
              <a:schemeClr val="accent2"/>
            </a:solidFill>
            <a:ln w="25400" cap="flat">
              <a:solidFill>
                <a:srgbClr val="047B73"/>
              </a:solidFill>
              <a:prstDash val="solid"/>
              <a:round/>
            </a:ln>
            <a:effectLst/>
          </p:spPr>
          <p:txBody>
            <a:bodyPr wrap="square" lIns="50800" tIns="50800" rIns="50800" bIns="50800" numCol="1" anchor="ctr">
              <a:noAutofit/>
            </a:bodyPr>
            <a:lstStyle/>
            <a:p>
              <a:pPr defTabSz="2438337"/>
            </a:p>
          </p:txBody>
        </p:sp>
        <p:sp>
          <p:nvSpPr>
            <p:cNvPr id="320" name="Persone che lavorano in librerie"/>
            <p:cNvSpPr txBox="1"/>
            <p:nvPr/>
          </p:nvSpPr>
          <p:spPr>
            <a:xfrm>
              <a:off x="1479876" y="4316907"/>
              <a:ext cx="7058756"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2438337"/>
            </a:lstStyle>
            <a:p>
              <a:pPr/>
              <a:r>
                <a:t>Persone che lavorano in librerie</a:t>
              </a:r>
            </a:p>
          </p:txBody>
        </p:sp>
      </p:grpSp>
      <p:grpSp>
        <p:nvGrpSpPr>
          <p:cNvPr id="324" name="Persone che lavorano in librerie e votano a sx"/>
          <p:cNvGrpSpPr/>
          <p:nvPr/>
        </p:nvGrpSpPr>
        <p:grpSpPr>
          <a:xfrm>
            <a:off x="9169742" y="7253112"/>
            <a:ext cx="4311473" cy="3989811"/>
            <a:chOff x="0" y="0"/>
            <a:chExt cx="4311472" cy="3989809"/>
          </a:xfrm>
        </p:grpSpPr>
        <p:sp>
          <p:nvSpPr>
            <p:cNvPr id="322" name="Ovale"/>
            <p:cNvSpPr/>
            <p:nvPr/>
          </p:nvSpPr>
          <p:spPr>
            <a:xfrm>
              <a:off x="-1" y="0"/>
              <a:ext cx="4311474" cy="3989810"/>
            </a:xfrm>
            <a:prstGeom prst="ellipse">
              <a:avLst/>
            </a:prstGeom>
            <a:solidFill>
              <a:schemeClr val="accent5">
                <a:hueOff val="106044"/>
                <a:satOff val="10158"/>
                <a:lumOff val="16042"/>
              </a:schemeClr>
            </a:solidFill>
            <a:ln w="12700" cap="flat">
              <a:noFill/>
              <a:miter lim="400000"/>
            </a:ln>
            <a:effectLst/>
          </p:spPr>
          <p:txBody>
            <a:bodyPr wrap="square" lIns="50800" tIns="50800" rIns="50800" bIns="50800" numCol="1" anchor="ctr">
              <a:noAutofit/>
            </a:bodyPr>
            <a:lstStyle/>
            <a:p>
              <a:pPr defTabSz="825500">
                <a:defRPr sz="2800">
                  <a:latin typeface="Helvetica Neue Medium"/>
                  <a:ea typeface="Helvetica Neue Medium"/>
                  <a:cs typeface="Helvetica Neue Medium"/>
                  <a:sym typeface="Helvetica Neue Medium"/>
                </a:defRPr>
              </a:pPr>
            </a:p>
          </p:txBody>
        </p:sp>
        <p:sp>
          <p:nvSpPr>
            <p:cNvPr id="323" name="Persone che lavorano in librerie e votano a sx"/>
            <p:cNvSpPr txBox="1"/>
            <p:nvPr/>
          </p:nvSpPr>
          <p:spPr>
            <a:xfrm>
              <a:off x="631399" y="1085662"/>
              <a:ext cx="3048674" cy="18184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2800">
                  <a:latin typeface="Helvetica Neue Medium"/>
                  <a:ea typeface="Helvetica Neue Medium"/>
                  <a:cs typeface="Helvetica Neue Medium"/>
                  <a:sym typeface="Helvetica Neue Medium"/>
                </a:defRPr>
              </a:lvl1pPr>
            </a:lstStyle>
            <a:p>
              <a:pPr/>
              <a:r>
                <a:t>Persone che lavorano in librerie e votano a sx</a:t>
              </a: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https://app.sli.do/event/2KSSuxLHMPeMzJLhGqJ8z7"/>
          <p:cNvSpPr txBox="1"/>
          <p:nvPr/>
        </p:nvSpPr>
        <p:spPr>
          <a:xfrm>
            <a:off x="5999683" y="11776674"/>
            <a:ext cx="12384634" cy="721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7">
              <a:defRPr sz="4200"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https://app.sli.do/event/jMEQQGYzA2hfcLaJiMayJt</a:t>
            </a:r>
          </a:p>
        </p:txBody>
      </p:sp>
      <p:sp>
        <p:nvSpPr>
          <p:cNvPr id="327" name="Qual è la parola che meglio descrive la scienza?…"/>
          <p:cNvSpPr txBox="1"/>
          <p:nvPr/>
        </p:nvSpPr>
        <p:spPr>
          <a:xfrm>
            <a:off x="1998010" y="1149797"/>
            <a:ext cx="21542518" cy="436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4000">
                <a:solidFill>
                  <a:schemeClr val="accent2"/>
                </a:solidFill>
                <a:latin typeface="Helvetica"/>
                <a:ea typeface="Helvetica"/>
                <a:cs typeface="Helvetica"/>
                <a:sym typeface="Helvetica"/>
              </a:defRPr>
            </a:pPr>
            <a:r>
              <a:t>Linda ha 31 anni, non è sposata, è estroversa e brillante. Ha studiato filosofia. Quando era studentessa era molto impegnata politicamente e partecipava a manifestazioni contro il razzismo. Cos’è </a:t>
            </a:r>
            <a:r>
              <a:rPr u="sng"/>
              <a:t>più</a:t>
            </a:r>
            <a:r>
              <a:t> probabile?</a:t>
            </a:r>
          </a:p>
          <a:p>
            <a:pPr algn="l" defTabSz="457200">
              <a:defRPr b="1" sz="4000">
                <a:solidFill>
                  <a:schemeClr val="accent2"/>
                </a:solidFill>
                <a:latin typeface="Helvetica"/>
                <a:ea typeface="Helvetica"/>
                <a:cs typeface="Helvetica"/>
                <a:sym typeface="Helvetica"/>
              </a:defRPr>
            </a:pPr>
          </a:p>
          <a:p>
            <a:pPr marL="668421" indent="-668421" algn="l" defTabSz="457200">
              <a:buSzPct val="100000"/>
              <a:buAutoNum type="alphaUcParenBoth" startAt="1"/>
              <a:defRPr b="1" sz="4000">
                <a:solidFill>
                  <a:schemeClr val="accent2"/>
                </a:solidFill>
                <a:latin typeface="Helvetica"/>
                <a:ea typeface="Helvetica"/>
                <a:cs typeface="Helvetica"/>
                <a:sym typeface="Helvetica"/>
              </a:defRPr>
            </a:pPr>
            <a:r>
              <a:t> Linda lavora in una libreria indipendente</a:t>
            </a:r>
          </a:p>
          <a:p>
            <a:pPr marL="668421" indent="-668421" algn="l" defTabSz="457200">
              <a:buSzPct val="100000"/>
              <a:buAutoNum type="alphaUcParenBoth" startAt="1"/>
              <a:defRPr b="1" sz="4000">
                <a:solidFill>
                  <a:schemeClr val="accent2"/>
                </a:solidFill>
                <a:latin typeface="Helvetica"/>
                <a:ea typeface="Helvetica"/>
                <a:cs typeface="Helvetica"/>
                <a:sym typeface="Helvetica"/>
              </a:defRPr>
            </a:pPr>
            <a:r>
              <a:t> Linda lavora in banca</a:t>
            </a:r>
          </a:p>
          <a:p>
            <a:pPr marL="668421" indent="-668421" algn="l" defTabSz="457200">
              <a:buSzPct val="100000"/>
              <a:buAutoNum type="alphaUcParenBoth" startAt="1"/>
              <a:defRPr b="1" sz="4000">
                <a:solidFill>
                  <a:schemeClr val="accent2"/>
                </a:solidFill>
                <a:latin typeface="Helvetica"/>
                <a:ea typeface="Helvetica"/>
                <a:cs typeface="Helvetica"/>
                <a:sym typeface="Helvetica"/>
              </a:defRPr>
            </a:pPr>
            <a:r>
              <a:t> Non ci sono informazioni sufficienti</a:t>
            </a:r>
          </a:p>
        </p:txBody>
      </p:sp>
      <p:sp>
        <p:nvSpPr>
          <p:cNvPr id="328" name="SLIDO…"/>
          <p:cNvSpPr txBox="1"/>
          <p:nvPr/>
        </p:nvSpPr>
        <p:spPr>
          <a:xfrm>
            <a:off x="16879050" y="7142868"/>
            <a:ext cx="2995271" cy="15571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2438337">
              <a:defRPr b="1" sz="4800"/>
            </a:pPr>
            <a:r>
              <a:t>SLIDO</a:t>
            </a:r>
          </a:p>
          <a:p>
            <a:pPr defTabSz="2438337">
              <a:defRPr b="1" sz="4800"/>
            </a:pPr>
            <a:r>
              <a:t># 1618907</a:t>
            </a:r>
          </a:p>
        </p:txBody>
      </p:sp>
      <p:pic>
        <p:nvPicPr>
          <p:cNvPr id="329" name="QR Code for Probabilità e intuizioni 2.png" descr="QR Code for Probabilità e intuizioni 2.png"/>
          <p:cNvPicPr>
            <a:picLocks noChangeAspect="1"/>
          </p:cNvPicPr>
          <p:nvPr/>
        </p:nvPicPr>
        <p:blipFill>
          <a:blip r:embed="rId3">
            <a:extLst/>
          </a:blip>
          <a:stretch>
            <a:fillRect/>
          </a:stretch>
        </p:blipFill>
        <p:spPr>
          <a:xfrm>
            <a:off x="9814470" y="5800761"/>
            <a:ext cx="4755059" cy="4755058"/>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33" name="Persone che lavorano in banca ca 260.000"/>
          <p:cNvGrpSpPr/>
          <p:nvPr/>
        </p:nvGrpSpPr>
        <p:grpSpPr>
          <a:xfrm>
            <a:off x="2216039" y="552255"/>
            <a:ext cx="13162840" cy="12180810"/>
            <a:chOff x="0" y="0"/>
            <a:chExt cx="13162838" cy="12180808"/>
          </a:xfrm>
        </p:grpSpPr>
        <p:sp>
          <p:nvSpPr>
            <p:cNvPr id="331" name="Ovale"/>
            <p:cNvSpPr/>
            <p:nvPr/>
          </p:nvSpPr>
          <p:spPr>
            <a:xfrm>
              <a:off x="-1" y="-1"/>
              <a:ext cx="13162840" cy="12180810"/>
            </a:xfrm>
            <a:prstGeom prst="ellipse">
              <a:avLst/>
            </a:prstGeom>
            <a:solidFill>
              <a:schemeClr val="accent5">
                <a:hueOff val="106044"/>
                <a:satOff val="10158"/>
                <a:lumOff val="16042"/>
              </a:schemeClr>
            </a:solidFill>
            <a:ln w="12700" cap="flat">
              <a:noFill/>
              <a:miter lim="400000"/>
            </a:ln>
            <a:effectLst/>
          </p:spPr>
          <p:txBody>
            <a:bodyPr wrap="square" lIns="50800" tIns="50800" rIns="50800" bIns="50800" numCol="1" anchor="ctr">
              <a:noAutofit/>
            </a:bodyPr>
            <a:lstStyle/>
            <a:p>
              <a:pPr defTabSz="825500">
                <a:defRPr sz="2800">
                  <a:latin typeface="Helvetica Neue Medium"/>
                  <a:ea typeface="Helvetica Neue Medium"/>
                  <a:cs typeface="Helvetica Neue Medium"/>
                  <a:sym typeface="Helvetica Neue Medium"/>
                </a:defRPr>
              </a:pPr>
            </a:p>
          </p:txBody>
        </p:sp>
        <p:sp>
          <p:nvSpPr>
            <p:cNvPr id="332" name="Persone che lavorano in banca ca 260.000"/>
            <p:cNvSpPr txBox="1"/>
            <p:nvPr/>
          </p:nvSpPr>
          <p:spPr>
            <a:xfrm>
              <a:off x="1927652" y="5828861"/>
              <a:ext cx="9307532" cy="5230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2800">
                  <a:latin typeface="Helvetica Neue Medium"/>
                  <a:ea typeface="Helvetica Neue Medium"/>
                  <a:cs typeface="Helvetica Neue Medium"/>
                  <a:sym typeface="Helvetica Neue Medium"/>
                </a:defRPr>
              </a:lvl1pPr>
            </a:lstStyle>
            <a:p>
              <a:pPr/>
              <a:r>
                <a:t>Persone che lavorano in banca ca 260.000</a:t>
              </a:r>
            </a:p>
          </p:txBody>
        </p:sp>
      </p:grpSp>
      <p:grpSp>
        <p:nvGrpSpPr>
          <p:cNvPr id="336" name="Persone che lavorano in librerie…"/>
          <p:cNvGrpSpPr/>
          <p:nvPr/>
        </p:nvGrpSpPr>
        <p:grpSpPr>
          <a:xfrm>
            <a:off x="15397751" y="1626808"/>
            <a:ext cx="2965126" cy="2779595"/>
            <a:chOff x="0" y="0"/>
            <a:chExt cx="2965124" cy="2779594"/>
          </a:xfrm>
        </p:grpSpPr>
        <p:sp>
          <p:nvSpPr>
            <p:cNvPr id="334" name="Ovale"/>
            <p:cNvSpPr/>
            <p:nvPr/>
          </p:nvSpPr>
          <p:spPr>
            <a:xfrm>
              <a:off x="-1" y="0"/>
              <a:ext cx="2965126" cy="2779595"/>
            </a:xfrm>
            <a:prstGeom prst="ellipse">
              <a:avLst/>
            </a:prstGeom>
            <a:solidFill>
              <a:schemeClr val="accent2"/>
            </a:solidFill>
            <a:ln w="25400" cap="flat">
              <a:solidFill>
                <a:srgbClr val="047B73"/>
              </a:solidFill>
              <a:prstDash val="solid"/>
              <a:round/>
            </a:ln>
            <a:effectLst/>
          </p:spPr>
          <p:txBody>
            <a:bodyPr wrap="square" lIns="50800" tIns="50800" rIns="50800" bIns="50800" numCol="1" anchor="ctr">
              <a:noAutofit/>
            </a:bodyPr>
            <a:lstStyle/>
            <a:p>
              <a:pPr defTabSz="2438337"/>
            </a:p>
          </p:txBody>
        </p:sp>
        <p:sp>
          <p:nvSpPr>
            <p:cNvPr id="335" name="Persone che lavorano in librerie…"/>
            <p:cNvSpPr txBox="1"/>
            <p:nvPr/>
          </p:nvSpPr>
          <p:spPr>
            <a:xfrm>
              <a:off x="450812" y="126972"/>
              <a:ext cx="2063499" cy="25256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7"/>
              <a:r>
                <a:t>Persone che lavorano in librerie</a:t>
              </a:r>
            </a:p>
            <a:p>
              <a:pPr defTabSz="2438337"/>
              <a:r>
                <a:t>ca. 15.000</a:t>
              </a:r>
            </a:p>
          </p:txBody>
        </p:sp>
      </p:gr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https://app.sli.do/event/2KSSuxLHMPeMzJLhGqJ8z7"/>
          <p:cNvSpPr txBox="1"/>
          <p:nvPr/>
        </p:nvSpPr>
        <p:spPr>
          <a:xfrm>
            <a:off x="5751650" y="11128853"/>
            <a:ext cx="12880697" cy="721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7">
              <a:defRPr sz="4200"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https://app.sli.do/event/3WsikMaC14huQXhMygm5rc</a:t>
            </a:r>
          </a:p>
        </p:txBody>
      </p:sp>
      <p:sp>
        <p:nvSpPr>
          <p:cNvPr id="339" name="Qual è la parola che meglio descrive la scienza?…"/>
          <p:cNvSpPr txBox="1"/>
          <p:nvPr/>
        </p:nvSpPr>
        <p:spPr>
          <a:xfrm>
            <a:off x="402952" y="1021528"/>
            <a:ext cx="23578096"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defRPr b="1" sz="4000">
                <a:solidFill>
                  <a:schemeClr val="accent2"/>
                </a:solidFill>
                <a:latin typeface="Helvetica"/>
                <a:ea typeface="Helvetica"/>
                <a:cs typeface="Helvetica"/>
                <a:sym typeface="Helvetica"/>
              </a:defRPr>
            </a:lvl1pPr>
          </a:lstStyle>
          <a:p>
            <a:pPr/>
            <a:r>
              <a:t>Gianni è risultato positivo al test per una malattia che colpisce l'1% della popolazione. Il test ha un’affidabilità del 99% (il 99% dei malati risultano positivi e il 1% dei sani risultano negativi). Qual è la probabilità che Gianni abbia la malattia?</a:t>
            </a:r>
          </a:p>
        </p:txBody>
      </p:sp>
      <p:sp>
        <p:nvSpPr>
          <p:cNvPr id="340" name="SLIDO…"/>
          <p:cNvSpPr txBox="1"/>
          <p:nvPr/>
        </p:nvSpPr>
        <p:spPr>
          <a:xfrm>
            <a:off x="16049837" y="6261832"/>
            <a:ext cx="2995271" cy="15571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2438337">
              <a:defRPr b="1" sz="4800"/>
            </a:pPr>
            <a:r>
              <a:t>SLIDO</a:t>
            </a:r>
          </a:p>
          <a:p>
            <a:pPr defTabSz="2438337">
              <a:defRPr b="1" sz="4800"/>
            </a:pPr>
            <a:r>
              <a:t># 2724811</a:t>
            </a:r>
          </a:p>
        </p:txBody>
      </p:sp>
      <p:pic>
        <p:nvPicPr>
          <p:cNvPr id="341" name="QR Code for Probabilità e intuizione.png" descr="QR Code for Probabilità e intuizione.png"/>
          <p:cNvPicPr>
            <a:picLocks noChangeAspect="1"/>
          </p:cNvPicPr>
          <p:nvPr/>
        </p:nvPicPr>
        <p:blipFill>
          <a:blip r:embed="rId3">
            <a:extLst/>
          </a:blip>
          <a:stretch>
            <a:fillRect/>
          </a:stretch>
        </p:blipFill>
        <p:spPr>
          <a:xfrm>
            <a:off x="9038880" y="3558428"/>
            <a:ext cx="6306240" cy="6306242"/>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3" name="Screenshot 2023-09-26 alle 20.32.22.png" descr="Screenshot 2023-09-26 alle 20.32.22.png"/>
          <p:cNvPicPr>
            <a:picLocks noChangeAspect="1"/>
          </p:cNvPicPr>
          <p:nvPr/>
        </p:nvPicPr>
        <p:blipFill>
          <a:blip r:embed="rId2">
            <a:extLst/>
          </a:blip>
          <a:srcRect l="0" t="1822" r="3644" b="1821"/>
          <a:stretch>
            <a:fillRect/>
          </a:stretch>
        </p:blipFill>
        <p:spPr>
          <a:xfrm>
            <a:off x="1234607" y="1822830"/>
            <a:ext cx="16353333" cy="8995193"/>
          </a:xfrm>
          <a:prstGeom prst="rect">
            <a:avLst/>
          </a:prstGeom>
          <a:ln w="12700">
            <a:miter lim="400000"/>
          </a:ln>
        </p:spPr>
      </p:pic>
      <p:sp>
        <p:nvSpPr>
          <p:cNvPr id="344" name="La probabilità che Gianni sia malato dato che è risultato positivo al test è del 50%"/>
          <p:cNvSpPr txBox="1"/>
          <p:nvPr/>
        </p:nvSpPr>
        <p:spPr>
          <a:xfrm>
            <a:off x="14212282" y="6139520"/>
            <a:ext cx="9259935" cy="2369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337">
              <a:defRPr sz="5000">
                <a:solidFill>
                  <a:schemeClr val="accent4"/>
                </a:solidFill>
              </a:defRPr>
            </a:lvl1pPr>
          </a:lstStyle>
          <a:p>
            <a:pPr/>
            <a:r>
              <a:t>La probabilità che Gianni sia malato dato che è risultato positivo al test è del 50%</a:t>
            </a:r>
          </a:p>
        </p:txBody>
      </p:sp>
      <p:sp>
        <p:nvSpPr>
          <p:cNvPr id="345" name="La probabilità che Gianni sia malato dato che è risultato positivo al test è del 50%"/>
          <p:cNvSpPr txBox="1"/>
          <p:nvPr/>
        </p:nvSpPr>
        <p:spPr>
          <a:xfrm>
            <a:off x="14212282" y="10285348"/>
            <a:ext cx="9259935" cy="845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337">
              <a:defRPr sz="5000">
                <a:solidFill>
                  <a:schemeClr val="accent4"/>
                </a:solidFill>
              </a:defRPr>
            </a:lvl1pPr>
          </a:lstStyle>
          <a:p>
            <a:pPr/>
            <a:r>
              <a:t>Ne riparleremo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Il problema dell’induzione"/>
          <p:cNvSpPr txBox="1"/>
          <p:nvPr>
            <p:ph type="title"/>
          </p:nvPr>
        </p:nvSpPr>
        <p:spPr>
          <a:prstGeom prst="rect">
            <a:avLst/>
          </a:prstGeom>
        </p:spPr>
        <p:txBody>
          <a:bodyPr/>
          <a:lstStyle>
            <a:lvl1pPr>
              <a:defRPr spc="-200"/>
            </a:lvl1pPr>
          </a:lstStyle>
          <a:p>
            <a:pPr/>
            <a:r>
              <a:t>Il problema dell’induzione</a:t>
            </a:r>
          </a:p>
        </p:txBody>
      </p:sp>
      <p:sp>
        <p:nvSpPr>
          <p:cNvPr id="230" name="Due approcci possibili"/>
          <p:cNvSpPr txBox="1"/>
          <p:nvPr>
            <p:ph type="body" sz="quarter" idx="1"/>
          </p:nvPr>
        </p:nvSpPr>
        <p:spPr>
          <a:xfrm>
            <a:off x="1206500" y="2245961"/>
            <a:ext cx="21971000" cy="934780"/>
          </a:xfrm>
          <a:prstGeom prst="rect">
            <a:avLst/>
          </a:prstGeom>
        </p:spPr>
        <p:txBody>
          <a:bodyPr/>
          <a:lstStyle/>
          <a:p>
            <a:pPr/>
            <a:r>
              <a:t>Due approcci possibili</a:t>
            </a:r>
          </a:p>
        </p:txBody>
      </p:sp>
      <p:sp>
        <p:nvSpPr>
          <p:cNvPr id="231" name="Una via d’uscita consiste in una visione del metodo scientifico che salvi il ruolo dell’esperienza ma neghi un ruolo all’induzio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Una via d’uscita consiste in una visione del metodo scientifico che salvi il ruolo dell’esperienza ma neghi un ruolo all’induzione</a:t>
            </a:r>
          </a:p>
          <a:p>
            <a:pPr/>
            <a:r>
              <a:t>Questo è l’approccio di Popper</a:t>
            </a:r>
          </a:p>
          <a:p>
            <a:pPr/>
            <a:r>
              <a:t>Un approccio radicalmente differente è adombrato da Russell, il quale trova un ruolo all’induzione facendo appello alla nozione di </a:t>
            </a:r>
            <a:r>
              <a:rPr>
                <a:solidFill>
                  <a:schemeClr val="accent1">
                    <a:lumOff val="13575"/>
                  </a:schemeClr>
                </a:solidFill>
              </a:rPr>
              <a:t>probabilità</a:t>
            </a:r>
            <a:endParaRPr>
              <a:solidFill>
                <a:schemeClr val="accent1">
                  <a:lumOff val="13575"/>
                </a:schemeClr>
              </a:solidFill>
            </a:endParaRPr>
          </a:p>
          <a:p>
            <a:pPr/>
            <a:r>
              <a:t>(Ci sono ovviamente altre soluzioni che sono state proposte. Ne parleremo.)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Popper e il falsificazionismo // 1"/>
          <p:cNvSpPr txBox="1"/>
          <p:nvPr>
            <p:ph type="title"/>
          </p:nvPr>
        </p:nvSpPr>
        <p:spPr>
          <a:prstGeom prst="rect">
            <a:avLst/>
          </a:prstGeom>
        </p:spPr>
        <p:txBody>
          <a:bodyPr/>
          <a:lstStyle>
            <a:lvl1pPr>
              <a:defRPr spc="-200"/>
            </a:lvl1pPr>
          </a:lstStyle>
          <a:p>
            <a:pPr/>
            <a:r>
              <a:t>Popper e il falsificazionismo // 1</a:t>
            </a:r>
          </a:p>
        </p:txBody>
      </p:sp>
      <p:sp>
        <p:nvSpPr>
          <p:cNvPr id="234" name="Secondo Popper la scienza procede sempre e solo secondo il metodo ipotetico-deduttivo…"/>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Secondo Popper la scienza procede sempre e solo secondo il metodo ipotetico-deduttivo</a:t>
            </a:r>
          </a:p>
          <a:p>
            <a:pPr marL="609600" indent="-609600" defTabSz="2438337">
              <a:lnSpc>
                <a:spcPct val="90000"/>
              </a:lnSpc>
              <a:spcBef>
                <a:spcPts val="4500"/>
              </a:spcBef>
              <a:buSzPct val="123000"/>
              <a:buChar char="•"/>
              <a:defRPr b="0" sz="4800"/>
            </a:pPr>
            <a:r>
              <a:t>Le teorie scientifiche sono pure </a:t>
            </a:r>
            <a:r>
              <a:rPr b="1"/>
              <a:t>ipotesi</a:t>
            </a:r>
            <a:r>
              <a:t> o </a:t>
            </a:r>
            <a:r>
              <a:rPr b="1"/>
              <a:t>congetture </a:t>
            </a:r>
            <a:r>
              <a:t>che hanno conseguenze deduttive osservabili</a:t>
            </a:r>
          </a:p>
          <a:p>
            <a:pPr marL="609600" indent="-609600" defTabSz="2438337">
              <a:lnSpc>
                <a:spcPct val="90000"/>
              </a:lnSpc>
              <a:spcBef>
                <a:spcPts val="4500"/>
              </a:spcBef>
              <a:buSzPct val="123000"/>
              <a:buChar char="•"/>
              <a:defRPr b="0" sz="4800"/>
            </a:pPr>
            <a:r>
              <a:t>Se una teoria </a:t>
            </a:r>
            <a:r>
              <a:rPr i="1"/>
              <a:t>T </a:t>
            </a:r>
            <a:r>
              <a:t>ha come conseguenza logica (deduttiva) </a:t>
            </a:r>
            <a:r>
              <a:rPr i="1"/>
              <a:t>P</a:t>
            </a:r>
            <a:r>
              <a:t>, allora se osservo non-</a:t>
            </a:r>
            <a:r>
              <a:rPr i="1"/>
              <a:t>P </a:t>
            </a:r>
            <a:r>
              <a:t>devo concludere non-</a:t>
            </a:r>
            <a:r>
              <a:rPr i="1"/>
              <a:t>T: </a:t>
            </a:r>
            <a:r>
              <a:t>la teoria è </a:t>
            </a:r>
            <a:r>
              <a:rPr>
                <a:solidFill>
                  <a:schemeClr val="accent1">
                    <a:lumOff val="13575"/>
                  </a:schemeClr>
                </a:solidFill>
              </a:rPr>
              <a:t>falsificata</a:t>
            </a:r>
            <a:r>
              <a:t> (per modus tollens)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3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3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4"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Popper e il falsificazionismo // 2"/>
          <p:cNvSpPr txBox="1"/>
          <p:nvPr>
            <p:ph type="title"/>
          </p:nvPr>
        </p:nvSpPr>
        <p:spPr>
          <a:prstGeom prst="rect">
            <a:avLst/>
          </a:prstGeom>
        </p:spPr>
        <p:txBody>
          <a:bodyPr/>
          <a:lstStyle>
            <a:lvl1pPr>
              <a:defRPr spc="-200"/>
            </a:lvl1pPr>
          </a:lstStyle>
          <a:p>
            <a:pPr/>
            <a:r>
              <a:t>Popper e il falsificazionismo // 2</a:t>
            </a:r>
          </a:p>
        </p:txBody>
      </p:sp>
      <p:sp>
        <p:nvSpPr>
          <p:cNvPr id="237" name="Se P allora Q…"/>
          <p:cNvSpPr txBox="1"/>
          <p:nvPr>
            <p:ph type="body" sz="half" idx="1"/>
          </p:nvPr>
        </p:nvSpPr>
        <p:spPr>
          <a:xfrm>
            <a:off x="1206499" y="4248503"/>
            <a:ext cx="10896186" cy="8256014"/>
          </a:xfrm>
          <a:prstGeom prst="rect">
            <a:avLst/>
          </a:prstGeom>
        </p:spPr>
        <p:txBody>
          <a:bodyPr lIns="50800" tIns="50800" rIns="50800" bIns="50800"/>
          <a:lstStyle/>
          <a:p>
            <a:pPr defTabSz="2438337">
              <a:lnSpc>
                <a:spcPct val="90000"/>
              </a:lnSpc>
              <a:spcBef>
                <a:spcPts val="4500"/>
              </a:spcBef>
              <a:defRPr b="0" sz="4800">
                <a:solidFill>
                  <a:schemeClr val="accent5">
                    <a:hueOff val="106044"/>
                    <a:satOff val="10158"/>
                    <a:lumOff val="16042"/>
                  </a:schemeClr>
                </a:solidFill>
              </a:defRPr>
            </a:pPr>
            <a:r>
              <a:t>Se P allora Q</a:t>
            </a:r>
          </a:p>
          <a:p>
            <a:pPr defTabSz="2438337">
              <a:lnSpc>
                <a:spcPct val="90000"/>
              </a:lnSpc>
              <a:spcBef>
                <a:spcPts val="4500"/>
              </a:spcBef>
              <a:defRPr b="0" sz="4800">
                <a:solidFill>
                  <a:schemeClr val="accent5">
                    <a:hueOff val="106044"/>
                    <a:satOff val="10158"/>
                    <a:lumOff val="16042"/>
                  </a:schemeClr>
                </a:solidFill>
              </a:defRPr>
            </a:pPr>
            <a:r>
              <a:t>Non Q</a:t>
            </a:r>
          </a:p>
          <a:p>
            <a:pPr defTabSz="2438337">
              <a:lnSpc>
                <a:spcPct val="90000"/>
              </a:lnSpc>
              <a:spcBef>
                <a:spcPts val="4500"/>
              </a:spcBef>
              <a:defRPr b="0" sz="4800">
                <a:solidFill>
                  <a:schemeClr val="accent5">
                    <a:hueOff val="106044"/>
                    <a:satOff val="10158"/>
                    <a:lumOff val="16042"/>
                  </a:schemeClr>
                </a:solidFill>
              </a:defRPr>
            </a:pPr>
            <a:r>
              <a:t>__________</a:t>
            </a:r>
          </a:p>
          <a:p>
            <a:pPr defTabSz="2438337">
              <a:lnSpc>
                <a:spcPct val="90000"/>
              </a:lnSpc>
              <a:spcBef>
                <a:spcPts val="4500"/>
              </a:spcBef>
              <a:defRPr b="0" sz="4800">
                <a:solidFill>
                  <a:schemeClr val="accent5">
                    <a:hueOff val="106044"/>
                    <a:satOff val="10158"/>
                    <a:lumOff val="16042"/>
                  </a:schemeClr>
                </a:solidFill>
              </a:defRPr>
            </a:pPr>
            <a:r>
              <a:t>Non P</a:t>
            </a:r>
          </a:p>
        </p:txBody>
      </p:sp>
      <p:sp>
        <p:nvSpPr>
          <p:cNvPr id="238" name="Modus tollens"/>
          <p:cNvSpPr txBox="1"/>
          <p:nvPr/>
        </p:nvSpPr>
        <p:spPr>
          <a:xfrm>
            <a:off x="1206500" y="2245962"/>
            <a:ext cx="21971000" cy="9347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825500">
              <a:defRPr b="1" i="1" sz="5500"/>
            </a:lvl1pPr>
          </a:lstStyle>
          <a:p>
            <a:pPr/>
            <a:r>
              <a:t>Modus tollens</a:t>
            </a:r>
          </a:p>
        </p:txBody>
      </p:sp>
      <p:sp>
        <p:nvSpPr>
          <p:cNvPr id="239" name="Se faccio il sarto, allora so cucire…"/>
          <p:cNvSpPr txBox="1"/>
          <p:nvPr/>
        </p:nvSpPr>
        <p:spPr>
          <a:xfrm>
            <a:off x="7021483" y="4248503"/>
            <a:ext cx="10896186"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438337">
              <a:lnSpc>
                <a:spcPct val="90000"/>
              </a:lnSpc>
              <a:spcBef>
                <a:spcPts val="4500"/>
              </a:spcBef>
              <a:defRPr sz="4800">
                <a:solidFill>
                  <a:schemeClr val="accent5">
                    <a:hueOff val="106044"/>
                    <a:satOff val="10158"/>
                    <a:lumOff val="16042"/>
                  </a:schemeClr>
                </a:solidFill>
              </a:defRPr>
            </a:pPr>
            <a:r>
              <a:t>Se faccio il sarto, allora so cucire </a:t>
            </a:r>
          </a:p>
          <a:p>
            <a:pPr algn="l" defTabSz="2438337">
              <a:lnSpc>
                <a:spcPct val="90000"/>
              </a:lnSpc>
              <a:spcBef>
                <a:spcPts val="4500"/>
              </a:spcBef>
              <a:defRPr sz="4800">
                <a:solidFill>
                  <a:schemeClr val="accent5">
                    <a:hueOff val="106044"/>
                    <a:satOff val="10158"/>
                    <a:lumOff val="16042"/>
                  </a:schemeClr>
                </a:solidFill>
              </a:defRPr>
            </a:pPr>
            <a:r>
              <a:t>Non so cucire</a:t>
            </a:r>
          </a:p>
          <a:p>
            <a:pPr algn="l" defTabSz="2438337">
              <a:lnSpc>
                <a:spcPct val="90000"/>
              </a:lnSpc>
              <a:spcBef>
                <a:spcPts val="4500"/>
              </a:spcBef>
              <a:defRPr sz="4800">
                <a:solidFill>
                  <a:schemeClr val="accent5">
                    <a:hueOff val="106044"/>
                    <a:satOff val="10158"/>
                    <a:lumOff val="16042"/>
                  </a:schemeClr>
                </a:solidFill>
              </a:defRPr>
            </a:pPr>
            <a:r>
              <a:t>_________________</a:t>
            </a:r>
          </a:p>
          <a:p>
            <a:pPr algn="l" defTabSz="2438337">
              <a:lnSpc>
                <a:spcPct val="90000"/>
              </a:lnSpc>
              <a:spcBef>
                <a:spcPts val="4500"/>
              </a:spcBef>
              <a:defRPr sz="4800">
                <a:solidFill>
                  <a:schemeClr val="accent5">
                    <a:hueOff val="106044"/>
                    <a:satOff val="10158"/>
                    <a:lumOff val="16042"/>
                  </a:schemeClr>
                </a:solidFill>
              </a:defRPr>
            </a:pPr>
            <a:r>
              <a:t>Non faccio il sarto</a:t>
            </a:r>
          </a:p>
        </p:txBody>
      </p:sp>
      <p:sp>
        <p:nvSpPr>
          <p:cNvPr id="240" name="__________"/>
          <p:cNvSpPr txBox="1"/>
          <p:nvPr/>
        </p:nvSpPr>
        <p:spPr>
          <a:xfrm>
            <a:off x="17607007" y="4248503"/>
            <a:ext cx="10896186"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438337">
              <a:lnSpc>
                <a:spcPct val="90000"/>
              </a:lnSpc>
              <a:spcBef>
                <a:spcPts val="4500"/>
              </a:spcBef>
              <a:defRPr sz="5700">
                <a:solidFill>
                  <a:srgbClr val="FE634D"/>
                </a:solidFill>
                <a:latin typeface="Cambria Math"/>
                <a:ea typeface="Cambria Math"/>
                <a:cs typeface="Cambria Math"/>
                <a:sym typeface="Cambria Math"/>
              </a:defRPr>
            </a:pPr>
            <a14:m>
              <m:oMathPara>
                <m:oMathParaPr>
                  <m:jc m:val="left"/>
                </m:oMathParaPr>
                <m:oMath>
                  <m:r>
                    <a:rPr xmlns:a="http://schemas.openxmlformats.org/drawingml/2006/main" sz="5700" i="1">
                      <a:solidFill>
                        <a:srgbClr val="FE634D"/>
                      </a:solidFill>
                      <a:latin typeface="Cambria Math" panose="02040503050406030204" pitchFamily="18" charset="0"/>
                    </a:rPr>
                    <m:t>𝑃</m:t>
                  </m:r>
                  <m:r>
                    <a:rPr xmlns:a="http://schemas.openxmlformats.org/drawingml/2006/main" sz="5700" i="1">
                      <a:solidFill>
                        <a:srgbClr val="FE634D"/>
                      </a:solidFill>
                      <a:latin typeface="Cambria Math" panose="02040503050406030204" pitchFamily="18" charset="0"/>
                    </a:rPr>
                    <m:t>→</m:t>
                  </m:r>
                  <m:r>
                    <a:rPr xmlns:a="http://schemas.openxmlformats.org/drawingml/2006/main" sz="5700" i="1">
                      <a:solidFill>
                        <a:srgbClr val="FE634D"/>
                      </a:solidFill>
                      <a:latin typeface="Cambria Math" panose="02040503050406030204" pitchFamily="18" charset="0"/>
                    </a:rPr>
                    <m:t>𝑄</m:t>
                  </m:r>
                </m:oMath>
              </m:oMathPara>
            </a14:m>
            <a:endParaRPr sz="4800">
              <a:solidFill>
                <a:schemeClr val="accent5">
                  <a:hueOff val="106044"/>
                  <a:satOff val="10158"/>
                  <a:lumOff val="16042"/>
                </a:schemeClr>
              </a:solidFill>
            </a:endParaRPr>
          </a:p>
          <a:p>
            <a:pPr algn="l" defTabSz="2438337">
              <a:lnSpc>
                <a:spcPct val="90000"/>
              </a:lnSpc>
              <a:spcBef>
                <a:spcPts val="4500"/>
              </a:spcBef>
              <a:defRPr sz="5700">
                <a:solidFill>
                  <a:srgbClr val="FE634D"/>
                </a:solidFill>
                <a:latin typeface="Cambria Math"/>
                <a:ea typeface="Cambria Math"/>
                <a:cs typeface="Cambria Math"/>
                <a:sym typeface="Cambria Math"/>
              </a:defRPr>
            </a:pPr>
            <a14:m>
              <m:oMathPara>
                <m:oMathParaPr>
                  <m:jc m:val="left"/>
                </m:oMathParaPr>
                <m:oMath>
                  <m:r>
                    <a:rPr xmlns:a="http://schemas.openxmlformats.org/drawingml/2006/main" sz="5700" i="1">
                      <a:solidFill>
                        <a:srgbClr val="FE634D"/>
                      </a:solidFill>
                      <a:latin typeface="Cambria Math" panose="02040503050406030204" pitchFamily="18" charset="0"/>
                    </a:rPr>
                    <m:t>¬</m:t>
                  </m:r>
                  <m:r>
                    <a:rPr xmlns:a="http://schemas.openxmlformats.org/drawingml/2006/main" sz="5700" i="1">
                      <a:solidFill>
                        <a:srgbClr val="FE634D"/>
                      </a:solidFill>
                      <a:latin typeface="Cambria Math" panose="02040503050406030204" pitchFamily="18" charset="0"/>
                    </a:rPr>
                    <m:t>𝑄</m:t>
                  </m:r>
                </m:oMath>
              </m:oMathPara>
            </a14:m>
            <a:endParaRPr sz="4800">
              <a:solidFill>
                <a:schemeClr val="accent5">
                  <a:hueOff val="106044"/>
                  <a:satOff val="10158"/>
                  <a:lumOff val="16042"/>
                </a:schemeClr>
              </a:solidFill>
            </a:endParaRPr>
          </a:p>
          <a:p>
            <a:pPr algn="l" defTabSz="2438337">
              <a:lnSpc>
                <a:spcPct val="90000"/>
              </a:lnSpc>
              <a:spcBef>
                <a:spcPts val="4500"/>
              </a:spcBef>
              <a:defRPr sz="4800">
                <a:solidFill>
                  <a:schemeClr val="accent5">
                    <a:hueOff val="106044"/>
                    <a:satOff val="10158"/>
                    <a:lumOff val="16042"/>
                  </a:schemeClr>
                </a:solidFill>
              </a:defRPr>
            </a:pPr>
            <a:r>
              <a:t>__________</a:t>
            </a:r>
          </a:p>
          <a:p>
            <a:pPr algn="l" defTabSz="2438337">
              <a:lnSpc>
                <a:spcPct val="90000"/>
              </a:lnSpc>
              <a:spcBef>
                <a:spcPts val="4500"/>
              </a:spcBef>
              <a:defRPr sz="5700">
                <a:solidFill>
                  <a:srgbClr val="FE634D"/>
                </a:solidFill>
                <a:latin typeface="Cambria Math"/>
                <a:ea typeface="Cambria Math"/>
                <a:cs typeface="Cambria Math"/>
                <a:sym typeface="Cambria Math"/>
              </a:defRPr>
            </a:pPr>
            <a14:m>
              <m:oMathPara>
                <m:oMathParaPr>
                  <m:jc m:val="left"/>
                </m:oMathParaPr>
                <m:oMath>
                  <m:r>
                    <a:rPr xmlns:a="http://schemas.openxmlformats.org/drawingml/2006/main" sz="5700" i="1">
                      <a:solidFill>
                        <a:srgbClr val="FE634D"/>
                      </a:solidFill>
                      <a:latin typeface="Cambria Math" panose="02040503050406030204" pitchFamily="18" charset="0"/>
                    </a:rPr>
                    <m:t>¬</m:t>
                  </m:r>
                  <m:r>
                    <a:rPr xmlns:a="http://schemas.openxmlformats.org/drawingml/2006/main" sz="5700" i="1">
                      <a:solidFill>
                        <a:srgbClr val="FE634D"/>
                      </a:solidFill>
                      <a:latin typeface="Cambria Math" panose="02040503050406030204" pitchFamily="18" charset="0"/>
                    </a:rPr>
                    <m:t>𝑃</m:t>
                  </m:r>
                </m:oMath>
              </m:oMathPara>
            </a14:m>
            <a:endParaRPr sz="5226"/>
          </a:p>
        </p:txBody>
      </p:sp>
      <p:sp>
        <p:nvSpPr>
          <p:cNvPr id="241" name="Il modus tollens è uno schema d’inferenza valido (tutte le inferenze che ne sono esempi sono valide)…"/>
          <p:cNvSpPr txBox="1"/>
          <p:nvPr/>
        </p:nvSpPr>
        <p:spPr>
          <a:xfrm>
            <a:off x="1206500" y="10226654"/>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algn="l" defTabSz="2438337">
              <a:lnSpc>
                <a:spcPct val="90000"/>
              </a:lnSpc>
              <a:spcBef>
                <a:spcPts val="4500"/>
              </a:spcBef>
              <a:buSzPct val="123000"/>
              <a:buChar char="•"/>
              <a:defRPr sz="4800"/>
            </a:pPr>
            <a:r>
              <a:t>Il </a:t>
            </a:r>
            <a:r>
              <a:rPr i="1"/>
              <a:t>modus tollens</a:t>
            </a:r>
            <a:r>
              <a:t> è uno schema d’inferenza valido (tutte le inferenze che ne sono esempi sono valide)</a:t>
            </a:r>
          </a:p>
          <a:p>
            <a:pPr marL="609600" indent="-609600" algn="l" defTabSz="2438337">
              <a:lnSpc>
                <a:spcPct val="90000"/>
              </a:lnSpc>
              <a:spcBef>
                <a:spcPts val="4500"/>
              </a:spcBef>
              <a:buSzPct val="123000"/>
              <a:buChar char="•"/>
              <a:defRPr sz="4800"/>
            </a:pPr>
            <a:r>
              <a:t>Ne riparleremo più avanti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3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3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37">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2" fill="hold">
                                  <p:stCondLst>
                                    <p:cond delay="0"/>
                                  </p:stCondLst>
                                  <p:iterate type="el" backwards="0">
                                    <p:tmAbs val="0"/>
                                  </p:iterate>
                                  <p:childTnLst>
                                    <p:set>
                                      <p:cBhvr>
                                        <p:cTn id="23" fill="hold"/>
                                        <p:tgtEl>
                                          <p:spTgt spid="239">
                                            <p:bg/>
                                          </p:spTgt>
                                        </p:tgtEl>
                                        <p:attrNameLst>
                                          <p:attrName>style.visibility</p:attrName>
                                        </p:attrNameLst>
                                      </p:cBhvr>
                                      <p:to>
                                        <p:strVal val="visible"/>
                                      </p:to>
                                    </p:set>
                                  </p:childTnLst>
                                </p:cTn>
                              </p:par>
                              <p:par>
                                <p:cTn id="24" presetClass="entr" nodeType="withEffect" presetSubtype="0" presetID="1" grpId="2" fill="hold">
                                  <p:stCondLst>
                                    <p:cond delay="0"/>
                                  </p:stCondLst>
                                  <p:iterate type="el" backwards="0">
                                    <p:tmAbs val="0"/>
                                  </p:iterate>
                                  <p:childTnLst>
                                    <p:set>
                                      <p:cBhvr>
                                        <p:cTn id="25" fill="hold"/>
                                        <p:tgtEl>
                                          <p:spTgt spid="239">
                                            <p:txEl>
                                              <p:pRg st="0" end="0"/>
                                            </p:txEl>
                                          </p:spTgt>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2" fill="hold">
                                  <p:stCondLst>
                                    <p:cond delay="0"/>
                                  </p:stCondLst>
                                  <p:iterate type="el" backwards="0">
                                    <p:tmAbs val="0"/>
                                  </p:iterate>
                                  <p:childTnLst>
                                    <p:set>
                                      <p:cBhvr>
                                        <p:cTn id="28" fill="hold"/>
                                        <p:tgtEl>
                                          <p:spTgt spid="239">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239">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239">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3" fill="hold">
                                  <p:stCondLst>
                                    <p:cond delay="0"/>
                                  </p:stCondLst>
                                  <p:iterate type="el" backwards="0">
                                    <p:tmAbs val="0"/>
                                  </p:iterate>
                                  <p:childTnLst>
                                    <p:set>
                                      <p:cBhvr>
                                        <p:cTn id="40" fill="hold"/>
                                        <p:tgtEl>
                                          <p:spTgt spid="240">
                                            <p:bg/>
                                          </p:spTgt>
                                        </p:tgtEl>
                                        <p:attrNameLst>
                                          <p:attrName>style.visibility</p:attrName>
                                        </p:attrNameLst>
                                      </p:cBhvr>
                                      <p:to>
                                        <p:strVal val="visible"/>
                                      </p:to>
                                    </p:set>
                                  </p:childTnLst>
                                </p:cTn>
                              </p:par>
                              <p:par>
                                <p:cTn id="41" presetClass="entr" nodeType="withEffect" presetSubtype="0" presetID="1" grpId="3" fill="hold">
                                  <p:stCondLst>
                                    <p:cond delay="0"/>
                                  </p:stCondLst>
                                  <p:iterate type="el" backwards="0">
                                    <p:tmAbs val="0"/>
                                  </p:iterate>
                                  <p:childTnLst>
                                    <p:set>
                                      <p:cBhvr>
                                        <p:cTn id="42" fill="hold"/>
                                        <p:tgtEl>
                                          <p:spTgt spid="240">
                                            <p:txEl>
                                              <p:pRg st="0" end="0"/>
                                            </p:txEl>
                                          </p:spTgt>
                                        </p:tgtEl>
                                        <p:attrNameLst>
                                          <p:attrName>style.visibility</p:attrName>
                                        </p:attrNameLst>
                                      </p:cBhvr>
                                      <p:to>
                                        <p:strVal val="visible"/>
                                      </p:to>
                                    </p:set>
                                  </p:childTnLst>
                                </p:cTn>
                              </p:par>
                            </p:childTnLst>
                          </p:cTn>
                        </p:par>
                        <p:par>
                          <p:cTn id="43" fill="hold">
                            <p:stCondLst>
                              <p:cond delay="0"/>
                            </p:stCondLst>
                            <p:childTnLst>
                              <p:par>
                                <p:cTn id="44" presetClass="entr" nodeType="afterEffect" presetSubtype="0" presetID="1" grpId="3" fill="hold">
                                  <p:stCondLst>
                                    <p:cond delay="0"/>
                                  </p:stCondLst>
                                  <p:iterate type="el" backwards="0">
                                    <p:tmAbs val="0"/>
                                  </p:iterate>
                                  <p:childTnLst>
                                    <p:set>
                                      <p:cBhvr>
                                        <p:cTn id="45" fill="hold"/>
                                        <p:tgtEl>
                                          <p:spTgt spid="240">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3" fill="hold">
                                  <p:stCondLst>
                                    <p:cond delay="0"/>
                                  </p:stCondLst>
                                  <p:iterate type="el" backwards="0">
                                    <p:tmAbs val="0"/>
                                  </p:iterate>
                                  <p:childTnLst>
                                    <p:set>
                                      <p:cBhvr>
                                        <p:cTn id="49" fill="hold"/>
                                        <p:tgtEl>
                                          <p:spTgt spid="240">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0" presetID="1" grpId="3" fill="hold">
                                  <p:stCondLst>
                                    <p:cond delay="0"/>
                                  </p:stCondLst>
                                  <p:iterate type="el" backwards="0">
                                    <p:tmAbs val="0"/>
                                  </p:iterate>
                                  <p:childTnLst>
                                    <p:set>
                                      <p:cBhvr>
                                        <p:cTn id="53" fill="hold"/>
                                        <p:tgtEl>
                                          <p:spTgt spid="240">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0" presetID="1" grpId="4" fill="hold">
                                  <p:stCondLst>
                                    <p:cond delay="0"/>
                                  </p:stCondLst>
                                  <p:iterate type="el" backwards="0">
                                    <p:tmAbs val="0"/>
                                  </p:iterate>
                                  <p:childTnLst>
                                    <p:set>
                                      <p:cBhvr>
                                        <p:cTn id="57" fill="hold"/>
                                        <p:tgtEl>
                                          <p:spTgt spid="241">
                                            <p:bg/>
                                          </p:spTgt>
                                        </p:tgtEl>
                                        <p:attrNameLst>
                                          <p:attrName>style.visibility</p:attrName>
                                        </p:attrNameLst>
                                      </p:cBhvr>
                                      <p:to>
                                        <p:strVal val="visible"/>
                                      </p:to>
                                    </p:set>
                                  </p:childTnLst>
                                </p:cTn>
                              </p:par>
                              <p:par>
                                <p:cTn id="58" presetClass="entr" nodeType="withEffect" presetSubtype="0" presetID="1" grpId="4" fill="hold">
                                  <p:stCondLst>
                                    <p:cond delay="0"/>
                                  </p:stCondLst>
                                  <p:iterate type="el" backwards="0">
                                    <p:tmAbs val="0"/>
                                  </p:iterate>
                                  <p:childTnLst>
                                    <p:set>
                                      <p:cBhvr>
                                        <p:cTn id="59" fill="hold"/>
                                        <p:tgtEl>
                                          <p:spTgt spid="241">
                                            <p:txEl>
                                              <p:pRg st="0" end="0"/>
                                            </p:txEl>
                                          </p:spTgt>
                                        </p:tgtEl>
                                        <p:attrNameLst>
                                          <p:attrName>style.visibility</p:attrName>
                                        </p:attrNameLst>
                                      </p:cBhvr>
                                      <p:to>
                                        <p:strVal val="visible"/>
                                      </p:to>
                                    </p:set>
                                  </p:childTnLst>
                                </p:cTn>
                              </p:par>
                            </p:childTnLst>
                          </p:cTn>
                        </p:par>
                        <p:par>
                          <p:cTn id="60" fill="hold">
                            <p:stCondLst>
                              <p:cond delay="0"/>
                            </p:stCondLst>
                            <p:childTnLst>
                              <p:par>
                                <p:cTn id="61" presetClass="entr" nodeType="afterEffect" presetSubtype="0" presetID="1" grpId="4" fill="hold">
                                  <p:stCondLst>
                                    <p:cond delay="0"/>
                                  </p:stCondLst>
                                  <p:iterate type="el" backwards="0">
                                    <p:tmAbs val="0"/>
                                  </p:iterate>
                                  <p:childTnLst>
                                    <p:set>
                                      <p:cBhvr>
                                        <p:cTn id="62" fill="hold"/>
                                        <p:tgtEl>
                                          <p:spTgt spid="24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7" grpId="1"/>
      <p:bldP build="p" bldLvl="5" animBg="1" rev="0" advAuto="0" spid="241" grpId="4"/>
      <p:bldP build="p" bldLvl="5" animBg="1" rev="0" advAuto="0" spid="240" grpId="3"/>
      <p:bldP build="p" bldLvl="5" animBg="1" rev="0" advAuto="0" spid="239" grpId="2"/>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Popper e il falsificazionismo // 3"/>
          <p:cNvSpPr txBox="1"/>
          <p:nvPr>
            <p:ph type="title"/>
          </p:nvPr>
        </p:nvSpPr>
        <p:spPr>
          <a:prstGeom prst="rect">
            <a:avLst/>
          </a:prstGeom>
        </p:spPr>
        <p:txBody>
          <a:bodyPr/>
          <a:lstStyle>
            <a:lvl1pPr>
              <a:defRPr spc="-200"/>
            </a:lvl1pPr>
          </a:lstStyle>
          <a:p>
            <a:pPr/>
            <a:r>
              <a:t>Popper e il falsificazionismo // 3</a:t>
            </a:r>
          </a:p>
        </p:txBody>
      </p:sp>
      <p:sp>
        <p:nvSpPr>
          <p:cNvPr id="244" name="La teoria della relatività generale T ha come conseguenza P che in presenza di grandi masse la luce venga deflessa, cioè incurvata…"/>
          <p:cNvSpPr txBox="1"/>
          <p:nvPr>
            <p:ph type="body" idx="1"/>
          </p:nvPr>
        </p:nvSpPr>
        <p:spPr>
          <a:xfrm>
            <a:off x="1206500" y="4248503"/>
            <a:ext cx="21971000" cy="8256014"/>
          </a:xfrm>
          <a:prstGeom prst="rect">
            <a:avLst/>
          </a:prstGeom>
        </p:spPr>
        <p:txBody>
          <a:bodyPr lIns="50800" tIns="50800" rIns="50800" bIns="50800"/>
          <a:lstStyle/>
          <a:p>
            <a:pPr marL="597407" indent="-597407" defTabSz="2389571">
              <a:lnSpc>
                <a:spcPct val="90000"/>
              </a:lnSpc>
              <a:spcBef>
                <a:spcPts val="4400"/>
              </a:spcBef>
              <a:buSzPct val="123000"/>
              <a:buChar char="•"/>
              <a:defRPr b="0" sz="4700"/>
            </a:pPr>
            <a:r>
              <a:t>La teoria della relatività generale </a:t>
            </a:r>
            <a:r>
              <a:rPr i="1"/>
              <a:t>T</a:t>
            </a:r>
            <a:r>
              <a:t> ha come conseguenza </a:t>
            </a:r>
            <a:r>
              <a:rPr i="1"/>
              <a:t>P </a:t>
            </a:r>
            <a:r>
              <a:t>che in presenza di grandi masse la luce venga deflessa, cioè incurvata</a:t>
            </a:r>
          </a:p>
          <a:p>
            <a:pPr marL="597407" indent="-597407" defTabSz="2389571">
              <a:lnSpc>
                <a:spcPct val="90000"/>
              </a:lnSpc>
              <a:spcBef>
                <a:spcPts val="4400"/>
              </a:spcBef>
              <a:buSzPct val="123000"/>
              <a:buChar char="•"/>
              <a:defRPr b="0" sz="4700"/>
            </a:pPr>
            <a:r>
              <a:t>Come abbiamo già accennato Sir Arthur Eddington durante l'eclissi totale di Sole a maggio del 1919 ebbe la possibilità di misurare tale curvatura</a:t>
            </a:r>
          </a:p>
          <a:p>
            <a:pPr marL="597407" indent="-597407" defTabSz="2389571">
              <a:lnSpc>
                <a:spcPct val="90000"/>
              </a:lnSpc>
              <a:spcBef>
                <a:spcPts val="4400"/>
              </a:spcBef>
              <a:buSzPct val="123000"/>
              <a:buChar char="•"/>
              <a:defRPr b="0" sz="4700"/>
            </a:pPr>
            <a:r>
              <a:t>Con il Sole oscurato era possibile osservare la posizione delle stelle "dietro" al Sole stesso la cui luce viene deviata dalla grande massa del Sole. In questo modo era possibile misurare il grado di deflessione della loro luce. </a:t>
            </a:r>
          </a:p>
          <a:p>
            <a:pPr marL="597407" indent="-597407" defTabSz="2389571">
              <a:lnSpc>
                <a:spcPct val="90000"/>
              </a:lnSpc>
              <a:spcBef>
                <a:spcPts val="4400"/>
              </a:spcBef>
              <a:buSzPct val="123000"/>
              <a:buChar char="•"/>
              <a:defRPr b="0" sz="4700"/>
            </a:pPr>
            <a:r>
              <a:t>Secondo Popper, se Eddington non avesse misurato la curvatura nella misura predetta da Einstein avremmo dovuto concluderne la falsità della teoria della relatività generale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4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4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4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4"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Popper e il falsificazionismo // 4"/>
          <p:cNvSpPr txBox="1"/>
          <p:nvPr>
            <p:ph type="title"/>
          </p:nvPr>
        </p:nvSpPr>
        <p:spPr>
          <a:xfrm>
            <a:off x="1206500" y="948956"/>
            <a:ext cx="21971000" cy="1433165"/>
          </a:xfrm>
          <a:prstGeom prst="rect">
            <a:avLst/>
          </a:prstGeom>
        </p:spPr>
        <p:txBody>
          <a:bodyPr/>
          <a:lstStyle>
            <a:lvl1pPr>
              <a:defRPr spc="-200"/>
            </a:lvl1pPr>
          </a:lstStyle>
          <a:p>
            <a:pPr/>
            <a:r>
              <a:t>Popper e il falsificazionismo // 4</a:t>
            </a:r>
          </a:p>
        </p:txBody>
      </p:sp>
      <p:sp>
        <p:nvSpPr>
          <p:cNvPr id="247" name="Nella visione falsificazionista di Popper, l’induzione non svolge alcun ruolo…"/>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Nella visione falsificazionista di Popper, l’induzione non svolge alcun ruolo</a:t>
            </a:r>
          </a:p>
          <a:p>
            <a:pPr marL="609600" indent="-609600" defTabSz="2438337">
              <a:lnSpc>
                <a:spcPct val="90000"/>
              </a:lnSpc>
              <a:spcBef>
                <a:spcPts val="4500"/>
              </a:spcBef>
              <a:buSzPct val="123000"/>
              <a:buChar char="•"/>
              <a:defRPr b="0" sz="4800"/>
            </a:pPr>
            <a:r>
              <a:t>La scienza procede solo per ipotesi e deduzioni</a:t>
            </a:r>
          </a:p>
          <a:p>
            <a:pPr marL="609600" indent="-609600" defTabSz="2438337">
              <a:lnSpc>
                <a:spcPct val="90000"/>
              </a:lnSpc>
              <a:spcBef>
                <a:spcPts val="4500"/>
              </a:spcBef>
              <a:buSzPct val="123000"/>
              <a:buChar char="•"/>
              <a:defRPr b="0" sz="4800"/>
            </a:pPr>
            <a:r>
              <a:t>Però, c’è un prezzo da pagare: è possibile considerare falsa una teoria scientifica, ma non considerarla vera</a:t>
            </a:r>
          </a:p>
          <a:p>
            <a:pPr marL="609600" indent="-609600" defTabSz="2438337">
              <a:lnSpc>
                <a:spcPct val="90000"/>
              </a:lnSpc>
              <a:spcBef>
                <a:spcPts val="4500"/>
              </a:spcBef>
              <a:buSzPct val="123000"/>
              <a:buChar char="•"/>
              <a:defRPr b="0" sz="4800"/>
            </a:pPr>
            <a:r>
              <a:t>La scienza può fare congetture e confutarle, ma non offrire certezze</a:t>
            </a:r>
          </a:p>
          <a:p>
            <a:pPr marL="609600" indent="-609600" defTabSz="2438337">
              <a:lnSpc>
                <a:spcPct val="90000"/>
              </a:lnSpc>
              <a:spcBef>
                <a:spcPts val="4500"/>
              </a:spcBef>
              <a:buSzPct val="123000"/>
              <a:buChar char="•"/>
              <a:defRPr b="0" sz="4800"/>
            </a:pPr>
            <a:r>
              <a:t>Ci torneremo più volte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4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4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47">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24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7"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Bertrand Russell: induzione e probabilità"/>
          <p:cNvSpPr txBox="1"/>
          <p:nvPr>
            <p:ph type="title"/>
          </p:nvPr>
        </p:nvSpPr>
        <p:spPr>
          <a:prstGeom prst="rect">
            <a:avLst/>
          </a:prstGeom>
        </p:spPr>
        <p:txBody>
          <a:bodyPr/>
          <a:lstStyle>
            <a:lvl1pPr>
              <a:defRPr spc="-200"/>
            </a:lvl1pPr>
          </a:lstStyle>
          <a:p>
            <a:pPr/>
            <a:r>
              <a:t>Bertrand Russell: induzione e probabilità</a:t>
            </a:r>
          </a:p>
        </p:txBody>
      </p:sp>
      <p:sp>
        <p:nvSpPr>
          <p:cNvPr id="250" name="Secondo Bertrand Russell l’induzione è necessaria alla scienza, ma non infallibile…"/>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Secondo Bertrand Russell l’induzione è necessaria alla scienza, ma non infallibile</a:t>
            </a:r>
          </a:p>
          <a:p>
            <a:pPr marL="609600" indent="-609600" defTabSz="2438337">
              <a:lnSpc>
                <a:spcPct val="90000"/>
              </a:lnSpc>
              <a:spcBef>
                <a:spcPts val="4500"/>
              </a:spcBef>
              <a:buSzPct val="123000"/>
              <a:buChar char="•"/>
              <a:defRPr b="0" sz="4800"/>
            </a:pPr>
            <a:r>
              <a:t>L’induzione non può mai dimostrare la </a:t>
            </a:r>
            <a:r>
              <a:rPr b="1"/>
              <a:t>verità</a:t>
            </a:r>
            <a:r>
              <a:t> delle teorie, può solo accrescerne la probabilità</a:t>
            </a:r>
          </a:p>
          <a:p>
            <a:pPr marL="609600" indent="-609600" defTabSz="2438337">
              <a:lnSpc>
                <a:spcPct val="90000"/>
              </a:lnSpc>
              <a:spcBef>
                <a:spcPts val="4500"/>
              </a:spcBef>
              <a:buSzPct val="123000"/>
              <a:buChar char="•"/>
              <a:defRPr b="0" sz="4800"/>
            </a:pPr>
            <a:r>
              <a:t>La nostra fiducia nell’induzione dipende dalla nostra credenza nell’uniformità della natura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5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5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0" grpId="1"/>
    </p:bldLst>
  </p:timing>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