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efficiency.xlsx]Sheet2!PivotTable15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Sum of Efficiency (%) by Role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Sheet2!$A$4:$A$10</c:f>
              <c:strCache>
                <c:ptCount val="7"/>
                <c:pt idx="0">
                  <c:v>Accountant</c:v>
                </c:pt>
                <c:pt idx="1">
                  <c:v>Analyst</c:v>
                </c:pt>
                <c:pt idx="2">
                  <c:v>Assistant</c:v>
                </c:pt>
                <c:pt idx="3">
                  <c:v>Coordinator</c:v>
                </c:pt>
                <c:pt idx="4">
                  <c:v>Executive</c:v>
                </c:pt>
                <c:pt idx="5">
                  <c:v>Manager</c:v>
                </c:pt>
                <c:pt idx="6">
                  <c:v>Specialist</c:v>
                </c:pt>
              </c:strCache>
            </c:strRef>
          </c:cat>
          <c:val>
            <c:numRef>
              <c:f>Sheet2!$B$4:$B$10</c:f>
              <c:numCache>
                <c:formatCode>General</c:formatCode>
                <c:ptCount val="7"/>
                <c:pt idx="0">
                  <c:v>274.63698993110756</c:v>
                </c:pt>
                <c:pt idx="1">
                  <c:v>361.52460152460151</c:v>
                </c:pt>
                <c:pt idx="2">
                  <c:v>182.97872340425533</c:v>
                </c:pt>
                <c:pt idx="3">
                  <c:v>233.45491388044582</c:v>
                </c:pt>
                <c:pt idx="4">
                  <c:v>279.18894830659531</c:v>
                </c:pt>
                <c:pt idx="5">
                  <c:v>431.19268341551384</c:v>
                </c:pt>
                <c:pt idx="6">
                  <c:v>199.64763918252291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D-8A46-8283-5792A1179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546730864"/>
        <c:axId val="546726640"/>
      </c:barChart>
      <c:catAx>
        <c:axId val="54673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26640"/>
        <c:crosses val="autoZero"/>
        <c:auto val="1"/>
        <c:lblAlgn val="ctr"/>
        <c:lblOffset val="100"/>
        <c:noMultiLvlLbl val="0"/>
      </c:catAx>
      <c:valAx>
        <c:axId val="54672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73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3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07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93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2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21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5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60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24071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0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5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7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5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7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1063416"/>
            <a:ext cx="1749431" cy="1455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 flipH="1">
            <a:off x="1930933" y="1825965"/>
            <a:ext cx="1645044" cy="1528317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606" y="2674703"/>
            <a:ext cx="1244410" cy="1211737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84699" y="940358"/>
            <a:ext cx="9541628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u="sng" dirty="0">
                <a:solidFill>
                  <a:schemeClr val="bg1"/>
                </a:solidFill>
                <a:effectLst/>
                <a:latin typeface="Roboto" panose="020F0502020204030204" pitchFamily="2" charset="0"/>
              </a:rPr>
            </a:br>
            <a:endParaRPr b="1" u="sng" spc="15" dirty="0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286596" y="583604"/>
            <a:ext cx="924954" cy="376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400" b="1" spc="10" dirty="0">
                <a:solidFill>
                  <a:schemeClr val="bg2"/>
                </a:solidFill>
              </a:rPr>
              <a:t>1</a:t>
            </a:fld>
            <a:endParaRPr sz="2400" b="1" spc="10" dirty="0">
              <a:solidFill>
                <a:schemeClr val="bg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25730" y="3541024"/>
            <a:ext cx="10553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SATHYIAVANI B</a:t>
            </a:r>
            <a:endParaRPr lang="en-US" sz="2400" b="1" dirty="0"/>
          </a:p>
          <a:p>
            <a:r>
              <a:rPr lang="en-US" sz="2400" b="1" dirty="0"/>
              <a:t>REGISTER NO:</a:t>
            </a:r>
            <a:r>
              <a:rPr lang="en-IN" sz="2400" b="1" dirty="0"/>
              <a:t>     2213390136044</a:t>
            </a:r>
            <a:endParaRPr lang="en-US" sz="2400" b="1" dirty="0"/>
          </a:p>
          <a:p>
            <a:r>
              <a:rPr lang="en-US" sz="2400" b="1" dirty="0"/>
              <a:t>DEPARTMENT:</a:t>
            </a:r>
            <a:r>
              <a:rPr lang="en-IN" sz="2400" b="1" dirty="0"/>
              <a:t>     COMMERCE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IN" sz="2400" b="1" dirty="0"/>
              <a:t>:           QUEEN MARY’S COLLEGE(AUTONOMOUS),</a:t>
            </a:r>
          </a:p>
          <a:p>
            <a:pPr lvl="4"/>
            <a:r>
              <a:rPr lang="en-IN" sz="2400" b="1" dirty="0"/>
              <a:t>      CHENNAI-600004 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44048" y="794148"/>
            <a:ext cx="330390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5" dirty="0">
                <a:solidFill>
                  <a:schemeClr val="bg1"/>
                </a:solidFill>
                <a:latin typeface="Trebuchet MS"/>
                <a:cs typeface="Trebuchet MS"/>
              </a:rPr>
              <a:t>M</a:t>
            </a:r>
            <a:r>
              <a:rPr sz="4400" b="1" dirty="0">
                <a:solidFill>
                  <a:schemeClr val="bg1"/>
                </a:solidFill>
                <a:latin typeface="Trebuchet MS"/>
                <a:cs typeface="Trebuchet MS"/>
              </a:rPr>
              <a:t>O</a:t>
            </a:r>
            <a:r>
              <a:rPr sz="4400" b="1" spc="-15" dirty="0">
                <a:solidFill>
                  <a:schemeClr val="bg1"/>
                </a:solidFill>
                <a:latin typeface="Trebuchet MS"/>
                <a:cs typeface="Trebuchet MS"/>
              </a:rPr>
              <a:t>D</a:t>
            </a:r>
            <a:r>
              <a:rPr sz="4400" b="1" spc="-35" dirty="0">
                <a:solidFill>
                  <a:schemeClr val="bg1"/>
                </a:solidFill>
                <a:latin typeface="Trebuchet MS"/>
                <a:cs typeface="Trebuchet MS"/>
              </a:rPr>
              <a:t>E</a:t>
            </a:r>
            <a:r>
              <a:rPr sz="4400" b="1" spc="-30" dirty="0">
                <a:solidFill>
                  <a:schemeClr val="bg1"/>
                </a:solidFill>
                <a:latin typeface="Trebuchet MS"/>
                <a:cs typeface="Trebuchet MS"/>
              </a:rPr>
              <a:t>LL</a:t>
            </a:r>
            <a:r>
              <a:rPr sz="4400" b="1" spc="-5" dirty="0">
                <a:solidFill>
                  <a:schemeClr val="bg1"/>
                </a:solidFill>
                <a:latin typeface="Trebuchet MS"/>
                <a:cs typeface="Trebuchet MS"/>
              </a:rPr>
              <a:t>I</a:t>
            </a:r>
            <a:r>
              <a:rPr sz="4400" b="1" spc="30" dirty="0">
                <a:solidFill>
                  <a:schemeClr val="bg1"/>
                </a:solidFill>
                <a:latin typeface="Trebuchet MS"/>
                <a:cs typeface="Trebuchet MS"/>
              </a:rPr>
              <a:t>N</a:t>
            </a:r>
            <a:r>
              <a:rPr sz="4400" b="1" spc="5" dirty="0">
                <a:solidFill>
                  <a:schemeClr val="bg1"/>
                </a:solidFill>
                <a:latin typeface="Trebuchet MS"/>
                <a:cs typeface="Trebuchet MS"/>
              </a:rPr>
              <a:t>G</a:t>
            </a:r>
            <a:endParaRPr sz="4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26D36B97-8864-C623-F4DB-6046B2A23B78}"/>
              </a:ext>
            </a:extLst>
          </p:cNvPr>
          <p:cNvSpPr txBox="1">
            <a:spLocks/>
          </p:cNvSpPr>
          <p:nvPr/>
        </p:nvSpPr>
        <p:spPr>
          <a:xfrm>
            <a:off x="10553319" y="605956"/>
            <a:ext cx="838199" cy="376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US" sz="2400" spc="10" smtClean="0">
                <a:solidFill>
                  <a:schemeClr val="bg1"/>
                </a:solidFill>
              </a:rPr>
              <a:pPr marL="38100">
                <a:spcBef>
                  <a:spcPts val="55"/>
                </a:spcBef>
              </a:pPr>
              <a:t>10</a:t>
            </a:fld>
            <a:endParaRPr lang="en-US" sz="2400" spc="10" dirty="0">
              <a:solidFill>
                <a:schemeClr val="bg1"/>
              </a:solidFill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5B7D958-9CA8-9C66-37AA-FAD16961D26B}"/>
              </a:ext>
            </a:extLst>
          </p:cNvPr>
          <p:cNvSpPr/>
          <p:nvPr/>
        </p:nvSpPr>
        <p:spPr>
          <a:xfrm>
            <a:off x="3779922" y="9823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D55C5-0B43-77F8-5BAF-81BA7F0A4962}"/>
              </a:ext>
            </a:extLst>
          </p:cNvPr>
          <p:cNvSpPr txBox="1"/>
          <p:nvPr/>
        </p:nvSpPr>
        <p:spPr>
          <a:xfrm>
            <a:off x="1933890" y="2346877"/>
            <a:ext cx="72068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Descriptive Analytics Model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Diagnostic Analytics Model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Predictive Analytics Model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Prescriptive Analytics Model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Cluster Analysis (Segmentation)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Regression 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Time Series 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Sentiment 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Survival Analysis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b="1" dirty="0"/>
              <a:t>Network Analysis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8F9FC-3BC0-5472-EA97-DB589F7A7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84" y="4729289"/>
            <a:ext cx="4497004" cy="19159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24695-CDF3-AA0C-F482-0D402E79D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86" y="2638469"/>
            <a:ext cx="3075803" cy="17992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45455" y="982341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/>
              <a:t>R</a:t>
            </a:r>
            <a:r>
              <a:rPr sz="4000" b="1" spc="-40" dirty="0"/>
              <a:t>E</a:t>
            </a:r>
            <a:r>
              <a:rPr sz="4000" b="1" spc="15" dirty="0"/>
              <a:t>S</a:t>
            </a:r>
            <a:r>
              <a:rPr sz="4000" b="1" spc="-30" dirty="0"/>
              <a:t>U</a:t>
            </a:r>
            <a:r>
              <a:rPr sz="4000" b="1" spc="-405" dirty="0"/>
              <a:t>L</a:t>
            </a:r>
            <a:r>
              <a:rPr sz="4000"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A6C0D70-8E5E-E925-04B8-E178AA18D7D4}"/>
              </a:ext>
            </a:extLst>
          </p:cNvPr>
          <p:cNvSpPr/>
          <p:nvPr/>
        </p:nvSpPr>
        <p:spPr>
          <a:xfrm>
            <a:off x="4508410" y="11349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D783834-7520-CE33-A18E-2BF15AB49962}"/>
              </a:ext>
            </a:extLst>
          </p:cNvPr>
          <p:cNvSpPr txBox="1">
            <a:spLocks/>
          </p:cNvSpPr>
          <p:nvPr/>
        </p:nvSpPr>
        <p:spPr>
          <a:xfrm>
            <a:off x="10553319" y="605956"/>
            <a:ext cx="838199" cy="376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US" sz="2400" spc="10" smtClean="0">
                <a:solidFill>
                  <a:schemeClr val="bg1"/>
                </a:solidFill>
              </a:rPr>
              <a:pPr marL="38100">
                <a:spcBef>
                  <a:spcPts val="55"/>
                </a:spcBef>
              </a:pPr>
              <a:t>11</a:t>
            </a:fld>
            <a:endParaRPr lang="en-US" sz="2400" spc="10" dirty="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F8B7367-198B-D354-3F00-28F2FA3CEC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520891"/>
              </p:ext>
            </p:extLst>
          </p:nvPr>
        </p:nvGraphicFramePr>
        <p:xfrm>
          <a:off x="1162098" y="2294554"/>
          <a:ext cx="9867804" cy="4274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844" y="794232"/>
            <a:ext cx="3733745" cy="92834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111E5A7-A850-702C-191A-B34F3A29BDE2}"/>
              </a:ext>
            </a:extLst>
          </p:cNvPr>
          <p:cNvSpPr/>
          <p:nvPr/>
        </p:nvSpPr>
        <p:spPr>
          <a:xfrm>
            <a:off x="4118195" y="10964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FE01A0F-DBB0-CD8E-74F2-DB4EBCE588C0}"/>
              </a:ext>
            </a:extLst>
          </p:cNvPr>
          <p:cNvSpPr txBox="1">
            <a:spLocks/>
          </p:cNvSpPr>
          <p:nvPr/>
        </p:nvSpPr>
        <p:spPr>
          <a:xfrm>
            <a:off x="10553319" y="605956"/>
            <a:ext cx="838199" cy="376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US" sz="2400" spc="10" smtClean="0">
                <a:solidFill>
                  <a:schemeClr val="bg1"/>
                </a:solidFill>
              </a:rPr>
              <a:pPr marL="38100">
                <a:spcBef>
                  <a:spcPts val="55"/>
                </a:spcBef>
              </a:pPr>
              <a:t>12</a:t>
            </a:fld>
            <a:endParaRPr lang="en-US" sz="2400" spc="1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D8ED7-1AB0-2611-55D8-24CD94C289A1}"/>
              </a:ext>
            </a:extLst>
          </p:cNvPr>
          <p:cNvSpPr txBox="1"/>
          <p:nvPr/>
        </p:nvSpPr>
        <p:spPr>
          <a:xfrm>
            <a:off x="2597866" y="2861879"/>
            <a:ext cx="7955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i="1" dirty="0"/>
              <a:t>Improve job satisfaction and engagement
Enhance customers satisfaction and royalty
Increase revenue and competitiveness
Better decision making and resources allocation
A data drive culture of continue improvement</a:t>
            </a:r>
            <a:endParaRPr lang="en-US" sz="24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DE5F0-1A07-7D9D-448C-F3D358BA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08" y="4825042"/>
            <a:ext cx="2552784" cy="20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7">
            <a:extLst>
              <a:ext uri="{FF2B5EF4-FFF2-40B4-BE49-F238E27FC236}">
                <a16:creationId xmlns:a16="http://schemas.microsoft.com/office/drawing/2014/main" id="{76AD7BBD-C22C-171F-F46F-76B919BCE8DF}"/>
              </a:ext>
            </a:extLst>
          </p:cNvPr>
          <p:cNvSpPr txBox="1">
            <a:spLocks/>
          </p:cNvSpPr>
          <p:nvPr/>
        </p:nvSpPr>
        <p:spPr bwMode="gray">
          <a:xfrm>
            <a:off x="4186056" y="769102"/>
            <a:ext cx="4357762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30"/>
              </a:spcBef>
            </a:pPr>
            <a:r>
              <a:rPr lang="en-US" sz="4250" b="1" spc="5" dirty="0">
                <a:solidFill>
                  <a:schemeClr val="bg1"/>
                </a:solidFill>
              </a:rPr>
              <a:t>PROJECT</a:t>
            </a:r>
            <a:r>
              <a:rPr lang="en-US" sz="4250" b="1" spc="-85" dirty="0">
                <a:solidFill>
                  <a:schemeClr val="bg1"/>
                </a:solidFill>
              </a:rPr>
              <a:t> </a:t>
            </a:r>
            <a:r>
              <a:rPr lang="en-US" sz="4250" b="1" spc="25" dirty="0">
                <a:solidFill>
                  <a:schemeClr val="bg1"/>
                </a:solidFill>
              </a:rPr>
              <a:t>TITLE</a:t>
            </a:r>
            <a:endParaRPr lang="en-US" sz="425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93A69-BA8E-3E6F-B884-7D2CB536ED2F}"/>
              </a:ext>
            </a:extLst>
          </p:cNvPr>
          <p:cNvSpPr txBox="1"/>
          <p:nvPr/>
        </p:nvSpPr>
        <p:spPr>
          <a:xfrm>
            <a:off x="3017253" y="2995322"/>
            <a:ext cx="6157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699478B6-FC60-BD95-042A-76ADF6AEB367}"/>
              </a:ext>
            </a:extLst>
          </p:cNvPr>
          <p:cNvSpPr/>
          <p:nvPr/>
        </p:nvSpPr>
        <p:spPr>
          <a:xfrm>
            <a:off x="3355561" y="928531"/>
            <a:ext cx="292623" cy="35183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91417009-7B8E-3F13-D184-CEC8478A64C1}"/>
              </a:ext>
            </a:extLst>
          </p:cNvPr>
          <p:cNvSpPr txBox="1">
            <a:spLocks/>
          </p:cNvSpPr>
          <p:nvPr/>
        </p:nvSpPr>
        <p:spPr>
          <a:xfrm>
            <a:off x="10647146" y="644479"/>
            <a:ext cx="843041" cy="376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US" sz="2400" spc="10" smtClean="0">
                <a:solidFill>
                  <a:schemeClr val="bg2"/>
                </a:solidFill>
              </a:rPr>
              <a:pPr marL="38100">
                <a:spcBef>
                  <a:spcPts val="55"/>
                </a:spcBef>
              </a:pPr>
              <a:t>2</a:t>
            </a:fld>
            <a:endParaRPr lang="en-US" sz="2400" spc="1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E378-DC0E-4470-0879-6AA01A06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000" y="803027"/>
            <a:ext cx="2848000" cy="629598"/>
          </a:xfrm>
        </p:spPr>
        <p:txBody>
          <a:bodyPr/>
          <a:lstStyle/>
          <a:p>
            <a:r>
              <a:rPr lang="en-IN" sz="4000" b="1" dirty="0">
                <a:solidFill>
                  <a:schemeClr val="bg2"/>
                </a:solidFill>
              </a:rPr>
              <a:t>AGENDA</a:t>
            </a: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B0A2F88-6C30-0380-FC49-CA6C7A558395}"/>
              </a:ext>
            </a:extLst>
          </p:cNvPr>
          <p:cNvSpPr/>
          <p:nvPr/>
        </p:nvSpPr>
        <p:spPr>
          <a:xfrm>
            <a:off x="4009901" y="9559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1F938-2408-F012-CD09-55894A12F739}"/>
              </a:ext>
            </a:extLst>
          </p:cNvPr>
          <p:cNvSpPr txBox="1"/>
          <p:nvPr/>
        </p:nvSpPr>
        <p:spPr>
          <a:xfrm>
            <a:off x="4324226" y="2006863"/>
            <a:ext cx="58470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ject 20">
            <a:extLst>
              <a:ext uri="{FF2B5EF4-FFF2-40B4-BE49-F238E27FC236}">
                <a16:creationId xmlns:a16="http://schemas.microsoft.com/office/drawing/2014/main" id="{C36952E0-BD4A-646A-67D0-DC41C0421E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998" y="2296766"/>
            <a:ext cx="3158278" cy="4436953"/>
          </a:xfrm>
          <a:prstGeom prst="rect">
            <a:avLst/>
          </a:prstGeom>
        </p:spPr>
      </p:pic>
      <p:sp>
        <p:nvSpPr>
          <p:cNvPr id="13" name="object 10">
            <a:extLst>
              <a:ext uri="{FF2B5EF4-FFF2-40B4-BE49-F238E27FC236}">
                <a16:creationId xmlns:a16="http://schemas.microsoft.com/office/drawing/2014/main" id="{2D875132-731F-3F01-3DFB-9FE60796F72E}"/>
              </a:ext>
            </a:extLst>
          </p:cNvPr>
          <p:cNvSpPr txBox="1">
            <a:spLocks/>
          </p:cNvSpPr>
          <p:nvPr/>
        </p:nvSpPr>
        <p:spPr>
          <a:xfrm>
            <a:off x="10659786" y="641071"/>
            <a:ext cx="532435" cy="376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US" sz="2400" spc="10" smtClean="0">
                <a:solidFill>
                  <a:schemeClr val="bg2"/>
                </a:solidFill>
              </a:rPr>
              <a:pPr marL="38100">
                <a:spcBef>
                  <a:spcPts val="55"/>
                </a:spcBef>
              </a:pPr>
              <a:t>3</a:t>
            </a:fld>
            <a:endParaRPr lang="en-US" sz="2400" spc="1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38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4447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662237" y="8439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7552" y="66675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12201" y="624945"/>
            <a:ext cx="843041" cy="437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57B16C-BEA8-77C2-C59F-2908C953BA60}"/>
              </a:ext>
            </a:extLst>
          </p:cNvPr>
          <p:cNvSpPr txBox="1"/>
          <p:nvPr/>
        </p:nvSpPr>
        <p:spPr>
          <a:xfrm>
            <a:off x="1700212" y="2774930"/>
            <a:ext cx="7919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1" dirty="0"/>
              <a:t>1.Productivity targets consistently missed.
2. Employee efficiency below industry average.
3. Workflows hindering employee performance.
4. Unclear drivers of employee productivity.
5. Inconsistent productivity across teams</a:t>
            </a:r>
            <a:endParaRPr lang="en-US" sz="24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71309" y="2015060"/>
            <a:ext cx="3600659" cy="3798973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505075" y="9014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19243" y="679572"/>
            <a:ext cx="543898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675725-F375-DAAE-9DEB-D1FAC81B3393}"/>
              </a:ext>
            </a:extLst>
          </p:cNvPr>
          <p:cNvSpPr txBox="1"/>
          <p:nvPr/>
        </p:nvSpPr>
        <p:spPr>
          <a:xfrm>
            <a:off x="490426" y="3094187"/>
            <a:ext cx="102812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1" dirty="0"/>
              <a:t>1.Boosting employee productivity by 25% through process improvements.
</a:t>
            </a:r>
          </a:p>
          <a:p>
            <a:pPr algn="l"/>
            <a:r>
              <a:rPr lang="en-IN" sz="2000" b="1" i="1" dirty="0"/>
              <a:t>2. Enhancing employee efficiency with data drive insights.
3. Unlocking employee potential through workflow optimization.
</a:t>
            </a:r>
          </a:p>
          <a:p>
            <a:pPr algn="l"/>
            <a:r>
              <a:rPr lang="en-IN" sz="2000" b="1" i="1" dirty="0"/>
              <a:t>4. Improving productivity and efficiency with tailored training programs.
5. Transforming employee performance through technology and innovation.</a:t>
            </a:r>
            <a:endParaRPr lang="en-US" sz="20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16435" y="9014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7726" y="808859"/>
            <a:ext cx="5396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bg1"/>
                </a:solidFill>
              </a:rPr>
              <a:t>W</a:t>
            </a:r>
            <a:r>
              <a:rPr sz="3200" b="1" spc="-20" dirty="0">
                <a:solidFill>
                  <a:schemeClr val="bg1"/>
                </a:solidFill>
              </a:rPr>
              <a:t>H</a:t>
            </a:r>
            <a:r>
              <a:rPr sz="3200" b="1" spc="20" dirty="0">
                <a:solidFill>
                  <a:schemeClr val="bg1"/>
                </a:solidFill>
              </a:rPr>
              <a:t>O</a:t>
            </a:r>
            <a:r>
              <a:rPr sz="3200" b="1" spc="-2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AR</a:t>
            </a:r>
            <a:r>
              <a:rPr sz="3200" b="1" spc="15" dirty="0">
                <a:solidFill>
                  <a:schemeClr val="bg1"/>
                </a:solidFill>
              </a:rPr>
              <a:t>E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T</a:t>
            </a:r>
            <a:r>
              <a:rPr sz="3200" b="1" spc="-15" dirty="0">
                <a:solidFill>
                  <a:schemeClr val="bg1"/>
                </a:solidFill>
              </a:rPr>
              <a:t>H</a:t>
            </a:r>
            <a:r>
              <a:rPr sz="3200" b="1" spc="15" dirty="0">
                <a:solidFill>
                  <a:schemeClr val="bg1"/>
                </a:solidFill>
              </a:rPr>
              <a:t>E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20" dirty="0">
                <a:solidFill>
                  <a:schemeClr val="bg1"/>
                </a:solidFill>
              </a:rPr>
              <a:t>E</a:t>
            </a:r>
            <a:r>
              <a:rPr sz="3200" b="1" spc="30" dirty="0">
                <a:solidFill>
                  <a:schemeClr val="bg1"/>
                </a:solidFill>
              </a:rPr>
              <a:t>N</a:t>
            </a:r>
            <a:r>
              <a:rPr sz="3200" b="1" spc="15" dirty="0">
                <a:solidFill>
                  <a:schemeClr val="bg1"/>
                </a:solidFill>
              </a:rPr>
              <a:t>D</a:t>
            </a:r>
            <a:r>
              <a:rPr sz="3200" b="1" spc="-4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U</a:t>
            </a:r>
            <a:r>
              <a:rPr sz="3200" b="1" spc="10" dirty="0">
                <a:solidFill>
                  <a:schemeClr val="bg1"/>
                </a:solidFill>
              </a:rPr>
              <a:t>S</a:t>
            </a:r>
            <a:r>
              <a:rPr sz="3200" b="1" spc="-25" dirty="0">
                <a:solidFill>
                  <a:schemeClr val="bg1"/>
                </a:solidFill>
              </a:rPr>
              <a:t>E</a:t>
            </a:r>
            <a:r>
              <a:rPr sz="3200" b="1" spc="-10" dirty="0">
                <a:solidFill>
                  <a:schemeClr val="bg1"/>
                </a:solidFill>
              </a:rPr>
              <a:t>R</a:t>
            </a:r>
            <a:r>
              <a:rPr sz="3200" b="1" spc="5" dirty="0">
                <a:solidFill>
                  <a:schemeClr val="bg1"/>
                </a:solidFill>
              </a:rPr>
              <a:t>S?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30F988-25FA-F231-449C-FFF03395CD25}"/>
              </a:ext>
            </a:extLst>
          </p:cNvPr>
          <p:cNvSpPr txBox="1"/>
          <p:nvPr/>
        </p:nvSpPr>
        <p:spPr>
          <a:xfrm>
            <a:off x="1116710" y="2377636"/>
            <a:ext cx="70677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1" dirty="0"/>
              <a:t>1.HR Manager: To identify training needs and evaluate employee performance
2. Team leader: To monitor team </a:t>
            </a:r>
            <a:r>
              <a:rPr lang="en-IN" sz="2000" b="1" i="1" dirty="0" err="1"/>
              <a:t>performance,set</a:t>
            </a:r>
            <a:r>
              <a:rPr lang="en-IN" sz="2000" b="1" i="1" dirty="0"/>
              <a:t> goal
3. Department Head: To optimize resource allocation improvement workflows
4. </a:t>
            </a:r>
            <a:r>
              <a:rPr lang="en-IN" sz="2000" b="1" i="1" dirty="0" err="1"/>
              <a:t>Bussiness</a:t>
            </a:r>
            <a:r>
              <a:rPr lang="en-IN" sz="2000" b="1" i="1" dirty="0"/>
              <a:t> Owner: To make strategic decision, set organisation goal
5. Employees Themselves: To understand their strength, weaknesses and areas</a:t>
            </a:r>
            <a:endParaRPr lang="en-US" sz="20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6A1E05-5A6A-398C-88AF-9E33828F6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29" y="2628389"/>
            <a:ext cx="3918324" cy="31101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2349" y="2694327"/>
            <a:ext cx="2539290" cy="321533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94810" y="9014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15259" y="723347"/>
            <a:ext cx="516148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br>
              <a:rPr lang="en-IN" sz="3600" b="1" spc="60" dirty="0"/>
            </a:b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5B375F-2FDD-7119-A706-CA21BEBA2C9A}"/>
              </a:ext>
            </a:extLst>
          </p:cNvPr>
          <p:cNvSpPr txBox="1"/>
          <p:nvPr/>
        </p:nvSpPr>
        <p:spPr>
          <a:xfrm>
            <a:off x="2410879" y="2694327"/>
            <a:ext cx="62405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IN" sz="2400" b="1" dirty="0"/>
              <a:t>Solution: Productivity insights</a:t>
            </a:r>
          </a:p>
          <a:p>
            <a:pPr algn="l"/>
            <a:endParaRPr lang="en-IN" sz="2400" b="1" dirty="0"/>
          </a:p>
          <a:p>
            <a:pPr algn="l"/>
            <a:r>
              <a:rPr lang="en-IN" sz="2400" b="1" dirty="0"/>
              <a:t>2. Value proposition: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/>
              <a:t>Identify productivity bottlenecks
Boost efficiency by up to 30%
Enhance employee engagement
Optimize workflows
Data drive decision making</a:t>
            </a:r>
            <a:endParaRPr 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503" y="744424"/>
            <a:ext cx="4827703" cy="720498"/>
          </a:xfrm>
        </p:spPr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4D89F-4676-8AA6-BB55-9837D9AC0827}"/>
              </a:ext>
            </a:extLst>
          </p:cNvPr>
          <p:cNvSpPr txBox="1"/>
          <p:nvPr/>
        </p:nvSpPr>
        <p:spPr>
          <a:xfrm>
            <a:off x="2077770" y="2331157"/>
            <a:ext cx="5269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► Employees data-</a:t>
            </a:r>
            <a:r>
              <a:rPr lang="en-IN" b="1" dirty="0" err="1"/>
              <a:t>ChatGPT</a:t>
            </a:r>
            <a:r>
              <a:rPr lang="en-IN" b="1" dirty="0"/>
              <a:t>
► 20-Features
► Employee ID
► Employee name
► Department
► Roles
► Task/Project
► Start Data
► End Data
► Hours Work
► Expected Hours
► Task completed
► Efficiency
► Productivity
► Performance Rating</a:t>
            </a:r>
            <a:endParaRPr lang="en-US" b="1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1BB6638-733B-0FBC-777B-8E19CFD06E5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1949" y="10111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00" y="2568037"/>
            <a:ext cx="3007642" cy="400118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6030" y="83768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0C935A0-C7F4-B016-0750-5F40A899A98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C63893-6E04-6CAB-9402-3E61FE2AA818}"/>
              </a:ext>
            </a:extLst>
          </p:cNvPr>
          <p:cNvSpPr txBox="1"/>
          <p:nvPr/>
        </p:nvSpPr>
        <p:spPr>
          <a:xfrm>
            <a:off x="3207742" y="2687685"/>
            <a:ext cx="8183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000" b="1" dirty="0"/>
              <a:t>Predictive Analytics: Using data to predict employee turnover or identify high-potential employees. This can lead to proactive strategies to retain key talent or develop leadership pipelines.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000" b="1" dirty="0"/>
              <a:t>Engagement Insights: Identifying factors that most contribute to employee engagement and satisfaction, which can help organizations focus on initiatives that have the greatest positive impact on their workforce.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000" b="1" dirty="0"/>
              <a:t>Performance Analysis: Discovering which specific skills or </a:t>
            </a:r>
            <a:r>
              <a:rPr lang="en-IN" sz="2000" b="1" dirty="0" err="1"/>
              <a:t>behaviors</a:t>
            </a:r>
            <a:r>
              <a:rPr lang="en-IN" sz="2000" b="1" dirty="0"/>
              <a:t> are most strongly correlated with high performance in different roles, allowing for more targeted training and development programs.</a:t>
            </a:r>
            <a:endParaRPr lang="en-US"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 VALUE PROPOSITION</vt:lpstr>
      <vt:lpstr>Dataset Description</vt:lpstr>
      <vt:lpstr>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m</cp:lastModifiedBy>
  <cp:revision>21</cp:revision>
  <dcterms:created xsi:type="dcterms:W3CDTF">2024-03-29T15:07:22Z</dcterms:created>
  <dcterms:modified xsi:type="dcterms:W3CDTF">2024-09-02T02:56:35Z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