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278" r:id="rId4"/>
    <p:sldId id="266" r:id="rId5"/>
    <p:sldId id="277" r:id="rId6"/>
    <p:sldId id="279" r:id="rId7"/>
    <p:sldId id="280" r:id="rId8"/>
    <p:sldId id="269" r:id="rId9"/>
    <p:sldId id="281" r:id="rId10"/>
    <p:sldId id="282" r:id="rId11"/>
    <p:sldId id="285" r:id="rId12"/>
    <p:sldId id="270" r:id="rId13"/>
    <p:sldId id="283" r:id="rId14"/>
    <p:sldId id="284" r:id="rId15"/>
    <p:sldId id="258" r:id="rId16"/>
    <p:sldId id="272" r:id="rId17"/>
    <p:sldId id="259" r:id="rId18"/>
    <p:sldId id="274" r:id="rId19"/>
    <p:sldId id="260" r:id="rId20"/>
    <p:sldId id="275" r:id="rId21"/>
    <p:sldId id="261" r:id="rId22"/>
    <p:sldId id="262" r:id="rId23"/>
    <p:sldId id="263"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60571" autoAdjust="0"/>
  </p:normalViewPr>
  <p:slideViewPr>
    <p:cSldViewPr>
      <p:cViewPr>
        <p:scale>
          <a:sx n="70" d="100"/>
          <a:sy n="70" d="100"/>
        </p:scale>
        <p:origin x="-281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D6A9D-3D53-4D44-A63E-961D0457B7D6}" type="datetimeFigureOut">
              <a:rPr lang="en-US" smtClean="0"/>
              <a:t>8/24/2011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85913F-1438-422E-B419-1C84E308F094}" type="slidenum">
              <a:rPr lang="en-US" smtClean="0"/>
              <a:t>‹#›</a:t>
            </a:fld>
            <a:endParaRPr lang="en-US"/>
          </a:p>
        </p:txBody>
      </p:sp>
    </p:spTree>
    <p:extLst>
      <p:ext uri="{BB962C8B-B14F-4D97-AF65-F5344CB8AC3E}">
        <p14:creationId xmlns:p14="http://schemas.microsoft.com/office/powerpoint/2010/main" val="307343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lickr.com/photos/charlesonflickr/36874412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flickr.com/photos/lrargerich/3029485203/"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flickr.com/photos/brian-fitzgerald/333435337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flickr.com/photos/av_hire_london/5579137689/"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flickr.com/photos/charlesonflickr/36874412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 used with permission from </a:t>
            </a:r>
            <a:r>
              <a:rPr lang="en-US" dirty="0" smtClean="0">
                <a:hlinkClick r:id="rId3"/>
              </a:rPr>
              <a:t>http://www.flickr.com/photos/charlesonflickr/368744129/</a:t>
            </a:r>
            <a:endParaRPr lang="en-US" dirty="0" smtClean="0"/>
          </a:p>
          <a:p>
            <a:endParaRPr lang="en-US" dirty="0" smtClean="0"/>
          </a:p>
          <a:p>
            <a:r>
              <a:rPr lang="en-US" dirty="0" smtClean="0"/>
              <a:t>For the next 45 minutes or so, I’m going to talk about building</a:t>
            </a:r>
            <a:r>
              <a:rPr lang="en-US" baseline="0" dirty="0" smtClean="0"/>
              <a:t> rich, maintainable JavaScript with MVVM and KnockoutJS. I’ll discuss the need for rich client app frameworks, what MVVM is, how KnockoutJS fits into this picture and finally, how KnockoutJS integrates with ASP.NET MVC.</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a:t>
            </a:fld>
            <a:endParaRPr lang="en-US"/>
          </a:p>
        </p:txBody>
      </p:sp>
    </p:spTree>
    <p:extLst>
      <p:ext uri="{BB962C8B-B14F-4D97-AF65-F5344CB8AC3E}">
        <p14:creationId xmlns:p14="http://schemas.microsoft.com/office/powerpoint/2010/main" val="3402915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used with permission from </a:t>
            </a:r>
            <a:r>
              <a:rPr lang="en-US" dirty="0" smtClean="0">
                <a:hlinkClick r:id="rId3"/>
              </a:rPr>
              <a:t>http://www.flickr.com/photos/lrargerich/3029485203/</a:t>
            </a:r>
            <a:endParaRPr lang="en-US" dirty="0" smtClean="0"/>
          </a:p>
          <a:p>
            <a:endParaRPr lang="en-US" dirty="0" smtClean="0"/>
          </a:p>
          <a:p>
            <a:r>
              <a:rPr lang="en-US" dirty="0" smtClean="0"/>
              <a:t>Once you have knockout, using it is easy. You first need to declare bindings</a:t>
            </a:r>
            <a:r>
              <a:rPr lang="en-US" baseline="0" dirty="0" smtClean="0"/>
              <a:t> on the elements of your view, or HTML page. Then you need to define a viewModel in your JavaScript that maps data from the model to your view. Finally, you need to instruct Knockout to apply the bindings from your view onto your viewModel.</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11</a:t>
            </a:fld>
            <a:endParaRPr lang="en-US"/>
          </a:p>
        </p:txBody>
      </p:sp>
    </p:spTree>
    <p:extLst>
      <p:ext uri="{BB962C8B-B14F-4D97-AF65-F5344CB8AC3E}">
        <p14:creationId xmlns:p14="http://schemas.microsoft.com/office/powerpoint/2010/main" val="201718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one looks like this. Every element in your markup will need to use a data-bind attribute to define</a:t>
            </a:r>
            <a:r>
              <a:rPr lang="en-US" baseline="0" dirty="0" smtClean="0"/>
              <a:t> the bindings that element should subscribe to. Data-* syntax is part of the HTML5 specification and is a perfectly legal way to define custom metadata on your markup.</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12</a:t>
            </a:fld>
            <a:endParaRPr lang="en-US"/>
          </a:p>
        </p:txBody>
      </p:sp>
    </p:spTree>
    <p:extLst>
      <p:ext uri="{BB962C8B-B14F-4D97-AF65-F5344CB8AC3E}">
        <p14:creationId xmlns:p14="http://schemas.microsoft.com/office/powerpoint/2010/main" val="201882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step two, the viewModel is a simple</a:t>
            </a:r>
            <a:r>
              <a:rPr lang="en-US" baseline="0" dirty="0" smtClean="0"/>
              <a:t> JavaScript object literal with properties that match bound elements on the page</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13</a:t>
            </a:fld>
            <a:endParaRPr lang="en-US"/>
          </a:p>
        </p:txBody>
      </p:sp>
    </p:spTree>
    <p:extLst>
      <p:ext uri="{BB962C8B-B14F-4D97-AF65-F5344CB8AC3E}">
        <p14:creationId xmlns:p14="http://schemas.microsoft.com/office/powerpoint/2010/main" val="358237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you’ll call the </a:t>
            </a:r>
            <a:r>
              <a:rPr lang="en-US" dirty="0" err="1" smtClean="0"/>
              <a:t>ko.applyBindings</a:t>
            </a:r>
            <a:r>
              <a:rPr lang="en-US" baseline="0" dirty="0" smtClean="0"/>
              <a:t> method to tie your view and viewModel together.</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14</a:t>
            </a:fld>
            <a:endParaRPr lang="en-US"/>
          </a:p>
        </p:txBody>
      </p:sp>
    </p:spTree>
    <p:extLst>
      <p:ext uri="{BB962C8B-B14F-4D97-AF65-F5344CB8AC3E}">
        <p14:creationId xmlns:p14="http://schemas.microsoft.com/office/powerpoint/2010/main" val="243104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used</a:t>
            </a:r>
            <a:r>
              <a:rPr lang="en-US" baseline="0" dirty="0" smtClean="0"/>
              <a:t> with permission from http://www.flickr.com/photos/charlesonflickr/368744063/</a:t>
            </a:r>
            <a:endParaRPr lang="en-US" dirty="0" smtClean="0"/>
          </a:p>
          <a:p>
            <a:endParaRPr lang="en-US" dirty="0" smtClean="0"/>
          </a:p>
          <a:p>
            <a:r>
              <a:rPr lang="en-US" dirty="0" smtClean="0"/>
              <a:t>[Use </a:t>
            </a:r>
            <a:r>
              <a:rPr lang="en-US" dirty="0" err="1" smtClean="0"/>
              <a:t>WebMatrix</a:t>
            </a:r>
            <a:r>
              <a:rPr lang="en-US" baseline="0" dirty="0" smtClean="0"/>
              <a:t> for this demo]</a:t>
            </a:r>
          </a:p>
          <a:p>
            <a:endParaRPr lang="en-US" baseline="0" dirty="0" smtClean="0"/>
          </a:p>
          <a:p>
            <a:r>
              <a:rPr lang="en-US" baseline="0" dirty="0" smtClean="0"/>
              <a:t>Let’s take a quick look at some of the basics of using </a:t>
            </a:r>
            <a:r>
              <a:rPr lang="en-US" baseline="0" dirty="0" err="1" smtClean="0"/>
              <a:t>knockoutjs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15</a:t>
            </a:fld>
            <a:endParaRPr lang="en-US"/>
          </a:p>
        </p:txBody>
      </p:sp>
    </p:spTree>
    <p:extLst>
      <p:ext uri="{BB962C8B-B14F-4D97-AF65-F5344CB8AC3E}">
        <p14:creationId xmlns:p14="http://schemas.microsoft.com/office/powerpoint/2010/main" val="426347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Beyond</a:t>
            </a:r>
            <a:r>
              <a:rPr lang="en-US" i="0" baseline="0" dirty="0" smtClean="0"/>
              <a:t> the basics of using knockout for two-way binding of </a:t>
            </a:r>
            <a:r>
              <a:rPr lang="en-US" i="0" baseline="0" dirty="0" err="1" smtClean="0"/>
              <a:t>Uis</a:t>
            </a:r>
            <a:r>
              <a:rPr lang="en-US" i="0" baseline="0" dirty="0" smtClean="0"/>
              <a:t>, you can also leverage Knockout to help with </a:t>
            </a:r>
            <a:r>
              <a:rPr lang="en-US" i="0" baseline="0" dirty="0" err="1" smtClean="0"/>
              <a:t>templating</a:t>
            </a:r>
            <a:r>
              <a:rPr lang="en-US" i="0" baseline="0" dirty="0" smtClean="0"/>
              <a:t> of repetitive elements or content. Knockout doesn’t require a certain </a:t>
            </a:r>
            <a:r>
              <a:rPr lang="en-US" i="0" baseline="0" dirty="0" err="1" smtClean="0"/>
              <a:t>templating</a:t>
            </a:r>
            <a:r>
              <a:rPr lang="en-US" i="0" baseline="0" dirty="0" smtClean="0"/>
              <a:t> approach or framework, so you can roll you own, but it works especially well with </a:t>
            </a:r>
            <a:r>
              <a:rPr lang="en-US" i="0" baseline="0" dirty="0" err="1" smtClean="0"/>
              <a:t>jQuery</a:t>
            </a:r>
            <a:r>
              <a:rPr lang="en-US" i="0" baseline="0" dirty="0" smtClean="0"/>
              <a:t> </a:t>
            </a:r>
            <a:r>
              <a:rPr lang="en-US" i="0" baseline="0" dirty="0" err="1" smtClean="0"/>
              <a:t>Templating</a:t>
            </a:r>
            <a:r>
              <a:rPr lang="en-US" i="0" baseline="0" dirty="0" smtClean="0"/>
              <a:t>. To use it, you define a template block in a script tag, give it an id, and then add a data-bind attribute to the container element that will hold the results of that template.</a:t>
            </a:r>
            <a:endParaRPr lang="en-US" i="0" dirty="0"/>
          </a:p>
        </p:txBody>
      </p:sp>
      <p:sp>
        <p:nvSpPr>
          <p:cNvPr id="4" name="Slide Number Placeholder 3"/>
          <p:cNvSpPr>
            <a:spLocks noGrp="1"/>
          </p:cNvSpPr>
          <p:nvPr>
            <p:ph type="sldNum" sz="quarter" idx="10"/>
          </p:nvPr>
        </p:nvSpPr>
        <p:spPr/>
        <p:txBody>
          <a:bodyPr/>
          <a:lstStyle/>
          <a:p>
            <a:fld id="{A985913F-1438-422E-B419-1C84E308F094}" type="slidenum">
              <a:rPr lang="en-US" smtClean="0"/>
              <a:t>16</a:t>
            </a:fld>
            <a:endParaRPr lang="en-US"/>
          </a:p>
        </p:txBody>
      </p:sp>
    </p:spTree>
    <p:extLst>
      <p:ext uri="{BB962C8B-B14F-4D97-AF65-F5344CB8AC3E}">
        <p14:creationId xmlns:p14="http://schemas.microsoft.com/office/powerpoint/2010/main" val="189936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used</a:t>
            </a:r>
            <a:r>
              <a:rPr lang="en-US" baseline="0" dirty="0" smtClean="0"/>
              <a:t> with permission from http://www.flickr.com/photos/charlesonflickr/368744063/</a:t>
            </a:r>
            <a:endParaRPr lang="en-US" dirty="0" smtClean="0"/>
          </a:p>
          <a:p>
            <a:endParaRPr lang="en-US" dirty="0" smtClean="0"/>
          </a:p>
          <a:p>
            <a:r>
              <a:rPr lang="en-US" dirty="0" smtClean="0"/>
              <a:t>[Use </a:t>
            </a:r>
            <a:r>
              <a:rPr lang="en-US" dirty="0" err="1" smtClean="0"/>
              <a:t>WebMatrix</a:t>
            </a:r>
            <a:r>
              <a:rPr lang="en-US" dirty="0" smtClean="0"/>
              <a:t> for</a:t>
            </a:r>
            <a:r>
              <a:rPr lang="en-US" baseline="0" dirty="0" smtClean="0"/>
              <a:t> a quick </a:t>
            </a:r>
            <a:r>
              <a:rPr lang="en-US" baseline="0" dirty="0" err="1" smtClean="0"/>
              <a:t>templating</a:t>
            </a:r>
            <a:r>
              <a:rPr lang="en-US" baseline="0" dirty="0" smtClean="0"/>
              <a:t> demo]</a:t>
            </a:r>
          </a:p>
          <a:p>
            <a:endParaRPr lang="en-US" baseline="0" dirty="0" smtClean="0"/>
          </a:p>
          <a:p>
            <a:r>
              <a:rPr lang="en-US" baseline="0" dirty="0" smtClean="0"/>
              <a:t>Lets take a quick look at </a:t>
            </a:r>
            <a:r>
              <a:rPr lang="en-US" baseline="0" dirty="0" err="1" smtClean="0"/>
              <a:t>templating</a:t>
            </a:r>
            <a:r>
              <a:rPr lang="en-US" baseline="0" dirty="0" smtClean="0"/>
              <a:t> now.</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17</a:t>
            </a:fld>
            <a:endParaRPr lang="en-US"/>
          </a:p>
        </p:txBody>
      </p:sp>
    </p:spTree>
    <p:extLst>
      <p:ext uri="{BB962C8B-B14F-4D97-AF65-F5344CB8AC3E}">
        <p14:creationId xmlns:p14="http://schemas.microsoft.com/office/powerpoint/2010/main" val="2888317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lot more to knockout</a:t>
            </a:r>
            <a:r>
              <a:rPr lang="en-US" baseline="0" dirty="0" smtClean="0"/>
              <a:t> and </a:t>
            </a:r>
            <a:r>
              <a:rPr lang="en-US" baseline="0" dirty="0" err="1" smtClean="0"/>
              <a:t>templating</a:t>
            </a:r>
            <a:r>
              <a:rPr lang="en-US" baseline="0" dirty="0" smtClean="0"/>
              <a:t> than what I’ve shown here, so I encourage you to check out Knockoutjs.com as soon as you can. Now let’s switch to talking </a:t>
            </a:r>
            <a:r>
              <a:rPr lang="en-US" baseline="0" smtClean="0"/>
              <a:t>about Knockout and ASP.NET MVC</a:t>
            </a:r>
            <a:endParaRPr lang="en-US" smtClean="0"/>
          </a:p>
          <a:p>
            <a:endParaRPr lang="en-US" dirty="0" smtClean="0"/>
          </a:p>
          <a:p>
            <a:r>
              <a:rPr lang="en-US" dirty="0" smtClean="0"/>
              <a:t>So far, you probably have noticed that we’ve been using Knockout</a:t>
            </a:r>
            <a:r>
              <a:rPr lang="en-US" baseline="0" dirty="0" smtClean="0"/>
              <a:t> in a pretty framework agnostic way. I’ve been writing my markup by hand and making no assumptions about where the data is coming from, or where it’s going. But chances are, you’ll want to use Knockout with a server framework like </a:t>
            </a:r>
            <a:r>
              <a:rPr lang="en-US" baseline="0" dirty="0" err="1" smtClean="0"/>
              <a:t>php</a:t>
            </a:r>
            <a:r>
              <a:rPr lang="en-US" baseline="0" dirty="0" smtClean="0"/>
              <a:t>, rails or asp.net </a:t>
            </a:r>
            <a:r>
              <a:rPr lang="en-US" baseline="0" dirty="0" err="1" smtClean="0"/>
              <a:t>mvc</a:t>
            </a:r>
            <a:r>
              <a:rPr lang="en-US" baseline="0" dirty="0" smtClean="0"/>
              <a:t> or web forms.</a:t>
            </a:r>
          </a:p>
          <a:p>
            <a:endParaRPr lang="en-US" baseline="0" dirty="0" smtClean="0"/>
          </a:p>
          <a:p>
            <a:r>
              <a:rPr lang="en-US" baseline="0" dirty="0" smtClean="0"/>
              <a:t>The good news that that all of these work well with knockout.</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18</a:t>
            </a:fld>
            <a:endParaRPr lang="en-US"/>
          </a:p>
        </p:txBody>
      </p:sp>
    </p:spTree>
    <p:extLst>
      <p:ext uri="{BB962C8B-B14F-4D97-AF65-F5344CB8AC3E}">
        <p14:creationId xmlns:p14="http://schemas.microsoft.com/office/powerpoint/2010/main" val="208362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used</a:t>
            </a:r>
            <a:r>
              <a:rPr lang="en-US" baseline="0" dirty="0" smtClean="0"/>
              <a:t> with permission from http://www.flickr.com/photos/charlesonflickr/368744063/</a:t>
            </a:r>
            <a:endParaRPr lang="en-US" dirty="0" smtClean="0"/>
          </a:p>
          <a:p>
            <a:pPr marL="0" indent="0">
              <a:buNone/>
            </a:pPr>
            <a:endParaRPr lang="en-US" dirty="0" smtClean="0"/>
          </a:p>
          <a:p>
            <a:pPr marL="0" indent="0">
              <a:buNone/>
            </a:pPr>
            <a:r>
              <a:rPr lang="en-US" dirty="0" smtClean="0"/>
              <a:t>[Demos</a:t>
            </a:r>
            <a:r>
              <a:rPr lang="en-US" baseline="0" dirty="0" smtClean="0"/>
              <a:t> us VS 2010]</a:t>
            </a:r>
            <a:endParaRPr lang="en-US" dirty="0" smtClean="0"/>
          </a:p>
          <a:p>
            <a:pPr marL="0" indent="0">
              <a:buNone/>
            </a:pPr>
            <a:endParaRPr lang="en-US" dirty="0" smtClean="0"/>
          </a:p>
          <a:p>
            <a:pPr marL="0" indent="0">
              <a:buNone/>
            </a:pPr>
            <a:r>
              <a:rPr lang="en-US" dirty="0" smtClean="0"/>
              <a:t>So lets take a look at using Knockout with an Existing ASP.NET MVC application</a:t>
            </a:r>
          </a:p>
          <a:p>
            <a:pPr marL="0" indent="0">
              <a:buNone/>
            </a:pPr>
            <a:endParaRPr lang="en-US" dirty="0" smtClean="0"/>
          </a:p>
          <a:p>
            <a:pPr marL="228600" indent="-228600">
              <a:buAutoNum type="arabicParenR"/>
            </a:pPr>
            <a:r>
              <a:rPr lang="en-US" dirty="0" smtClean="0"/>
              <a:t>Using with strongly-typed helpers</a:t>
            </a:r>
          </a:p>
          <a:p>
            <a:pPr marL="228600" indent="-228600">
              <a:buAutoNum type="arabicParenR"/>
            </a:pPr>
            <a:r>
              <a:rPr lang="en-US" dirty="0" smtClean="0"/>
              <a:t>Posting data back to MVC</a:t>
            </a:r>
          </a:p>
          <a:p>
            <a:pPr marL="228600" indent="-228600">
              <a:buAutoNum type="arabicParenR"/>
            </a:pPr>
            <a:r>
              <a:rPr lang="en-US" dirty="0" smtClean="0"/>
              <a:t>Using the mapping plugin? (if you have time)</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19</a:t>
            </a:fld>
            <a:endParaRPr lang="en-US"/>
          </a:p>
        </p:txBody>
      </p:sp>
    </p:spTree>
    <p:extLst>
      <p:ext uri="{BB962C8B-B14F-4D97-AF65-F5344CB8AC3E}">
        <p14:creationId xmlns:p14="http://schemas.microsoft.com/office/powerpoint/2010/main" val="2509260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used with permission</a:t>
            </a:r>
            <a:r>
              <a:rPr lang="en-US" baseline="0" dirty="0" smtClean="0"/>
              <a:t> from: </a:t>
            </a:r>
            <a:r>
              <a:rPr lang="en-US" dirty="0" smtClean="0">
                <a:hlinkClick r:id="rId3"/>
              </a:rPr>
              <a:t>http://www.flickr.com/photos/brian-fitzgerald/3334353375/</a:t>
            </a:r>
            <a:endParaRPr lang="en-US" dirty="0" smtClean="0"/>
          </a:p>
          <a:p>
            <a:endParaRPr lang="en-US" dirty="0" smtClean="0"/>
          </a:p>
          <a:p>
            <a:r>
              <a:rPr lang="en-US" dirty="0" smtClean="0"/>
              <a:t>Knockout, of course, is not without its critics. For many people, the data-bind syntax seems</a:t>
            </a:r>
            <a:r>
              <a:rPr lang="en-US" baseline="0" dirty="0" smtClean="0"/>
              <a:t> like a bit of a code smell. This criticism seems to come more often from the traditional web development community who, like me, have spent the last several years in the pursuit of what is often called “unobtrusive </a:t>
            </a:r>
            <a:r>
              <a:rPr lang="en-US" baseline="0" dirty="0" err="1" smtClean="0"/>
              <a:t>javascript</a:t>
            </a:r>
            <a:r>
              <a:rPr lang="en-US" baseline="0" dirty="0" smtClean="0"/>
              <a:t>,” where presentation and behavior should be strictly separated. And sometimes data-bind doesn’t seem far off from the inline </a:t>
            </a:r>
            <a:r>
              <a:rPr lang="en-US" baseline="0" dirty="0" err="1" smtClean="0"/>
              <a:t>onclick</a:t>
            </a:r>
            <a:r>
              <a:rPr lang="en-US" baseline="0" dirty="0" smtClean="0"/>
              <a:t> handlers of old.</a:t>
            </a:r>
          </a:p>
          <a:p>
            <a:endParaRPr lang="en-US" baseline="0" dirty="0" smtClean="0"/>
          </a:p>
          <a:p>
            <a:r>
              <a:rPr lang="en-US" baseline="0" dirty="0" smtClean="0"/>
              <a:t>Thankfully, there are several ongoing efforts to give developers the option to use Knockout without declarative bindings. One such effort is </a:t>
            </a:r>
            <a:r>
              <a:rPr lang="en-US" baseline="0" dirty="0" err="1" smtClean="0"/>
              <a:t>Knockout.Unobtrusive</a:t>
            </a:r>
            <a:r>
              <a:rPr lang="en-US" baseline="0" dirty="0" smtClean="0"/>
              <a:t>, an open-source library that I’ve been working on for the last few months.</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20</a:t>
            </a:fld>
            <a:endParaRPr lang="en-US"/>
          </a:p>
        </p:txBody>
      </p:sp>
    </p:spTree>
    <p:extLst>
      <p:ext uri="{BB962C8B-B14F-4D97-AF65-F5344CB8AC3E}">
        <p14:creationId xmlns:p14="http://schemas.microsoft.com/office/powerpoint/2010/main" val="45865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a little bit about myself.</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2</a:t>
            </a:fld>
            <a:endParaRPr lang="en-US"/>
          </a:p>
        </p:txBody>
      </p:sp>
    </p:spTree>
    <p:extLst>
      <p:ext uri="{BB962C8B-B14F-4D97-AF65-F5344CB8AC3E}">
        <p14:creationId xmlns:p14="http://schemas.microsoft.com/office/powerpoint/2010/main" val="92175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used</a:t>
            </a:r>
            <a:r>
              <a:rPr lang="en-US" baseline="0" dirty="0" smtClean="0"/>
              <a:t> with permission from http://www.flickr.com/photos/charlesonflickr/368744063/</a:t>
            </a:r>
            <a:endParaRPr lang="en-US" dirty="0" smtClean="0"/>
          </a:p>
          <a:p>
            <a:endParaRPr lang="en-US" dirty="0" smtClean="0"/>
          </a:p>
          <a:p>
            <a:r>
              <a:rPr lang="en-US" dirty="0" smtClean="0"/>
              <a:t>[Do this demo in</a:t>
            </a:r>
            <a:r>
              <a:rPr lang="en-US" baseline="0" dirty="0" smtClean="0"/>
              <a:t> VS 2010]</a:t>
            </a:r>
            <a:endParaRPr lang="en-US" dirty="0" smtClean="0"/>
          </a:p>
          <a:p>
            <a:endParaRPr lang="en-US" dirty="0" smtClean="0"/>
          </a:p>
          <a:p>
            <a:r>
              <a:rPr lang="en-US" dirty="0" smtClean="0"/>
              <a:t>Let’s take a look at that now.</a:t>
            </a:r>
          </a:p>
          <a:p>
            <a:endParaRPr lang="en-US" dirty="0" smtClean="0"/>
          </a:p>
          <a:p>
            <a:r>
              <a:rPr lang="en-US" dirty="0" smtClean="0"/>
              <a:t>1) Take existing</a:t>
            </a:r>
            <a:r>
              <a:rPr lang="en-US" baseline="0" dirty="0" smtClean="0"/>
              <a:t> profile page demo and modify it to use </a:t>
            </a:r>
            <a:r>
              <a:rPr lang="en-US" baseline="0" dirty="0" err="1" smtClean="0"/>
              <a:t>Knockout.Unobtrusive</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21</a:t>
            </a:fld>
            <a:endParaRPr lang="en-US"/>
          </a:p>
        </p:txBody>
      </p:sp>
    </p:spTree>
    <p:extLst>
      <p:ext uri="{BB962C8B-B14F-4D97-AF65-F5344CB8AC3E}">
        <p14:creationId xmlns:p14="http://schemas.microsoft.com/office/powerpoint/2010/main" val="976161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a:t>
            </a:r>
            <a:r>
              <a:rPr lang="en-US" baseline="0" dirty="0" smtClean="0"/>
              <a:t> used with permission from http://www.flickr.com/photos/charlesonflickr/368744048/ </a:t>
            </a:r>
          </a:p>
          <a:p>
            <a:endParaRPr lang="en-US" dirty="0" smtClean="0"/>
          </a:p>
          <a:p>
            <a:r>
              <a:rPr lang="en-US" dirty="0" smtClean="0"/>
              <a:t>That’s a whirlwind tour of</a:t>
            </a:r>
            <a:r>
              <a:rPr lang="en-US" baseline="0" dirty="0" smtClean="0"/>
              <a:t> </a:t>
            </a:r>
            <a:r>
              <a:rPr lang="en-US" baseline="0" dirty="0" err="1" smtClean="0"/>
              <a:t>kockout</a:t>
            </a:r>
            <a:r>
              <a:rPr lang="en-US" baseline="0" dirty="0" smtClean="0"/>
              <a:t>. Now t</a:t>
            </a:r>
            <a:r>
              <a:rPr lang="en-US" dirty="0" smtClean="0"/>
              <a:t>he only thing left is</a:t>
            </a:r>
            <a:r>
              <a:rPr lang="en-US" baseline="0" dirty="0" smtClean="0"/>
              <a:t> for you to try knockout out for yourself…</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22</a:t>
            </a:fld>
            <a:endParaRPr lang="en-US"/>
          </a:p>
        </p:txBody>
      </p:sp>
    </p:spTree>
    <p:extLst>
      <p:ext uri="{BB962C8B-B14F-4D97-AF65-F5344CB8AC3E}">
        <p14:creationId xmlns:p14="http://schemas.microsoft.com/office/powerpoint/2010/main" val="3688907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of links</a:t>
            </a:r>
          </a:p>
          <a:p>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23</a:t>
            </a:fld>
            <a:endParaRPr lang="en-US"/>
          </a:p>
        </p:txBody>
      </p:sp>
    </p:spTree>
    <p:extLst>
      <p:ext uri="{BB962C8B-B14F-4D97-AF65-F5344CB8AC3E}">
        <p14:creationId xmlns:p14="http://schemas.microsoft.com/office/powerpoint/2010/main" val="540041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used with permission</a:t>
            </a:r>
            <a:r>
              <a:rPr lang="en-US" baseline="0" dirty="0" smtClean="0"/>
              <a:t> from </a:t>
            </a:r>
            <a:r>
              <a:rPr lang="en-US" dirty="0" smtClean="0">
                <a:hlinkClick r:id="rId3"/>
              </a:rPr>
              <a:t>http://www.flickr.com/photos/av_hire_london/5579137689/</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24</a:t>
            </a:fld>
            <a:endParaRPr lang="en-US"/>
          </a:p>
        </p:txBody>
      </p:sp>
    </p:spTree>
    <p:extLst>
      <p:ext uri="{BB962C8B-B14F-4D97-AF65-F5344CB8AC3E}">
        <p14:creationId xmlns:p14="http://schemas.microsoft.com/office/powerpoint/2010/main" val="343072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for a newsflash. JavaScript is kind of a big deal…</a:t>
            </a:r>
          </a:p>
          <a:p>
            <a:endParaRPr lang="en-US" baseline="0" dirty="0" smtClean="0"/>
          </a:p>
          <a:p>
            <a:r>
              <a:rPr lang="en-US" baseline="0" dirty="0" smtClean="0"/>
              <a:t>In fact, just looking at how the relationship between the client, server and database has evolved, and how the expansion of JavaScript correlates with those changes should be enough to convince you that JavaScript is a serious language. In the late 90s, JavaScript was more of a nuisance that anything else for most developers. Not only that, but it wasn’t even supported or enabled in all browsers. Ajax changed all of that, and by the time 2005 rolled around and the term Ajax was officially coined, JavaScript had contributed to providing another level of richness on the Web. The client “grew” as more work was deferred to JavaScript on the client. This growth has only continued over the last six years, and HTML5 is proof that JavaScript is a key cornerstone of the web.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33696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growth of JavaScript</a:t>
            </a:r>
            <a:r>
              <a:rPr lang="en-US" baseline="0" dirty="0" smtClean="0"/>
              <a:t> has enabled us to build web applications with rich, responsive and dynamic clients, the kinds of things often wrapped up in the Web 2.0 hype that kicked off in the middle of the last decade.</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4</a:t>
            </a:fld>
            <a:endParaRPr lang="en-US"/>
          </a:p>
        </p:txBody>
      </p:sp>
    </p:spTree>
    <p:extLst>
      <p:ext uri="{BB962C8B-B14F-4D97-AF65-F5344CB8AC3E}">
        <p14:creationId xmlns:p14="http://schemas.microsoft.com/office/powerpoint/2010/main" val="1011152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Image Used with Permission from  http://www.flickr.com/photos/gotosira/4699302559/</a:t>
            </a:r>
          </a:p>
          <a:p>
            <a:endParaRPr lang="en-US" dirty="0" smtClean="0"/>
          </a:p>
          <a:p>
            <a:r>
              <a:rPr lang="en-US" dirty="0" smtClean="0"/>
              <a:t>But rich, responsive and dynamic also means more code, in many cases. Every additional client feature and behavior on a page or site, even when simplified</a:t>
            </a:r>
            <a:r>
              <a:rPr lang="en-US" baseline="0" dirty="0" smtClean="0"/>
              <a:t> with a framework like </a:t>
            </a:r>
            <a:r>
              <a:rPr lang="en-US" baseline="0" dirty="0" err="1" smtClean="0"/>
              <a:t>jQuery</a:t>
            </a:r>
            <a:r>
              <a:rPr lang="en-US" baseline="0" dirty="0" smtClean="0"/>
              <a:t>, is more code to manage. </a:t>
            </a:r>
            <a:r>
              <a:rPr lang="en-US" dirty="0" smtClean="0"/>
              <a:t>And more code can often</a:t>
            </a:r>
            <a:r>
              <a:rPr lang="en-US" baseline="0" dirty="0" smtClean="0"/>
              <a:t> lead to spaghetti code, or Spaghetti Script in the case of JavaScript, and even the best of developers have produced an app or two with a well-structured back end and an absolute mess of JavaScript on the front.</a:t>
            </a:r>
            <a:endParaRPr lang="en-US" dirty="0" smtClean="0"/>
          </a:p>
          <a:p>
            <a:endParaRPr lang="en-US" dirty="0" smtClean="0"/>
          </a:p>
          <a:p>
            <a:r>
              <a:rPr lang="en-US" baseline="0" dirty="0" smtClean="0"/>
              <a:t>Many strategies exist for managing JavaScript in our applications, from isolating all JavaScript into separate files, to the use of Script Loaders for conditional loading or increased performance. These practices are all worth the time and effort to adopt in our applications. </a:t>
            </a:r>
          </a:p>
          <a:p>
            <a:endParaRPr lang="en-US" baseline="0" dirty="0" smtClean="0"/>
          </a:p>
          <a:p>
            <a:r>
              <a:rPr lang="en-US" baseline="0" dirty="0" smtClean="0"/>
              <a:t>But what about when your UI grows to a certain level of sophistication, and the volume of JavaScript you need to manage dynamic behavior starts to spin out of control? The truth is, rich client applications betray the need for better patterns and frameworks in our front-end development efforts. The great news is that there are libraries that exist to help you create clean and well-organized JavaScript for rich, responsive UIs.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60EAC11-F2CD-469C-97E1-DD7A6565442D}" type="slidenum">
              <a:rPr lang="en-US" smtClean="0"/>
              <a:t>5</a:t>
            </a:fld>
            <a:endParaRPr lang="en-US"/>
          </a:p>
        </p:txBody>
      </p:sp>
    </p:spTree>
    <p:extLst>
      <p:ext uri="{BB962C8B-B14F-4D97-AF65-F5344CB8AC3E}">
        <p14:creationId xmlns:p14="http://schemas.microsoft.com/office/powerpoint/2010/main" val="2789290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KnockoutJS, or Knockout,</a:t>
            </a:r>
            <a:r>
              <a:rPr lang="en-US" baseline="0" dirty="0" smtClean="0"/>
              <a:t> is one such library. </a:t>
            </a:r>
            <a:r>
              <a:rPr lang="en-US" dirty="0" smtClean="0"/>
              <a:t>Created by Steve Sanderson, Knockout is a JavaScript</a:t>
            </a:r>
            <a:r>
              <a:rPr lang="en-US" baseline="0" dirty="0" smtClean="0"/>
              <a:t> library that aims to </a:t>
            </a:r>
            <a:r>
              <a:rPr lang="en-US" dirty="0" smtClean="0"/>
              <a:t>“simplify dynamic</a:t>
            </a:r>
            <a:r>
              <a:rPr lang="en-US" baseline="0" dirty="0" smtClean="0"/>
              <a:t> JavaScript UIs” through use of the MVVM pattern. By adding </a:t>
            </a:r>
            <a:r>
              <a:rPr lang="en-US" baseline="0" dirty="0" err="1" smtClean="0"/>
              <a:t>ViewModels</a:t>
            </a:r>
            <a:r>
              <a:rPr lang="en-US" baseline="0" dirty="0" smtClean="0"/>
              <a:t>--JavaScript objects that define both data and behavior for a view--Knockout helps you create well-organized and maintainable JavaScript with a clean underlying model. Knockout also provides automatic dependency tracking and declarative bindings that keep your UI in sync when you model changes, saving you from doing that work your self. </a:t>
            </a:r>
          </a:p>
          <a:p>
            <a:endParaRPr lang="en-US" dirty="0"/>
          </a:p>
        </p:txBody>
      </p:sp>
      <p:sp>
        <p:nvSpPr>
          <p:cNvPr id="4" name="Slide Number Placeholder 3"/>
          <p:cNvSpPr>
            <a:spLocks noGrp="1"/>
          </p:cNvSpPr>
          <p:nvPr>
            <p:ph type="sldNum" sz="quarter" idx="10"/>
          </p:nvPr>
        </p:nvSpPr>
        <p:spPr/>
        <p:txBody>
          <a:bodyPr/>
          <a:lstStyle/>
          <a:p>
            <a:fld id="{560EAC11-F2CD-469C-97E1-DD7A6565442D}" type="slidenum">
              <a:rPr lang="en-US" smtClean="0"/>
              <a:t>6</a:t>
            </a:fld>
            <a:endParaRPr lang="en-US"/>
          </a:p>
        </p:txBody>
      </p:sp>
    </p:spTree>
    <p:extLst>
      <p:ext uri="{BB962C8B-B14F-4D97-AF65-F5344CB8AC3E}">
        <p14:creationId xmlns:p14="http://schemas.microsoft.com/office/powerpoint/2010/main" val="135267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Knockout is also a pure</a:t>
            </a:r>
            <a:r>
              <a:rPr lang="en-US" baseline="0" dirty="0" smtClean="0"/>
              <a:t> JavaScript library that works well with any server-side web development framework. We’ll be using ASP.NET MVC in the demo today, but Knockout works well with Rails, PHP and others. That can’t be overstated, so let me say it again: We’ll be talking about using KnockoutJS with ASP.NET MVC today, but as a pure JavaScript framework, there’s nothing stopping you from using it with any server-side framework, or even without a backend at all.</a:t>
            </a:r>
            <a:endParaRPr lang="en-US" dirty="0" smtClean="0"/>
          </a:p>
          <a:p>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7</a:t>
            </a:fld>
            <a:endParaRPr lang="en-US"/>
          </a:p>
        </p:txBody>
      </p:sp>
    </p:spTree>
    <p:extLst>
      <p:ext uri="{BB962C8B-B14F-4D97-AF65-F5344CB8AC3E}">
        <p14:creationId xmlns:p14="http://schemas.microsoft.com/office/powerpoint/2010/main" val="6280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haven’t heard of MVVM before, or still aren’t sure</a:t>
            </a:r>
            <a:r>
              <a:rPr lang="en-US" baseline="0" dirty="0" smtClean="0"/>
              <a:t> what it is, MVVM stands for Model, View, ViewModel. MVVM is a dialect of MVC that was created by Microsoft to describe a flavor of application that relied on data bindings for UI synchronization and rich, responsible behavior. The key difference between MVVM and MVC is the ViewModel, which is an object that defines both view-specific data and behavior.</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8</a:t>
            </a:fld>
            <a:endParaRPr lang="en-US"/>
          </a:p>
        </p:txBody>
      </p:sp>
    </p:spTree>
    <p:extLst>
      <p:ext uri="{BB962C8B-B14F-4D97-AF65-F5344CB8AC3E}">
        <p14:creationId xmlns:p14="http://schemas.microsoft.com/office/powerpoint/2010/main" val="279195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 used with permission from </a:t>
            </a:r>
            <a:r>
              <a:rPr lang="en-US" dirty="0" smtClean="0">
                <a:hlinkClick r:id="rId3"/>
              </a:rPr>
              <a:t>http://www.flickr.com/photos/charlesonflickr/368744129/</a:t>
            </a:r>
            <a:endParaRPr lang="en-US" dirty="0" smtClean="0"/>
          </a:p>
          <a:p>
            <a:endParaRPr lang="en-US" dirty="0" smtClean="0"/>
          </a:p>
          <a:p>
            <a:r>
              <a:rPr lang="en-US" dirty="0" smtClean="0"/>
              <a:t>Let’s talk</a:t>
            </a:r>
            <a:r>
              <a:rPr lang="en-US" baseline="0" dirty="0" smtClean="0"/>
              <a:t> now about how you can get started with KnockoutJS.</a:t>
            </a:r>
            <a:endParaRPr lang="en-US" dirty="0"/>
          </a:p>
        </p:txBody>
      </p:sp>
      <p:sp>
        <p:nvSpPr>
          <p:cNvPr id="4" name="Slide Number Placeholder 3"/>
          <p:cNvSpPr>
            <a:spLocks noGrp="1"/>
          </p:cNvSpPr>
          <p:nvPr>
            <p:ph type="sldNum" sz="quarter" idx="10"/>
          </p:nvPr>
        </p:nvSpPr>
        <p:spPr/>
        <p:txBody>
          <a:bodyPr/>
          <a:lstStyle/>
          <a:p>
            <a:fld id="{A985913F-1438-422E-B419-1C84E308F094}" type="slidenum">
              <a:rPr lang="en-US" smtClean="0"/>
              <a:t>9</a:t>
            </a:fld>
            <a:endParaRPr lang="en-US"/>
          </a:p>
        </p:txBody>
      </p:sp>
    </p:spTree>
    <p:extLst>
      <p:ext uri="{BB962C8B-B14F-4D97-AF65-F5344CB8AC3E}">
        <p14:creationId xmlns:p14="http://schemas.microsoft.com/office/powerpoint/2010/main" val="340291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622C6C-AF85-4AF3-8459-FD58C2271C89}" type="datetimeFigureOut">
              <a:rPr lang="en-US" smtClean="0"/>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36834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22C6C-AF85-4AF3-8459-FD58C2271C89}" type="datetimeFigureOut">
              <a:rPr lang="en-US" smtClean="0"/>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417733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22C6C-AF85-4AF3-8459-FD58C2271C89}" type="datetimeFigureOut">
              <a:rPr lang="en-US" smtClean="0"/>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262830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22C6C-AF85-4AF3-8459-FD58C2271C89}" type="datetimeFigureOut">
              <a:rPr lang="en-US" smtClean="0"/>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328874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622C6C-AF85-4AF3-8459-FD58C2271C89}" type="datetimeFigureOut">
              <a:rPr lang="en-US" smtClean="0"/>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195834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622C6C-AF85-4AF3-8459-FD58C2271C89}" type="datetimeFigureOut">
              <a:rPr lang="en-US" smtClean="0"/>
              <a:t>8/24/2011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9755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622C6C-AF85-4AF3-8459-FD58C2271C89}" type="datetimeFigureOut">
              <a:rPr lang="en-US" smtClean="0"/>
              <a:t>8/24/2011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402639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622C6C-AF85-4AF3-8459-FD58C2271C89}" type="datetimeFigureOut">
              <a:rPr lang="en-US" smtClean="0"/>
              <a:t>8/24/2011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391268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22C6C-AF85-4AF3-8459-FD58C2271C89}" type="datetimeFigureOut">
              <a:rPr lang="en-US" smtClean="0"/>
              <a:t>8/24/2011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407273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22C6C-AF85-4AF3-8459-FD58C2271C89}" type="datetimeFigureOut">
              <a:rPr lang="en-US" smtClean="0"/>
              <a:t>8/24/2011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163116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22C6C-AF85-4AF3-8459-FD58C2271C89}" type="datetimeFigureOut">
              <a:rPr lang="en-US" smtClean="0"/>
              <a:t>8/24/2011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5F012-E43A-4039-B987-E2BD248B18FD}" type="slidenum">
              <a:rPr lang="en-US" smtClean="0"/>
              <a:t>‹#›</a:t>
            </a:fld>
            <a:endParaRPr lang="en-US"/>
          </a:p>
        </p:txBody>
      </p:sp>
    </p:spTree>
    <p:extLst>
      <p:ext uri="{BB962C8B-B14F-4D97-AF65-F5344CB8AC3E}">
        <p14:creationId xmlns:p14="http://schemas.microsoft.com/office/powerpoint/2010/main" val="235727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22C6C-AF85-4AF3-8459-FD58C2271C89}" type="datetimeFigureOut">
              <a:rPr lang="en-US" smtClean="0"/>
              <a:t>8/24/2011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5F012-E43A-4039-B987-E2BD248B18FD}" type="slidenum">
              <a:rPr lang="en-US" smtClean="0"/>
              <a:t>‹#›</a:t>
            </a:fld>
            <a:endParaRPr lang="en-US"/>
          </a:p>
        </p:txBody>
      </p:sp>
    </p:spTree>
    <p:extLst>
      <p:ext uri="{BB962C8B-B14F-4D97-AF65-F5344CB8AC3E}">
        <p14:creationId xmlns:p14="http://schemas.microsoft.com/office/powerpoint/2010/main" val="3463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serinexperi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userinexperience.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arm1.static.flickr.com/44/368744129_6af262c955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1" cy="73152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28600" y="2514600"/>
            <a:ext cx="4724400" cy="2133600"/>
          </a:xfrm>
        </p:spPr>
        <p:txBody>
          <a:bodyPr>
            <a:noAutofit/>
          </a:bodyPr>
          <a:lstStyle/>
          <a:p>
            <a:pPr algn="l"/>
            <a:r>
              <a:rPr lang="en-US" b="1" dirty="0" smtClean="0">
                <a:solidFill>
                  <a:schemeClr val="bg1"/>
                </a:solidFill>
              </a:rPr>
              <a:t>MVVM in JavaScript with KnockoutJS</a:t>
            </a:r>
            <a:endParaRPr lang="en-US" b="1" dirty="0">
              <a:solidFill>
                <a:schemeClr val="bg1"/>
              </a:solidFill>
            </a:endParaRPr>
          </a:p>
        </p:txBody>
      </p:sp>
      <p:sp>
        <p:nvSpPr>
          <p:cNvPr id="3" name="Subtitle 2"/>
          <p:cNvSpPr>
            <a:spLocks noGrp="1"/>
          </p:cNvSpPr>
          <p:nvPr>
            <p:ph type="subTitle" idx="1"/>
          </p:nvPr>
        </p:nvSpPr>
        <p:spPr>
          <a:xfrm>
            <a:off x="228600" y="4800600"/>
            <a:ext cx="6400800" cy="1752600"/>
          </a:xfrm>
        </p:spPr>
        <p:txBody>
          <a:bodyPr/>
          <a:lstStyle/>
          <a:p>
            <a:pPr algn="l"/>
            <a:r>
              <a:rPr lang="en-US" dirty="0" smtClean="0">
                <a:solidFill>
                  <a:schemeClr val="bg1">
                    <a:lumMod val="85000"/>
                  </a:schemeClr>
                </a:solidFill>
              </a:rPr>
              <a:t>Brandon Satrom</a:t>
            </a:r>
          </a:p>
          <a:p>
            <a:pPr algn="l"/>
            <a:r>
              <a:rPr lang="en-US" dirty="0" smtClean="0">
                <a:solidFill>
                  <a:schemeClr val="bg1">
                    <a:lumMod val="85000"/>
                  </a:schemeClr>
                </a:solidFill>
              </a:rPr>
              <a:t>@</a:t>
            </a:r>
            <a:r>
              <a:rPr lang="en-US" dirty="0" err="1" smtClean="0">
                <a:solidFill>
                  <a:schemeClr val="bg1">
                    <a:lumMod val="85000"/>
                  </a:schemeClr>
                </a:solidFill>
              </a:rPr>
              <a:t>brandonsatrom</a:t>
            </a:r>
            <a:endParaRPr lang="en-US" dirty="0" smtClean="0">
              <a:solidFill>
                <a:schemeClr val="bg1">
                  <a:lumMod val="85000"/>
                </a:schemeClr>
              </a:solidFill>
            </a:endParaRPr>
          </a:p>
          <a:p>
            <a:pPr algn="l"/>
            <a:r>
              <a:rPr lang="en-US" dirty="0" smtClean="0">
                <a:solidFill>
                  <a:schemeClr val="bg1">
                    <a:lumMod val="85000"/>
                  </a:schemeClr>
                </a:solidFill>
              </a:rPr>
              <a:t>www.userinexperience.com</a:t>
            </a:r>
            <a:endParaRPr lang="en-US" dirty="0">
              <a:solidFill>
                <a:schemeClr val="bg1">
                  <a:lumMod val="85000"/>
                </a:schemeClr>
              </a:solidFill>
            </a:endParaRPr>
          </a:p>
        </p:txBody>
      </p:sp>
    </p:spTree>
    <p:extLst>
      <p:ext uri="{BB962C8B-B14F-4D97-AF65-F5344CB8AC3E}">
        <p14:creationId xmlns:p14="http://schemas.microsoft.com/office/powerpoint/2010/main" val="1153010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got options…</a:t>
            </a:r>
            <a:endParaRPr lang="en-US" dirty="0"/>
          </a:p>
        </p:txBody>
      </p:sp>
      <p:sp>
        <p:nvSpPr>
          <p:cNvPr id="3" name="Content Placeholder 2"/>
          <p:cNvSpPr>
            <a:spLocks noGrp="1"/>
          </p:cNvSpPr>
          <p:nvPr>
            <p:ph idx="1"/>
          </p:nvPr>
        </p:nvSpPr>
        <p:spPr/>
        <p:txBody>
          <a:bodyPr/>
          <a:lstStyle/>
          <a:p>
            <a:r>
              <a:rPr lang="en-US" dirty="0" smtClean="0"/>
              <a:t>Knockoutjs.com - read the docs, check out the samples, download and go</a:t>
            </a:r>
          </a:p>
          <a:p>
            <a:r>
              <a:rPr lang="en-US" dirty="0" smtClean="0"/>
              <a:t>Learn.knockoutjs.com – Killer tutorials in the style of </a:t>
            </a:r>
            <a:r>
              <a:rPr lang="en-US" dirty="0" err="1" smtClean="0"/>
              <a:t>JSFiddle</a:t>
            </a:r>
            <a:endParaRPr lang="en-US" dirty="0" smtClean="0"/>
          </a:p>
          <a:p>
            <a:r>
              <a:rPr lang="en-US" dirty="0" smtClean="0"/>
              <a:t>Get the source at github.com/</a:t>
            </a:r>
            <a:r>
              <a:rPr lang="en-US" dirty="0" err="1" smtClean="0"/>
              <a:t>stevesanderson</a:t>
            </a:r>
            <a:r>
              <a:rPr lang="en-US" dirty="0" smtClean="0"/>
              <a:t>/knockout</a:t>
            </a:r>
          </a:p>
          <a:p>
            <a:r>
              <a:rPr lang="en-US" dirty="0" smtClean="0"/>
              <a:t>Install it via </a:t>
            </a:r>
            <a:r>
              <a:rPr lang="en-US" dirty="0" err="1" smtClean="0"/>
              <a:t>nuget</a:t>
            </a:r>
            <a:r>
              <a:rPr lang="en-US" dirty="0" smtClean="0"/>
              <a:t>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95" y="5334000"/>
            <a:ext cx="758031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325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48200" cy="1143000"/>
          </a:xfrm>
        </p:spPr>
        <p:txBody>
          <a:bodyPr>
            <a:noAutofit/>
          </a:bodyPr>
          <a:lstStyle/>
          <a:p>
            <a:r>
              <a:rPr lang="en-US" dirty="0" smtClean="0"/>
              <a:t>Simple as 1, 2, 3…</a:t>
            </a:r>
            <a:endParaRPr lang="en-US" dirty="0"/>
          </a:p>
        </p:txBody>
      </p:sp>
      <p:sp>
        <p:nvSpPr>
          <p:cNvPr id="3" name="Content Placeholder 2"/>
          <p:cNvSpPr>
            <a:spLocks noGrp="1"/>
          </p:cNvSpPr>
          <p:nvPr>
            <p:ph idx="1"/>
          </p:nvPr>
        </p:nvSpPr>
        <p:spPr>
          <a:xfrm>
            <a:off x="381000" y="2255837"/>
            <a:ext cx="8229600" cy="4525963"/>
          </a:xfrm>
        </p:spPr>
        <p:txBody>
          <a:bodyPr>
            <a:normAutofit/>
          </a:bodyPr>
          <a:lstStyle/>
          <a:p>
            <a:pPr marL="514350" indent="-514350">
              <a:buAutoNum type="arabicParenR"/>
            </a:pPr>
            <a:r>
              <a:rPr lang="en-US" sz="4400" dirty="0" smtClean="0"/>
              <a:t>Declare bindings </a:t>
            </a:r>
          </a:p>
          <a:p>
            <a:pPr marL="514350" indent="-514350">
              <a:buAutoNum type="arabicParenR"/>
            </a:pPr>
            <a:r>
              <a:rPr lang="en-US" sz="4400" dirty="0" smtClean="0"/>
              <a:t>Create viewModel</a:t>
            </a:r>
          </a:p>
          <a:p>
            <a:pPr marL="514350" indent="-514350">
              <a:buAutoNum type="arabicParenR"/>
            </a:pPr>
            <a:r>
              <a:rPr lang="en-US" sz="4400" dirty="0" smtClean="0"/>
              <a:t>Apply bindings to </a:t>
            </a:r>
          </a:p>
          <a:p>
            <a:pPr marL="0" indent="0">
              <a:buNone/>
            </a:pPr>
            <a:r>
              <a:rPr lang="en-US" sz="4400" dirty="0"/>
              <a:t> </a:t>
            </a:r>
            <a:r>
              <a:rPr lang="en-US" sz="4400" dirty="0" smtClean="0"/>
              <a:t>   viewModel</a:t>
            </a:r>
            <a:endParaRPr lang="en-US" sz="4400" dirty="0"/>
          </a:p>
        </p:txBody>
      </p:sp>
      <p:pic>
        <p:nvPicPr>
          <p:cNvPr id="11266" name="Picture 2" descr="http://farm4.static.flickr.com/3141/3029485203_a91101f75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304800"/>
            <a:ext cx="45529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17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248400"/>
          </a:xfrm>
        </p:spPr>
        <p:txBody>
          <a:bodyPr>
            <a:normAutofit/>
          </a:bodyPr>
          <a:lstStyle/>
          <a:p>
            <a:r>
              <a:rPr lang="en-US" sz="4800" b="1" dirty="0" smtClean="0">
                <a:effectLst>
                  <a:outerShdw blurRad="38100" dist="38100" dir="2700000" algn="tl">
                    <a:srgbClr val="000000">
                      <a:alpha val="43137"/>
                    </a:srgbClr>
                  </a:outerShdw>
                </a:effectLst>
              </a:rPr>
              <a:t>data-bind=“text: name”</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822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
            <a:ext cx="7162800" cy="6400799"/>
          </a:xfrm>
        </p:spPr>
        <p:txBody>
          <a:bodyPr>
            <a:normAutofit/>
          </a:bodyPr>
          <a:lstStyle/>
          <a:p>
            <a:pPr algn="l"/>
            <a:r>
              <a:rPr lang="en-US" sz="4800" b="1" dirty="0" err="1" smtClean="0">
                <a:effectLst>
                  <a:outerShdw blurRad="38100" dist="38100" dir="2700000" algn="tl">
                    <a:srgbClr val="000000">
                      <a:alpha val="43137"/>
                    </a:srgbClr>
                  </a:outerShdw>
                </a:effectLst>
              </a:rPr>
              <a:t>var</a:t>
            </a:r>
            <a:r>
              <a:rPr lang="en-US" sz="4800" b="1" dirty="0" smtClean="0">
                <a:effectLst>
                  <a:outerShdw blurRad="38100" dist="38100" dir="2700000" algn="tl">
                    <a:srgbClr val="000000">
                      <a:alpha val="43137"/>
                    </a:srgbClr>
                  </a:outerShdw>
                </a:effectLst>
              </a:rPr>
              <a:t> viewModel = {</a:t>
            </a:r>
            <a:br>
              <a:rPr lang="en-US" sz="4800" b="1" dirty="0" smtClean="0">
                <a:effectLst>
                  <a:outerShdw blurRad="38100" dist="38100" dir="2700000" algn="tl">
                    <a:srgbClr val="000000">
                      <a:alpha val="43137"/>
                    </a:srgbClr>
                  </a:outerShdw>
                </a:effectLst>
              </a:rPr>
            </a:br>
            <a:r>
              <a:rPr lang="en-US" sz="4800" b="1" dirty="0" smtClean="0">
                <a:effectLst>
                  <a:outerShdw blurRad="38100" dist="38100" dir="2700000" algn="tl">
                    <a:srgbClr val="000000">
                      <a:alpha val="43137"/>
                    </a:srgbClr>
                  </a:outerShdw>
                </a:effectLst>
              </a:rPr>
              <a:t>	name: “Hugo Reyes”;</a:t>
            </a:r>
            <a:r>
              <a:rPr lang="en-US" sz="4800" b="1" dirty="0">
                <a:effectLst>
                  <a:outerShdw blurRad="38100" dist="38100" dir="2700000" algn="tl">
                    <a:srgbClr val="000000">
                      <a:alpha val="43137"/>
                    </a:srgbClr>
                  </a:outerShdw>
                </a:effectLst>
              </a:rPr>
              <a:t/>
            </a:r>
            <a:br>
              <a:rPr lang="en-US" sz="4800" b="1" dirty="0">
                <a:effectLst>
                  <a:outerShdw blurRad="38100" dist="38100" dir="2700000" algn="tl">
                    <a:srgbClr val="000000">
                      <a:alpha val="43137"/>
                    </a:srgbClr>
                  </a:outerShdw>
                </a:effectLst>
              </a:rPr>
            </a:br>
            <a:r>
              <a:rPr lang="en-US" sz="4800" b="1" dirty="0" smtClean="0">
                <a:effectLst>
                  <a:outerShdw blurRad="38100" dist="38100" dir="2700000" algn="tl">
                    <a:srgbClr val="000000">
                      <a:alpha val="43137"/>
                    </a:srgbClr>
                  </a:outerShdw>
                </a:effectLst>
              </a:rPr>
              <a:t>};</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137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1"/>
            <a:ext cx="8610600" cy="6477000"/>
          </a:xfrm>
        </p:spPr>
        <p:txBody>
          <a:bodyPr>
            <a:normAutofit/>
          </a:bodyPr>
          <a:lstStyle/>
          <a:p>
            <a:r>
              <a:rPr lang="en-US" sz="4800" b="1" dirty="0" err="1">
                <a:effectLst>
                  <a:outerShdw blurRad="38100" dist="38100" dir="2700000" algn="tl">
                    <a:srgbClr val="000000">
                      <a:alpha val="43137"/>
                    </a:srgbClr>
                  </a:outerShdw>
                </a:effectLst>
              </a:rPr>
              <a:t>ko.applyBindings</a:t>
            </a:r>
            <a:r>
              <a:rPr lang="en-US" sz="4800" b="1" dirty="0">
                <a:effectLst>
                  <a:outerShdw blurRad="38100" dist="38100" dir="2700000" algn="tl">
                    <a:srgbClr val="000000">
                      <a:alpha val="43137"/>
                    </a:srgbClr>
                  </a:outerShdw>
                </a:effectLst>
              </a:rPr>
              <a:t>(</a:t>
            </a:r>
            <a:r>
              <a:rPr lang="en-US" sz="4800" b="1" dirty="0" err="1">
                <a:effectLst>
                  <a:outerShdw blurRad="38100" dist="38100" dir="2700000" algn="tl">
                    <a:srgbClr val="000000">
                      <a:alpha val="43137"/>
                    </a:srgbClr>
                  </a:outerShdw>
                </a:effectLst>
              </a:rPr>
              <a:t>viewModel</a:t>
            </a:r>
            <a:r>
              <a:rPr lang="en-US" sz="48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961618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1.static.flickr.com/181/368744063_a2c227bed1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9143999" cy="73152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33400" y="2057400"/>
            <a:ext cx="5943600" cy="2057400"/>
          </a:xfrm>
        </p:spPr>
        <p:txBody>
          <a:bodyPr/>
          <a:lstStyle/>
          <a:p>
            <a:pPr algn="l"/>
            <a:r>
              <a:rPr lang="en-US" b="1" dirty="0" smtClean="0">
                <a:solidFill>
                  <a:schemeClr val="bg1"/>
                </a:solidFill>
                <a:effectLst>
                  <a:outerShdw blurRad="38100" dist="38100" dir="2700000" algn="tl">
                    <a:srgbClr val="000000">
                      <a:alpha val="43137"/>
                    </a:srgbClr>
                  </a:outerShdw>
                </a:effectLst>
              </a:rPr>
              <a:t>Demo :: Knockout Basics</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8011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baseline="0" dirty="0" smtClean="0"/>
              <a:t> with Knockout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&lt;div </a:t>
            </a:r>
            <a:r>
              <a:rPr lang="en-US" sz="2800" b="1" dirty="0"/>
              <a:t>data-bind='template: "</a:t>
            </a:r>
            <a:r>
              <a:rPr lang="en-US" sz="2800" b="1" dirty="0" err="1"/>
              <a:t>peopleTemplate</a:t>
            </a:r>
            <a:r>
              <a:rPr lang="en-US" sz="2800" b="1" dirty="0"/>
              <a:t>"'</a:t>
            </a:r>
            <a:r>
              <a:rPr lang="en-US" sz="2800" dirty="0"/>
              <a:t>&gt; &lt;/div&gt;</a:t>
            </a:r>
            <a:endParaRPr lang="en-US" sz="2800" dirty="0" smtClean="0"/>
          </a:p>
          <a:p>
            <a:pPr marL="0" indent="0">
              <a:buNone/>
            </a:pPr>
            <a:r>
              <a:rPr lang="en-US" sz="2800" b="1" dirty="0" smtClean="0"/>
              <a:t>&lt;script type="text/html" id=“</a:t>
            </a:r>
            <a:r>
              <a:rPr lang="en-US" sz="2800" b="1" dirty="0" err="1" smtClean="0"/>
              <a:t>peopleTemplate</a:t>
            </a:r>
            <a:r>
              <a:rPr lang="en-US" sz="2800" b="1" dirty="0" smtClean="0"/>
              <a:t>"&gt;</a:t>
            </a:r>
          </a:p>
          <a:p>
            <a:pPr marL="0" indent="0">
              <a:buNone/>
            </a:pPr>
            <a:r>
              <a:rPr lang="en-US" sz="2800" dirty="0" smtClean="0"/>
              <a:t>    &lt;</a:t>
            </a:r>
            <a:r>
              <a:rPr lang="en-US" sz="2800" dirty="0" err="1" smtClean="0"/>
              <a:t>ul</a:t>
            </a:r>
            <a:r>
              <a:rPr lang="en-US" sz="2800" dirty="0" smtClean="0"/>
              <a:t>&gt; </a:t>
            </a:r>
          </a:p>
          <a:p>
            <a:pPr marL="0" indent="0">
              <a:buNone/>
            </a:pPr>
            <a:r>
              <a:rPr lang="en-US" sz="2800" dirty="0" smtClean="0"/>
              <a:t>        {{each $data}}</a:t>
            </a:r>
          </a:p>
          <a:p>
            <a:pPr marL="0" indent="0">
              <a:buNone/>
            </a:pPr>
            <a:r>
              <a:rPr lang="en-US" sz="2800" dirty="0" smtClean="0"/>
              <a:t>           &lt;li&gt; ${ this } &lt;/li&gt;</a:t>
            </a:r>
          </a:p>
          <a:p>
            <a:pPr marL="0" indent="0">
              <a:buNone/>
            </a:pPr>
            <a:r>
              <a:rPr lang="en-US" sz="2800" dirty="0" smtClean="0"/>
              <a:t>        {{/each}}</a:t>
            </a:r>
          </a:p>
          <a:p>
            <a:pPr marL="0" indent="0">
              <a:buNone/>
            </a:pPr>
            <a:r>
              <a:rPr lang="en-US" sz="2800" dirty="0" smtClean="0"/>
              <a:t>    &lt;/</a:t>
            </a:r>
            <a:r>
              <a:rPr lang="en-US" sz="2800" dirty="0" err="1" smtClean="0"/>
              <a:t>ul</a:t>
            </a:r>
            <a:r>
              <a:rPr lang="en-US" sz="2800" dirty="0" smtClean="0"/>
              <a:t>&gt;</a:t>
            </a:r>
          </a:p>
          <a:p>
            <a:pPr marL="0" indent="0">
              <a:buNone/>
            </a:pPr>
            <a:r>
              <a:rPr lang="en-US" sz="2800" dirty="0" smtClean="0"/>
              <a:t>&lt;/script&gt;</a:t>
            </a:r>
            <a:endParaRPr lang="en-US" sz="2800" dirty="0"/>
          </a:p>
        </p:txBody>
      </p:sp>
    </p:spTree>
    <p:extLst>
      <p:ext uri="{BB962C8B-B14F-4D97-AF65-F5344CB8AC3E}">
        <p14:creationId xmlns:p14="http://schemas.microsoft.com/office/powerpoint/2010/main" val="320366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1.static.flickr.com/181/368744063_a2c227bed1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9143999" cy="73152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33400" y="2057400"/>
            <a:ext cx="5943600" cy="2057400"/>
          </a:xfrm>
        </p:spPr>
        <p:txBody>
          <a:bodyPr/>
          <a:lstStyle/>
          <a:p>
            <a:pPr algn="l"/>
            <a:r>
              <a:rPr lang="en-US" b="1" dirty="0" smtClean="0">
                <a:solidFill>
                  <a:schemeClr val="bg1"/>
                </a:solidFill>
                <a:effectLst>
                  <a:outerShdw blurRad="38100" dist="38100" dir="2700000" algn="tl">
                    <a:srgbClr val="000000">
                      <a:alpha val="43137"/>
                    </a:srgbClr>
                  </a:outerShdw>
                </a:effectLst>
              </a:rPr>
              <a:t>Demo :: Templates</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6563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 MVC</a:t>
            </a:r>
            <a:r>
              <a:rPr lang="en-US" baseline="0" dirty="0" smtClean="0"/>
              <a:t> = ?</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a:t>
            </a:r>
            <a:r>
              <a:rPr lang="en-US" sz="2000" dirty="0" err="1" smtClean="0"/>
              <a:t>Html.TextBoxFor</a:t>
            </a:r>
            <a:r>
              <a:rPr lang="en-US" sz="2000" dirty="0" smtClean="0"/>
              <a:t>(m =&gt; </a:t>
            </a:r>
            <a:r>
              <a:rPr lang="en-US" sz="2000" dirty="0" err="1" smtClean="0"/>
              <a:t>m.State</a:t>
            </a:r>
            <a:r>
              <a:rPr lang="en-US" sz="2000" dirty="0" smtClean="0"/>
              <a:t>, new { </a:t>
            </a:r>
            <a:r>
              <a:rPr lang="en-US" sz="2000" dirty="0" err="1" smtClean="0"/>
              <a:t>data_bind</a:t>
            </a:r>
            <a:r>
              <a:rPr lang="en-US" sz="2000" dirty="0" smtClean="0"/>
              <a:t>= "value: state" })</a:t>
            </a:r>
          </a:p>
          <a:p>
            <a:pPr marL="0" indent="0">
              <a:buNone/>
            </a:pPr>
            <a:endParaRPr lang="en-US" sz="2000" dirty="0"/>
          </a:p>
          <a:p>
            <a:pPr marL="0" indent="0">
              <a:buNone/>
            </a:pPr>
            <a:r>
              <a:rPr lang="en-US" sz="2000" dirty="0" err="1" smtClean="0"/>
              <a:t>viewModel.addSpeaker</a:t>
            </a:r>
            <a:r>
              <a:rPr lang="en-US" sz="2000" dirty="0" smtClean="0"/>
              <a:t> = function () {</a:t>
            </a:r>
          </a:p>
          <a:p>
            <a:pPr marL="0" indent="0">
              <a:buNone/>
            </a:pPr>
            <a:r>
              <a:rPr lang="en-US" sz="2000" dirty="0" smtClean="0"/>
              <a:t>    $.</a:t>
            </a:r>
            <a:r>
              <a:rPr lang="en-US" sz="2000" dirty="0" err="1" smtClean="0"/>
              <a:t>ajax</a:t>
            </a:r>
            <a:r>
              <a:rPr lang="en-US" sz="2000" dirty="0" smtClean="0"/>
              <a:t>({</a:t>
            </a:r>
          </a:p>
          <a:p>
            <a:pPr marL="0" indent="0">
              <a:buNone/>
            </a:pPr>
            <a:r>
              <a:rPr lang="en-US" sz="2000" dirty="0" smtClean="0"/>
              <a:t>        url: "/speakers/create/",</a:t>
            </a:r>
          </a:p>
          <a:p>
            <a:pPr marL="0" indent="0">
              <a:buNone/>
            </a:pPr>
            <a:r>
              <a:rPr lang="en-US" sz="2000" dirty="0" smtClean="0"/>
              <a:t>        type: 'post',</a:t>
            </a:r>
          </a:p>
          <a:p>
            <a:pPr marL="0" indent="0">
              <a:buNone/>
            </a:pPr>
            <a:r>
              <a:rPr lang="en-US" sz="2000" dirty="0" smtClean="0"/>
              <a:t>        data: </a:t>
            </a:r>
            <a:r>
              <a:rPr lang="en-US" sz="2000" dirty="0" err="1" smtClean="0"/>
              <a:t>ko.toJSON</a:t>
            </a:r>
            <a:r>
              <a:rPr lang="en-US" sz="2000" dirty="0" smtClean="0"/>
              <a:t>(this),</a:t>
            </a:r>
          </a:p>
          <a:p>
            <a:pPr marL="0" indent="0">
              <a:buNone/>
            </a:pPr>
            <a:r>
              <a:rPr lang="en-US" sz="2000" dirty="0" smtClean="0"/>
              <a:t>        </a:t>
            </a:r>
            <a:r>
              <a:rPr lang="en-US" sz="2000" dirty="0" err="1" smtClean="0"/>
              <a:t>contentType</a:t>
            </a:r>
            <a:r>
              <a:rPr lang="en-US" sz="2000" dirty="0" smtClean="0"/>
              <a:t>: 'application/</a:t>
            </a:r>
            <a:r>
              <a:rPr lang="en-US" sz="2000" dirty="0" err="1" smtClean="0"/>
              <a:t>json</a:t>
            </a:r>
            <a:r>
              <a:rPr lang="en-US" sz="2000" dirty="0" smtClean="0"/>
              <a:t>',</a:t>
            </a:r>
          </a:p>
          <a:p>
            <a:pPr marL="0" indent="0">
              <a:buNone/>
            </a:pPr>
            <a:r>
              <a:rPr lang="en-US" sz="2000" dirty="0" smtClean="0"/>
              <a:t>        success: function (result) { $(‘#notify’).</a:t>
            </a:r>
            <a:r>
              <a:rPr lang="en-US" sz="2000" dirty="0" err="1" smtClean="0"/>
              <a:t>val</a:t>
            </a:r>
            <a:r>
              <a:rPr lang="en-US" sz="2000" dirty="0" smtClean="0"/>
              <a:t>(result); }</a:t>
            </a:r>
          </a:p>
          <a:p>
            <a:pPr marL="0" indent="0">
              <a:buNone/>
            </a:pPr>
            <a:r>
              <a:rPr lang="en-US" sz="2000" dirty="0" smtClean="0"/>
              <a:t>    });</a:t>
            </a:r>
          </a:p>
          <a:p>
            <a:pPr marL="0" indent="0">
              <a:buNone/>
            </a:pPr>
            <a:r>
              <a:rPr lang="en-US" sz="2000" dirty="0" smtClean="0"/>
              <a:t>};</a:t>
            </a:r>
          </a:p>
        </p:txBody>
      </p:sp>
    </p:spTree>
    <p:extLst>
      <p:ext uri="{BB962C8B-B14F-4D97-AF65-F5344CB8AC3E}">
        <p14:creationId xmlns:p14="http://schemas.microsoft.com/office/powerpoint/2010/main" val="395543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1.static.flickr.com/181/368744063_a2c227bed1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9143999" cy="73152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33400" y="2057400"/>
            <a:ext cx="5943600" cy="2057400"/>
          </a:xfrm>
        </p:spPr>
        <p:txBody>
          <a:bodyPr/>
          <a:lstStyle/>
          <a:p>
            <a:pPr algn="l"/>
            <a:r>
              <a:rPr lang="en-US" b="1" dirty="0" smtClean="0">
                <a:solidFill>
                  <a:schemeClr val="bg1"/>
                </a:solidFill>
                <a:effectLst>
                  <a:outerShdw blurRad="38100" dist="38100" dir="2700000" algn="tl">
                    <a:srgbClr val="000000">
                      <a:alpha val="43137"/>
                    </a:srgbClr>
                  </a:outerShdw>
                </a:effectLst>
              </a:rPr>
              <a:t>Demo :: Using Knockout with ASP.NET MVC</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656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p:cNvSpPr>
            <a:spLocks noGrp="1"/>
          </p:cNvSpPr>
          <p:nvPr>
            <p:ph type="title"/>
          </p:nvPr>
        </p:nvSpPr>
        <p:spPr>
          <a:xfrm>
            <a:off x="519113" y="228600"/>
            <a:ext cx="8396288" cy="609398"/>
          </a:xfrm>
        </p:spPr>
        <p:txBody>
          <a:bodyPr>
            <a:normAutofit fontScale="90000"/>
          </a:bodyPr>
          <a:lstStyle/>
          <a:p>
            <a:r>
              <a:rPr lang="en-US" dirty="0" smtClean="0"/>
              <a:t>About Me</a:t>
            </a:r>
            <a:endParaRPr lang="en-US" dirty="0"/>
          </a:p>
        </p:txBody>
      </p:sp>
      <p:sp>
        <p:nvSpPr>
          <p:cNvPr id="21" name="Text Placeholder 4"/>
          <p:cNvSpPr txBox="1">
            <a:spLocks/>
          </p:cNvSpPr>
          <p:nvPr/>
        </p:nvSpPr>
        <p:spPr>
          <a:xfrm>
            <a:off x="519111" y="838200"/>
            <a:ext cx="11149013" cy="200054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hlinkClick r:id="rId3"/>
              </a:rPr>
              <a:t>www.userinexperience.com</a:t>
            </a:r>
            <a:endParaRPr lang="en-US" sz="2400" dirty="0" smtClean="0"/>
          </a:p>
          <a:p>
            <a:r>
              <a:rPr lang="en-US" sz="2400" dirty="0" smtClean="0"/>
              <a:t>@BrandonSatrom</a:t>
            </a:r>
          </a:p>
          <a:p>
            <a:r>
              <a:rPr lang="en-US" sz="2400" dirty="0" smtClean="0"/>
              <a:t>brsatrom@microsoft.com</a:t>
            </a:r>
            <a:endParaRPr lang="en-US" sz="2400" dirty="0"/>
          </a:p>
        </p:txBody>
      </p:sp>
      <p:pic>
        <p:nvPicPr>
          <p:cNvPr id="22" name="Picture 2" descr="http://a7.sphotos.ak.fbcdn.net/hphotos-ak-snc4/hs1380.snc4/163228_10150099017713245_674473244_7319245_1993939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09" y="2959698"/>
            <a:ext cx="4510548" cy="2983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3" name="Text Placeholder 4"/>
          <p:cNvSpPr txBox="1">
            <a:spLocks/>
          </p:cNvSpPr>
          <p:nvPr/>
        </p:nvSpPr>
        <p:spPr>
          <a:xfrm>
            <a:off x="4953000" y="3645498"/>
            <a:ext cx="4114800" cy="114492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sz="2400" b="1" dirty="0">
                <a:effectLst>
                  <a:outerShdw blurRad="38100" dist="38100" dir="2700000" algn="tl">
                    <a:srgbClr val="000000">
                      <a:alpha val="43137"/>
                    </a:srgbClr>
                  </a:outerShdw>
                </a:effectLst>
              </a:rPr>
              <a:t>Husband and </a:t>
            </a:r>
            <a:r>
              <a:rPr lang="en-US" sz="2400" b="1" dirty="0" smtClean="0">
                <a:effectLst>
                  <a:outerShdw blurRad="38100" dist="38100" dir="2700000" algn="tl">
                    <a:srgbClr val="000000">
                      <a:alpha val="43137"/>
                    </a:srgbClr>
                  </a:outerShdw>
                </a:effectLst>
              </a:rPr>
              <a:t>father</a:t>
            </a:r>
            <a:endParaRPr lang="en-US" sz="2400" b="1" dirty="0">
              <a:effectLst>
                <a:outerShdw blurRad="38100" dist="38100" dir="2700000" algn="tl">
                  <a:srgbClr val="000000">
                    <a:alpha val="43137"/>
                  </a:srgbClr>
                </a:outerShdw>
              </a:effectLst>
            </a:endParaRPr>
          </a:p>
          <a:p>
            <a:pPr>
              <a:buFont typeface="Arial" pitchFamily="34" charset="0"/>
              <a:buChar char="•"/>
            </a:pPr>
            <a:r>
              <a:rPr lang="en-US" sz="2400" b="1" dirty="0" smtClean="0">
                <a:effectLst>
                  <a:outerShdw blurRad="38100" dist="38100" dir="2700000" algn="tl">
                    <a:srgbClr val="000000">
                      <a:alpha val="43137"/>
                    </a:srgbClr>
                  </a:outerShdw>
                </a:effectLst>
              </a:rPr>
              <a:t>Web Evangelist, Microsoft</a:t>
            </a:r>
          </a:p>
          <a:p>
            <a:pPr>
              <a:buFont typeface="Arial" pitchFamily="34" charset="0"/>
              <a:buChar char="•"/>
            </a:pPr>
            <a:r>
              <a:rPr lang="en-US" sz="2400" b="1" dirty="0" smtClean="0">
                <a:effectLst>
                  <a:outerShdw blurRad="38100" dist="38100" dir="2700000" algn="tl">
                    <a:srgbClr val="000000">
                      <a:alpha val="43137"/>
                    </a:srgbClr>
                  </a:outerShdw>
                </a:effectLst>
              </a:rPr>
              <a:t>Based in Austin, TX</a:t>
            </a:r>
          </a:p>
        </p:txBody>
      </p:sp>
    </p:spTree>
    <p:extLst>
      <p:ext uri="{BB962C8B-B14F-4D97-AF65-F5344CB8AC3E}">
        <p14:creationId xmlns:p14="http://schemas.microsoft.com/office/powerpoint/2010/main" val="311207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farm4.static.flickr.com/3316/3334353375_49ba27db47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9753600" cy="7315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19200" y="2286000"/>
            <a:ext cx="8229600" cy="1143000"/>
          </a:xfrm>
        </p:spPr>
        <p:txBody>
          <a:bodyPr>
            <a:normAutofit/>
          </a:bodyPr>
          <a:lstStyle/>
          <a:p>
            <a:r>
              <a:rPr lang="en-US" sz="6600" b="1" dirty="0" smtClean="0">
                <a:solidFill>
                  <a:schemeClr val="bg1"/>
                </a:solidFill>
                <a:effectLst>
                  <a:outerShdw blurRad="38100" dist="38100" dir="2700000" algn="tl">
                    <a:srgbClr val="000000">
                      <a:alpha val="43137"/>
                    </a:srgbClr>
                  </a:outerShdw>
                </a:effectLst>
              </a:rPr>
              <a:t>data-bind?</a:t>
            </a:r>
            <a:endParaRPr lang="en-US" sz="6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5231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farm1.static.flickr.com/181/368744063_a2c227bed1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9143999" cy="73152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33400" y="2057400"/>
            <a:ext cx="5943600" cy="2057400"/>
          </a:xfrm>
        </p:spPr>
        <p:txBody>
          <a:bodyPr/>
          <a:lstStyle/>
          <a:p>
            <a:pPr algn="l"/>
            <a:r>
              <a:rPr lang="en-US" b="1" dirty="0" smtClean="0">
                <a:solidFill>
                  <a:schemeClr val="bg1"/>
                </a:solidFill>
                <a:effectLst>
                  <a:outerShdw blurRad="38100" dist="38100" dir="2700000" algn="tl">
                    <a:srgbClr val="000000">
                      <a:alpha val="43137"/>
                    </a:srgbClr>
                  </a:outerShdw>
                </a:effectLst>
              </a:rPr>
              <a:t>Demo :: </a:t>
            </a:r>
            <a:r>
              <a:rPr lang="en-US" b="1" dirty="0" err="1" smtClean="0">
                <a:solidFill>
                  <a:schemeClr val="bg1"/>
                </a:solidFill>
                <a:effectLst>
                  <a:outerShdw blurRad="38100" dist="38100" dir="2700000" algn="tl">
                    <a:srgbClr val="000000">
                      <a:alpha val="43137"/>
                    </a:srgbClr>
                  </a:outerShdw>
                </a:effectLst>
              </a:rPr>
              <a:t>Knockout.Unobtrusive</a:t>
            </a:r>
            <a:endParaRPr 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6563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descr="http://farm1.static.flickr.com/138/368744048_4d472ced79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9144000" cy="731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26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KnockoutJS</a:t>
            </a:r>
          </a:p>
          <a:p>
            <a:pPr lvl="1"/>
            <a:r>
              <a:rPr lang="en-US" dirty="0" smtClean="0"/>
              <a:t>Knockoutjs.com</a:t>
            </a:r>
          </a:p>
          <a:p>
            <a:pPr lvl="1"/>
            <a:r>
              <a:rPr lang="en-US" dirty="0" smtClean="0"/>
              <a:t>Learn.knockoutjs.com</a:t>
            </a:r>
          </a:p>
          <a:p>
            <a:pPr lvl="1"/>
            <a:r>
              <a:rPr lang="en-US" dirty="0" smtClean="0"/>
              <a:t>github.com/</a:t>
            </a:r>
            <a:r>
              <a:rPr lang="en-US" dirty="0" err="1" smtClean="0"/>
              <a:t>stevensanderson</a:t>
            </a:r>
            <a:r>
              <a:rPr lang="en-US" dirty="0" smtClean="0"/>
              <a:t>/knockout</a:t>
            </a:r>
          </a:p>
          <a:p>
            <a:r>
              <a:rPr lang="en-US" dirty="0" err="1" smtClean="0"/>
              <a:t>Knockout.Unobtrusive</a:t>
            </a:r>
            <a:endParaRPr lang="en-US" dirty="0" smtClean="0"/>
          </a:p>
          <a:p>
            <a:pPr lvl="1"/>
            <a:r>
              <a:rPr lang="en-US" dirty="0" smtClean="0"/>
              <a:t>bsatrom.github.com/</a:t>
            </a:r>
            <a:r>
              <a:rPr lang="en-US" dirty="0" err="1" smtClean="0"/>
              <a:t>knockout.unobtrusive</a:t>
            </a:r>
            <a:endParaRPr lang="en-US" dirty="0" smtClean="0"/>
          </a:p>
          <a:p>
            <a:pPr lvl="1"/>
            <a:r>
              <a:rPr lang="en-US" dirty="0" smtClean="0"/>
              <a:t>userinexperience.com/?p=689</a:t>
            </a:r>
          </a:p>
          <a:p>
            <a:pPr lvl="1"/>
            <a:endParaRPr lang="en-US" dirty="0"/>
          </a:p>
          <a:p>
            <a:pPr marL="457200" lvl="1" indent="0">
              <a:buNone/>
            </a:pPr>
            <a:r>
              <a:rPr lang="en-US" dirty="0" smtClean="0"/>
              <a:t>Download </a:t>
            </a:r>
            <a:r>
              <a:rPr lang="en-US" dirty="0" err="1" smtClean="0"/>
              <a:t>WebMatrix</a:t>
            </a:r>
            <a:r>
              <a:rPr lang="en-US" dirty="0" smtClean="0"/>
              <a:t> for free from: </a:t>
            </a:r>
            <a:r>
              <a:rPr lang="en-US" b="1" dirty="0" smtClean="0">
                <a:effectLst>
                  <a:outerShdw blurRad="38100" dist="38100" dir="2700000" algn="tl">
                    <a:srgbClr val="000000">
                      <a:alpha val="43137"/>
                    </a:srgbClr>
                  </a:outerShdw>
                </a:effectLst>
              </a:rPr>
              <a:t>http://</a:t>
            </a:r>
            <a:r>
              <a:rPr lang="en-US" b="1" u="sng" dirty="0" smtClean="0">
                <a:effectLst>
                  <a:outerShdw blurRad="38100" dist="38100" dir="2700000" algn="tl">
                    <a:srgbClr val="000000">
                      <a:alpha val="43137"/>
                    </a:srgbClr>
                  </a:outerShdw>
                </a:effectLst>
              </a:rPr>
              <a:t>web.ms/webmatrix</a:t>
            </a:r>
          </a:p>
        </p:txBody>
      </p:sp>
    </p:spTree>
    <p:extLst>
      <p:ext uri="{BB962C8B-B14F-4D97-AF65-F5344CB8AC3E}">
        <p14:creationId xmlns:p14="http://schemas.microsoft.com/office/powerpoint/2010/main" val="709277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@BrandonSatrom</a:t>
            </a:r>
          </a:p>
          <a:p>
            <a:r>
              <a:rPr lang="en-US" dirty="0" smtClean="0">
                <a:hlinkClick r:id="rId3"/>
              </a:rPr>
              <a:t>www.userinexperience.com</a:t>
            </a:r>
            <a:endParaRPr lang="en-US" dirty="0" smtClean="0"/>
          </a:p>
          <a:p>
            <a:r>
              <a:rPr lang="en-US" dirty="0" smtClean="0"/>
              <a:t>http://github.com/bsatrom</a:t>
            </a:r>
            <a:endParaRPr lang="en-US" dirty="0"/>
          </a:p>
        </p:txBody>
      </p:sp>
      <p:pic>
        <p:nvPicPr>
          <p:cNvPr id="8194" name="Picture 2" descr="http://farm6.static.flickr.com/5150/5579137689_e31bd15893_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524000"/>
            <a:ext cx="3048000" cy="574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5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71985"/>
          </a:xfrm>
        </p:spPr>
        <p:txBody>
          <a:bodyPr>
            <a:noAutofit/>
          </a:bodyPr>
          <a:lstStyle/>
          <a:p>
            <a:r>
              <a:rPr lang="en-US" sz="3600" dirty="0" smtClean="0"/>
              <a:t>JavaScript... </a:t>
            </a:r>
            <a:r>
              <a:rPr lang="en-US" sz="3600" dirty="0"/>
              <a:t>i</a:t>
            </a:r>
            <a:r>
              <a:rPr lang="en-US" sz="3600" dirty="0" smtClean="0"/>
              <a:t>t’s kind of a big deal</a:t>
            </a:r>
            <a:endParaRPr lang="en-US" sz="3600" dirty="0"/>
          </a:p>
        </p:txBody>
      </p:sp>
      <p:sp>
        <p:nvSpPr>
          <p:cNvPr id="2" name="Rounded Rectangle 1"/>
          <p:cNvSpPr/>
          <p:nvPr/>
        </p:nvSpPr>
        <p:spPr bwMode="auto">
          <a:xfrm>
            <a:off x="1290279" y="2136318"/>
            <a:ext cx="978949" cy="682168"/>
          </a:xfrm>
          <a:prstGeom prst="roundRect">
            <a:avLst/>
          </a:prstGeom>
          <a:solidFill>
            <a:schemeClr val="tx2">
              <a:lumMod val="40000"/>
              <a:lumOff val="6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Client</a:t>
            </a:r>
          </a:p>
        </p:txBody>
      </p:sp>
      <p:sp>
        <p:nvSpPr>
          <p:cNvPr id="4" name="Rounded Rectangle 3"/>
          <p:cNvSpPr/>
          <p:nvPr/>
        </p:nvSpPr>
        <p:spPr bwMode="auto">
          <a:xfrm>
            <a:off x="2390703" y="2136318"/>
            <a:ext cx="3830047" cy="682168"/>
          </a:xfrm>
          <a:prstGeom prst="roundRect">
            <a:avLst/>
          </a:prstGeom>
          <a:solidFill>
            <a:schemeClr val="accent2">
              <a:lumMod val="40000"/>
              <a:lumOff val="6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914099"/>
            <a:r>
              <a:rPr lang="en-US" sz="2200" dirty="0">
                <a:solidFill>
                  <a:schemeClr val="tx1">
                    <a:alpha val="99000"/>
                  </a:schemeClr>
                </a:solidFill>
              </a:rPr>
              <a:t>Server</a:t>
            </a:r>
          </a:p>
        </p:txBody>
      </p:sp>
      <p:sp>
        <p:nvSpPr>
          <p:cNvPr id="5" name="Rounded Rectangle 4"/>
          <p:cNvSpPr/>
          <p:nvPr/>
        </p:nvSpPr>
        <p:spPr bwMode="auto">
          <a:xfrm>
            <a:off x="6363663" y="2136318"/>
            <a:ext cx="2386634" cy="682168"/>
          </a:xfrm>
          <a:prstGeom prst="roundRect">
            <a:avLst/>
          </a:prstGeom>
          <a:solidFill>
            <a:schemeClr val="accent3">
              <a:lumMod val="60000"/>
              <a:lumOff val="4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chemeClr val="tx1">
                    <a:alpha val="99000"/>
                  </a:schemeClr>
                </a:solidFill>
              </a:rPr>
              <a:t>Database</a:t>
            </a:r>
          </a:p>
        </p:txBody>
      </p:sp>
      <p:sp>
        <p:nvSpPr>
          <p:cNvPr id="8" name="Left Brace 7"/>
          <p:cNvSpPr/>
          <p:nvPr/>
        </p:nvSpPr>
        <p:spPr>
          <a:xfrm rot="5400000">
            <a:off x="1417376" y="1526631"/>
            <a:ext cx="461742" cy="607051"/>
          </a:xfrm>
          <a:prstGeom prst="leftBrace">
            <a:avLst/>
          </a:pr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9" name="TextBox 8"/>
          <p:cNvSpPr txBox="1"/>
          <p:nvPr/>
        </p:nvSpPr>
        <p:spPr>
          <a:xfrm>
            <a:off x="1005734" y="1146623"/>
            <a:ext cx="1285026" cy="369332"/>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0" name="TextBox 9"/>
          <p:cNvSpPr txBox="1"/>
          <p:nvPr/>
        </p:nvSpPr>
        <p:spPr>
          <a:xfrm>
            <a:off x="1" y="2261959"/>
            <a:ext cx="1344721" cy="430887"/>
          </a:xfrm>
          <a:prstGeom prst="rect">
            <a:avLst/>
          </a:prstGeom>
          <a:noFill/>
        </p:spPr>
        <p:txBody>
          <a:bodyPr wrap="square" lIns="0" tIns="0" rIns="0" bIns="0" rtlCol="0">
            <a:spAutoFit/>
          </a:bodyPr>
          <a:lstStyle/>
          <a:p>
            <a:pPr algn="ctr"/>
            <a:r>
              <a:rPr lang="en-US" sz="2800" b="1" dirty="0" smtClean="0">
                <a:gradFill>
                  <a:gsLst>
                    <a:gs pos="0">
                      <a:schemeClr val="tx1"/>
                    </a:gs>
                    <a:gs pos="86000">
                      <a:schemeClr val="tx1"/>
                    </a:gs>
                  </a:gsLst>
                  <a:lin ang="5400000" scaled="0"/>
                </a:gradFill>
                <a:effectLst>
                  <a:outerShdw blurRad="38100" dist="38100" dir="2700000" algn="tl">
                    <a:srgbClr val="000000">
                      <a:alpha val="43137"/>
                    </a:srgbClr>
                  </a:outerShdw>
                </a:effectLst>
              </a:rPr>
              <a:t>1990’s</a:t>
            </a:r>
          </a:p>
        </p:txBody>
      </p:sp>
      <p:sp>
        <p:nvSpPr>
          <p:cNvPr id="11" name="Rounded Rectangle 10"/>
          <p:cNvSpPr/>
          <p:nvPr/>
        </p:nvSpPr>
        <p:spPr bwMode="auto">
          <a:xfrm>
            <a:off x="1290278" y="3968735"/>
            <a:ext cx="1965398" cy="682168"/>
          </a:xfrm>
          <a:prstGeom prst="roundRect">
            <a:avLst/>
          </a:prstGeom>
          <a:solidFill>
            <a:schemeClr val="tx2">
              <a:lumMod val="40000"/>
              <a:lumOff val="6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Client</a:t>
            </a:r>
          </a:p>
        </p:txBody>
      </p:sp>
      <p:sp>
        <p:nvSpPr>
          <p:cNvPr id="12" name="Rounded Rectangle 11"/>
          <p:cNvSpPr/>
          <p:nvPr/>
        </p:nvSpPr>
        <p:spPr bwMode="auto">
          <a:xfrm>
            <a:off x="3347881" y="3968735"/>
            <a:ext cx="3501017" cy="682168"/>
          </a:xfrm>
          <a:prstGeom prst="roundRect">
            <a:avLst/>
          </a:prstGeom>
          <a:solidFill>
            <a:schemeClr val="accent2">
              <a:lumMod val="40000"/>
              <a:lumOff val="6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914099"/>
            <a:r>
              <a:rPr lang="en-US" sz="2200" dirty="0">
                <a:solidFill>
                  <a:schemeClr val="tx1">
                    <a:alpha val="99000"/>
                  </a:schemeClr>
                </a:solidFill>
              </a:rPr>
              <a:t>Server</a:t>
            </a:r>
          </a:p>
        </p:txBody>
      </p:sp>
      <p:sp>
        <p:nvSpPr>
          <p:cNvPr id="13" name="Rounded Rectangle 12"/>
          <p:cNvSpPr/>
          <p:nvPr/>
        </p:nvSpPr>
        <p:spPr bwMode="auto">
          <a:xfrm>
            <a:off x="6957784" y="3968735"/>
            <a:ext cx="1792512" cy="682168"/>
          </a:xfrm>
          <a:prstGeom prst="roundRect">
            <a:avLst/>
          </a:prstGeom>
          <a:solidFill>
            <a:schemeClr val="accent3">
              <a:lumMod val="60000"/>
              <a:lumOff val="4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chemeClr val="tx1">
                    <a:alpha val="99000"/>
                  </a:schemeClr>
                </a:solidFill>
              </a:rPr>
              <a:t>Database</a:t>
            </a:r>
          </a:p>
        </p:txBody>
      </p:sp>
      <p:sp>
        <p:nvSpPr>
          <p:cNvPr id="14" name="Left Brace 13"/>
          <p:cNvSpPr/>
          <p:nvPr/>
        </p:nvSpPr>
        <p:spPr>
          <a:xfrm rot="5400000">
            <a:off x="2272580" y="2460300"/>
            <a:ext cx="512556" cy="2368275"/>
          </a:xfrm>
          <a:prstGeom prst="leftBrace">
            <a:avLst/>
          </a:pr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5" name="TextBox 14"/>
          <p:cNvSpPr txBox="1"/>
          <p:nvPr/>
        </p:nvSpPr>
        <p:spPr>
          <a:xfrm>
            <a:off x="1709835" y="2964498"/>
            <a:ext cx="1638046" cy="369332"/>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16" name="TextBox 15"/>
          <p:cNvSpPr txBox="1"/>
          <p:nvPr/>
        </p:nvSpPr>
        <p:spPr>
          <a:xfrm>
            <a:off x="1" y="4094376"/>
            <a:ext cx="1344721" cy="430887"/>
          </a:xfrm>
          <a:prstGeom prst="rect">
            <a:avLst/>
          </a:prstGeom>
          <a:noFill/>
        </p:spPr>
        <p:txBody>
          <a:bodyPr wrap="square" lIns="0" tIns="0" rIns="0" bIns="0" rtlCol="0">
            <a:spAutoFit/>
          </a:bodyPr>
          <a:lstStyle/>
          <a:p>
            <a:pPr algn="ctr"/>
            <a:r>
              <a:rPr lang="en-US" sz="2800" b="1" dirty="0" smtClean="0">
                <a:gradFill>
                  <a:gsLst>
                    <a:gs pos="0">
                      <a:schemeClr val="tx1"/>
                    </a:gs>
                    <a:gs pos="86000">
                      <a:schemeClr val="tx1"/>
                    </a:gs>
                  </a:gsLst>
                  <a:lin ang="5400000" scaled="0"/>
                </a:gradFill>
                <a:effectLst>
                  <a:outerShdw blurRad="38100" dist="38100" dir="2700000" algn="tl">
                    <a:srgbClr val="000000">
                      <a:alpha val="43137"/>
                    </a:srgbClr>
                  </a:outerShdw>
                </a:effectLst>
              </a:rPr>
              <a:t>2000’s</a:t>
            </a:r>
          </a:p>
        </p:txBody>
      </p:sp>
      <p:sp>
        <p:nvSpPr>
          <p:cNvPr id="17" name="Rounded Rectangle 16"/>
          <p:cNvSpPr/>
          <p:nvPr/>
        </p:nvSpPr>
        <p:spPr bwMode="auto">
          <a:xfrm>
            <a:off x="1286529" y="5746734"/>
            <a:ext cx="3700427" cy="682168"/>
          </a:xfrm>
          <a:prstGeom prst="roundRect">
            <a:avLst/>
          </a:prstGeom>
          <a:solidFill>
            <a:schemeClr val="tx2">
              <a:lumMod val="40000"/>
              <a:lumOff val="6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Client</a:t>
            </a:r>
          </a:p>
        </p:txBody>
      </p:sp>
      <p:sp>
        <p:nvSpPr>
          <p:cNvPr id="18" name="Rounded Rectangle 17"/>
          <p:cNvSpPr/>
          <p:nvPr/>
        </p:nvSpPr>
        <p:spPr bwMode="auto">
          <a:xfrm>
            <a:off x="5133950" y="5746734"/>
            <a:ext cx="2226710" cy="682168"/>
          </a:xfrm>
          <a:prstGeom prst="roundRect">
            <a:avLst/>
          </a:prstGeom>
          <a:solidFill>
            <a:schemeClr val="accent2">
              <a:lumMod val="40000"/>
              <a:lumOff val="6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p>
            <a:pPr algn="ctr" defTabSz="914099"/>
            <a:r>
              <a:rPr lang="en-US" sz="2200" dirty="0">
                <a:solidFill>
                  <a:schemeClr val="tx1">
                    <a:alpha val="99000"/>
                  </a:schemeClr>
                </a:solidFill>
              </a:rPr>
              <a:t>Server</a:t>
            </a:r>
          </a:p>
        </p:txBody>
      </p:sp>
      <p:sp>
        <p:nvSpPr>
          <p:cNvPr id="19" name="Rounded Rectangle 18"/>
          <p:cNvSpPr/>
          <p:nvPr/>
        </p:nvSpPr>
        <p:spPr bwMode="auto">
          <a:xfrm>
            <a:off x="7469545" y="5746734"/>
            <a:ext cx="1277001" cy="682168"/>
          </a:xfrm>
          <a:prstGeom prst="roundRect">
            <a:avLst/>
          </a:prstGeom>
          <a:solidFill>
            <a:schemeClr val="accent3">
              <a:lumMod val="60000"/>
              <a:lumOff val="40000"/>
            </a:schemeClr>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chemeClr val="tx1">
                    <a:alpha val="99000"/>
                  </a:schemeClr>
                </a:solidFill>
              </a:rPr>
              <a:t>Database</a:t>
            </a:r>
          </a:p>
        </p:txBody>
      </p:sp>
      <p:sp>
        <p:nvSpPr>
          <p:cNvPr id="20" name="Left Brace 19"/>
          <p:cNvSpPr/>
          <p:nvPr/>
        </p:nvSpPr>
        <p:spPr>
          <a:xfrm rot="5400000">
            <a:off x="4343043" y="2164088"/>
            <a:ext cx="508925" cy="6513071"/>
          </a:xfrm>
          <a:prstGeom prst="leftBrace">
            <a:avLst/>
          </a:pr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1" name="TextBox 20"/>
          <p:cNvSpPr txBox="1"/>
          <p:nvPr/>
        </p:nvSpPr>
        <p:spPr>
          <a:xfrm>
            <a:off x="3763980" y="4742498"/>
            <a:ext cx="1638046" cy="430887"/>
          </a:xfrm>
          <a:prstGeom prst="rect">
            <a:avLst/>
          </a:prstGeom>
          <a:noFill/>
        </p:spPr>
        <p:txBody>
          <a:bodyPr wrap="square" lIns="0" tIns="0" rIns="0" bIns="0" rtlCol="0">
            <a:spAutoFit/>
          </a:bodyPr>
          <a:lstStyle/>
          <a:p>
            <a:pPr algn="ctr"/>
            <a:r>
              <a:rPr lang="en-US" sz="2800" b="1" dirty="0" smtClean="0">
                <a:gradFill>
                  <a:gsLst>
                    <a:gs pos="0">
                      <a:schemeClr val="tx1"/>
                    </a:gs>
                    <a:gs pos="86000">
                      <a:schemeClr val="tx1"/>
                    </a:gs>
                  </a:gsLst>
                  <a:lin ang="5400000" scaled="0"/>
                </a:gradFill>
                <a:effectLst>
                  <a:outerShdw blurRad="38100" dist="38100" dir="2700000" algn="tl">
                    <a:srgbClr val="000000">
                      <a:alpha val="43137"/>
                    </a:srgbClr>
                  </a:outerShdw>
                </a:effectLst>
              </a:rPr>
              <a:t>JavaScript</a:t>
            </a:r>
          </a:p>
        </p:txBody>
      </p:sp>
      <p:sp>
        <p:nvSpPr>
          <p:cNvPr id="22" name="TextBox 21"/>
          <p:cNvSpPr txBox="1"/>
          <p:nvPr/>
        </p:nvSpPr>
        <p:spPr>
          <a:xfrm>
            <a:off x="-3749" y="5872375"/>
            <a:ext cx="1344721" cy="430887"/>
          </a:xfrm>
          <a:prstGeom prst="rect">
            <a:avLst/>
          </a:prstGeom>
          <a:noFill/>
        </p:spPr>
        <p:txBody>
          <a:bodyPr wrap="square" lIns="0" tIns="0" rIns="0" bIns="0" rtlCol="0">
            <a:spAutoFit/>
          </a:bodyPr>
          <a:lstStyle/>
          <a:p>
            <a:pPr algn="ctr"/>
            <a:r>
              <a:rPr lang="en-US" sz="2800" b="1" dirty="0" smtClean="0">
                <a:gradFill>
                  <a:gsLst>
                    <a:gs pos="0">
                      <a:schemeClr val="tx1"/>
                    </a:gs>
                    <a:gs pos="86000">
                      <a:schemeClr val="tx1"/>
                    </a:gs>
                  </a:gsLst>
                  <a:lin ang="5400000" scaled="0"/>
                </a:gradFill>
                <a:effectLst>
                  <a:outerShdw blurRad="38100" dist="38100" dir="2700000" algn="tl">
                    <a:srgbClr val="000000">
                      <a:alpha val="43137"/>
                    </a:srgbClr>
                  </a:outerShdw>
                </a:effectLst>
              </a:rPr>
              <a:t>Today</a:t>
            </a:r>
          </a:p>
        </p:txBody>
      </p:sp>
    </p:spTree>
    <p:extLst>
      <p:ext uri="{BB962C8B-B14F-4D97-AF65-F5344CB8AC3E}">
        <p14:creationId xmlns:p14="http://schemas.microsoft.com/office/powerpoint/2010/main" val="324089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1000"/>
                                        <p:tgtEl>
                                          <p:spTgt spid="17"/>
                                        </p:tgtEl>
                                      </p:cBhvr>
                                    </p:animEffect>
                                    <p:anim calcmode="lin" valueType="num">
                                      <p:cBhvr>
                                        <p:cTn id="72" dur="1000" fill="hold"/>
                                        <p:tgtEl>
                                          <p:spTgt spid="17"/>
                                        </p:tgtEl>
                                        <p:attrNameLst>
                                          <p:attrName>ppt_x</p:attrName>
                                        </p:attrNameLst>
                                      </p:cBhvr>
                                      <p:tavLst>
                                        <p:tav tm="0">
                                          <p:val>
                                            <p:strVal val="#ppt_x"/>
                                          </p:val>
                                        </p:tav>
                                        <p:tav tm="100000">
                                          <p:val>
                                            <p:strVal val="#ppt_x"/>
                                          </p:val>
                                        </p:tav>
                                      </p:tavLst>
                                    </p:anim>
                                    <p:anim calcmode="lin" valueType="num">
                                      <p:cBhvr>
                                        <p:cTn id="73" dur="10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1000"/>
                                        <p:tgtEl>
                                          <p:spTgt spid="22"/>
                                        </p:tgtEl>
                                      </p:cBhvr>
                                    </p:animEffect>
                                    <p:anim calcmode="lin" valueType="num">
                                      <p:cBhvr>
                                        <p:cTn id="97" dur="1000" fill="hold"/>
                                        <p:tgtEl>
                                          <p:spTgt spid="22"/>
                                        </p:tgtEl>
                                        <p:attrNameLst>
                                          <p:attrName>ppt_x</p:attrName>
                                        </p:attrNameLst>
                                      </p:cBhvr>
                                      <p:tavLst>
                                        <p:tav tm="0">
                                          <p:val>
                                            <p:strVal val="#ppt_x"/>
                                          </p:val>
                                        </p:tav>
                                        <p:tav tm="100000">
                                          <p:val>
                                            <p:strVal val="#ppt_x"/>
                                          </p:val>
                                        </p:tav>
                                      </p:tavLst>
                                    </p:anim>
                                    <p:anim calcmode="lin" valueType="num">
                                      <p:cBhvr>
                                        <p:cTn id="9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P spid="9" grpId="0"/>
      <p:bldP spid="10" grpId="0"/>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8000" contrast="-31000"/>
                    </a14:imgEffect>
                  </a14:imgLayer>
                </a14:imgProps>
              </a:ext>
              <a:ext uri="{28A0092B-C50C-407E-A947-70E740481C1C}">
                <a14:useLocalDpi xmlns:a14="http://schemas.microsoft.com/office/drawing/2010/main" val="0"/>
              </a:ext>
            </a:extLst>
          </a:blip>
          <a:srcRect l="1213" t="2384" b="23506"/>
          <a:stretch/>
        </p:blipFill>
        <p:spPr bwMode="auto">
          <a:xfrm>
            <a:off x="0" y="1"/>
            <a:ext cx="12188825"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31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Script?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farm5.static.flickr.com/4054/4699302559_eeeaab770f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95" y="-381000"/>
            <a:ext cx="97536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05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2" descr="http://knockoutjs.com/img/k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336" y="1943100"/>
            <a:ext cx="5758064"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knockoutjs.com/img/feature-icons/declarative-binding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536" y="3619500"/>
            <a:ext cx="8953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knockoutjs.com/img/feature-icons/automatic-refresh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1161" y="3619500"/>
            <a:ext cx="866775"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knockoutjs.com/img/feature-icons/dependency-trackin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6136" y="3619500"/>
            <a:ext cx="866775"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knockoutjs.com/img/feature-icons/templati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5100" y="3619500"/>
            <a:ext cx="876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807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2438400"/>
            <a:ext cx="8077200" cy="212365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1" u="none" strike="noStrike" kern="0" cap="none" spc="0" normalizeH="0" baseline="0" noProof="0" dirty="0" smtClean="0">
                <a:ln>
                  <a:noFill/>
                </a:ln>
                <a:effectLst/>
                <a:uLnTx/>
                <a:uFillTx/>
                <a:ea typeface="+mj-ea"/>
                <a:cs typeface="+mj-cs"/>
              </a:rPr>
              <a:t>Knockout works with </a:t>
            </a:r>
            <a:r>
              <a:rPr kumimoji="0" lang="en-US" sz="4400" b="0" i="1" u="none" strike="noStrike" kern="0" cap="none" spc="0" normalizeH="0" baseline="0" noProof="0" dirty="0" smtClean="0">
                <a:ln>
                  <a:noFill/>
                </a:ln>
                <a:solidFill>
                  <a:srgbClr val="00B0F0"/>
                </a:solidFill>
                <a:effectLst/>
                <a:uLnTx/>
                <a:uFillTx/>
                <a:ea typeface="+mj-ea"/>
                <a:cs typeface="+mj-cs"/>
              </a:rPr>
              <a:t>any</a:t>
            </a:r>
            <a:r>
              <a:rPr kumimoji="0" lang="en-US" sz="4400" b="0" i="1" u="none" strike="noStrike" kern="0" cap="none" spc="0" normalizeH="0" baseline="0" noProof="0" dirty="0" smtClean="0">
                <a:ln>
                  <a:noFill/>
                </a:ln>
                <a:effectLst/>
                <a:uLnTx/>
                <a:uFillTx/>
                <a:ea typeface="+mj-ea"/>
                <a:cs typeface="+mj-cs"/>
              </a:rPr>
              <a:t> server-side web development framework…</a:t>
            </a:r>
            <a:endParaRPr kumimoji="0" lang="en-US" sz="1800" b="0" i="0" u="none" strike="noStrike" kern="0" cap="none" spc="0" normalizeH="0" baseline="0" noProof="0" dirty="0" smtClean="0">
              <a:ln>
                <a:noFill/>
              </a:ln>
              <a:effectLst/>
              <a:uLnTx/>
              <a:uFillTx/>
            </a:endParaRPr>
          </a:p>
        </p:txBody>
      </p:sp>
    </p:spTree>
    <p:extLst>
      <p:ext uri="{BB962C8B-B14F-4D97-AF65-F5344CB8AC3E}">
        <p14:creationId xmlns:p14="http://schemas.microsoft.com/office/powerpoint/2010/main" val="3553273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grpSp>
        <p:nvGrpSpPr>
          <p:cNvPr id="5" name="Group 4"/>
          <p:cNvGrpSpPr/>
          <p:nvPr/>
        </p:nvGrpSpPr>
        <p:grpSpPr>
          <a:xfrm>
            <a:off x="1465628" y="1601729"/>
            <a:ext cx="6212743" cy="4522904"/>
            <a:chOff x="1465628" y="1601729"/>
            <a:chExt cx="6212743" cy="4522904"/>
          </a:xfrm>
        </p:grpSpPr>
        <p:sp>
          <p:nvSpPr>
            <p:cNvPr id="6" name="Freeform 5"/>
            <p:cNvSpPr/>
            <p:nvPr/>
          </p:nvSpPr>
          <p:spPr>
            <a:xfrm>
              <a:off x="3400648" y="1601729"/>
              <a:ext cx="2342703" cy="1171351"/>
            </a:xfrm>
            <a:custGeom>
              <a:avLst/>
              <a:gdLst>
                <a:gd name="connsiteX0" fmla="*/ 0 w 2342703"/>
                <a:gd name="connsiteY0" fmla="*/ 117135 h 1171351"/>
                <a:gd name="connsiteX1" fmla="*/ 117135 w 2342703"/>
                <a:gd name="connsiteY1" fmla="*/ 0 h 1171351"/>
                <a:gd name="connsiteX2" fmla="*/ 2225568 w 2342703"/>
                <a:gd name="connsiteY2" fmla="*/ 0 h 1171351"/>
                <a:gd name="connsiteX3" fmla="*/ 2342703 w 2342703"/>
                <a:gd name="connsiteY3" fmla="*/ 117135 h 1171351"/>
                <a:gd name="connsiteX4" fmla="*/ 2342703 w 2342703"/>
                <a:gd name="connsiteY4" fmla="*/ 1054216 h 1171351"/>
                <a:gd name="connsiteX5" fmla="*/ 2225568 w 2342703"/>
                <a:gd name="connsiteY5" fmla="*/ 1171351 h 1171351"/>
                <a:gd name="connsiteX6" fmla="*/ 117135 w 2342703"/>
                <a:gd name="connsiteY6" fmla="*/ 1171351 h 1171351"/>
                <a:gd name="connsiteX7" fmla="*/ 0 w 2342703"/>
                <a:gd name="connsiteY7" fmla="*/ 1054216 h 1171351"/>
                <a:gd name="connsiteX8" fmla="*/ 0 w 2342703"/>
                <a:gd name="connsiteY8" fmla="*/ 117135 h 117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703" h="1171351">
                  <a:moveTo>
                    <a:pt x="0" y="117135"/>
                  </a:moveTo>
                  <a:cubicBezTo>
                    <a:pt x="0" y="52443"/>
                    <a:pt x="52443" y="0"/>
                    <a:pt x="117135" y="0"/>
                  </a:cubicBezTo>
                  <a:lnTo>
                    <a:pt x="2225568" y="0"/>
                  </a:lnTo>
                  <a:cubicBezTo>
                    <a:pt x="2290260" y="0"/>
                    <a:pt x="2342703" y="52443"/>
                    <a:pt x="2342703" y="117135"/>
                  </a:cubicBezTo>
                  <a:lnTo>
                    <a:pt x="2342703" y="1054216"/>
                  </a:lnTo>
                  <a:cubicBezTo>
                    <a:pt x="2342703" y="1118908"/>
                    <a:pt x="2290260" y="1171351"/>
                    <a:pt x="2225568" y="1171351"/>
                  </a:cubicBezTo>
                  <a:lnTo>
                    <a:pt x="117135" y="1171351"/>
                  </a:lnTo>
                  <a:cubicBezTo>
                    <a:pt x="52443" y="1171351"/>
                    <a:pt x="0" y="1118908"/>
                    <a:pt x="0" y="1054216"/>
                  </a:cubicBezTo>
                  <a:lnTo>
                    <a:pt x="0" y="1171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848" tIns="163848" rIns="163848" bIns="163848" numCol="1" spcCol="1270" anchor="ctr" anchorCtr="0">
              <a:noAutofit/>
            </a:bodyPr>
            <a:lstStyle/>
            <a:p>
              <a:pPr lvl="0" algn="ctr" defTabSz="1511300">
                <a:lnSpc>
                  <a:spcPct val="90000"/>
                </a:lnSpc>
                <a:spcBef>
                  <a:spcPct val="0"/>
                </a:spcBef>
                <a:spcAft>
                  <a:spcPct val="35000"/>
                </a:spcAft>
              </a:pPr>
              <a:r>
                <a:rPr lang="en-US" sz="3400" kern="1200" dirty="0" smtClean="0"/>
                <a:t>Model</a:t>
              </a:r>
              <a:endParaRPr lang="en-US" sz="3400" kern="1200" dirty="0"/>
            </a:p>
          </p:txBody>
        </p:sp>
        <p:sp>
          <p:nvSpPr>
            <p:cNvPr id="7" name="Freeform 6"/>
            <p:cNvSpPr/>
            <p:nvPr/>
          </p:nvSpPr>
          <p:spPr>
            <a:xfrm rot="3600000">
              <a:off x="4928575" y="3658194"/>
              <a:ext cx="1221869" cy="409973"/>
            </a:xfrm>
            <a:custGeom>
              <a:avLst/>
              <a:gdLst>
                <a:gd name="connsiteX0" fmla="*/ 0 w 1221869"/>
                <a:gd name="connsiteY0" fmla="*/ 204987 h 409973"/>
                <a:gd name="connsiteX1" fmla="*/ 204987 w 1221869"/>
                <a:gd name="connsiteY1" fmla="*/ 0 h 409973"/>
                <a:gd name="connsiteX2" fmla="*/ 204987 w 1221869"/>
                <a:gd name="connsiteY2" fmla="*/ 81995 h 409973"/>
                <a:gd name="connsiteX3" fmla="*/ 1016883 w 1221869"/>
                <a:gd name="connsiteY3" fmla="*/ 81995 h 409973"/>
                <a:gd name="connsiteX4" fmla="*/ 1016883 w 1221869"/>
                <a:gd name="connsiteY4" fmla="*/ 0 h 409973"/>
                <a:gd name="connsiteX5" fmla="*/ 1221869 w 1221869"/>
                <a:gd name="connsiteY5" fmla="*/ 204987 h 409973"/>
                <a:gd name="connsiteX6" fmla="*/ 1016883 w 1221869"/>
                <a:gd name="connsiteY6" fmla="*/ 409973 h 409973"/>
                <a:gd name="connsiteX7" fmla="*/ 1016883 w 1221869"/>
                <a:gd name="connsiteY7" fmla="*/ 327978 h 409973"/>
                <a:gd name="connsiteX8" fmla="*/ 204987 w 1221869"/>
                <a:gd name="connsiteY8" fmla="*/ 327978 h 409973"/>
                <a:gd name="connsiteX9" fmla="*/ 204987 w 1221869"/>
                <a:gd name="connsiteY9" fmla="*/ 409973 h 409973"/>
                <a:gd name="connsiteX10" fmla="*/ 0 w 1221869"/>
                <a:gd name="connsiteY10" fmla="*/ 204987 h 40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1869" h="409973">
                  <a:moveTo>
                    <a:pt x="0" y="204987"/>
                  </a:moveTo>
                  <a:lnTo>
                    <a:pt x="204987" y="0"/>
                  </a:lnTo>
                  <a:lnTo>
                    <a:pt x="204987" y="81995"/>
                  </a:lnTo>
                  <a:lnTo>
                    <a:pt x="1016883" y="81995"/>
                  </a:lnTo>
                  <a:lnTo>
                    <a:pt x="1016883" y="0"/>
                  </a:lnTo>
                  <a:lnTo>
                    <a:pt x="1221869" y="204987"/>
                  </a:lnTo>
                  <a:lnTo>
                    <a:pt x="1016883" y="409973"/>
                  </a:lnTo>
                  <a:lnTo>
                    <a:pt x="1016883" y="327978"/>
                  </a:lnTo>
                  <a:lnTo>
                    <a:pt x="204987" y="327978"/>
                  </a:lnTo>
                  <a:lnTo>
                    <a:pt x="204987" y="409973"/>
                  </a:lnTo>
                  <a:lnTo>
                    <a:pt x="0" y="20498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2992" tIns="81994" rIns="122991" bIns="81995" numCol="1" spcCol="1270" anchor="ctr" anchorCtr="0">
              <a:noAutofit/>
            </a:bodyPr>
            <a:lstStyle/>
            <a:p>
              <a:pPr lvl="0" algn="ctr" defTabSz="755650">
                <a:lnSpc>
                  <a:spcPct val="90000"/>
                </a:lnSpc>
                <a:spcBef>
                  <a:spcPct val="0"/>
                </a:spcBef>
                <a:spcAft>
                  <a:spcPct val="35000"/>
                </a:spcAft>
              </a:pPr>
              <a:endParaRPr lang="en-US" sz="1700" kern="1200"/>
            </a:p>
          </p:txBody>
        </p:sp>
        <p:sp>
          <p:nvSpPr>
            <p:cNvPr id="8" name="Freeform 7"/>
            <p:cNvSpPr/>
            <p:nvPr/>
          </p:nvSpPr>
          <p:spPr>
            <a:xfrm>
              <a:off x="5335668" y="4953282"/>
              <a:ext cx="2342703" cy="1171351"/>
            </a:xfrm>
            <a:custGeom>
              <a:avLst/>
              <a:gdLst>
                <a:gd name="connsiteX0" fmla="*/ 0 w 2342703"/>
                <a:gd name="connsiteY0" fmla="*/ 117135 h 1171351"/>
                <a:gd name="connsiteX1" fmla="*/ 117135 w 2342703"/>
                <a:gd name="connsiteY1" fmla="*/ 0 h 1171351"/>
                <a:gd name="connsiteX2" fmla="*/ 2225568 w 2342703"/>
                <a:gd name="connsiteY2" fmla="*/ 0 h 1171351"/>
                <a:gd name="connsiteX3" fmla="*/ 2342703 w 2342703"/>
                <a:gd name="connsiteY3" fmla="*/ 117135 h 1171351"/>
                <a:gd name="connsiteX4" fmla="*/ 2342703 w 2342703"/>
                <a:gd name="connsiteY4" fmla="*/ 1054216 h 1171351"/>
                <a:gd name="connsiteX5" fmla="*/ 2225568 w 2342703"/>
                <a:gd name="connsiteY5" fmla="*/ 1171351 h 1171351"/>
                <a:gd name="connsiteX6" fmla="*/ 117135 w 2342703"/>
                <a:gd name="connsiteY6" fmla="*/ 1171351 h 1171351"/>
                <a:gd name="connsiteX7" fmla="*/ 0 w 2342703"/>
                <a:gd name="connsiteY7" fmla="*/ 1054216 h 1171351"/>
                <a:gd name="connsiteX8" fmla="*/ 0 w 2342703"/>
                <a:gd name="connsiteY8" fmla="*/ 117135 h 117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703" h="1171351">
                  <a:moveTo>
                    <a:pt x="0" y="117135"/>
                  </a:moveTo>
                  <a:cubicBezTo>
                    <a:pt x="0" y="52443"/>
                    <a:pt x="52443" y="0"/>
                    <a:pt x="117135" y="0"/>
                  </a:cubicBezTo>
                  <a:lnTo>
                    <a:pt x="2225568" y="0"/>
                  </a:lnTo>
                  <a:cubicBezTo>
                    <a:pt x="2290260" y="0"/>
                    <a:pt x="2342703" y="52443"/>
                    <a:pt x="2342703" y="117135"/>
                  </a:cubicBezTo>
                  <a:lnTo>
                    <a:pt x="2342703" y="1054216"/>
                  </a:lnTo>
                  <a:cubicBezTo>
                    <a:pt x="2342703" y="1118908"/>
                    <a:pt x="2290260" y="1171351"/>
                    <a:pt x="2225568" y="1171351"/>
                  </a:cubicBezTo>
                  <a:lnTo>
                    <a:pt x="117135" y="1171351"/>
                  </a:lnTo>
                  <a:cubicBezTo>
                    <a:pt x="52443" y="1171351"/>
                    <a:pt x="0" y="1118908"/>
                    <a:pt x="0" y="1054216"/>
                  </a:cubicBezTo>
                  <a:lnTo>
                    <a:pt x="0" y="1171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848" tIns="163848" rIns="163848" bIns="163848" numCol="1" spcCol="1270" anchor="ctr" anchorCtr="0">
              <a:noAutofit/>
            </a:bodyPr>
            <a:lstStyle/>
            <a:p>
              <a:pPr lvl="0" algn="ctr" defTabSz="1511300">
                <a:lnSpc>
                  <a:spcPct val="90000"/>
                </a:lnSpc>
                <a:spcBef>
                  <a:spcPct val="0"/>
                </a:spcBef>
                <a:spcAft>
                  <a:spcPct val="35000"/>
                </a:spcAft>
              </a:pPr>
              <a:r>
                <a:rPr lang="en-US" sz="3400" kern="1200" smtClean="0"/>
                <a:t>ViewModel</a:t>
              </a:r>
              <a:endParaRPr lang="en-US" sz="3400" kern="1200"/>
            </a:p>
          </p:txBody>
        </p:sp>
        <p:sp>
          <p:nvSpPr>
            <p:cNvPr id="9" name="Freeform 8"/>
            <p:cNvSpPr/>
            <p:nvPr/>
          </p:nvSpPr>
          <p:spPr>
            <a:xfrm rot="21600000">
              <a:off x="3961065" y="5333970"/>
              <a:ext cx="1221869" cy="409974"/>
            </a:xfrm>
            <a:custGeom>
              <a:avLst/>
              <a:gdLst>
                <a:gd name="connsiteX0" fmla="*/ 0 w 1221869"/>
                <a:gd name="connsiteY0" fmla="*/ 204987 h 409973"/>
                <a:gd name="connsiteX1" fmla="*/ 204987 w 1221869"/>
                <a:gd name="connsiteY1" fmla="*/ 0 h 409973"/>
                <a:gd name="connsiteX2" fmla="*/ 204987 w 1221869"/>
                <a:gd name="connsiteY2" fmla="*/ 81995 h 409973"/>
                <a:gd name="connsiteX3" fmla="*/ 1016883 w 1221869"/>
                <a:gd name="connsiteY3" fmla="*/ 81995 h 409973"/>
                <a:gd name="connsiteX4" fmla="*/ 1016883 w 1221869"/>
                <a:gd name="connsiteY4" fmla="*/ 0 h 409973"/>
                <a:gd name="connsiteX5" fmla="*/ 1221869 w 1221869"/>
                <a:gd name="connsiteY5" fmla="*/ 204987 h 409973"/>
                <a:gd name="connsiteX6" fmla="*/ 1016883 w 1221869"/>
                <a:gd name="connsiteY6" fmla="*/ 409973 h 409973"/>
                <a:gd name="connsiteX7" fmla="*/ 1016883 w 1221869"/>
                <a:gd name="connsiteY7" fmla="*/ 327978 h 409973"/>
                <a:gd name="connsiteX8" fmla="*/ 204987 w 1221869"/>
                <a:gd name="connsiteY8" fmla="*/ 327978 h 409973"/>
                <a:gd name="connsiteX9" fmla="*/ 204987 w 1221869"/>
                <a:gd name="connsiteY9" fmla="*/ 409973 h 409973"/>
                <a:gd name="connsiteX10" fmla="*/ 0 w 1221869"/>
                <a:gd name="connsiteY10" fmla="*/ 204987 h 40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1869" h="409973">
                  <a:moveTo>
                    <a:pt x="1221869" y="204986"/>
                  </a:moveTo>
                  <a:lnTo>
                    <a:pt x="1016882" y="409972"/>
                  </a:lnTo>
                  <a:lnTo>
                    <a:pt x="1016882" y="327977"/>
                  </a:lnTo>
                  <a:lnTo>
                    <a:pt x="204986" y="327977"/>
                  </a:lnTo>
                  <a:lnTo>
                    <a:pt x="204986" y="409972"/>
                  </a:lnTo>
                  <a:lnTo>
                    <a:pt x="0" y="204986"/>
                  </a:lnTo>
                  <a:lnTo>
                    <a:pt x="204986" y="1"/>
                  </a:lnTo>
                  <a:lnTo>
                    <a:pt x="204986" y="81996"/>
                  </a:lnTo>
                  <a:lnTo>
                    <a:pt x="1016882" y="81996"/>
                  </a:lnTo>
                  <a:lnTo>
                    <a:pt x="1016882" y="1"/>
                  </a:lnTo>
                  <a:lnTo>
                    <a:pt x="1221869" y="20498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2992" tIns="81996" rIns="122992" bIns="81995" numCol="1" spcCol="1270" anchor="ctr" anchorCtr="0">
              <a:noAutofit/>
            </a:bodyPr>
            <a:lstStyle/>
            <a:p>
              <a:pPr lvl="0" algn="ctr" defTabSz="755650">
                <a:lnSpc>
                  <a:spcPct val="90000"/>
                </a:lnSpc>
                <a:spcBef>
                  <a:spcPct val="0"/>
                </a:spcBef>
                <a:spcAft>
                  <a:spcPct val="35000"/>
                </a:spcAft>
              </a:pPr>
              <a:endParaRPr lang="en-US" sz="1700" kern="1200"/>
            </a:p>
          </p:txBody>
        </p:sp>
        <p:sp>
          <p:nvSpPr>
            <p:cNvPr id="10" name="Freeform 9"/>
            <p:cNvSpPr/>
            <p:nvPr/>
          </p:nvSpPr>
          <p:spPr>
            <a:xfrm>
              <a:off x="1465628" y="4953282"/>
              <a:ext cx="2342703" cy="1171351"/>
            </a:xfrm>
            <a:custGeom>
              <a:avLst/>
              <a:gdLst>
                <a:gd name="connsiteX0" fmla="*/ 0 w 2342703"/>
                <a:gd name="connsiteY0" fmla="*/ 117135 h 1171351"/>
                <a:gd name="connsiteX1" fmla="*/ 117135 w 2342703"/>
                <a:gd name="connsiteY1" fmla="*/ 0 h 1171351"/>
                <a:gd name="connsiteX2" fmla="*/ 2225568 w 2342703"/>
                <a:gd name="connsiteY2" fmla="*/ 0 h 1171351"/>
                <a:gd name="connsiteX3" fmla="*/ 2342703 w 2342703"/>
                <a:gd name="connsiteY3" fmla="*/ 117135 h 1171351"/>
                <a:gd name="connsiteX4" fmla="*/ 2342703 w 2342703"/>
                <a:gd name="connsiteY4" fmla="*/ 1054216 h 1171351"/>
                <a:gd name="connsiteX5" fmla="*/ 2225568 w 2342703"/>
                <a:gd name="connsiteY5" fmla="*/ 1171351 h 1171351"/>
                <a:gd name="connsiteX6" fmla="*/ 117135 w 2342703"/>
                <a:gd name="connsiteY6" fmla="*/ 1171351 h 1171351"/>
                <a:gd name="connsiteX7" fmla="*/ 0 w 2342703"/>
                <a:gd name="connsiteY7" fmla="*/ 1054216 h 1171351"/>
                <a:gd name="connsiteX8" fmla="*/ 0 w 2342703"/>
                <a:gd name="connsiteY8" fmla="*/ 117135 h 117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2703" h="1171351">
                  <a:moveTo>
                    <a:pt x="0" y="117135"/>
                  </a:moveTo>
                  <a:cubicBezTo>
                    <a:pt x="0" y="52443"/>
                    <a:pt x="52443" y="0"/>
                    <a:pt x="117135" y="0"/>
                  </a:cubicBezTo>
                  <a:lnTo>
                    <a:pt x="2225568" y="0"/>
                  </a:lnTo>
                  <a:cubicBezTo>
                    <a:pt x="2290260" y="0"/>
                    <a:pt x="2342703" y="52443"/>
                    <a:pt x="2342703" y="117135"/>
                  </a:cubicBezTo>
                  <a:lnTo>
                    <a:pt x="2342703" y="1054216"/>
                  </a:lnTo>
                  <a:cubicBezTo>
                    <a:pt x="2342703" y="1118908"/>
                    <a:pt x="2290260" y="1171351"/>
                    <a:pt x="2225568" y="1171351"/>
                  </a:cubicBezTo>
                  <a:lnTo>
                    <a:pt x="117135" y="1171351"/>
                  </a:lnTo>
                  <a:cubicBezTo>
                    <a:pt x="52443" y="1171351"/>
                    <a:pt x="0" y="1118908"/>
                    <a:pt x="0" y="1054216"/>
                  </a:cubicBezTo>
                  <a:lnTo>
                    <a:pt x="0" y="11713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848" tIns="163848" rIns="163848" bIns="163848" numCol="1" spcCol="1270" anchor="ctr" anchorCtr="0">
              <a:noAutofit/>
            </a:bodyPr>
            <a:lstStyle/>
            <a:p>
              <a:pPr lvl="0" algn="ctr" defTabSz="1511300">
                <a:lnSpc>
                  <a:spcPct val="90000"/>
                </a:lnSpc>
                <a:spcBef>
                  <a:spcPct val="0"/>
                </a:spcBef>
                <a:spcAft>
                  <a:spcPct val="35000"/>
                </a:spcAft>
              </a:pPr>
              <a:r>
                <a:rPr lang="en-US" sz="3400" kern="1200" dirty="0" smtClean="0"/>
                <a:t>View</a:t>
              </a:r>
              <a:endParaRPr lang="en-US" sz="3400" kern="1200" dirty="0"/>
            </a:p>
          </p:txBody>
        </p:sp>
        <p:sp>
          <p:nvSpPr>
            <p:cNvPr id="11" name="Freeform 10"/>
            <p:cNvSpPr/>
            <p:nvPr/>
          </p:nvSpPr>
          <p:spPr>
            <a:xfrm rot="18000000">
              <a:off x="2993555" y="3658194"/>
              <a:ext cx="1221869" cy="409973"/>
            </a:xfrm>
            <a:custGeom>
              <a:avLst/>
              <a:gdLst>
                <a:gd name="connsiteX0" fmla="*/ 0 w 1221869"/>
                <a:gd name="connsiteY0" fmla="*/ 204987 h 409973"/>
                <a:gd name="connsiteX1" fmla="*/ 204987 w 1221869"/>
                <a:gd name="connsiteY1" fmla="*/ 0 h 409973"/>
                <a:gd name="connsiteX2" fmla="*/ 204987 w 1221869"/>
                <a:gd name="connsiteY2" fmla="*/ 81995 h 409973"/>
                <a:gd name="connsiteX3" fmla="*/ 1016883 w 1221869"/>
                <a:gd name="connsiteY3" fmla="*/ 81995 h 409973"/>
                <a:gd name="connsiteX4" fmla="*/ 1016883 w 1221869"/>
                <a:gd name="connsiteY4" fmla="*/ 0 h 409973"/>
                <a:gd name="connsiteX5" fmla="*/ 1221869 w 1221869"/>
                <a:gd name="connsiteY5" fmla="*/ 204987 h 409973"/>
                <a:gd name="connsiteX6" fmla="*/ 1016883 w 1221869"/>
                <a:gd name="connsiteY6" fmla="*/ 409973 h 409973"/>
                <a:gd name="connsiteX7" fmla="*/ 1016883 w 1221869"/>
                <a:gd name="connsiteY7" fmla="*/ 327978 h 409973"/>
                <a:gd name="connsiteX8" fmla="*/ 204987 w 1221869"/>
                <a:gd name="connsiteY8" fmla="*/ 327978 h 409973"/>
                <a:gd name="connsiteX9" fmla="*/ 204987 w 1221869"/>
                <a:gd name="connsiteY9" fmla="*/ 409973 h 409973"/>
                <a:gd name="connsiteX10" fmla="*/ 0 w 1221869"/>
                <a:gd name="connsiteY10" fmla="*/ 204987 h 409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1869" h="409973">
                  <a:moveTo>
                    <a:pt x="0" y="204987"/>
                  </a:moveTo>
                  <a:lnTo>
                    <a:pt x="204987" y="0"/>
                  </a:lnTo>
                  <a:lnTo>
                    <a:pt x="204987" y="81995"/>
                  </a:lnTo>
                  <a:lnTo>
                    <a:pt x="1016883" y="81995"/>
                  </a:lnTo>
                  <a:lnTo>
                    <a:pt x="1016883" y="0"/>
                  </a:lnTo>
                  <a:lnTo>
                    <a:pt x="1221869" y="204987"/>
                  </a:lnTo>
                  <a:lnTo>
                    <a:pt x="1016883" y="409973"/>
                  </a:lnTo>
                  <a:lnTo>
                    <a:pt x="1016883" y="327978"/>
                  </a:lnTo>
                  <a:lnTo>
                    <a:pt x="204987" y="327978"/>
                  </a:lnTo>
                  <a:lnTo>
                    <a:pt x="204987" y="409973"/>
                  </a:lnTo>
                  <a:lnTo>
                    <a:pt x="0" y="20498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2991" tIns="81995" rIns="122992" bIns="81994" numCol="1" spcCol="1270" anchor="ctr" anchorCtr="0">
              <a:noAutofit/>
            </a:bodyPr>
            <a:lstStyle/>
            <a:p>
              <a:pPr lvl="0" algn="ctr" defTabSz="755650">
                <a:lnSpc>
                  <a:spcPct val="90000"/>
                </a:lnSpc>
                <a:spcBef>
                  <a:spcPct val="0"/>
                </a:spcBef>
                <a:spcAft>
                  <a:spcPct val="35000"/>
                </a:spcAft>
              </a:pPr>
              <a:endParaRPr lang="en-US" sz="1700" kern="1200"/>
            </a:p>
          </p:txBody>
        </p:sp>
      </p:grpSp>
    </p:spTree>
    <p:extLst>
      <p:ext uri="{BB962C8B-B14F-4D97-AF65-F5344CB8AC3E}">
        <p14:creationId xmlns:p14="http://schemas.microsoft.com/office/powerpoint/2010/main" val="1399863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arm1.static.flickr.com/44/368744129_6af262c955_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1" cy="73152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33400" y="3048000"/>
            <a:ext cx="4724400" cy="2133600"/>
          </a:xfrm>
        </p:spPr>
        <p:txBody>
          <a:bodyPr>
            <a:noAutofit/>
          </a:bodyPr>
          <a:lstStyle/>
          <a:p>
            <a:pPr algn="l"/>
            <a:r>
              <a:rPr lang="en-US" b="1" dirty="0" smtClean="0">
                <a:solidFill>
                  <a:schemeClr val="bg1"/>
                </a:solidFill>
              </a:rPr>
              <a:t>Getting Started with Knockout</a:t>
            </a:r>
            <a:endParaRPr lang="en-US" b="1" dirty="0">
              <a:solidFill>
                <a:schemeClr val="bg1"/>
              </a:solidFill>
            </a:endParaRPr>
          </a:p>
        </p:txBody>
      </p:sp>
    </p:spTree>
    <p:extLst>
      <p:ext uri="{BB962C8B-B14F-4D97-AF65-F5344CB8AC3E}">
        <p14:creationId xmlns:p14="http://schemas.microsoft.com/office/powerpoint/2010/main" val="2486847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1800</Words>
  <Application>Microsoft Office PowerPoint</Application>
  <PresentationFormat>On-screen Show (4:3)</PresentationFormat>
  <Paragraphs>179</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MVVM in JavaScript with KnockoutJS</vt:lpstr>
      <vt:lpstr>About Me</vt:lpstr>
      <vt:lpstr>JavaScript... it’s kind of a big deal</vt:lpstr>
      <vt:lpstr>PowerPoint Presentation</vt:lpstr>
      <vt:lpstr>Spaghetti Script?</vt:lpstr>
      <vt:lpstr>PowerPoint Presentation</vt:lpstr>
      <vt:lpstr>PowerPoint Presentation</vt:lpstr>
      <vt:lpstr>MVVM</vt:lpstr>
      <vt:lpstr>Getting Started with Knockout</vt:lpstr>
      <vt:lpstr>You got options…</vt:lpstr>
      <vt:lpstr>Simple as 1, 2, 3…</vt:lpstr>
      <vt:lpstr>data-bind=“text: name”</vt:lpstr>
      <vt:lpstr>var viewModel = {  name: “Hugo Reyes”; };</vt:lpstr>
      <vt:lpstr>ko.applyBindings(viewModel);</vt:lpstr>
      <vt:lpstr>Demo :: Knockout Basics</vt:lpstr>
      <vt:lpstr>Templating with Knockout</vt:lpstr>
      <vt:lpstr>Demo :: Templates</vt:lpstr>
      <vt:lpstr>MVVM + MVC = ?</vt:lpstr>
      <vt:lpstr>Demo :: Using Knockout with ASP.NET MVC</vt:lpstr>
      <vt:lpstr>data-bind?</vt:lpstr>
      <vt:lpstr>Demo :: Knockout.Unobtrusive</vt:lpstr>
      <vt:lpstr>PowerPoint Presentation</vt:lpstr>
      <vt:lpstr>Resources</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Brandon Satrom</cp:lastModifiedBy>
  <cp:revision>24</cp:revision>
  <dcterms:created xsi:type="dcterms:W3CDTF">2011-08-23T18:18:50Z</dcterms:created>
  <dcterms:modified xsi:type="dcterms:W3CDTF">2011-08-24T21:22:48Z</dcterms:modified>
</cp:coreProperties>
</file>