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8" r:id="rId6"/>
    <p:sldId id="260" r:id="rId7"/>
    <p:sldId id="261"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_Toc13886344"/><Relationship Id="rId3" Type="http://schemas.openxmlformats.org/officeDocument/2006/relationships/slide" Target="slide8.xml"/><Relationship Id="rId7" Type="http://schemas.openxmlformats.org/officeDocument/2006/relationships/hyperlink" Target="#_Toc13886343"/><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hyperlink" Target="#_Toc13886342"/><Relationship Id="rId5" Type="http://schemas.openxmlformats.org/officeDocument/2006/relationships/hyperlink" Target="#_Toc13886341"/><Relationship Id="rId4" Type="http://schemas.openxmlformats.org/officeDocument/2006/relationships/slide" Target="slide9.xml"/><Relationship Id="rId9" Type="http://schemas.openxmlformats.org/officeDocument/2006/relationships/slide" Target="slide10.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3" y="0"/>
            <a:ext cx="12221723" cy="6858000"/>
          </a:xfrm>
          <a:prstGeom prst="rect">
            <a:avLst/>
          </a:prstGeom>
        </p:spPr>
      </p:pic>
      <p:sp>
        <p:nvSpPr>
          <p:cNvPr id="3" name="Subtitle 2"/>
          <p:cNvSpPr>
            <a:spLocks noGrp="1"/>
          </p:cNvSpPr>
          <p:nvPr>
            <p:ph type="subTitle" idx="1"/>
          </p:nvPr>
        </p:nvSpPr>
        <p:spPr>
          <a:xfrm>
            <a:off x="5238206" y="156755"/>
            <a:ext cx="6844933" cy="3174274"/>
          </a:xfrm>
        </p:spPr>
        <p:txBody>
          <a:bodyPr>
            <a:normAutofit fontScale="32500" lnSpcReduction="20000"/>
          </a:bodyPr>
          <a:lstStyle/>
          <a:p>
            <a:pPr algn="ctr">
              <a:lnSpc>
                <a:spcPct val="107000"/>
              </a:lnSpc>
              <a:spcBef>
                <a:spcPts val="0"/>
              </a:spcBef>
              <a:spcAft>
                <a:spcPts val="800"/>
              </a:spcAft>
            </a:pPr>
            <a:r>
              <a:rPr lang="en-US" sz="8000" b="1" dirty="0">
                <a:solidFill>
                  <a:srgbClr val="FFFF00"/>
                </a:solidFill>
                <a:latin typeface="Times New Roman" panose="02020603050405020304" pitchFamily="18" charset="0"/>
                <a:ea typeface="Times New Roman" panose="02020603050405020304" pitchFamily="18" charset="0"/>
              </a:rPr>
              <a:t>Project Brief</a:t>
            </a:r>
          </a:p>
          <a:p>
            <a:pPr algn="ctr">
              <a:lnSpc>
                <a:spcPct val="107000"/>
              </a:lnSpc>
              <a:spcBef>
                <a:spcPts val="0"/>
              </a:spcBef>
              <a:spcAft>
                <a:spcPts val="800"/>
              </a:spcAft>
            </a:pPr>
            <a:r>
              <a:rPr lang="en-US" sz="9600" b="1" dirty="0">
                <a:solidFill>
                  <a:srgbClr val="FFFF00"/>
                </a:solidFill>
                <a:latin typeface="Times New Roman" panose="02020603050405020304" pitchFamily="18" charset="0"/>
                <a:ea typeface="Times New Roman" panose="02020603050405020304" pitchFamily="18" charset="0"/>
              </a:rPr>
              <a:t>PROJECT MANAGEMENT</a:t>
            </a:r>
          </a:p>
          <a:p>
            <a:pPr algn="ctr">
              <a:lnSpc>
                <a:spcPct val="107000"/>
              </a:lnSpc>
              <a:spcBef>
                <a:spcPts val="0"/>
              </a:spcBef>
              <a:spcAft>
                <a:spcPts val="800"/>
              </a:spcAft>
            </a:pPr>
            <a:r>
              <a:rPr lang="en-US" sz="12800" b="1" dirty="0">
                <a:solidFill>
                  <a:srgbClr val="FFFF00"/>
                </a:solidFill>
                <a:latin typeface="Times New Roman" panose="02020603050405020304" pitchFamily="18" charset="0"/>
                <a:ea typeface="Times New Roman" panose="02020603050405020304" pitchFamily="18" charset="0"/>
              </a:rPr>
              <a:t>Point Of Sales System (POS)</a:t>
            </a:r>
          </a:p>
          <a:p>
            <a:pPr algn="ctr">
              <a:lnSpc>
                <a:spcPct val="107000"/>
              </a:lnSpc>
              <a:spcBef>
                <a:spcPts val="0"/>
              </a:spcBef>
              <a:spcAft>
                <a:spcPts val="800"/>
              </a:spcAft>
            </a:pPr>
            <a:r>
              <a:rPr lang="en-US" sz="8000" b="1" dirty="0">
                <a:solidFill>
                  <a:srgbClr val="FFFF00"/>
                </a:solidFill>
                <a:latin typeface="Times New Roman" panose="02020603050405020304" pitchFamily="18" charset="0"/>
                <a:ea typeface="Times New Roman" panose="02020603050405020304" pitchFamily="18" charset="0"/>
              </a:rPr>
              <a:t>Group 02</a:t>
            </a:r>
          </a:p>
          <a:p>
            <a:pPr algn="ctr">
              <a:lnSpc>
                <a:spcPct val="107000"/>
              </a:lnSpc>
              <a:spcBef>
                <a:spcPts val="0"/>
              </a:spcBef>
              <a:spcAft>
                <a:spcPts val="800"/>
              </a:spcAft>
            </a:pPr>
            <a:r>
              <a:rPr lang="en-US" sz="8000" b="1" dirty="0">
                <a:solidFill>
                  <a:srgbClr val="FFFF00"/>
                </a:solidFill>
                <a:latin typeface="Times New Roman" panose="02020603050405020304" pitchFamily="18" charset="0"/>
                <a:ea typeface="Times New Roman" panose="02020603050405020304" pitchFamily="18" charset="0"/>
              </a:rPr>
              <a:t>BSc in Software Engineering</a:t>
            </a:r>
          </a:p>
          <a:p>
            <a:endParaRPr lang="en-US" dirty="0">
              <a:solidFill>
                <a:schemeClr val="tx1"/>
              </a:solidFill>
            </a:endParaRPr>
          </a:p>
        </p:txBody>
      </p:sp>
    </p:spTree>
    <p:extLst>
      <p:ext uri="{BB962C8B-B14F-4D97-AF65-F5344CB8AC3E}">
        <p14:creationId xmlns:p14="http://schemas.microsoft.com/office/powerpoint/2010/main" val="4052994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19" y="418012"/>
            <a:ext cx="10959737" cy="4991110"/>
          </a:xfrm>
          <a:prstGeom prst="rect">
            <a:avLst/>
          </a:prstGeom>
        </p:spPr>
        <p:txBody>
          <a:bodyPr wrap="square">
            <a:spAutoFit/>
          </a:bodyPr>
          <a:lstStyle/>
          <a:p>
            <a:pPr indent="457200">
              <a:lnSpc>
                <a:spcPct val="150000"/>
              </a:lnSpc>
              <a:spcBef>
                <a:spcPts val="1400"/>
              </a:spcBef>
              <a:spcAft>
                <a:spcPts val="400"/>
              </a:spcAft>
            </a:pPr>
            <a:r>
              <a:rPr lang="en-US" sz="4000" b="1" dirty="0">
                <a:solidFill>
                  <a:schemeClr val="bg1"/>
                </a:solidFill>
                <a:latin typeface="Times New Roman" panose="02020603050405020304" pitchFamily="18" charset="0"/>
              </a:rPr>
              <a:t>INTELLECTUAL CHALLENGES</a:t>
            </a:r>
          </a:p>
          <a:p>
            <a:pPr indent="457200">
              <a:lnSpc>
                <a:spcPct val="150000"/>
              </a:lnSpc>
              <a:spcBef>
                <a:spcPts val="1400"/>
              </a:spcBef>
              <a:spcAft>
                <a:spcPts val="400"/>
              </a:spcAft>
            </a:pPr>
            <a:endParaRPr lang="en-US" sz="2000" b="1" dirty="0">
              <a:solidFill>
                <a:schemeClr val="bg1"/>
              </a:solidFill>
              <a:latin typeface="Calibri" panose="020F0502020204030204" pitchFamily="34" charset="0"/>
            </a:endParaRPr>
          </a:p>
          <a:p>
            <a:pPr marL="1028700" marR="0" lvl="1" indent="-571500">
              <a:lnSpc>
                <a:spcPct val="150000"/>
              </a:lnSpc>
              <a:spcBef>
                <a:spcPts val="0"/>
              </a:spcBef>
              <a:spcAft>
                <a:spcPts val="0"/>
              </a:spcAft>
              <a:buFont typeface="Arial" panose="020B0604020202020204" pitchFamily="34" charset="0"/>
              <a:buChar char="•"/>
            </a:pPr>
            <a:r>
              <a:rPr lang="en-US" sz="3600" dirty="0">
                <a:solidFill>
                  <a:schemeClr val="bg1"/>
                </a:solidFill>
                <a:latin typeface="Times New Roman" panose="02020603050405020304" pitchFamily="18" charset="0"/>
                <a:ea typeface="Calibri" panose="020F0502020204030204" pitchFamily="34" charset="0"/>
              </a:rPr>
              <a:t>Giving the customer the suitable package.</a:t>
            </a:r>
          </a:p>
          <a:p>
            <a:pPr marL="914400" marR="0" lvl="1" indent="-457200">
              <a:lnSpc>
                <a:spcPct val="150000"/>
              </a:lnSpc>
              <a:spcBef>
                <a:spcPts val="0"/>
              </a:spcBef>
              <a:spcAft>
                <a:spcPts val="0"/>
              </a:spcAft>
              <a:buFont typeface="Arial" panose="020B0604020202020204" pitchFamily="34" charset="0"/>
              <a:buChar char="•"/>
            </a:pPr>
            <a:endParaRPr lang="en-US" sz="3200" dirty="0">
              <a:solidFill>
                <a:schemeClr val="bg1"/>
              </a:solidFill>
              <a:latin typeface="Calibri" panose="020F0502020204030204" pitchFamily="34" charset="0"/>
              <a:ea typeface="Calibri" panose="020F0502020204030204" pitchFamily="34" charset="0"/>
            </a:endParaRPr>
          </a:p>
          <a:p>
            <a:pPr marL="1028700" marR="0" lvl="1" indent="-571500">
              <a:lnSpc>
                <a:spcPct val="150000"/>
              </a:lnSpc>
              <a:spcBef>
                <a:spcPts val="0"/>
              </a:spcBef>
              <a:spcAft>
                <a:spcPts val="800"/>
              </a:spcAft>
              <a:buFont typeface="Arial" panose="020B0604020202020204" pitchFamily="34" charset="0"/>
              <a:buChar char="•"/>
            </a:pPr>
            <a:r>
              <a:rPr lang="en-US" sz="3600" dirty="0">
                <a:solidFill>
                  <a:schemeClr val="bg1"/>
                </a:solidFill>
                <a:latin typeface="Times New Roman" panose="02020603050405020304" pitchFamily="18" charset="0"/>
                <a:ea typeface="Calibri" panose="020F0502020204030204" pitchFamily="34" charset="0"/>
              </a:rPr>
              <a:t>Shoving the client what they save against what we promised they will save.</a:t>
            </a:r>
            <a:endParaRPr lang="en-US" sz="3200" dirty="0">
              <a:solidFill>
                <a:schemeClr val="bg1"/>
              </a:solidFill>
              <a:effectLst/>
              <a:latin typeface="Calibri" panose="020F0502020204030204" pitchFamily="34" charset="0"/>
              <a:ea typeface="Calibri" panose="020F0502020204030204" pitchFamily="34" charset="0"/>
            </a:endParaRPr>
          </a:p>
        </p:txBody>
      </p:sp>
      <p:sp>
        <p:nvSpPr>
          <p:cNvPr id="3" name="Left Arrow 2">
            <a:hlinkClick r:id="rId2" action="ppaction://hlinksldjump"/>
          </p:cNvPr>
          <p:cNvSpPr/>
          <p:nvPr/>
        </p:nvSpPr>
        <p:spPr>
          <a:xfrm>
            <a:off x="1097280" y="5695406"/>
            <a:ext cx="1894114" cy="587828"/>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215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72" y="514195"/>
            <a:ext cx="6239667" cy="2000548"/>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Job Roles…………….</a:t>
            </a:r>
          </a:p>
          <a:p>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93476314"/>
              </p:ext>
            </p:extLst>
          </p:nvPr>
        </p:nvGraphicFramePr>
        <p:xfrm>
          <a:off x="1188720" y="1462881"/>
          <a:ext cx="10045337" cy="4689727"/>
        </p:xfrm>
        <a:graphic>
          <a:graphicData uri="http://schemas.openxmlformats.org/drawingml/2006/table">
            <a:tbl>
              <a:tblPr bandRow="1"/>
              <a:tblGrid>
                <a:gridCol w="2891628">
                  <a:extLst>
                    <a:ext uri="{9D8B030D-6E8A-4147-A177-3AD203B41FA5}">
                      <a16:colId xmlns:a16="http://schemas.microsoft.com/office/drawing/2014/main" val="351354939"/>
                    </a:ext>
                  </a:extLst>
                </a:gridCol>
                <a:gridCol w="7153709">
                  <a:extLst>
                    <a:ext uri="{9D8B030D-6E8A-4147-A177-3AD203B41FA5}">
                      <a16:colId xmlns:a16="http://schemas.microsoft.com/office/drawing/2014/main" val="1057832833"/>
                    </a:ext>
                  </a:extLst>
                </a:gridCol>
              </a:tblGrid>
              <a:tr h="664800">
                <a:tc>
                  <a:txBody>
                    <a:bodyPr/>
                    <a:lstStyle/>
                    <a:p>
                      <a:pPr marL="0" marR="0">
                        <a:lnSpc>
                          <a:spcPct val="107000"/>
                        </a:lnSpc>
                        <a:spcBef>
                          <a:spcPts val="0"/>
                        </a:spcBef>
                        <a:spcAft>
                          <a:spcPts val="800"/>
                        </a:spcAft>
                      </a:pPr>
                      <a:r>
                        <a:rPr lang="en-US" sz="3200" b="1" dirty="0">
                          <a:solidFill>
                            <a:schemeClr val="bg1"/>
                          </a:solidFill>
                          <a:effectLst/>
                          <a:latin typeface="Times New Roman" panose="02020603050405020304" pitchFamily="18" charset="0"/>
                          <a:ea typeface="Times New Roman" panose="02020603050405020304" pitchFamily="18" charset="0"/>
                        </a:rPr>
                        <a:t>Group Name:</a:t>
                      </a:r>
                      <a:endParaRPr lang="en-US" sz="32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3200" b="1" dirty="0">
                          <a:solidFill>
                            <a:schemeClr val="bg1"/>
                          </a:solidFill>
                          <a:effectLst/>
                          <a:latin typeface="Times New Roman" panose="02020603050405020304" pitchFamily="18" charset="0"/>
                          <a:ea typeface="Times New Roman" panose="02020603050405020304" pitchFamily="18" charset="0"/>
                        </a:rPr>
                        <a:t>POS World  (Group</a:t>
                      </a:r>
                      <a:r>
                        <a:rPr lang="en-US" sz="3200" b="1" baseline="0" dirty="0">
                          <a:solidFill>
                            <a:schemeClr val="bg1"/>
                          </a:solidFill>
                          <a:effectLst/>
                          <a:latin typeface="Times New Roman" panose="02020603050405020304" pitchFamily="18" charset="0"/>
                          <a:ea typeface="Times New Roman" panose="02020603050405020304" pitchFamily="18" charset="0"/>
                        </a:rPr>
                        <a:t> 02)</a:t>
                      </a:r>
                      <a:endParaRPr lang="en-US" sz="32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597672"/>
                  </a:ext>
                </a:extLst>
              </a:tr>
              <a:tr h="635895">
                <a:tc>
                  <a:txBody>
                    <a:bodyPr/>
                    <a:lstStyle/>
                    <a:p>
                      <a:pPr marL="0" marR="0" algn="l">
                        <a:lnSpc>
                          <a:spcPct val="107000"/>
                        </a:lnSpc>
                        <a:spcBef>
                          <a:spcPts val="0"/>
                        </a:spcBef>
                        <a:spcAft>
                          <a:spcPts val="800"/>
                        </a:spcAft>
                      </a:pPr>
                      <a:r>
                        <a:rPr lang="en-US" sz="2400" b="1" dirty="0">
                          <a:solidFill>
                            <a:schemeClr val="bg1"/>
                          </a:solidFill>
                          <a:effectLst/>
                          <a:latin typeface="Times New Roman" panose="02020603050405020304" pitchFamily="18" charset="0"/>
                          <a:ea typeface="Times New Roman" panose="02020603050405020304" pitchFamily="18" charset="0"/>
                        </a:rPr>
                        <a:t>Project Role </a:t>
                      </a:r>
                      <a:endParaRPr lang="en-US" sz="24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400" b="1" dirty="0">
                          <a:solidFill>
                            <a:schemeClr val="bg1"/>
                          </a:solidFill>
                          <a:effectLst/>
                          <a:latin typeface="Times New Roman" panose="02020603050405020304" pitchFamily="18" charset="0"/>
                          <a:ea typeface="Times New Roman" panose="02020603050405020304" pitchFamily="18" charset="0"/>
                        </a:rPr>
                        <a:t>Student Name</a:t>
                      </a:r>
                      <a:endParaRPr lang="en-US" sz="24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234873"/>
                  </a:ext>
                </a:extLst>
              </a:tr>
              <a:tr h="664800">
                <a:tc>
                  <a:txBody>
                    <a:bodyPr/>
                    <a:lstStyle/>
                    <a:p>
                      <a:pPr marL="342900" marR="0" indent="-342900">
                        <a:lnSpc>
                          <a:spcPct val="107000"/>
                        </a:lnSpc>
                        <a:spcBef>
                          <a:spcPts val="0"/>
                        </a:spcBef>
                        <a:spcAft>
                          <a:spcPts val="800"/>
                        </a:spcAft>
                        <a:buFont typeface="+mj-lt"/>
                        <a:buAutoNum type="arabicPeriod"/>
                      </a:pPr>
                      <a:r>
                        <a:rPr lang="en-US" sz="1600" b="1" dirty="0">
                          <a:solidFill>
                            <a:schemeClr val="bg1"/>
                          </a:solidFill>
                          <a:effectLst/>
                          <a:latin typeface="Times New Roman" panose="02020603050405020304" pitchFamily="18" charset="0"/>
                          <a:ea typeface="Times New Roman" panose="02020603050405020304" pitchFamily="18" charset="0"/>
                        </a:rPr>
                        <a:t>Project Manager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dirty="0">
                          <a:solidFill>
                            <a:schemeClr val="bg1"/>
                          </a:solidFill>
                          <a:effectLst/>
                          <a:latin typeface="Times New Roman" panose="02020603050405020304" pitchFamily="18" charset="0"/>
                          <a:ea typeface="Times New Roman" panose="02020603050405020304" pitchFamily="18" charset="0"/>
                        </a:rPr>
                        <a:t>Sheshan Aturupana</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917683"/>
                  </a:ext>
                </a:extLst>
              </a:tr>
              <a:tr h="635895">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2.   Business Analyst</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150"/>
                        </a:spcAft>
                      </a:pPr>
                      <a:r>
                        <a:rPr lang="en-US" sz="1600" b="1" u="none" strike="noStrike" dirty="0">
                          <a:solidFill>
                            <a:schemeClr val="bg1"/>
                          </a:solidFill>
                          <a:effectLst/>
                          <a:latin typeface="Times New Roman" panose="02020603050405020304" pitchFamily="18" charset="0"/>
                          <a:ea typeface="Times New Roman" panose="02020603050405020304" pitchFamily="18" charset="0"/>
                        </a:rPr>
                        <a:t>Chathurika Perera</a:t>
                      </a:r>
                      <a:endParaRPr lang="en-US" sz="1600" b="1" dirty="0">
                        <a:solidFill>
                          <a:schemeClr val="bg1"/>
                        </a:solidFill>
                        <a:effectLst/>
                        <a:latin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013476"/>
                  </a:ext>
                </a:extLst>
              </a:tr>
              <a:tr h="816547">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4.   Senior Software Engineer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dirty="0">
                          <a:solidFill>
                            <a:schemeClr val="bg1"/>
                          </a:solidFill>
                          <a:effectLst/>
                          <a:latin typeface="Times New Roman" panose="02020603050405020304" pitchFamily="18" charset="0"/>
                          <a:ea typeface="Times New Roman" panose="02020603050405020304" pitchFamily="18" charset="0"/>
                        </a:rPr>
                        <a:t>Sajeewana Deshapriya</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136400"/>
                  </a:ext>
                </a:extLst>
              </a:tr>
              <a:tr h="635895">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5.   Software Engineer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dirty="0">
                          <a:solidFill>
                            <a:schemeClr val="bg1"/>
                          </a:solidFill>
                          <a:effectLst/>
                          <a:latin typeface="Times New Roman" panose="02020603050405020304" pitchFamily="18" charset="0"/>
                          <a:ea typeface="Times New Roman" panose="02020603050405020304" pitchFamily="18" charset="0"/>
                        </a:rPr>
                        <a:t>Sandamali Marasinghe</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673152"/>
                  </a:ext>
                </a:extLst>
              </a:tr>
              <a:tr h="635895">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6.   Quality Assurer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dirty="0">
                          <a:solidFill>
                            <a:schemeClr val="bg1"/>
                          </a:solidFill>
                          <a:effectLst/>
                          <a:latin typeface="Times New Roman" panose="02020603050405020304" pitchFamily="18" charset="0"/>
                          <a:ea typeface="Times New Roman" panose="02020603050405020304" pitchFamily="18" charset="0"/>
                        </a:rPr>
                        <a:t>Buddhika Marasinghe</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81489"/>
                  </a:ext>
                </a:extLst>
              </a:tr>
            </a:tbl>
          </a:graphicData>
        </a:graphic>
      </p:graphicFrame>
    </p:spTree>
    <p:extLst>
      <p:ext uri="{BB962C8B-B14F-4D97-AF65-F5344CB8AC3E}">
        <p14:creationId xmlns:p14="http://schemas.microsoft.com/office/powerpoint/2010/main" val="311561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6" y="431073"/>
            <a:ext cx="5342708" cy="523220"/>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INTRODUCTION……………</a:t>
            </a:r>
          </a:p>
        </p:txBody>
      </p:sp>
      <p:sp>
        <p:nvSpPr>
          <p:cNvPr id="4" name="Rectangle 1"/>
          <p:cNvSpPr>
            <a:spLocks noChangeArrowheads="1"/>
          </p:cNvSpPr>
          <p:nvPr/>
        </p:nvSpPr>
        <p:spPr bwMode="auto">
          <a:xfrm>
            <a:off x="2339788" y="1657856"/>
            <a:ext cx="895574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What Is POS World?</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Project Deliverables</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Artefact</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Project Context</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Aim &amp; Objectives</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Main Feature List</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Added Value</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Intellectual Challenges</a:t>
            </a:r>
            <a:endParaRPr kumimoji="0" lang="en-US" altLang="en-US" sz="3600" b="0" i="0"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18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509" y="104503"/>
            <a:ext cx="11560628" cy="6609806"/>
          </a:xfrm>
        </p:spPr>
        <p:txBody>
          <a:bodyPr>
            <a:normAutofit lnSpcReduction="10000"/>
          </a:bodyPr>
          <a:lstStyle/>
          <a:p>
            <a:pPr lvl="0" defTabSz="914400" eaLnBrk="0" fontAlgn="base" hangingPunct="0">
              <a:spcBef>
                <a:spcPct val="0"/>
              </a:spcBef>
              <a:spcAft>
                <a:spcPct val="0"/>
              </a:spcAft>
              <a:buClr>
                <a:prstClr val="black">
                  <a:lumMod val="95000"/>
                  <a:lumOff val="5000"/>
                </a:prstClr>
              </a:buClr>
              <a:buSzTx/>
              <a:tabLst>
                <a:tab pos="5724525" algn="r"/>
              </a:tabLst>
            </a:pPr>
            <a:r>
              <a:rPr lang="en-US" altLang="en-US" sz="3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What Is POS World?</a:t>
            </a:r>
            <a:endParaRPr lang="en-US" altLang="en-US" sz="3600" dirty="0">
              <a:solidFill>
                <a:prstClr val="white"/>
              </a:solidFill>
              <a:latin typeface="Times New Roman" panose="02020603050405020304" pitchFamily="18" charset="0"/>
              <a:cs typeface="Times New Roman" panose="02020603050405020304" pitchFamily="18" charset="0"/>
            </a:endParaRPr>
          </a:p>
          <a:p>
            <a:pPr algn="just">
              <a:buClr>
                <a:schemeClr val="bg1"/>
              </a:buClr>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POS World is a system that running as a standalone application and powered by Java and MySQL. This system is platform independent and powerful but can be installed and run with less configuration. </a:t>
            </a:r>
          </a:p>
          <a:p>
            <a:pPr algn="just">
              <a:buClr>
                <a:schemeClr val="bg1"/>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Main Highlighted Features are…….</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Billing</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Inventory</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Accounts</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Reporting</a:t>
            </a:r>
          </a:p>
          <a:p>
            <a:pPr algn="just">
              <a:buClr>
                <a:schemeClr val="bg1"/>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The system gives the user a experience of touch and/or normal display work environment. Barcode helps fast billing and managing goods efficiently. </a:t>
            </a:r>
          </a:p>
          <a:p>
            <a:pPr marL="342900" indent="-342900" algn="just">
              <a:buClr>
                <a:schemeClr val="bg1"/>
              </a:buClr>
              <a:buFont typeface="Wingdings" panose="05000000000000000000" pitchFamily="2" charset="2"/>
              <a:buChar char="Ø"/>
            </a:pPr>
            <a:endParaRPr lang="en-US" sz="2000" b="1"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endParaRPr lang="en-US" sz="2000" b="1" dirty="0">
              <a:solidFill>
                <a:schemeClr val="bg1"/>
              </a:solidFill>
              <a:latin typeface="Times New Roman" panose="02020603050405020304" pitchFamily="18" charset="0"/>
              <a:cs typeface="Times New Roman" panose="02020603050405020304" pitchFamily="18" charset="0"/>
            </a:endParaRPr>
          </a:p>
          <a:p>
            <a:pPr algn="just">
              <a:buClr>
                <a:schemeClr val="bg1"/>
              </a:buCl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5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1073" y="143692"/>
            <a:ext cx="11325497" cy="6531428"/>
          </a:xfrm>
        </p:spPr>
        <p:txBody>
          <a:bodyPr>
            <a:normAutofit/>
          </a:bodyPr>
          <a:lstStyle/>
          <a:p>
            <a:pPr lvl="0" algn="just">
              <a:buClr>
                <a:prstClr val="black"/>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The system supports POS billing using dot matrix or ribbon printer and the cash drawer to secure your cash in a more organized way.</a:t>
            </a:r>
          </a:p>
          <a:p>
            <a:pPr marL="342900" lvl="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POS World runs in almost any OS and will take minutes to install and use the software.</a:t>
            </a:r>
          </a:p>
          <a:p>
            <a:pPr lvl="0" algn="just">
              <a:buClr>
                <a:prstClr val="black"/>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Our system has an attractive user interface to give the user the best and likeable user experience with many other components can be coupled in minutes and run the application. </a:t>
            </a:r>
          </a:p>
          <a:p>
            <a:pPr marL="342900" lvl="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User learning curve is very less and the system is based on single entry system to help the user.</a:t>
            </a:r>
          </a:p>
          <a:p>
            <a:pPr marL="342900" lvl="0" indent="-342900" algn="just">
              <a:buClr>
                <a:prstClr val="black"/>
              </a:buClr>
              <a:buFont typeface="Wingdings" panose="05000000000000000000" pitchFamily="2" charset="2"/>
              <a:buChar char="Ø"/>
            </a:pPr>
            <a:endParaRPr lang="en-US" sz="2800" b="1" dirty="0">
              <a:solidFill>
                <a:schemeClr val="bg1"/>
              </a:solidFill>
              <a:latin typeface="Times New Roman" panose="02020603050405020304" pitchFamily="18" charset="0"/>
              <a:cs typeface="Times New Roman" panose="02020603050405020304" pitchFamily="18" charset="0"/>
            </a:endParaRPr>
          </a:p>
          <a:p>
            <a:pPr lvl="0" algn="just">
              <a:buClr>
                <a:prstClr val="black"/>
              </a:buClr>
            </a:pPr>
            <a:endParaRPr lang="en-US" sz="1900" dirty="0">
              <a:solidFill>
                <a:srgbClr val="146194">
                  <a:lumMod val="75000"/>
                </a:srgbClr>
              </a:solidFill>
              <a:latin typeface="Times New Roman" panose="02020603050405020304" pitchFamily="18" charset="0"/>
              <a:cs typeface="Times New Roman" panose="02020603050405020304" pitchFamily="18" charset="0"/>
            </a:endParaRPr>
          </a:p>
          <a:p>
            <a:pPr lvl="0" algn="just">
              <a:buClr>
                <a:prstClr val="black"/>
              </a:buClr>
            </a:pPr>
            <a:endParaRPr lang="en-US" sz="1900" dirty="0">
              <a:solidFill>
                <a:srgbClr val="146194">
                  <a:lumMod val="75000"/>
                </a:srgb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48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9451" y="248194"/>
            <a:ext cx="11312435" cy="6387737"/>
          </a:xfrm>
        </p:spPr>
        <p:txBody>
          <a:bodyPr/>
          <a:lstStyle/>
          <a:p>
            <a:pPr marL="342900" lvl="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Software supports data transferring to 3rd party applications of a customer request. Of Course if you don't like our interface the team is willing to change the theme to your convenience. We at POS World do any customization as for our customers convention.</a:t>
            </a:r>
          </a:p>
          <a:p>
            <a:pPr marL="342900" lvl="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Reorder level and stock movement is managed with a purchase order (PO) racing capability to cover up the running and the backup inventory. The POS World supports multi user and user role support to manage the privileges of each user level.</a:t>
            </a:r>
          </a:p>
          <a:p>
            <a:pPr marL="34290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POS system is a rising start in the POS society as we are supporting small, medium and large scale of business. The POS World has the lowest pricing with unbelievable features in the market.</a:t>
            </a:r>
          </a:p>
          <a:p>
            <a:pPr marL="342900" indent="-342900" algn="just">
              <a:buClr>
                <a:prstClr val="black"/>
              </a:buClr>
              <a:buFont typeface="Wingdings" panose="05000000000000000000" pitchFamily="2" charset="2"/>
              <a:buChar char="Ø"/>
            </a:pPr>
            <a:endParaRPr lang="en-US" sz="2800" b="1" dirty="0">
              <a:solidFill>
                <a:schemeClr val="bg1"/>
              </a:solidFill>
              <a:latin typeface="Times New Roman" panose="02020603050405020304" pitchFamily="18" charset="0"/>
              <a:cs typeface="Times New Roman" panose="02020603050405020304" pitchFamily="18" charset="0"/>
            </a:endParaRPr>
          </a:p>
          <a:p>
            <a:pPr lvl="0" algn="just">
              <a:buClr>
                <a:prstClr val="black"/>
              </a:buClr>
            </a:pPr>
            <a:endParaRPr lang="en-US" sz="2800" b="1" dirty="0">
              <a:solidFill>
                <a:schemeClr val="bg1"/>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endParaRPr lang="en-US" sz="2400" b="1" dirty="0">
              <a:solidFill>
                <a:srgbClr val="146194">
                  <a:lumMod val="75000"/>
                </a:srgbClr>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endParaRPr lang="en-US" sz="2400" b="1" dirty="0">
              <a:solidFill>
                <a:srgbClr val="146194">
                  <a:lumMod val="75000"/>
                </a:srgbClr>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buClr>
                <a:prstClr val="black"/>
              </a:buClr>
            </a:pPr>
            <a:endParaRPr lang="en-US" b="1" dirty="0">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endParaRPr lang="en-US" b="1" dirty="0">
              <a:solidFill>
                <a:srgbClr val="146194">
                  <a:lumMod val="75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0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1886" y="235130"/>
            <a:ext cx="11495313" cy="6439989"/>
          </a:xfrm>
        </p:spPr>
        <p:txBody>
          <a:bodyPr>
            <a:normAutofit/>
          </a:bodyPr>
          <a:lstStyle/>
          <a:p>
            <a:pPr marL="457200" indent="-457200" algn="just">
              <a:lnSpc>
                <a:spcPct val="150000"/>
              </a:lnSpc>
              <a:spcBef>
                <a:spcPts val="0"/>
              </a:spcBef>
              <a:spcAft>
                <a:spcPts val="800"/>
              </a:spcAf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Accounting will cover the customers, suppliers, [cash, cheque &amp; credit] transactions, bank and petty cash with loads of reports such as Stock Movement report, Reorder report, Inventory report, Cash flow report, Bank flow report, User detail / summery report, customer detail / summery report, supplier detail / summery report, Daily sales report, Sales range report and etc...</a:t>
            </a:r>
          </a:p>
          <a:p>
            <a:pPr marL="457200" indent="-457200" algn="just">
              <a:lnSpc>
                <a:spcPct val="150000"/>
              </a:lnSpc>
              <a:spcBef>
                <a:spcPts val="0"/>
              </a:spcBef>
              <a:spcAft>
                <a:spcPts val="800"/>
              </a:spcAft>
              <a:buClr>
                <a:schemeClr val="bg1"/>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457200" lvl="0" indent="-457200" algn="just">
              <a:lnSpc>
                <a:spcPct val="150000"/>
              </a:lnSpc>
              <a:spcBef>
                <a:spcPts val="0"/>
              </a:spcBef>
              <a:spcAft>
                <a:spcPts val="800"/>
              </a:spcAf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The team POS Word is equipped with a 24x7 support center and a very experienced engineering team to assure our users the best service in the market.</a:t>
            </a:r>
          </a:p>
          <a:p>
            <a:pPr marL="457200" indent="-457200" algn="just">
              <a:lnSpc>
                <a:spcPct val="150000"/>
              </a:lnSpc>
              <a:spcBef>
                <a:spcPts val="0"/>
              </a:spcBef>
              <a:spcAft>
                <a:spcPts val="800"/>
              </a:spcAft>
              <a:buClr>
                <a:schemeClr val="bg1"/>
              </a:buClr>
              <a:buFont typeface="Wingdings" panose="05000000000000000000" pitchFamily="2" charset="2"/>
              <a:buChar char="Ø"/>
            </a:pPr>
            <a:endParaRPr lang="en-US" sz="2800" b="1" dirty="0">
              <a:solidFill>
                <a:schemeClr val="bg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800"/>
              </a:spcAft>
              <a:buClr>
                <a:schemeClr val="bg1"/>
              </a:buClr>
            </a:pPr>
            <a:endParaRPr lang="en-US" sz="2800" b="1" dirty="0">
              <a:solidFill>
                <a:schemeClr val="bg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800"/>
              </a:spcAft>
              <a:buClr>
                <a:schemeClr val="bg1"/>
              </a:buClr>
            </a:pPr>
            <a:endParaRPr lang="en-US" b="1" dirty="0">
              <a:solidFill>
                <a:schemeClr val="bg1"/>
              </a:solidFill>
              <a:latin typeface="Calibri" panose="020F0502020204030204" pitchFamily="34" charset="0"/>
              <a:ea typeface="Calibri" panose="020F0502020204030204" pitchFamily="34" charset="0"/>
            </a:endParaRPr>
          </a:p>
          <a:p>
            <a:endParaRPr lang="en-US" dirty="0"/>
          </a:p>
        </p:txBody>
      </p:sp>
      <p:sp>
        <p:nvSpPr>
          <p:cNvPr id="4" name="Left Arrow 3">
            <a:hlinkClick r:id="rId2" action="ppaction://hlinksldjump"/>
          </p:cNvPr>
          <p:cNvSpPr/>
          <p:nvPr/>
        </p:nvSpPr>
        <p:spPr>
          <a:xfrm>
            <a:off x="2364377" y="6270171"/>
            <a:ext cx="1410789" cy="4572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566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58" y="130629"/>
            <a:ext cx="11547567" cy="5091009"/>
          </a:xfrm>
          <a:prstGeom prst="rect">
            <a:avLst/>
          </a:prstGeom>
        </p:spPr>
        <p:txBody>
          <a:bodyPr wrap="square">
            <a:spAutoFit/>
          </a:bodyPr>
          <a:lstStyle/>
          <a:p>
            <a:pPr marR="0" lvl="0">
              <a:lnSpc>
                <a:spcPct val="150000"/>
              </a:lnSpc>
              <a:spcBef>
                <a:spcPts val="2400"/>
              </a:spcBef>
              <a:spcAft>
                <a:spcPts val="600"/>
              </a:spcAft>
            </a:pPr>
            <a:r>
              <a:rPr lang="en-US" sz="4000" b="1" kern="0" dirty="0">
                <a:solidFill>
                  <a:schemeClr val="bg1"/>
                </a:solidFill>
                <a:latin typeface="Times New Roman" panose="02020603050405020304" pitchFamily="18" charset="0"/>
              </a:rPr>
              <a:t>PROJECT DELIVERABLES…….</a:t>
            </a:r>
          </a:p>
          <a:p>
            <a:pPr marR="0" lvl="0">
              <a:lnSpc>
                <a:spcPct val="150000"/>
              </a:lnSpc>
              <a:spcBef>
                <a:spcPts val="2400"/>
              </a:spcBef>
              <a:spcAft>
                <a:spcPts val="600"/>
              </a:spcAft>
            </a:pPr>
            <a:endParaRPr lang="en-US" sz="700" b="1" kern="0" dirty="0">
              <a:solidFill>
                <a:schemeClr val="bg1"/>
              </a:solidFill>
              <a:latin typeface="Calibri" panose="020F0502020204030204" pitchFamily="34" charset="0"/>
            </a:endParaRPr>
          </a:p>
          <a:p>
            <a:pPr marL="514350" marR="0" lvl="0" indent="-514350">
              <a:lnSpc>
                <a:spcPct val="150000"/>
              </a:lnSpc>
              <a:spcBef>
                <a:spcPts val="0"/>
              </a:spcBef>
              <a:spcAft>
                <a:spcPts val="0"/>
              </a:spcAf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Project plan (Flow of items and the deadlines included).</a:t>
            </a:r>
          </a:p>
          <a:p>
            <a:pPr marL="457200" marR="0" lvl="0" indent="-457200">
              <a:lnSpc>
                <a:spcPct val="150000"/>
              </a:lnSpc>
              <a:spcBef>
                <a:spcPts val="0"/>
              </a:spcBef>
              <a:spcAft>
                <a:spcPts val="0"/>
              </a:spcAft>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514350" marR="0" lvl="0" indent="-514350">
              <a:lnSpc>
                <a:spcPct val="150000"/>
              </a:lnSpc>
              <a:spcBef>
                <a:spcPts val="0"/>
              </a:spcBef>
              <a:spcAft>
                <a:spcPts val="0"/>
              </a:spcAf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Costing sheet (If customization is available will be added with details breakdown).</a:t>
            </a:r>
          </a:p>
          <a:p>
            <a:pPr marL="457200" marR="0" lvl="0" indent="-457200">
              <a:lnSpc>
                <a:spcPct val="150000"/>
              </a:lnSpc>
              <a:spcBef>
                <a:spcPts val="0"/>
              </a:spcBef>
              <a:spcAft>
                <a:spcPts val="0"/>
              </a:spcAft>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514350" marR="0" lvl="0" indent="-514350">
              <a:lnSpc>
                <a:spcPct val="150000"/>
              </a:lnSpc>
              <a:spcBef>
                <a:spcPts val="0"/>
              </a:spcBef>
              <a:spcAft>
                <a:spcPts val="800"/>
              </a:spcAf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Hardware &amp; Software Implementation, Training, User Guide and Backup support.</a:t>
            </a:r>
          </a:p>
          <a:p>
            <a:pPr marL="342900" marR="0" lvl="0" indent="-342900">
              <a:lnSpc>
                <a:spcPct val="150000"/>
              </a:lnSpc>
              <a:spcBef>
                <a:spcPts val="0"/>
              </a:spcBef>
              <a:spcAft>
                <a:spcPts val="800"/>
              </a:spcAft>
              <a:buFont typeface="Symbol" panose="05050102010706020507" pitchFamily="18" charset="2"/>
              <a:buChar char=""/>
            </a:pPr>
            <a:endParaRPr lang="en-US" sz="2800" b="1" dirty="0">
              <a:solidFill>
                <a:schemeClr val="bg1"/>
              </a:solidFill>
              <a:effectLst/>
              <a:latin typeface="Calibri" panose="020F0502020204030204" pitchFamily="34" charset="0"/>
              <a:ea typeface="Calibri" panose="020F0502020204030204" pitchFamily="34" charset="0"/>
            </a:endParaRPr>
          </a:p>
        </p:txBody>
      </p:sp>
      <p:sp>
        <p:nvSpPr>
          <p:cNvPr id="3" name="Left Arrow 2">
            <a:hlinkClick r:id="rId2" action="ppaction://hlinksldjump"/>
          </p:cNvPr>
          <p:cNvSpPr/>
          <p:nvPr/>
        </p:nvSpPr>
        <p:spPr>
          <a:xfrm>
            <a:off x="822960" y="5982789"/>
            <a:ext cx="1593669" cy="57476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3915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897" y="0"/>
            <a:ext cx="5408023" cy="923330"/>
          </a:xfrm>
          <a:prstGeom prst="rect">
            <a:avLst/>
          </a:prstGeom>
        </p:spPr>
        <p:txBody>
          <a:bodyPr wrap="square">
            <a:spAutoFit/>
          </a:bodyPr>
          <a:lstStyle/>
          <a:p>
            <a:pPr marR="0" lvl="0" algn="ctr">
              <a:lnSpc>
                <a:spcPct val="150000"/>
              </a:lnSpc>
              <a:spcBef>
                <a:spcPts val="2400"/>
              </a:spcBef>
              <a:spcAft>
                <a:spcPts val="600"/>
              </a:spcAft>
            </a:pPr>
            <a:r>
              <a:rPr lang="en-US" sz="3600" b="1" kern="0" dirty="0">
                <a:solidFill>
                  <a:schemeClr val="bg1"/>
                </a:solidFill>
                <a:latin typeface="Times New Roman" panose="02020603050405020304" pitchFamily="18" charset="0"/>
              </a:rPr>
              <a:t>ARTEFACT</a:t>
            </a:r>
            <a:endParaRPr lang="en-US" sz="4800" b="1" kern="0" dirty="0">
              <a:solidFill>
                <a:schemeClr val="bg1"/>
              </a:solidFill>
              <a:effectLst/>
              <a:latin typeface="Calibri" panose="020F0502020204030204" pitchFamily="34" charset="0"/>
            </a:endParaRPr>
          </a:p>
        </p:txBody>
      </p:sp>
      <p:sp>
        <p:nvSpPr>
          <p:cNvPr id="3" name="Rectangle 2"/>
          <p:cNvSpPr/>
          <p:nvPr/>
        </p:nvSpPr>
        <p:spPr>
          <a:xfrm>
            <a:off x="783770" y="734102"/>
            <a:ext cx="10802983" cy="6509474"/>
          </a:xfrm>
          <a:prstGeom prst="rect">
            <a:avLst/>
          </a:prstGeom>
        </p:spPr>
        <p:txBody>
          <a:bodyPr wrap="square">
            <a:spAutoFit/>
          </a:bodyPr>
          <a:lstStyle/>
          <a:p>
            <a:pPr marL="342900" indent="-342900">
              <a:lnSpc>
                <a:spcPct val="150000"/>
              </a:lnSpc>
              <a:spcBef>
                <a:spcPts val="1400"/>
              </a:spcBef>
              <a:spcAft>
                <a:spcPts val="400"/>
              </a:spcAf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PROJECT CONTEXT</a:t>
            </a:r>
          </a:p>
          <a:p>
            <a:pPr marL="742950" marR="0" lvl="1" indent="-285750">
              <a:lnSpc>
                <a:spcPct val="150000"/>
              </a:lnSpc>
              <a:spcBef>
                <a:spcPts val="0"/>
              </a:spcBef>
              <a:spcAft>
                <a:spcPts val="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Our product is the lowest cost and easy to use software in the market.</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80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Powerful tool with minimum hardware requirements and customizable.</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Bef>
                <a:spcPts val="1400"/>
              </a:spcBef>
              <a:spcAft>
                <a:spcPts val="400"/>
              </a:spcAf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AIM &amp; OBJECTIVES</a:t>
            </a:r>
          </a:p>
          <a:p>
            <a:pPr marL="742950" marR="0" lvl="1" indent="-285750">
              <a:lnSpc>
                <a:spcPct val="150000"/>
              </a:lnSpc>
              <a:spcBef>
                <a:spcPts val="0"/>
              </a:spcBef>
              <a:spcAft>
                <a:spcPts val="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Satisfaction of the customer.</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80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Make the customers life easy.</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Bef>
                <a:spcPts val="1400"/>
              </a:spcBef>
              <a:spcAft>
                <a:spcPts val="400"/>
              </a:spcAft>
              <a:buFont typeface="Wingdings" panose="05000000000000000000" pitchFamily="2" charset="2"/>
              <a:buChar char="Ø"/>
            </a:pPr>
            <a:r>
              <a:rPr lang="en-US" sz="2000" b="1" dirty="0">
                <a:solidFill>
                  <a:schemeClr val="bg1"/>
                </a:solidFill>
                <a:latin typeface="Times New Roman" panose="02020603050405020304" pitchFamily="18" charset="0"/>
              </a:rPr>
              <a:t>MAIN FEATURE LIST</a:t>
            </a:r>
            <a:endParaRPr lang="en-US" sz="2000" b="1" dirty="0">
              <a:solidFill>
                <a:schemeClr val="bg1"/>
              </a:solidFill>
              <a:latin typeface="Calibri" panose="020F050202020403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Billing, Inventory &amp; Accounting.</a:t>
            </a:r>
            <a:endParaRPr lang="en-US" sz="1600" dirty="0">
              <a:solidFill>
                <a:schemeClr val="bg1"/>
              </a:solidFill>
              <a:latin typeface="Calibri" panose="020F0502020204030204" pitchFamily="34" charset="0"/>
              <a:ea typeface="Calibri" panose="020F0502020204030204" pitchFamily="34" charset="0"/>
            </a:endParaRPr>
          </a:p>
          <a:p>
            <a:pPr marL="742950" marR="0" lvl="1" indent="-285750">
              <a:lnSpc>
                <a:spcPct val="150000"/>
              </a:lnSpc>
              <a:spcBef>
                <a:spcPts val="0"/>
              </a:spcBef>
              <a:spcAft>
                <a:spcPts val="80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Reporting, Tracking &amp; Security.</a:t>
            </a:r>
            <a:endParaRPr lang="en-US" sz="1600" dirty="0">
              <a:solidFill>
                <a:schemeClr val="bg1"/>
              </a:solidFill>
              <a:latin typeface="Calibri" panose="020F0502020204030204" pitchFamily="34" charset="0"/>
              <a:ea typeface="Calibri" panose="020F0502020204030204" pitchFamily="34" charset="0"/>
            </a:endParaRPr>
          </a:p>
          <a:p>
            <a:pPr marL="285750" indent="-285750">
              <a:lnSpc>
                <a:spcPct val="150000"/>
              </a:lnSpc>
              <a:spcBef>
                <a:spcPts val="1400"/>
              </a:spcBef>
              <a:spcAft>
                <a:spcPts val="400"/>
              </a:spcAft>
              <a:buFont typeface="Wingdings" panose="05000000000000000000" pitchFamily="2" charset="2"/>
              <a:buChar char="Ø"/>
            </a:pPr>
            <a:r>
              <a:rPr lang="en-US" sz="2000" b="1" dirty="0">
                <a:solidFill>
                  <a:schemeClr val="bg1"/>
                </a:solidFill>
                <a:latin typeface="Times New Roman" panose="02020603050405020304" pitchFamily="18" charset="0"/>
              </a:rPr>
              <a:t>ADDED VALUE</a:t>
            </a:r>
            <a:endParaRPr lang="en-US" sz="2000" b="1" dirty="0">
              <a:solidFill>
                <a:schemeClr val="bg1"/>
              </a:solidFill>
              <a:latin typeface="Calibri" panose="020F050202020403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Quick and accurate customer service.</a:t>
            </a:r>
            <a:endParaRPr lang="en-US" sz="1600" dirty="0">
              <a:solidFill>
                <a:schemeClr val="bg1"/>
              </a:solidFill>
              <a:latin typeface="Calibri" panose="020F0502020204030204" pitchFamily="34" charset="0"/>
              <a:ea typeface="Calibri" panose="020F0502020204030204" pitchFamily="34" charset="0"/>
            </a:endParaRPr>
          </a:p>
          <a:p>
            <a:pPr marL="742950" marR="0" lvl="1" indent="-285750">
              <a:lnSpc>
                <a:spcPct val="150000"/>
              </a:lnSpc>
              <a:spcBef>
                <a:spcPts val="0"/>
              </a:spcBef>
              <a:spcAft>
                <a:spcPts val="80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Tracking, reducing unnecessary activities and managing Money and Goods.</a:t>
            </a:r>
            <a:endParaRPr lang="en-US" sz="1600" dirty="0">
              <a:solidFill>
                <a:schemeClr val="bg1"/>
              </a:solidFill>
              <a:latin typeface="Calibri" panose="020F0502020204030204" pitchFamily="34" charset="0"/>
              <a:ea typeface="Calibri" panose="020F0502020204030204" pitchFamily="34" charset="0"/>
            </a:endParaRPr>
          </a:p>
          <a:p>
            <a:pPr marL="742950" marR="0" lvl="1" indent="-285750">
              <a:lnSpc>
                <a:spcPct val="150000"/>
              </a:lnSpc>
              <a:spcBef>
                <a:spcPts val="0"/>
              </a:spcBef>
              <a:spcAft>
                <a:spcPts val="800"/>
              </a:spcAft>
              <a:buFont typeface="Courier New" panose="02070309020205020404" pitchFamily="49" charset="0"/>
              <a:buChar char="o"/>
            </a:pP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Left Arrow 3">
            <a:hlinkClick r:id="rId2" action="ppaction://hlinksldjump"/>
          </p:cNvPr>
          <p:cNvSpPr/>
          <p:nvPr/>
        </p:nvSpPr>
        <p:spPr>
          <a:xfrm>
            <a:off x="9496697" y="6217920"/>
            <a:ext cx="1175657" cy="47026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89998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615</TotalTime>
  <Words>591</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Century Gothic</vt:lpstr>
      <vt:lpstr>Courier New</vt:lpstr>
      <vt:lpstr>Symbol</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Chathurika</dc:creator>
  <cp:lastModifiedBy>MYPC</cp:lastModifiedBy>
  <cp:revision>32</cp:revision>
  <dcterms:created xsi:type="dcterms:W3CDTF">2019-07-26T10:37:41Z</dcterms:created>
  <dcterms:modified xsi:type="dcterms:W3CDTF">2019-08-03T09:52:17Z</dcterms:modified>
</cp:coreProperties>
</file>