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7" r:id="rId5"/>
    <p:sldId id="268" r:id="rId6"/>
    <p:sldId id="260" r:id="rId7"/>
    <p:sldId id="261" r:id="rId8"/>
    <p:sldId id="263" r:id="rId9"/>
    <p:sldId id="264" r:id="rId10"/>
    <p:sldId id="266" r:id="rId11"/>
    <p:sldId id="27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7/27/2019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7/27/2019</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_Toc13886344"/><Relationship Id="rId3" Type="http://schemas.openxmlformats.org/officeDocument/2006/relationships/slide" Target="slide8.xml"/><Relationship Id="rId7" Type="http://schemas.openxmlformats.org/officeDocument/2006/relationships/hyperlink" Target="#_Toc13886343"/><Relationship Id="rId2" Type="http://schemas.openxmlformats.org/officeDocument/2006/relationships/slide" Target="slide4.xml"/><Relationship Id="rId1" Type="http://schemas.openxmlformats.org/officeDocument/2006/relationships/slideLayout" Target="../slideLayouts/slideLayout7.xml"/><Relationship Id="rId6" Type="http://schemas.openxmlformats.org/officeDocument/2006/relationships/hyperlink" Target="#_Toc13886342"/><Relationship Id="rId5" Type="http://schemas.openxmlformats.org/officeDocument/2006/relationships/hyperlink" Target="#_Toc13886341"/><Relationship Id="rId10" Type="http://schemas.openxmlformats.org/officeDocument/2006/relationships/slide" Target="slide11.xml"/><Relationship Id="rId4" Type="http://schemas.openxmlformats.org/officeDocument/2006/relationships/slide" Target="slide9.xml"/><Relationship Id="rId9" Type="http://schemas.openxmlformats.org/officeDocument/2006/relationships/slide" Target="slide10.xml"/></Relationships>
</file>

<file path=ppt/slides/_rels/slide4.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23" y="0"/>
            <a:ext cx="12221723" cy="6858000"/>
          </a:xfrm>
          <a:prstGeom prst="rect">
            <a:avLst/>
          </a:prstGeom>
        </p:spPr>
      </p:pic>
      <p:sp>
        <p:nvSpPr>
          <p:cNvPr id="3" name="Subtitle 2"/>
          <p:cNvSpPr>
            <a:spLocks noGrp="1"/>
          </p:cNvSpPr>
          <p:nvPr>
            <p:ph type="subTitle" idx="1"/>
          </p:nvPr>
        </p:nvSpPr>
        <p:spPr>
          <a:xfrm>
            <a:off x="5238206" y="156755"/>
            <a:ext cx="6844933" cy="3174274"/>
          </a:xfrm>
        </p:spPr>
        <p:txBody>
          <a:bodyPr>
            <a:normAutofit fontScale="32500" lnSpcReduction="20000"/>
          </a:bodyPr>
          <a:lstStyle/>
          <a:p>
            <a:pPr algn="ctr">
              <a:lnSpc>
                <a:spcPct val="107000"/>
              </a:lnSpc>
              <a:spcBef>
                <a:spcPts val="0"/>
              </a:spcBef>
              <a:spcAft>
                <a:spcPts val="800"/>
              </a:spcAft>
            </a:pPr>
            <a:r>
              <a:rPr lang="en-US" sz="8000" b="1" dirty="0">
                <a:solidFill>
                  <a:srgbClr val="FFFF00"/>
                </a:solidFill>
                <a:latin typeface="Times New Roman" panose="02020603050405020304" pitchFamily="18" charset="0"/>
                <a:ea typeface="Times New Roman" panose="02020603050405020304" pitchFamily="18" charset="0"/>
              </a:rPr>
              <a:t>Project Brief</a:t>
            </a:r>
          </a:p>
          <a:p>
            <a:pPr algn="ctr">
              <a:lnSpc>
                <a:spcPct val="107000"/>
              </a:lnSpc>
              <a:spcBef>
                <a:spcPts val="0"/>
              </a:spcBef>
              <a:spcAft>
                <a:spcPts val="800"/>
              </a:spcAft>
            </a:pPr>
            <a:r>
              <a:rPr lang="en-US" sz="9600" b="1" dirty="0">
                <a:solidFill>
                  <a:srgbClr val="FFFF00"/>
                </a:solidFill>
                <a:latin typeface="Times New Roman" panose="02020603050405020304" pitchFamily="18" charset="0"/>
                <a:ea typeface="Times New Roman" panose="02020603050405020304" pitchFamily="18" charset="0"/>
              </a:rPr>
              <a:t>PROJECT MANAGEMENT</a:t>
            </a:r>
          </a:p>
          <a:p>
            <a:pPr algn="ctr">
              <a:lnSpc>
                <a:spcPct val="107000"/>
              </a:lnSpc>
              <a:spcBef>
                <a:spcPts val="0"/>
              </a:spcBef>
              <a:spcAft>
                <a:spcPts val="800"/>
              </a:spcAft>
            </a:pPr>
            <a:r>
              <a:rPr lang="en-US" sz="12800" b="1" dirty="0">
                <a:solidFill>
                  <a:srgbClr val="FFFF00"/>
                </a:solidFill>
                <a:latin typeface="Times New Roman" panose="02020603050405020304" pitchFamily="18" charset="0"/>
                <a:ea typeface="Times New Roman" panose="02020603050405020304" pitchFamily="18" charset="0"/>
              </a:rPr>
              <a:t>Point Of Sales System (POS)</a:t>
            </a:r>
          </a:p>
          <a:p>
            <a:pPr algn="ctr">
              <a:lnSpc>
                <a:spcPct val="107000"/>
              </a:lnSpc>
              <a:spcBef>
                <a:spcPts val="0"/>
              </a:spcBef>
              <a:spcAft>
                <a:spcPts val="800"/>
              </a:spcAft>
            </a:pPr>
            <a:r>
              <a:rPr lang="en-US" sz="8000" b="1" dirty="0">
                <a:solidFill>
                  <a:srgbClr val="FFFF00"/>
                </a:solidFill>
                <a:latin typeface="Times New Roman" panose="02020603050405020304" pitchFamily="18" charset="0"/>
                <a:ea typeface="Times New Roman" panose="02020603050405020304" pitchFamily="18" charset="0"/>
              </a:rPr>
              <a:t>Group 02</a:t>
            </a:r>
          </a:p>
          <a:p>
            <a:pPr algn="ctr">
              <a:lnSpc>
                <a:spcPct val="107000"/>
              </a:lnSpc>
              <a:spcBef>
                <a:spcPts val="0"/>
              </a:spcBef>
              <a:spcAft>
                <a:spcPts val="800"/>
              </a:spcAft>
            </a:pPr>
            <a:r>
              <a:rPr lang="en-US" sz="8000" b="1" dirty="0">
                <a:solidFill>
                  <a:srgbClr val="FFFF00"/>
                </a:solidFill>
                <a:latin typeface="Times New Roman" panose="02020603050405020304" pitchFamily="18" charset="0"/>
                <a:ea typeface="Times New Roman" panose="02020603050405020304" pitchFamily="18" charset="0"/>
              </a:rPr>
              <a:t>BSc in Software Engineering</a:t>
            </a:r>
          </a:p>
          <a:p>
            <a:endParaRPr lang="en-US" dirty="0">
              <a:solidFill>
                <a:schemeClr val="tx1"/>
              </a:solidFill>
            </a:endParaRPr>
          </a:p>
        </p:txBody>
      </p:sp>
    </p:spTree>
    <p:extLst>
      <p:ext uri="{BB962C8B-B14F-4D97-AF65-F5344CB8AC3E}">
        <p14:creationId xmlns:p14="http://schemas.microsoft.com/office/powerpoint/2010/main" val="405299461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1519" y="418012"/>
            <a:ext cx="10959737" cy="4991110"/>
          </a:xfrm>
          <a:prstGeom prst="rect">
            <a:avLst/>
          </a:prstGeom>
        </p:spPr>
        <p:txBody>
          <a:bodyPr wrap="square">
            <a:spAutoFit/>
          </a:bodyPr>
          <a:lstStyle/>
          <a:p>
            <a:pPr indent="457200">
              <a:lnSpc>
                <a:spcPct val="150000"/>
              </a:lnSpc>
              <a:spcBef>
                <a:spcPts val="1400"/>
              </a:spcBef>
              <a:spcAft>
                <a:spcPts val="400"/>
              </a:spcAft>
            </a:pPr>
            <a:r>
              <a:rPr lang="en-US" sz="4000" b="1" dirty="0">
                <a:solidFill>
                  <a:schemeClr val="bg1"/>
                </a:solidFill>
                <a:latin typeface="Times New Roman" panose="02020603050405020304" pitchFamily="18" charset="0"/>
              </a:rPr>
              <a:t>INTELLECTUAL CHALLENGES</a:t>
            </a:r>
          </a:p>
          <a:p>
            <a:pPr indent="457200">
              <a:lnSpc>
                <a:spcPct val="150000"/>
              </a:lnSpc>
              <a:spcBef>
                <a:spcPts val="1400"/>
              </a:spcBef>
              <a:spcAft>
                <a:spcPts val="400"/>
              </a:spcAft>
            </a:pPr>
            <a:endParaRPr lang="en-US" sz="2000" b="1" dirty="0">
              <a:solidFill>
                <a:schemeClr val="bg1"/>
              </a:solidFill>
              <a:latin typeface="Calibri" panose="020F0502020204030204" pitchFamily="34" charset="0"/>
            </a:endParaRPr>
          </a:p>
          <a:p>
            <a:pPr marL="1028700" marR="0" lvl="1" indent="-571500">
              <a:lnSpc>
                <a:spcPct val="150000"/>
              </a:lnSpc>
              <a:spcBef>
                <a:spcPts val="0"/>
              </a:spcBef>
              <a:spcAft>
                <a:spcPts val="0"/>
              </a:spcAft>
              <a:buFont typeface="Arial" panose="020B0604020202020204" pitchFamily="34" charset="0"/>
              <a:buChar char="•"/>
            </a:pPr>
            <a:r>
              <a:rPr lang="en-US" sz="3600" dirty="0">
                <a:solidFill>
                  <a:schemeClr val="bg1"/>
                </a:solidFill>
                <a:latin typeface="Times New Roman" panose="02020603050405020304" pitchFamily="18" charset="0"/>
                <a:ea typeface="Calibri" panose="020F0502020204030204" pitchFamily="34" charset="0"/>
              </a:rPr>
              <a:t>Giving the customer the suitable package.</a:t>
            </a:r>
          </a:p>
          <a:p>
            <a:pPr marL="914400" marR="0" lvl="1" indent="-457200">
              <a:lnSpc>
                <a:spcPct val="150000"/>
              </a:lnSpc>
              <a:spcBef>
                <a:spcPts val="0"/>
              </a:spcBef>
              <a:spcAft>
                <a:spcPts val="0"/>
              </a:spcAft>
              <a:buFont typeface="Arial" panose="020B0604020202020204" pitchFamily="34" charset="0"/>
              <a:buChar char="•"/>
            </a:pPr>
            <a:endParaRPr lang="en-US" sz="3200" dirty="0">
              <a:solidFill>
                <a:schemeClr val="bg1"/>
              </a:solidFill>
              <a:latin typeface="Calibri" panose="020F0502020204030204" pitchFamily="34" charset="0"/>
              <a:ea typeface="Calibri" panose="020F0502020204030204" pitchFamily="34" charset="0"/>
            </a:endParaRPr>
          </a:p>
          <a:p>
            <a:pPr marL="1028700" marR="0" lvl="1" indent="-571500">
              <a:lnSpc>
                <a:spcPct val="150000"/>
              </a:lnSpc>
              <a:spcBef>
                <a:spcPts val="0"/>
              </a:spcBef>
              <a:spcAft>
                <a:spcPts val="800"/>
              </a:spcAft>
              <a:buFont typeface="Arial" panose="020B0604020202020204" pitchFamily="34" charset="0"/>
              <a:buChar char="•"/>
            </a:pPr>
            <a:r>
              <a:rPr lang="en-US" sz="3600" dirty="0">
                <a:solidFill>
                  <a:schemeClr val="bg1"/>
                </a:solidFill>
                <a:latin typeface="Times New Roman" panose="02020603050405020304" pitchFamily="18" charset="0"/>
                <a:ea typeface="Calibri" panose="020F0502020204030204" pitchFamily="34" charset="0"/>
              </a:rPr>
              <a:t>Shoving the client what they save against what we promised they will save.</a:t>
            </a:r>
            <a:endParaRPr lang="en-US" sz="3200" dirty="0">
              <a:solidFill>
                <a:schemeClr val="bg1"/>
              </a:solidFill>
              <a:effectLst/>
              <a:latin typeface="Calibri" panose="020F0502020204030204" pitchFamily="34" charset="0"/>
              <a:ea typeface="Calibri" panose="020F0502020204030204" pitchFamily="34" charset="0"/>
            </a:endParaRPr>
          </a:p>
        </p:txBody>
      </p:sp>
      <p:sp>
        <p:nvSpPr>
          <p:cNvPr id="3" name="Left Arrow 2">
            <a:hlinkClick r:id="rId2" action="ppaction://hlinksldjump"/>
          </p:cNvPr>
          <p:cNvSpPr/>
          <p:nvPr/>
        </p:nvSpPr>
        <p:spPr>
          <a:xfrm>
            <a:off x="1097280" y="5695406"/>
            <a:ext cx="1894114" cy="587828"/>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2154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05839" y="339635"/>
            <a:ext cx="9888584" cy="5355312"/>
          </a:xfrm>
          <a:prstGeom prst="rect">
            <a:avLst/>
          </a:prstGeom>
        </p:spPr>
        <p:txBody>
          <a:bodyPr wrap="square">
            <a:spAutoFit/>
          </a:bodyPr>
          <a:lstStyle/>
          <a:p>
            <a:pPr marR="0" lvl="0">
              <a:lnSpc>
                <a:spcPct val="150000"/>
              </a:lnSpc>
              <a:spcBef>
                <a:spcPts val="2400"/>
              </a:spcBef>
              <a:spcAft>
                <a:spcPts val="600"/>
              </a:spcAft>
            </a:pPr>
            <a:r>
              <a:rPr lang="en-US" sz="3200" b="1" kern="0" dirty="0">
                <a:solidFill>
                  <a:schemeClr val="bg1"/>
                </a:solidFill>
                <a:latin typeface="Times New Roman" panose="02020603050405020304" pitchFamily="18" charset="0"/>
              </a:rPr>
              <a:t>REFERENCES……</a:t>
            </a:r>
          </a:p>
          <a:p>
            <a:pPr marR="0" lvl="0">
              <a:lnSpc>
                <a:spcPct val="150000"/>
              </a:lnSpc>
              <a:spcBef>
                <a:spcPts val="2400"/>
              </a:spcBef>
              <a:spcAft>
                <a:spcPts val="600"/>
              </a:spcAft>
            </a:pPr>
            <a:endParaRPr lang="en-US" sz="1600" b="1" kern="0" dirty="0">
              <a:solidFill>
                <a:schemeClr val="bg1"/>
              </a:solidFill>
              <a:latin typeface="Calibri" panose="020F0502020204030204" pitchFamily="34" charset="0"/>
            </a:endParaRPr>
          </a:p>
          <a:p>
            <a:pPr marL="342900" marR="0" lvl="0" indent="-342900">
              <a:lnSpc>
                <a:spcPct val="150000"/>
              </a:lnSpc>
              <a:spcBef>
                <a:spcPts val="0"/>
              </a:spcBef>
              <a:spcAft>
                <a:spcPts val="0"/>
              </a:spcAft>
              <a:buFont typeface="Symbol" panose="05050102010706020507" pitchFamily="18" charset="2"/>
              <a:buChar char=""/>
            </a:pPr>
            <a:r>
              <a:rPr lang="en-US" sz="2800" b="1" dirty="0">
                <a:solidFill>
                  <a:schemeClr val="bg1"/>
                </a:solidFill>
                <a:latin typeface="Times New Roman" panose="02020603050405020304" pitchFamily="18" charset="0"/>
                <a:ea typeface="Calibri" panose="020F0502020204030204" pitchFamily="34" charset="0"/>
              </a:rPr>
              <a:t>A great thanks to the creator and the buddies that supports Java platform and maintaining as a powerful simple software.</a:t>
            </a:r>
          </a:p>
          <a:p>
            <a:pPr marR="0" lvl="0">
              <a:lnSpc>
                <a:spcPct val="150000"/>
              </a:lnSpc>
              <a:spcBef>
                <a:spcPts val="0"/>
              </a:spcBef>
              <a:spcAft>
                <a:spcPts val="0"/>
              </a:spcAft>
            </a:pPr>
            <a:endParaRPr lang="en-US" sz="2000" b="1" dirty="0">
              <a:solidFill>
                <a:schemeClr val="bg1"/>
              </a:solidFill>
              <a:latin typeface="Calibri" panose="020F0502020204030204" pitchFamily="34" charset="0"/>
              <a:ea typeface="Calibri" panose="020F0502020204030204" pitchFamily="34" charset="0"/>
            </a:endParaRPr>
          </a:p>
          <a:p>
            <a:pPr marL="342900" marR="0" lvl="0" indent="-342900">
              <a:lnSpc>
                <a:spcPct val="150000"/>
              </a:lnSpc>
              <a:spcBef>
                <a:spcPts val="0"/>
              </a:spcBef>
              <a:spcAft>
                <a:spcPts val="800"/>
              </a:spcAft>
              <a:buFont typeface="Symbol" panose="05050102010706020507" pitchFamily="18" charset="2"/>
              <a:buChar char=""/>
            </a:pPr>
            <a:r>
              <a:rPr lang="en-US" sz="2800" b="1" dirty="0">
                <a:solidFill>
                  <a:schemeClr val="bg1"/>
                </a:solidFill>
                <a:latin typeface="Times New Roman" panose="02020603050405020304" pitchFamily="18" charset="0"/>
                <a:ea typeface="Calibri" panose="020F0502020204030204" pitchFamily="34" charset="0"/>
              </a:rPr>
              <a:t>Cannot forget MySQL team to create a powerful but simple database tool and providing the users as nonprofit basis.</a:t>
            </a:r>
            <a:endParaRPr lang="en-US" sz="2400" b="1" dirty="0">
              <a:solidFill>
                <a:schemeClr val="bg1"/>
              </a:solidFill>
              <a:effectLst/>
              <a:latin typeface="Calibri" panose="020F0502020204030204" pitchFamily="34" charset="0"/>
              <a:ea typeface="Calibri" panose="020F0502020204030204" pitchFamily="34" charset="0"/>
            </a:endParaRPr>
          </a:p>
        </p:txBody>
      </p:sp>
      <p:sp>
        <p:nvSpPr>
          <p:cNvPr id="3" name="Left Arrow 2">
            <a:hlinkClick r:id="rId2" action="ppaction://hlinksldjump"/>
          </p:cNvPr>
          <p:cNvSpPr/>
          <p:nvPr/>
        </p:nvSpPr>
        <p:spPr>
          <a:xfrm>
            <a:off x="1410789" y="5904411"/>
            <a:ext cx="1776548" cy="640080"/>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0921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09772" y="514195"/>
            <a:ext cx="6239667" cy="2000548"/>
          </a:xfrm>
          <a:prstGeom prst="rect">
            <a:avLst/>
          </a:prstGeom>
        </p:spPr>
        <p:txBody>
          <a:bodyPr wrap="square">
            <a:spAutoFit/>
          </a:bodyPr>
          <a:lstStyle/>
          <a:p>
            <a:r>
              <a:rPr lang="en-US" sz="2800" b="1" dirty="0">
                <a:solidFill>
                  <a:schemeClr val="bg1"/>
                </a:solidFill>
                <a:latin typeface="Times New Roman" panose="02020603050405020304" pitchFamily="18" charset="0"/>
                <a:cs typeface="Times New Roman" panose="02020603050405020304" pitchFamily="18" charset="0"/>
              </a:rPr>
              <a:t>Job Roles…………….</a:t>
            </a:r>
          </a:p>
          <a:p>
            <a:endParaRPr lang="en-US" sz="2400" b="1" dirty="0">
              <a:solidFill>
                <a:schemeClr val="bg1"/>
              </a:solidFill>
              <a:latin typeface="Times New Roman" panose="02020603050405020304" pitchFamily="18" charset="0"/>
              <a:cs typeface="Times New Roman" panose="02020603050405020304" pitchFamily="18" charset="0"/>
            </a:endParaRPr>
          </a:p>
          <a:p>
            <a:endParaRPr lang="en-US" sz="2400" b="1" dirty="0">
              <a:solidFill>
                <a:schemeClr val="bg1"/>
              </a:solidFill>
              <a:latin typeface="Times New Roman" panose="02020603050405020304" pitchFamily="18" charset="0"/>
              <a:cs typeface="Times New Roman" panose="02020603050405020304" pitchFamily="18" charset="0"/>
            </a:endParaRPr>
          </a:p>
          <a:p>
            <a:endParaRPr lang="en-US" sz="2400" b="1" dirty="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b="1" dirty="0">
              <a:solidFill>
                <a:schemeClr val="bg1"/>
              </a:solidFill>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993476314"/>
              </p:ext>
            </p:extLst>
          </p:nvPr>
        </p:nvGraphicFramePr>
        <p:xfrm>
          <a:off x="1188720" y="1462881"/>
          <a:ext cx="10045337" cy="4689727"/>
        </p:xfrm>
        <a:graphic>
          <a:graphicData uri="http://schemas.openxmlformats.org/drawingml/2006/table">
            <a:tbl>
              <a:tblPr bandRow="1"/>
              <a:tblGrid>
                <a:gridCol w="2891628">
                  <a:extLst>
                    <a:ext uri="{9D8B030D-6E8A-4147-A177-3AD203B41FA5}">
                      <a16:colId xmlns:a16="http://schemas.microsoft.com/office/drawing/2014/main" val="351354939"/>
                    </a:ext>
                  </a:extLst>
                </a:gridCol>
                <a:gridCol w="7153709">
                  <a:extLst>
                    <a:ext uri="{9D8B030D-6E8A-4147-A177-3AD203B41FA5}">
                      <a16:colId xmlns:a16="http://schemas.microsoft.com/office/drawing/2014/main" val="1057832833"/>
                    </a:ext>
                  </a:extLst>
                </a:gridCol>
              </a:tblGrid>
              <a:tr h="664800">
                <a:tc>
                  <a:txBody>
                    <a:bodyPr/>
                    <a:lstStyle/>
                    <a:p>
                      <a:pPr marL="0" marR="0">
                        <a:lnSpc>
                          <a:spcPct val="107000"/>
                        </a:lnSpc>
                        <a:spcBef>
                          <a:spcPts val="0"/>
                        </a:spcBef>
                        <a:spcAft>
                          <a:spcPts val="800"/>
                        </a:spcAft>
                      </a:pPr>
                      <a:r>
                        <a:rPr lang="en-US" sz="3200" b="1">
                          <a:solidFill>
                            <a:schemeClr val="bg1"/>
                          </a:solidFill>
                          <a:effectLst/>
                          <a:latin typeface="Times New Roman" panose="02020603050405020304" pitchFamily="18" charset="0"/>
                          <a:ea typeface="Times New Roman" panose="02020603050405020304" pitchFamily="18" charset="0"/>
                        </a:rPr>
                        <a:t>Group Name:</a:t>
                      </a:r>
                      <a:endParaRPr lang="en-US" sz="3200" b="1">
                        <a:solidFill>
                          <a:schemeClr val="bg1"/>
                        </a:solidFill>
                        <a:effectLst/>
                        <a:latin typeface="Calibri" panose="020F0502020204030204" pitchFamily="34"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3200" b="1" dirty="0">
                          <a:solidFill>
                            <a:schemeClr val="bg1"/>
                          </a:solidFill>
                          <a:effectLst/>
                          <a:latin typeface="Times New Roman" panose="02020603050405020304" pitchFamily="18" charset="0"/>
                          <a:ea typeface="Times New Roman" panose="02020603050405020304" pitchFamily="18" charset="0"/>
                        </a:rPr>
                        <a:t>POS World  (Group</a:t>
                      </a:r>
                      <a:r>
                        <a:rPr lang="en-US" sz="3200" b="1" baseline="0" dirty="0">
                          <a:solidFill>
                            <a:schemeClr val="bg1"/>
                          </a:solidFill>
                          <a:effectLst/>
                          <a:latin typeface="Times New Roman" panose="02020603050405020304" pitchFamily="18" charset="0"/>
                          <a:ea typeface="Times New Roman" panose="02020603050405020304" pitchFamily="18" charset="0"/>
                        </a:rPr>
                        <a:t> 02)</a:t>
                      </a:r>
                      <a:endParaRPr lang="en-US" sz="3200" b="1" dirty="0">
                        <a:solidFill>
                          <a:schemeClr val="bg1"/>
                        </a:solidFill>
                        <a:effectLst/>
                        <a:latin typeface="Calibri" panose="020F0502020204030204" pitchFamily="34"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30597672"/>
                  </a:ext>
                </a:extLst>
              </a:tr>
              <a:tr h="635895">
                <a:tc>
                  <a:txBody>
                    <a:bodyPr/>
                    <a:lstStyle/>
                    <a:p>
                      <a:pPr marL="0" marR="0" algn="l">
                        <a:lnSpc>
                          <a:spcPct val="107000"/>
                        </a:lnSpc>
                        <a:spcBef>
                          <a:spcPts val="0"/>
                        </a:spcBef>
                        <a:spcAft>
                          <a:spcPts val="800"/>
                        </a:spcAft>
                      </a:pPr>
                      <a:r>
                        <a:rPr lang="en-US" sz="2400" b="1" dirty="0">
                          <a:solidFill>
                            <a:schemeClr val="bg1"/>
                          </a:solidFill>
                          <a:effectLst/>
                          <a:latin typeface="Times New Roman" panose="02020603050405020304" pitchFamily="18" charset="0"/>
                          <a:ea typeface="Times New Roman" panose="02020603050405020304" pitchFamily="18" charset="0"/>
                        </a:rPr>
                        <a:t>Project Role </a:t>
                      </a:r>
                      <a:endParaRPr lang="en-US" sz="2400" b="1" dirty="0">
                        <a:solidFill>
                          <a:schemeClr val="bg1"/>
                        </a:solidFill>
                        <a:effectLst/>
                        <a:latin typeface="Calibri" panose="020F0502020204030204" pitchFamily="34"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800"/>
                        </a:spcAft>
                      </a:pPr>
                      <a:r>
                        <a:rPr lang="en-US" sz="2400" b="1" dirty="0">
                          <a:solidFill>
                            <a:schemeClr val="bg1"/>
                          </a:solidFill>
                          <a:effectLst/>
                          <a:latin typeface="Times New Roman" panose="02020603050405020304" pitchFamily="18" charset="0"/>
                          <a:ea typeface="Times New Roman" panose="02020603050405020304" pitchFamily="18" charset="0"/>
                        </a:rPr>
                        <a:t>Student Name</a:t>
                      </a:r>
                      <a:endParaRPr lang="en-US" sz="2400" b="1" dirty="0">
                        <a:solidFill>
                          <a:schemeClr val="bg1"/>
                        </a:solidFill>
                        <a:effectLst/>
                        <a:latin typeface="Calibri" panose="020F0502020204030204" pitchFamily="34"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37234873"/>
                  </a:ext>
                </a:extLst>
              </a:tr>
              <a:tr h="664800">
                <a:tc>
                  <a:txBody>
                    <a:bodyPr/>
                    <a:lstStyle/>
                    <a:p>
                      <a:pPr marL="342900" marR="0" indent="-342900">
                        <a:lnSpc>
                          <a:spcPct val="107000"/>
                        </a:lnSpc>
                        <a:spcBef>
                          <a:spcPts val="0"/>
                        </a:spcBef>
                        <a:spcAft>
                          <a:spcPts val="800"/>
                        </a:spcAft>
                        <a:buFont typeface="+mj-lt"/>
                        <a:buAutoNum type="arabicPeriod"/>
                      </a:pPr>
                      <a:r>
                        <a:rPr lang="en-US" sz="1600" b="1" dirty="0">
                          <a:solidFill>
                            <a:schemeClr val="bg1"/>
                          </a:solidFill>
                          <a:effectLst/>
                          <a:latin typeface="Times New Roman" panose="02020603050405020304" pitchFamily="18" charset="0"/>
                          <a:ea typeface="Times New Roman" panose="02020603050405020304" pitchFamily="18" charset="0"/>
                        </a:rPr>
                        <a:t>Project Manager</a:t>
                      </a:r>
                      <a:endParaRPr lang="en-US" sz="1600" b="1" dirty="0">
                        <a:solidFill>
                          <a:schemeClr val="bg1"/>
                        </a:solidFill>
                        <a:effectLst/>
                        <a:latin typeface="Calibri" panose="020F0502020204030204" pitchFamily="34"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600" b="1">
                          <a:solidFill>
                            <a:schemeClr val="bg1"/>
                          </a:solidFill>
                          <a:effectLst/>
                          <a:latin typeface="Times New Roman" panose="02020603050405020304" pitchFamily="18" charset="0"/>
                          <a:ea typeface="Times New Roman" panose="02020603050405020304" pitchFamily="18" charset="0"/>
                        </a:rPr>
                        <a:t>Sheshan Aturupana</a:t>
                      </a:r>
                      <a:endParaRPr lang="en-US" sz="1600" b="1">
                        <a:solidFill>
                          <a:schemeClr val="bg1"/>
                        </a:solidFill>
                        <a:effectLst/>
                        <a:latin typeface="Calibri" panose="020F0502020204030204" pitchFamily="34"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02917683"/>
                  </a:ext>
                </a:extLst>
              </a:tr>
              <a:tr h="635895">
                <a:tc>
                  <a:txBody>
                    <a:bodyPr/>
                    <a:lstStyle/>
                    <a:p>
                      <a:pPr marL="0" marR="0" indent="0">
                        <a:lnSpc>
                          <a:spcPct val="107000"/>
                        </a:lnSpc>
                        <a:spcBef>
                          <a:spcPts val="0"/>
                        </a:spcBef>
                        <a:spcAft>
                          <a:spcPts val="800"/>
                        </a:spcAft>
                        <a:buFont typeface="+mj-lt"/>
                        <a:buNone/>
                      </a:pPr>
                      <a:r>
                        <a:rPr lang="en-US" sz="1600" b="1" dirty="0">
                          <a:solidFill>
                            <a:schemeClr val="bg1"/>
                          </a:solidFill>
                          <a:effectLst/>
                          <a:latin typeface="Times New Roman" panose="02020603050405020304" pitchFamily="18" charset="0"/>
                          <a:ea typeface="Times New Roman" panose="02020603050405020304" pitchFamily="18" charset="0"/>
                        </a:rPr>
                        <a:t>2.   Business Analyst</a:t>
                      </a:r>
                      <a:endParaRPr lang="en-US" sz="1600" b="1" dirty="0">
                        <a:solidFill>
                          <a:schemeClr val="bg1"/>
                        </a:solidFill>
                        <a:effectLst/>
                        <a:latin typeface="Calibri" panose="020F0502020204030204" pitchFamily="34"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150"/>
                        </a:spcAft>
                      </a:pPr>
                      <a:r>
                        <a:rPr lang="en-US" sz="1600" b="1" u="none" strike="noStrike" dirty="0">
                          <a:solidFill>
                            <a:schemeClr val="bg1"/>
                          </a:solidFill>
                          <a:effectLst/>
                          <a:latin typeface="Times New Roman" panose="02020603050405020304" pitchFamily="18" charset="0"/>
                          <a:ea typeface="Times New Roman" panose="02020603050405020304" pitchFamily="18" charset="0"/>
                        </a:rPr>
                        <a:t>Chathurika Perera</a:t>
                      </a:r>
                      <a:endParaRPr lang="en-US" sz="1600" b="1" dirty="0">
                        <a:solidFill>
                          <a:schemeClr val="bg1"/>
                        </a:solidFill>
                        <a:effectLst/>
                        <a:latin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74013476"/>
                  </a:ext>
                </a:extLst>
              </a:tr>
              <a:tr h="816547">
                <a:tc>
                  <a:txBody>
                    <a:bodyPr/>
                    <a:lstStyle/>
                    <a:p>
                      <a:pPr marL="0" marR="0" indent="0">
                        <a:lnSpc>
                          <a:spcPct val="107000"/>
                        </a:lnSpc>
                        <a:spcBef>
                          <a:spcPts val="0"/>
                        </a:spcBef>
                        <a:spcAft>
                          <a:spcPts val="800"/>
                        </a:spcAft>
                        <a:buFont typeface="+mj-lt"/>
                        <a:buNone/>
                      </a:pPr>
                      <a:r>
                        <a:rPr lang="en-US" sz="1600" b="1" dirty="0">
                          <a:solidFill>
                            <a:schemeClr val="bg1"/>
                          </a:solidFill>
                          <a:effectLst/>
                          <a:latin typeface="Times New Roman" panose="02020603050405020304" pitchFamily="18" charset="0"/>
                          <a:ea typeface="Times New Roman" panose="02020603050405020304" pitchFamily="18" charset="0"/>
                        </a:rPr>
                        <a:t>4.   Senior Software Engineer</a:t>
                      </a:r>
                      <a:endParaRPr lang="en-US" sz="1600" b="1" dirty="0">
                        <a:solidFill>
                          <a:schemeClr val="bg1"/>
                        </a:solidFill>
                        <a:effectLst/>
                        <a:latin typeface="Calibri" panose="020F0502020204030204" pitchFamily="34"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600" b="1" dirty="0">
                          <a:solidFill>
                            <a:schemeClr val="bg1"/>
                          </a:solidFill>
                          <a:effectLst/>
                          <a:latin typeface="Times New Roman" panose="02020603050405020304" pitchFamily="18" charset="0"/>
                          <a:ea typeface="Times New Roman" panose="02020603050405020304" pitchFamily="18" charset="0"/>
                        </a:rPr>
                        <a:t>Sajeewana Deshapriya</a:t>
                      </a:r>
                      <a:endParaRPr lang="en-US" sz="1600" b="1" dirty="0">
                        <a:solidFill>
                          <a:schemeClr val="bg1"/>
                        </a:solidFill>
                        <a:effectLst/>
                        <a:latin typeface="Calibri" panose="020F0502020204030204" pitchFamily="34"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23136400"/>
                  </a:ext>
                </a:extLst>
              </a:tr>
              <a:tr h="635895">
                <a:tc>
                  <a:txBody>
                    <a:bodyPr/>
                    <a:lstStyle/>
                    <a:p>
                      <a:pPr marL="0" marR="0" indent="0">
                        <a:lnSpc>
                          <a:spcPct val="107000"/>
                        </a:lnSpc>
                        <a:spcBef>
                          <a:spcPts val="0"/>
                        </a:spcBef>
                        <a:spcAft>
                          <a:spcPts val="800"/>
                        </a:spcAft>
                        <a:buFont typeface="+mj-lt"/>
                        <a:buNone/>
                      </a:pPr>
                      <a:r>
                        <a:rPr lang="en-US" sz="1600" b="1" dirty="0">
                          <a:solidFill>
                            <a:schemeClr val="bg1"/>
                          </a:solidFill>
                          <a:effectLst/>
                          <a:latin typeface="Times New Roman" panose="02020603050405020304" pitchFamily="18" charset="0"/>
                          <a:ea typeface="Times New Roman" panose="02020603050405020304" pitchFamily="18" charset="0"/>
                        </a:rPr>
                        <a:t>5.   Software Engineer</a:t>
                      </a:r>
                      <a:endParaRPr lang="en-US" sz="1600" b="1" dirty="0">
                        <a:solidFill>
                          <a:schemeClr val="bg1"/>
                        </a:solidFill>
                        <a:effectLst/>
                        <a:latin typeface="Calibri" panose="020F0502020204030204" pitchFamily="34"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600" b="1" dirty="0">
                          <a:solidFill>
                            <a:schemeClr val="bg1"/>
                          </a:solidFill>
                          <a:effectLst/>
                          <a:latin typeface="Times New Roman" panose="02020603050405020304" pitchFamily="18" charset="0"/>
                          <a:ea typeface="Times New Roman" panose="02020603050405020304" pitchFamily="18" charset="0"/>
                        </a:rPr>
                        <a:t>Sandamali Marasinghe</a:t>
                      </a:r>
                      <a:endParaRPr lang="en-US" sz="1600" b="1" dirty="0">
                        <a:solidFill>
                          <a:schemeClr val="bg1"/>
                        </a:solidFill>
                        <a:effectLst/>
                        <a:latin typeface="Calibri" panose="020F0502020204030204" pitchFamily="34"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89673152"/>
                  </a:ext>
                </a:extLst>
              </a:tr>
              <a:tr h="635895">
                <a:tc>
                  <a:txBody>
                    <a:bodyPr/>
                    <a:lstStyle/>
                    <a:p>
                      <a:pPr marL="0" marR="0" indent="0">
                        <a:lnSpc>
                          <a:spcPct val="107000"/>
                        </a:lnSpc>
                        <a:spcBef>
                          <a:spcPts val="0"/>
                        </a:spcBef>
                        <a:spcAft>
                          <a:spcPts val="800"/>
                        </a:spcAft>
                        <a:buFont typeface="+mj-lt"/>
                        <a:buNone/>
                      </a:pPr>
                      <a:r>
                        <a:rPr lang="en-US" sz="1600" b="1" dirty="0">
                          <a:solidFill>
                            <a:schemeClr val="bg1"/>
                          </a:solidFill>
                          <a:effectLst/>
                          <a:latin typeface="Times New Roman" panose="02020603050405020304" pitchFamily="18" charset="0"/>
                          <a:ea typeface="Times New Roman" panose="02020603050405020304" pitchFamily="18" charset="0"/>
                        </a:rPr>
                        <a:t>6.   Quality Assurer</a:t>
                      </a:r>
                      <a:endParaRPr lang="en-US" sz="1600" b="1" dirty="0">
                        <a:solidFill>
                          <a:schemeClr val="bg1"/>
                        </a:solidFill>
                        <a:effectLst/>
                        <a:latin typeface="Calibri" panose="020F0502020204030204" pitchFamily="34"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600" b="1" dirty="0">
                          <a:solidFill>
                            <a:schemeClr val="bg1"/>
                          </a:solidFill>
                          <a:effectLst/>
                          <a:latin typeface="Times New Roman" panose="02020603050405020304" pitchFamily="18" charset="0"/>
                          <a:ea typeface="Times New Roman" panose="02020603050405020304" pitchFamily="18" charset="0"/>
                        </a:rPr>
                        <a:t>Buddhika Marasinghe</a:t>
                      </a:r>
                      <a:endParaRPr lang="en-US" sz="1600" b="1" dirty="0">
                        <a:solidFill>
                          <a:schemeClr val="bg1"/>
                        </a:solidFill>
                        <a:effectLst/>
                        <a:latin typeface="Calibri" panose="020F0502020204030204" pitchFamily="34" charset="0"/>
                        <a:ea typeface="Calibri" panose="020F050202020403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6081489"/>
                  </a:ext>
                </a:extLst>
              </a:tr>
            </a:tbl>
          </a:graphicData>
        </a:graphic>
      </p:graphicFrame>
    </p:spTree>
    <p:extLst>
      <p:ext uri="{BB962C8B-B14F-4D97-AF65-F5344CB8AC3E}">
        <p14:creationId xmlns:p14="http://schemas.microsoft.com/office/powerpoint/2010/main" val="3115618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1886" y="431073"/>
            <a:ext cx="5342708" cy="523220"/>
          </a:xfrm>
          <a:prstGeom prst="rect">
            <a:avLst/>
          </a:prstGeom>
        </p:spPr>
        <p:txBody>
          <a:bodyPr wrap="square">
            <a:spAutoFit/>
          </a:bodyPr>
          <a:lstStyle/>
          <a:p>
            <a:r>
              <a:rPr lang="en-US" sz="2800" b="1" dirty="0">
                <a:solidFill>
                  <a:schemeClr val="bg1"/>
                </a:solidFill>
                <a:latin typeface="Times New Roman" panose="02020603050405020304" pitchFamily="18" charset="0"/>
                <a:cs typeface="Times New Roman" panose="02020603050405020304" pitchFamily="18" charset="0"/>
              </a:rPr>
              <a:t>INTRODUCTION……………</a:t>
            </a:r>
          </a:p>
        </p:txBody>
      </p:sp>
      <p:sp>
        <p:nvSpPr>
          <p:cNvPr id="4" name="Rectangle 1"/>
          <p:cNvSpPr>
            <a:spLocks noChangeArrowheads="1"/>
          </p:cNvSpPr>
          <p:nvPr/>
        </p:nvSpPr>
        <p:spPr bwMode="auto">
          <a:xfrm>
            <a:off x="2339788" y="1380857"/>
            <a:ext cx="8955741"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724525" algn="r"/>
              </a:tabLst>
              <a:defRPr>
                <a:solidFill>
                  <a:schemeClr val="tx1"/>
                </a:solidFill>
                <a:latin typeface="Arial" panose="020B0604020202020204" pitchFamily="34" charset="0"/>
              </a:defRPr>
            </a:lvl1pPr>
            <a:lvl2pPr eaLnBrk="0" fontAlgn="base" hangingPunct="0">
              <a:spcBef>
                <a:spcPct val="0"/>
              </a:spcBef>
              <a:spcAft>
                <a:spcPct val="0"/>
              </a:spcAft>
              <a:tabLst>
                <a:tab pos="5724525" algn="r"/>
              </a:tabLst>
              <a:defRPr>
                <a:solidFill>
                  <a:schemeClr val="tx1"/>
                </a:solidFill>
                <a:latin typeface="Arial" panose="020B0604020202020204" pitchFamily="34" charset="0"/>
              </a:defRPr>
            </a:lvl2pPr>
            <a:lvl3pPr eaLnBrk="0" fontAlgn="base" hangingPunct="0">
              <a:spcBef>
                <a:spcPct val="0"/>
              </a:spcBef>
              <a:spcAft>
                <a:spcPct val="0"/>
              </a:spcAft>
              <a:tabLst>
                <a:tab pos="5724525" algn="r"/>
              </a:tabLst>
              <a:defRPr>
                <a:solidFill>
                  <a:schemeClr val="tx1"/>
                </a:solidFill>
                <a:latin typeface="Arial" panose="020B0604020202020204" pitchFamily="34" charset="0"/>
              </a:defRPr>
            </a:lvl3pPr>
            <a:lvl4pPr eaLnBrk="0" fontAlgn="base" hangingPunct="0">
              <a:spcBef>
                <a:spcPct val="0"/>
              </a:spcBef>
              <a:spcAft>
                <a:spcPct val="0"/>
              </a:spcAft>
              <a:tabLst>
                <a:tab pos="5724525" algn="r"/>
              </a:tabLst>
              <a:defRPr>
                <a:solidFill>
                  <a:schemeClr val="tx1"/>
                </a:solidFill>
                <a:latin typeface="Arial" panose="020B0604020202020204" pitchFamily="34" charset="0"/>
              </a:defRPr>
            </a:lvl4pPr>
            <a:lvl5pPr eaLnBrk="0" fontAlgn="base" hangingPunct="0">
              <a:spcBef>
                <a:spcPct val="0"/>
              </a:spcBef>
              <a:spcAft>
                <a:spcPct val="0"/>
              </a:spcAft>
              <a:tabLst>
                <a:tab pos="5724525" algn="r"/>
              </a:tabLst>
              <a:defRPr>
                <a:solidFill>
                  <a:schemeClr val="tx1"/>
                </a:solidFill>
                <a:latin typeface="Arial" panose="020B0604020202020204" pitchFamily="34" charset="0"/>
              </a:defRPr>
            </a:lvl5pPr>
            <a:lvl6pPr eaLnBrk="0" fontAlgn="base" hangingPunct="0">
              <a:spcBef>
                <a:spcPct val="0"/>
              </a:spcBef>
              <a:spcAft>
                <a:spcPct val="0"/>
              </a:spcAft>
              <a:tabLst>
                <a:tab pos="5724525" algn="r"/>
              </a:tabLst>
              <a:defRPr>
                <a:solidFill>
                  <a:schemeClr val="tx1"/>
                </a:solidFill>
                <a:latin typeface="Arial" panose="020B0604020202020204" pitchFamily="34" charset="0"/>
              </a:defRPr>
            </a:lvl6pPr>
            <a:lvl7pPr eaLnBrk="0" fontAlgn="base" hangingPunct="0">
              <a:spcBef>
                <a:spcPct val="0"/>
              </a:spcBef>
              <a:spcAft>
                <a:spcPct val="0"/>
              </a:spcAft>
              <a:tabLst>
                <a:tab pos="5724525" algn="r"/>
              </a:tabLst>
              <a:defRPr>
                <a:solidFill>
                  <a:schemeClr val="tx1"/>
                </a:solidFill>
                <a:latin typeface="Arial" panose="020B0604020202020204" pitchFamily="34" charset="0"/>
              </a:defRPr>
            </a:lvl7pPr>
            <a:lvl8pPr eaLnBrk="0" fontAlgn="base" hangingPunct="0">
              <a:spcBef>
                <a:spcPct val="0"/>
              </a:spcBef>
              <a:spcAft>
                <a:spcPct val="0"/>
              </a:spcAft>
              <a:tabLst>
                <a:tab pos="5724525" algn="r"/>
              </a:tabLst>
              <a:defRPr>
                <a:solidFill>
                  <a:schemeClr val="tx1"/>
                </a:solidFill>
                <a:latin typeface="Arial" panose="020B0604020202020204" pitchFamily="34" charset="0"/>
              </a:defRPr>
            </a:lvl8pPr>
            <a:lvl9pPr eaLnBrk="0" fontAlgn="base" hangingPunct="0">
              <a:spcBef>
                <a:spcPct val="0"/>
              </a:spcBef>
              <a:spcAft>
                <a:spcPct val="0"/>
              </a:spcAft>
              <a:tabLst>
                <a:tab pos="5724525" algn="r"/>
              </a:tabLst>
              <a:defRPr>
                <a:solidFill>
                  <a:schemeClr val="tx1"/>
                </a:solidFill>
                <a:latin typeface="Arial" panose="020B0604020202020204" pitchFamily="34" charset="0"/>
              </a:defRPr>
            </a:lvl9pPr>
          </a:lstStyle>
          <a:p>
            <a:pPr marL="571500" marR="0" lvl="0" indent="-571500" algn="l" defTabSz="914400" rtl="0" eaLnBrk="0" fontAlgn="base" latinLnBrk="0" hangingPunct="0">
              <a:lnSpc>
                <a:spcPct val="100000"/>
              </a:lnSpc>
              <a:spcBef>
                <a:spcPct val="0"/>
              </a:spcBef>
              <a:spcAft>
                <a:spcPct val="0"/>
              </a:spcAft>
              <a:buClr>
                <a:schemeClr val="bg1">
                  <a:lumMod val="95000"/>
                  <a:lumOff val="5000"/>
                </a:schemeClr>
              </a:buClr>
              <a:buSzTx/>
              <a:buFont typeface="Wingdings" panose="05000000000000000000" pitchFamily="2" charset="2"/>
              <a:buChar char="Ø"/>
              <a:tabLst>
                <a:tab pos="5724525" algn="r"/>
              </a:tabLst>
            </a:pPr>
            <a:r>
              <a:rPr kumimoji="0" lang="en-US" altLang="en-US" sz="3600" b="0" i="0"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2" action="ppaction://hlinksldjump"/>
              </a:rPr>
              <a:t>What Is POS World?</a:t>
            </a:r>
            <a:endParaRPr kumimoji="0" lang="en-US" altLang="en-US" sz="3600" b="0"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571500" marR="0" lvl="0" indent="-571500" algn="l" defTabSz="914400" rtl="0" eaLnBrk="0" fontAlgn="base" latinLnBrk="0" hangingPunct="0">
              <a:lnSpc>
                <a:spcPct val="100000"/>
              </a:lnSpc>
              <a:spcBef>
                <a:spcPct val="0"/>
              </a:spcBef>
              <a:spcAft>
                <a:spcPct val="0"/>
              </a:spcAft>
              <a:buClr>
                <a:schemeClr val="bg1">
                  <a:lumMod val="95000"/>
                  <a:lumOff val="5000"/>
                </a:schemeClr>
              </a:buClr>
              <a:buSzTx/>
              <a:buFont typeface="Wingdings" panose="05000000000000000000" pitchFamily="2" charset="2"/>
              <a:buChar char="Ø"/>
              <a:tabLst>
                <a:tab pos="5724525" algn="r"/>
              </a:tabLst>
            </a:pPr>
            <a:r>
              <a:rPr kumimoji="0" lang="en-US" altLang="en-US" sz="3600" b="0" i="0"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3" action="ppaction://hlinksldjump"/>
              </a:rPr>
              <a:t>Project Deliverables</a:t>
            </a:r>
            <a:endParaRPr kumimoji="0" lang="en-US" altLang="en-US" sz="3600" b="0"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571500" marR="0" lvl="0" indent="-571500" algn="l" defTabSz="914400" rtl="0" eaLnBrk="0" fontAlgn="base" latinLnBrk="0" hangingPunct="0">
              <a:lnSpc>
                <a:spcPct val="100000"/>
              </a:lnSpc>
              <a:spcBef>
                <a:spcPct val="0"/>
              </a:spcBef>
              <a:spcAft>
                <a:spcPct val="0"/>
              </a:spcAft>
              <a:buClr>
                <a:schemeClr val="bg1">
                  <a:lumMod val="95000"/>
                  <a:lumOff val="5000"/>
                </a:schemeClr>
              </a:buClr>
              <a:buSzTx/>
              <a:buFont typeface="Wingdings" panose="05000000000000000000" pitchFamily="2" charset="2"/>
              <a:buChar char="Ø"/>
              <a:tabLst>
                <a:tab pos="5724525" algn="r"/>
              </a:tabLst>
            </a:pPr>
            <a:r>
              <a:rPr kumimoji="0" lang="en-US" altLang="en-US" sz="3600" b="0" i="0"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4" action="ppaction://hlinksldjump"/>
              </a:rPr>
              <a:t>Artefact</a:t>
            </a:r>
            <a:endParaRPr kumimoji="0" lang="en-US" altLang="en-US" sz="3600" b="0"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1485900" lvl="2" indent="-571500" defTabSz="914400">
              <a:buClr>
                <a:schemeClr val="bg1">
                  <a:lumMod val="95000"/>
                  <a:lumOff val="5000"/>
                </a:schemeClr>
              </a:buClr>
              <a:buFont typeface="Wingdings" panose="05000000000000000000" pitchFamily="2" charset="2"/>
              <a:buChar char="§"/>
            </a:pPr>
            <a:r>
              <a:rPr kumimoji="0" lang="en-US" altLang="en-US" sz="3600" b="0" i="0"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5"/>
              </a:rPr>
              <a:t>Project Context</a:t>
            </a:r>
            <a:endParaRPr kumimoji="0" lang="en-US" altLang="en-US" sz="3600" b="0"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1485900" lvl="2" indent="-571500" defTabSz="914400">
              <a:buClr>
                <a:schemeClr val="bg1">
                  <a:lumMod val="95000"/>
                  <a:lumOff val="5000"/>
                </a:schemeClr>
              </a:buClr>
              <a:buFont typeface="Wingdings" panose="05000000000000000000" pitchFamily="2" charset="2"/>
              <a:buChar char="§"/>
            </a:pPr>
            <a:r>
              <a:rPr kumimoji="0" lang="en-US" altLang="en-US" sz="3600" b="0" i="0"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6"/>
              </a:rPr>
              <a:t>Aim &amp; Objectives</a:t>
            </a:r>
            <a:endParaRPr kumimoji="0" lang="en-US" altLang="en-US" sz="3600" b="0"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1485900" lvl="2" indent="-571500" defTabSz="914400">
              <a:buClr>
                <a:schemeClr val="bg1">
                  <a:lumMod val="95000"/>
                  <a:lumOff val="5000"/>
                </a:schemeClr>
              </a:buClr>
              <a:buFont typeface="Wingdings" panose="05000000000000000000" pitchFamily="2" charset="2"/>
              <a:buChar char="§"/>
            </a:pPr>
            <a:r>
              <a:rPr kumimoji="0" lang="en-US" altLang="en-US" sz="3600" b="0" i="0"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7"/>
              </a:rPr>
              <a:t>Main Feature List</a:t>
            </a:r>
            <a:endParaRPr kumimoji="0" lang="en-US" altLang="en-US" sz="3600" b="0"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1485900" lvl="2" indent="-571500" defTabSz="914400">
              <a:buClr>
                <a:schemeClr val="bg1">
                  <a:lumMod val="95000"/>
                  <a:lumOff val="5000"/>
                </a:schemeClr>
              </a:buClr>
              <a:buFont typeface="Wingdings" panose="05000000000000000000" pitchFamily="2" charset="2"/>
              <a:buChar char="§"/>
            </a:pPr>
            <a:r>
              <a:rPr kumimoji="0" lang="en-US" altLang="en-US" sz="3600" b="0" i="0"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8"/>
              </a:rPr>
              <a:t>Added Value</a:t>
            </a:r>
            <a:endParaRPr kumimoji="0" lang="en-US" altLang="en-US" sz="3600" b="0"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571500" marR="0" lvl="0" indent="-571500" algn="l" defTabSz="914400" rtl="0" eaLnBrk="0" fontAlgn="base" latinLnBrk="0" hangingPunct="0">
              <a:lnSpc>
                <a:spcPct val="100000"/>
              </a:lnSpc>
              <a:spcBef>
                <a:spcPct val="0"/>
              </a:spcBef>
              <a:spcAft>
                <a:spcPct val="0"/>
              </a:spcAft>
              <a:buClr>
                <a:schemeClr val="bg1">
                  <a:lumMod val="95000"/>
                  <a:lumOff val="5000"/>
                </a:schemeClr>
              </a:buClr>
              <a:buSzTx/>
              <a:buFont typeface="Wingdings" panose="05000000000000000000" pitchFamily="2" charset="2"/>
              <a:buChar char="Ø"/>
              <a:tabLst>
                <a:tab pos="5724525" algn="r"/>
              </a:tabLst>
            </a:pPr>
            <a:r>
              <a:rPr kumimoji="0" lang="en-US" altLang="en-US" sz="3600" b="0" i="0"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9" action="ppaction://hlinksldjump"/>
              </a:rPr>
              <a:t>Intellectual Challenges</a:t>
            </a:r>
            <a:endParaRPr kumimoji="0" lang="en-US" altLang="en-US" sz="3600" b="0"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571500" marR="0" lvl="0" indent="-571500" algn="l" defTabSz="914400" rtl="0" eaLnBrk="0" fontAlgn="base" latinLnBrk="0" hangingPunct="0">
              <a:lnSpc>
                <a:spcPct val="100000"/>
              </a:lnSpc>
              <a:spcBef>
                <a:spcPct val="0"/>
              </a:spcBef>
              <a:spcAft>
                <a:spcPct val="0"/>
              </a:spcAft>
              <a:buClr>
                <a:schemeClr val="bg1">
                  <a:lumMod val="95000"/>
                  <a:lumOff val="5000"/>
                </a:schemeClr>
              </a:buClr>
              <a:buSzTx/>
              <a:buFont typeface="Wingdings" panose="05000000000000000000" pitchFamily="2" charset="2"/>
              <a:buChar char="Ø"/>
              <a:tabLst>
                <a:tab pos="5724525" algn="r"/>
              </a:tabLst>
            </a:pPr>
            <a:r>
              <a:rPr kumimoji="0" lang="en-US" altLang="en-US" sz="3600" b="0" i="0"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10" action="ppaction://hlinksldjump"/>
              </a:rPr>
              <a:t>References</a:t>
            </a:r>
            <a:endParaRPr kumimoji="0" lang="en-US" altLang="en-US" sz="5400" b="0"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3186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13509" y="104503"/>
            <a:ext cx="11560628" cy="6609806"/>
          </a:xfrm>
        </p:spPr>
        <p:txBody>
          <a:bodyPr>
            <a:normAutofit lnSpcReduction="10000"/>
          </a:bodyPr>
          <a:lstStyle/>
          <a:p>
            <a:pPr lvl="0" defTabSz="914400" eaLnBrk="0" fontAlgn="base" hangingPunct="0">
              <a:spcBef>
                <a:spcPct val="0"/>
              </a:spcBef>
              <a:spcAft>
                <a:spcPct val="0"/>
              </a:spcAft>
              <a:buClr>
                <a:prstClr val="black">
                  <a:lumMod val="95000"/>
                  <a:lumOff val="5000"/>
                </a:prstClr>
              </a:buClr>
              <a:buSzTx/>
              <a:tabLst>
                <a:tab pos="5724525" algn="r"/>
              </a:tabLst>
            </a:pPr>
            <a:r>
              <a:rPr lang="en-US" altLang="en-US" sz="3600" dirty="0">
                <a:solidFill>
                  <a:prstClr val="white"/>
                </a:solidFill>
                <a:latin typeface="Times New Roman" panose="02020603050405020304" pitchFamily="18" charset="0"/>
                <a:ea typeface="Calibri" panose="020F0502020204030204" pitchFamily="34" charset="0"/>
                <a:cs typeface="Times New Roman" panose="02020603050405020304" pitchFamily="18" charset="0"/>
                <a:hlinkClick r:id="rId2" action="ppaction://hlinksldjump"/>
              </a:rPr>
              <a:t>What Is POS World?</a:t>
            </a:r>
            <a:endParaRPr lang="en-US" altLang="en-US" sz="3600" dirty="0">
              <a:solidFill>
                <a:prstClr val="white"/>
              </a:solidFill>
              <a:latin typeface="Times New Roman" panose="02020603050405020304" pitchFamily="18" charset="0"/>
              <a:cs typeface="Times New Roman" panose="02020603050405020304" pitchFamily="18" charset="0"/>
            </a:endParaRPr>
          </a:p>
          <a:p>
            <a:pPr algn="just">
              <a:buClr>
                <a:schemeClr val="bg1"/>
              </a:buClr>
            </a:pPr>
            <a:endParaRPr lang="en-US" dirty="0">
              <a:solidFill>
                <a:schemeClr val="bg1"/>
              </a:solidFill>
              <a:latin typeface="Times New Roman" panose="02020603050405020304" pitchFamily="18" charset="0"/>
              <a:cs typeface="Times New Roman" panose="02020603050405020304" pitchFamily="18" charset="0"/>
            </a:endParaRPr>
          </a:p>
          <a:p>
            <a:pPr marL="342900" indent="-342900" algn="just">
              <a:buClr>
                <a:schemeClr val="bg1"/>
              </a:buClr>
              <a:buFont typeface="Wingdings" panose="05000000000000000000" pitchFamily="2" charset="2"/>
              <a:buChar char="Ø"/>
            </a:pPr>
            <a:r>
              <a:rPr lang="en-US" sz="2400" b="1" dirty="0">
                <a:solidFill>
                  <a:schemeClr val="bg1"/>
                </a:solidFill>
                <a:latin typeface="Times New Roman" panose="02020603050405020304" pitchFamily="18" charset="0"/>
                <a:cs typeface="Times New Roman" panose="02020603050405020304" pitchFamily="18" charset="0"/>
              </a:rPr>
              <a:t>POS World is a system that running as a standalone application and powered by Java and MySQL. This system is platform independent and powerful but can be installed and run with less configuration. </a:t>
            </a:r>
          </a:p>
          <a:p>
            <a:pPr algn="just">
              <a:buClr>
                <a:schemeClr val="bg1"/>
              </a:buClr>
            </a:pPr>
            <a:endParaRPr lang="en-US" sz="2400" b="1" dirty="0">
              <a:solidFill>
                <a:schemeClr val="bg1"/>
              </a:solidFill>
              <a:latin typeface="Times New Roman" panose="02020603050405020304" pitchFamily="18" charset="0"/>
              <a:cs typeface="Times New Roman" panose="02020603050405020304" pitchFamily="18" charset="0"/>
            </a:endParaRPr>
          </a:p>
          <a:p>
            <a:pPr marL="342900" indent="-342900" algn="just">
              <a:buClr>
                <a:schemeClr val="bg1"/>
              </a:buClr>
              <a:buFont typeface="Wingdings" panose="05000000000000000000" pitchFamily="2" charset="2"/>
              <a:buChar char="Ø"/>
            </a:pPr>
            <a:r>
              <a:rPr lang="en-US" sz="2400" b="1" dirty="0">
                <a:solidFill>
                  <a:schemeClr val="bg1"/>
                </a:solidFill>
                <a:latin typeface="Times New Roman" panose="02020603050405020304" pitchFamily="18" charset="0"/>
                <a:cs typeface="Times New Roman" panose="02020603050405020304" pitchFamily="18" charset="0"/>
              </a:rPr>
              <a:t>Main Highlighted Features are…….</a:t>
            </a:r>
          </a:p>
          <a:p>
            <a:pPr algn="just">
              <a:buClr>
                <a:schemeClr val="bg1"/>
              </a:buClr>
            </a:pPr>
            <a:r>
              <a:rPr lang="en-US" sz="2400" b="1" dirty="0">
                <a:solidFill>
                  <a:schemeClr val="bg1"/>
                </a:solidFill>
                <a:latin typeface="Times New Roman" panose="02020603050405020304" pitchFamily="18" charset="0"/>
                <a:cs typeface="Times New Roman" panose="02020603050405020304" pitchFamily="18" charset="0"/>
              </a:rPr>
              <a:t>		*	Billing</a:t>
            </a:r>
          </a:p>
          <a:p>
            <a:pPr algn="just">
              <a:buClr>
                <a:schemeClr val="bg1"/>
              </a:buClr>
            </a:pPr>
            <a:r>
              <a:rPr lang="en-US" sz="2400" b="1" dirty="0">
                <a:solidFill>
                  <a:schemeClr val="bg1"/>
                </a:solidFill>
                <a:latin typeface="Times New Roman" panose="02020603050405020304" pitchFamily="18" charset="0"/>
                <a:cs typeface="Times New Roman" panose="02020603050405020304" pitchFamily="18" charset="0"/>
              </a:rPr>
              <a:t>		*	Inventory</a:t>
            </a:r>
          </a:p>
          <a:p>
            <a:pPr algn="just">
              <a:buClr>
                <a:schemeClr val="bg1"/>
              </a:buClr>
            </a:pPr>
            <a:r>
              <a:rPr lang="en-US" sz="2400" b="1" dirty="0">
                <a:solidFill>
                  <a:schemeClr val="bg1"/>
                </a:solidFill>
                <a:latin typeface="Times New Roman" panose="02020603050405020304" pitchFamily="18" charset="0"/>
                <a:cs typeface="Times New Roman" panose="02020603050405020304" pitchFamily="18" charset="0"/>
              </a:rPr>
              <a:t>		*	Accounts</a:t>
            </a:r>
          </a:p>
          <a:p>
            <a:pPr algn="just">
              <a:buClr>
                <a:schemeClr val="bg1"/>
              </a:buClr>
            </a:pPr>
            <a:r>
              <a:rPr lang="en-US" sz="2400" b="1" dirty="0">
                <a:solidFill>
                  <a:schemeClr val="bg1"/>
                </a:solidFill>
                <a:latin typeface="Times New Roman" panose="02020603050405020304" pitchFamily="18" charset="0"/>
                <a:cs typeface="Times New Roman" panose="02020603050405020304" pitchFamily="18" charset="0"/>
              </a:rPr>
              <a:t>		*	Reporting</a:t>
            </a:r>
          </a:p>
          <a:p>
            <a:pPr algn="just">
              <a:buClr>
                <a:schemeClr val="bg1"/>
              </a:buClr>
            </a:pPr>
            <a:endParaRPr lang="en-US" sz="2400" b="1" dirty="0">
              <a:solidFill>
                <a:schemeClr val="bg1"/>
              </a:solidFill>
              <a:latin typeface="Times New Roman" panose="02020603050405020304" pitchFamily="18" charset="0"/>
              <a:cs typeface="Times New Roman" panose="02020603050405020304" pitchFamily="18" charset="0"/>
            </a:endParaRPr>
          </a:p>
          <a:p>
            <a:pPr marL="342900" indent="-342900" algn="just">
              <a:buClr>
                <a:schemeClr val="bg1"/>
              </a:buClr>
              <a:buFont typeface="Wingdings" panose="05000000000000000000" pitchFamily="2" charset="2"/>
              <a:buChar char="Ø"/>
            </a:pPr>
            <a:r>
              <a:rPr lang="en-US" sz="2400" b="1" dirty="0">
                <a:solidFill>
                  <a:schemeClr val="bg1"/>
                </a:solidFill>
                <a:latin typeface="Times New Roman" panose="02020603050405020304" pitchFamily="18" charset="0"/>
                <a:cs typeface="Times New Roman" panose="02020603050405020304" pitchFamily="18" charset="0"/>
              </a:rPr>
              <a:t>The system gives the user a experience of touch and/or normal display work environment. Barcode helps fast billing and managing goods efficiently. </a:t>
            </a:r>
          </a:p>
          <a:p>
            <a:pPr marL="342900" indent="-342900" algn="just">
              <a:buClr>
                <a:schemeClr val="bg1"/>
              </a:buClr>
              <a:buFont typeface="Wingdings" panose="05000000000000000000" pitchFamily="2" charset="2"/>
              <a:buChar char="Ø"/>
            </a:pPr>
            <a:endParaRPr lang="en-US" sz="2000" b="1" dirty="0">
              <a:solidFill>
                <a:schemeClr val="bg1"/>
              </a:solidFill>
              <a:latin typeface="Times New Roman" panose="02020603050405020304" pitchFamily="18" charset="0"/>
              <a:cs typeface="Times New Roman" panose="02020603050405020304" pitchFamily="18" charset="0"/>
            </a:endParaRPr>
          </a:p>
          <a:p>
            <a:pPr marL="342900" indent="-342900" algn="just">
              <a:buClr>
                <a:schemeClr val="bg1"/>
              </a:buClr>
              <a:buFont typeface="Wingdings" panose="05000000000000000000" pitchFamily="2" charset="2"/>
              <a:buChar char="Ø"/>
            </a:pPr>
            <a:endParaRPr lang="en-US" sz="2000" b="1" dirty="0">
              <a:solidFill>
                <a:schemeClr val="bg1"/>
              </a:solidFill>
              <a:latin typeface="Times New Roman" panose="02020603050405020304" pitchFamily="18" charset="0"/>
              <a:cs typeface="Times New Roman" panose="02020603050405020304" pitchFamily="18" charset="0"/>
            </a:endParaRPr>
          </a:p>
          <a:p>
            <a:pPr algn="just">
              <a:buClr>
                <a:schemeClr val="bg1"/>
              </a:buCl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2452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31073" y="143692"/>
            <a:ext cx="11325497" cy="6531428"/>
          </a:xfrm>
        </p:spPr>
        <p:txBody>
          <a:bodyPr>
            <a:normAutofit/>
          </a:bodyPr>
          <a:lstStyle/>
          <a:p>
            <a:pPr lvl="0" algn="just">
              <a:buClr>
                <a:prstClr val="black"/>
              </a:buClr>
            </a:pPr>
            <a:endParaRPr lang="en-US" sz="2400" b="1" dirty="0">
              <a:solidFill>
                <a:schemeClr val="bg1"/>
              </a:solidFill>
              <a:latin typeface="Times New Roman" panose="02020603050405020304" pitchFamily="18" charset="0"/>
              <a:cs typeface="Times New Roman" panose="02020603050405020304" pitchFamily="18" charset="0"/>
            </a:endParaRPr>
          </a:p>
          <a:p>
            <a:pPr marL="342900" indent="-342900" algn="just">
              <a:buClr>
                <a:prstClr val="black"/>
              </a:buClr>
              <a:buFont typeface="Wingdings" panose="05000000000000000000" pitchFamily="2" charset="2"/>
              <a:buChar char="Ø"/>
            </a:pPr>
            <a:r>
              <a:rPr lang="en-US" sz="2400" b="1" dirty="0">
                <a:solidFill>
                  <a:schemeClr val="bg1"/>
                </a:solidFill>
                <a:latin typeface="Times New Roman" panose="02020603050405020304" pitchFamily="18" charset="0"/>
                <a:cs typeface="Times New Roman" panose="02020603050405020304" pitchFamily="18" charset="0"/>
              </a:rPr>
              <a:t>The system supports POS billing using dot matrix or ribbon printer and the cash drawer to secure your cash in a more organized way.</a:t>
            </a:r>
          </a:p>
          <a:p>
            <a:pPr marL="342900" lvl="0" indent="-342900" algn="just">
              <a:buClr>
                <a:prstClr val="black"/>
              </a:buClr>
              <a:buFont typeface="Wingdings" panose="05000000000000000000" pitchFamily="2" charset="2"/>
              <a:buChar char="Ø"/>
            </a:pPr>
            <a:endParaRPr lang="en-US" sz="2400" b="1" dirty="0">
              <a:solidFill>
                <a:schemeClr val="bg1"/>
              </a:solidFill>
              <a:latin typeface="Times New Roman" panose="02020603050405020304" pitchFamily="18" charset="0"/>
              <a:cs typeface="Times New Roman" panose="02020603050405020304" pitchFamily="18" charset="0"/>
            </a:endParaRPr>
          </a:p>
          <a:p>
            <a:pPr marL="342900" lvl="0" indent="-342900" algn="just">
              <a:buClr>
                <a:prstClr val="black"/>
              </a:buClr>
              <a:buFont typeface="Wingdings" panose="05000000000000000000" pitchFamily="2" charset="2"/>
              <a:buChar char="Ø"/>
            </a:pPr>
            <a:r>
              <a:rPr lang="en-US" sz="2400" b="1" dirty="0">
                <a:solidFill>
                  <a:schemeClr val="bg1"/>
                </a:solidFill>
                <a:latin typeface="Times New Roman" panose="02020603050405020304" pitchFamily="18" charset="0"/>
                <a:cs typeface="Times New Roman" panose="02020603050405020304" pitchFamily="18" charset="0"/>
              </a:rPr>
              <a:t>POS World runs in almost any OS and will take minutes to install and use the software.</a:t>
            </a:r>
          </a:p>
          <a:p>
            <a:pPr lvl="0" algn="just">
              <a:buClr>
                <a:prstClr val="black"/>
              </a:buClr>
            </a:pPr>
            <a:endParaRPr lang="en-US" sz="2400" b="1" dirty="0">
              <a:solidFill>
                <a:schemeClr val="bg1"/>
              </a:solidFill>
              <a:latin typeface="Times New Roman" panose="02020603050405020304" pitchFamily="18" charset="0"/>
              <a:cs typeface="Times New Roman" panose="02020603050405020304" pitchFamily="18" charset="0"/>
            </a:endParaRPr>
          </a:p>
          <a:p>
            <a:pPr marL="342900" lvl="0" indent="-342900" algn="just">
              <a:buClr>
                <a:prstClr val="black"/>
              </a:buClr>
              <a:buFont typeface="Wingdings" panose="05000000000000000000" pitchFamily="2" charset="2"/>
              <a:buChar char="Ø"/>
            </a:pPr>
            <a:r>
              <a:rPr lang="en-US" sz="2400" b="1" dirty="0">
                <a:solidFill>
                  <a:schemeClr val="bg1"/>
                </a:solidFill>
                <a:latin typeface="Times New Roman" panose="02020603050405020304" pitchFamily="18" charset="0"/>
                <a:cs typeface="Times New Roman" panose="02020603050405020304" pitchFamily="18" charset="0"/>
              </a:rPr>
              <a:t>Our system has an attractive user interface to give the user the best and likeable user experience with many other components can be coupled in minutes and run the application. </a:t>
            </a:r>
          </a:p>
          <a:p>
            <a:pPr marL="342900" lvl="0" indent="-342900" algn="just">
              <a:buClr>
                <a:prstClr val="black"/>
              </a:buClr>
              <a:buFont typeface="Wingdings" panose="05000000000000000000" pitchFamily="2" charset="2"/>
              <a:buChar char="Ø"/>
            </a:pPr>
            <a:endParaRPr lang="en-US" sz="2400" b="1" dirty="0">
              <a:solidFill>
                <a:schemeClr val="bg1"/>
              </a:solidFill>
              <a:latin typeface="Times New Roman" panose="02020603050405020304" pitchFamily="18" charset="0"/>
              <a:cs typeface="Times New Roman" panose="02020603050405020304" pitchFamily="18" charset="0"/>
            </a:endParaRPr>
          </a:p>
          <a:p>
            <a:pPr marL="342900" indent="-342900" algn="just">
              <a:buClr>
                <a:prstClr val="black"/>
              </a:buClr>
              <a:buFont typeface="Wingdings" panose="05000000000000000000" pitchFamily="2" charset="2"/>
              <a:buChar char="Ø"/>
            </a:pPr>
            <a:r>
              <a:rPr lang="en-US" sz="2400" b="1" dirty="0">
                <a:solidFill>
                  <a:schemeClr val="bg1"/>
                </a:solidFill>
                <a:latin typeface="Times New Roman" panose="02020603050405020304" pitchFamily="18" charset="0"/>
                <a:cs typeface="Times New Roman" panose="02020603050405020304" pitchFamily="18" charset="0"/>
              </a:rPr>
              <a:t>User learning curve is very less and the system is based on single entry system to help the user.</a:t>
            </a:r>
          </a:p>
          <a:p>
            <a:pPr marL="342900" lvl="0" indent="-342900" algn="just">
              <a:buClr>
                <a:prstClr val="black"/>
              </a:buClr>
              <a:buFont typeface="Wingdings" panose="05000000000000000000" pitchFamily="2" charset="2"/>
              <a:buChar char="Ø"/>
            </a:pPr>
            <a:endParaRPr lang="en-US" sz="2800" b="1" dirty="0">
              <a:solidFill>
                <a:schemeClr val="bg1"/>
              </a:solidFill>
              <a:latin typeface="Times New Roman" panose="02020603050405020304" pitchFamily="18" charset="0"/>
              <a:cs typeface="Times New Roman" panose="02020603050405020304" pitchFamily="18" charset="0"/>
            </a:endParaRPr>
          </a:p>
          <a:p>
            <a:pPr lvl="0" algn="just">
              <a:buClr>
                <a:prstClr val="black"/>
              </a:buClr>
            </a:pPr>
            <a:endParaRPr lang="en-US" sz="1900" dirty="0">
              <a:solidFill>
                <a:srgbClr val="146194">
                  <a:lumMod val="75000"/>
                </a:srgbClr>
              </a:solidFill>
              <a:latin typeface="Times New Roman" panose="02020603050405020304" pitchFamily="18" charset="0"/>
              <a:cs typeface="Times New Roman" panose="02020603050405020304" pitchFamily="18" charset="0"/>
            </a:endParaRPr>
          </a:p>
          <a:p>
            <a:pPr lvl="0" algn="just">
              <a:buClr>
                <a:prstClr val="black"/>
              </a:buClr>
            </a:pPr>
            <a:endParaRPr lang="en-US" sz="1900" dirty="0">
              <a:solidFill>
                <a:srgbClr val="146194">
                  <a:lumMod val="75000"/>
                </a:srgbClr>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6482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09451" y="248194"/>
            <a:ext cx="11312435" cy="6387737"/>
          </a:xfrm>
        </p:spPr>
        <p:txBody>
          <a:bodyPr/>
          <a:lstStyle/>
          <a:p>
            <a:pPr marL="342900" lvl="0" indent="-342900" algn="just">
              <a:buClr>
                <a:prstClr val="black"/>
              </a:buClr>
              <a:buFont typeface="Wingdings" panose="05000000000000000000" pitchFamily="2" charset="2"/>
              <a:buChar char="Ø"/>
            </a:pPr>
            <a:r>
              <a:rPr lang="en-US" sz="2400" b="1" dirty="0">
                <a:solidFill>
                  <a:schemeClr val="bg1"/>
                </a:solidFill>
                <a:latin typeface="Times New Roman" panose="02020603050405020304" pitchFamily="18" charset="0"/>
                <a:cs typeface="Times New Roman" panose="02020603050405020304" pitchFamily="18" charset="0"/>
              </a:rPr>
              <a:t>Software supports data transferring to 3rd party applications of a customer request. Of Course if you don't like our interface the team is willing to change the theme to your convenience. We at POS World do any customization as for our customers convention.</a:t>
            </a:r>
          </a:p>
          <a:p>
            <a:pPr marL="342900" lvl="0" indent="-342900" algn="just">
              <a:buClr>
                <a:prstClr val="black"/>
              </a:buClr>
              <a:buFont typeface="Wingdings" panose="05000000000000000000" pitchFamily="2" charset="2"/>
              <a:buChar char="Ø"/>
            </a:pPr>
            <a:endParaRPr lang="en-US" sz="2400" b="1" dirty="0">
              <a:solidFill>
                <a:schemeClr val="bg1"/>
              </a:solidFill>
              <a:latin typeface="Times New Roman" panose="02020603050405020304" pitchFamily="18" charset="0"/>
              <a:cs typeface="Times New Roman" panose="02020603050405020304" pitchFamily="18" charset="0"/>
            </a:endParaRPr>
          </a:p>
          <a:p>
            <a:pPr marL="342900" indent="-342900" algn="just">
              <a:buClr>
                <a:prstClr val="black"/>
              </a:buClr>
              <a:buFont typeface="Wingdings" panose="05000000000000000000" pitchFamily="2" charset="2"/>
              <a:buChar char="Ø"/>
            </a:pPr>
            <a:r>
              <a:rPr lang="en-US" sz="2400" b="1" dirty="0">
                <a:solidFill>
                  <a:schemeClr val="bg1"/>
                </a:solidFill>
                <a:latin typeface="Times New Roman" panose="02020603050405020304" pitchFamily="18" charset="0"/>
                <a:cs typeface="Times New Roman" panose="02020603050405020304" pitchFamily="18" charset="0"/>
              </a:rPr>
              <a:t>Reorder level and stock movement is managed with a purchase order (PO) racing capability to cover up the running and the backup inventory. The POS World supports multi user and user role support to manage the privileges of each user level.</a:t>
            </a:r>
          </a:p>
          <a:p>
            <a:pPr marL="342900" indent="-342900" algn="just">
              <a:buClr>
                <a:prstClr val="black"/>
              </a:buClr>
              <a:buFont typeface="Wingdings" panose="05000000000000000000" pitchFamily="2" charset="2"/>
              <a:buChar char="Ø"/>
            </a:pPr>
            <a:endParaRPr lang="en-US" sz="2400" b="1" dirty="0">
              <a:solidFill>
                <a:schemeClr val="bg1"/>
              </a:solidFill>
              <a:latin typeface="Times New Roman" panose="02020603050405020304" pitchFamily="18" charset="0"/>
              <a:cs typeface="Times New Roman" panose="02020603050405020304" pitchFamily="18" charset="0"/>
            </a:endParaRPr>
          </a:p>
          <a:p>
            <a:pPr marL="342900" indent="-342900" algn="just">
              <a:buClr>
                <a:prstClr val="black"/>
              </a:buClr>
              <a:buFont typeface="Wingdings" panose="05000000000000000000" pitchFamily="2" charset="2"/>
              <a:buChar char="Ø"/>
            </a:pPr>
            <a:r>
              <a:rPr lang="en-US" sz="2400" b="1" dirty="0">
                <a:solidFill>
                  <a:schemeClr val="bg1"/>
                </a:solidFill>
                <a:latin typeface="Times New Roman" panose="02020603050405020304" pitchFamily="18" charset="0"/>
                <a:cs typeface="Times New Roman" panose="02020603050405020304" pitchFamily="18" charset="0"/>
              </a:rPr>
              <a:t>POS system is a rising start in the POS society as we are supporting small, medium and large scale of business. The POS World has the lowest pricing with unbelievable features in the market.</a:t>
            </a:r>
          </a:p>
          <a:p>
            <a:pPr marL="342900" indent="-342900" algn="just">
              <a:buClr>
                <a:prstClr val="black"/>
              </a:buClr>
              <a:buFont typeface="Wingdings" panose="05000000000000000000" pitchFamily="2" charset="2"/>
              <a:buChar char="Ø"/>
            </a:pPr>
            <a:endParaRPr lang="en-US" sz="2800" b="1" dirty="0">
              <a:solidFill>
                <a:schemeClr val="bg1"/>
              </a:solidFill>
              <a:latin typeface="Times New Roman" panose="02020603050405020304" pitchFamily="18" charset="0"/>
              <a:cs typeface="Times New Roman" panose="02020603050405020304" pitchFamily="18" charset="0"/>
            </a:endParaRPr>
          </a:p>
          <a:p>
            <a:pPr lvl="0" algn="just">
              <a:buClr>
                <a:prstClr val="black"/>
              </a:buClr>
            </a:pPr>
            <a:endParaRPr lang="en-US" sz="2800" b="1" dirty="0">
              <a:solidFill>
                <a:schemeClr val="bg1"/>
              </a:solidFill>
              <a:latin typeface="Times New Roman" panose="02020603050405020304" pitchFamily="18" charset="0"/>
              <a:cs typeface="Times New Roman" panose="02020603050405020304" pitchFamily="18" charset="0"/>
            </a:endParaRPr>
          </a:p>
          <a:p>
            <a:pPr marL="342900" lvl="0" indent="-342900" algn="just">
              <a:buClr>
                <a:prstClr val="black"/>
              </a:buClr>
              <a:buFont typeface="Wingdings" panose="05000000000000000000" pitchFamily="2" charset="2"/>
              <a:buChar char="Ø"/>
            </a:pPr>
            <a:endParaRPr lang="en-US" sz="2400" b="1" dirty="0">
              <a:solidFill>
                <a:srgbClr val="146194">
                  <a:lumMod val="75000"/>
                </a:srgbClr>
              </a:solidFill>
              <a:latin typeface="Times New Roman" panose="02020603050405020304" pitchFamily="18" charset="0"/>
              <a:cs typeface="Times New Roman" panose="02020603050405020304" pitchFamily="18" charset="0"/>
            </a:endParaRPr>
          </a:p>
          <a:p>
            <a:pPr marL="342900" lvl="0" indent="-342900" algn="just">
              <a:buClr>
                <a:prstClr val="black"/>
              </a:buClr>
              <a:buFont typeface="Wingdings" panose="05000000000000000000" pitchFamily="2" charset="2"/>
              <a:buChar char="Ø"/>
            </a:pPr>
            <a:endParaRPr lang="en-US" sz="2400" b="1" dirty="0">
              <a:solidFill>
                <a:srgbClr val="146194">
                  <a:lumMod val="75000"/>
                </a:srgbClr>
              </a:solidFill>
              <a:latin typeface="Times New Roman" panose="02020603050405020304" pitchFamily="18" charset="0"/>
              <a:cs typeface="Times New Roman" panose="02020603050405020304" pitchFamily="18" charset="0"/>
            </a:endParaRPr>
          </a:p>
          <a:p>
            <a:pPr marL="342900" indent="-342900" algn="just">
              <a:buClr>
                <a:prstClr val="black"/>
              </a:buClr>
              <a:buFont typeface="Wingdings" panose="05000000000000000000" pitchFamily="2" charset="2"/>
              <a:buChar char="Ø"/>
            </a:pPr>
            <a:endParaRPr lang="en-US" sz="2400" b="1" dirty="0">
              <a:latin typeface="Times New Roman" panose="02020603050405020304" pitchFamily="18" charset="0"/>
              <a:cs typeface="Times New Roman" panose="02020603050405020304" pitchFamily="18" charset="0"/>
            </a:endParaRPr>
          </a:p>
          <a:p>
            <a:pPr algn="just">
              <a:buClr>
                <a:prstClr val="black"/>
              </a:buClr>
            </a:pPr>
            <a:endParaRPr lang="en-US" b="1" dirty="0">
              <a:latin typeface="Times New Roman" panose="02020603050405020304" pitchFamily="18" charset="0"/>
              <a:cs typeface="Times New Roman" panose="02020603050405020304" pitchFamily="18" charset="0"/>
            </a:endParaRPr>
          </a:p>
          <a:p>
            <a:pPr marL="342900" lvl="0" indent="-342900" algn="just">
              <a:buClr>
                <a:prstClr val="black"/>
              </a:buClr>
              <a:buFont typeface="Wingdings" panose="05000000000000000000" pitchFamily="2" charset="2"/>
              <a:buChar char="Ø"/>
            </a:pPr>
            <a:endParaRPr lang="en-US" b="1" dirty="0">
              <a:solidFill>
                <a:srgbClr val="146194">
                  <a:lumMod val="75000"/>
                </a:srgb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401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91886" y="235130"/>
            <a:ext cx="11495313" cy="6439989"/>
          </a:xfrm>
        </p:spPr>
        <p:txBody>
          <a:bodyPr>
            <a:normAutofit/>
          </a:bodyPr>
          <a:lstStyle/>
          <a:p>
            <a:pPr marL="457200" indent="-457200" algn="just">
              <a:lnSpc>
                <a:spcPct val="150000"/>
              </a:lnSpc>
              <a:spcBef>
                <a:spcPts val="0"/>
              </a:spcBef>
              <a:spcAft>
                <a:spcPts val="800"/>
              </a:spcAft>
              <a:buClr>
                <a:schemeClr val="bg1"/>
              </a:buClr>
              <a:buFont typeface="Wingdings" panose="05000000000000000000" pitchFamily="2" charset="2"/>
              <a:buChar char="Ø"/>
            </a:pPr>
            <a:r>
              <a:rPr lang="en-US" sz="2400" b="1" dirty="0">
                <a:solidFill>
                  <a:schemeClr val="bg1"/>
                </a:solidFill>
                <a:latin typeface="Times New Roman" panose="02020603050405020304" pitchFamily="18" charset="0"/>
                <a:cs typeface="Times New Roman" panose="02020603050405020304" pitchFamily="18" charset="0"/>
              </a:rPr>
              <a:t>Accounting will cover the customers, suppliers, [cash, </a:t>
            </a:r>
            <a:r>
              <a:rPr lang="en-US" sz="2400" b="1" dirty="0" err="1">
                <a:solidFill>
                  <a:schemeClr val="bg1"/>
                </a:solidFill>
                <a:latin typeface="Times New Roman" panose="02020603050405020304" pitchFamily="18" charset="0"/>
                <a:cs typeface="Times New Roman" panose="02020603050405020304" pitchFamily="18" charset="0"/>
              </a:rPr>
              <a:t>cheque</a:t>
            </a:r>
            <a:r>
              <a:rPr lang="en-US" sz="2400" b="1" dirty="0">
                <a:solidFill>
                  <a:schemeClr val="bg1"/>
                </a:solidFill>
                <a:latin typeface="Times New Roman" panose="02020603050405020304" pitchFamily="18" charset="0"/>
                <a:cs typeface="Times New Roman" panose="02020603050405020304" pitchFamily="18" charset="0"/>
              </a:rPr>
              <a:t> &amp; credit] transactions, bank and petty cash with loads of reports such as Stock Movement report, Reorder report, Inventory report, Cash flow report, Bank flow report, User detail / summery report, customer detail / summery report, supplier detail / summery report, Daily sales report, Sales range report and etc...</a:t>
            </a:r>
          </a:p>
          <a:p>
            <a:pPr marL="457200" indent="-457200" algn="just">
              <a:lnSpc>
                <a:spcPct val="150000"/>
              </a:lnSpc>
              <a:spcBef>
                <a:spcPts val="0"/>
              </a:spcBef>
              <a:spcAft>
                <a:spcPts val="800"/>
              </a:spcAft>
              <a:buClr>
                <a:schemeClr val="bg1"/>
              </a:buClr>
              <a:buFont typeface="Wingdings" panose="05000000000000000000" pitchFamily="2" charset="2"/>
              <a:buChar char="Ø"/>
            </a:pPr>
            <a:endParaRPr lang="en-US" sz="2400" b="1" dirty="0">
              <a:solidFill>
                <a:schemeClr val="bg1"/>
              </a:solidFill>
              <a:latin typeface="Times New Roman" panose="02020603050405020304" pitchFamily="18" charset="0"/>
              <a:cs typeface="Times New Roman" panose="02020603050405020304" pitchFamily="18" charset="0"/>
            </a:endParaRPr>
          </a:p>
          <a:p>
            <a:pPr marL="457200" lvl="0" indent="-457200" algn="just">
              <a:lnSpc>
                <a:spcPct val="150000"/>
              </a:lnSpc>
              <a:spcBef>
                <a:spcPts val="0"/>
              </a:spcBef>
              <a:spcAft>
                <a:spcPts val="800"/>
              </a:spcAft>
              <a:buClr>
                <a:schemeClr val="bg1"/>
              </a:buClr>
              <a:buFont typeface="Wingdings" panose="05000000000000000000" pitchFamily="2" charset="2"/>
              <a:buChar char="Ø"/>
            </a:pPr>
            <a:r>
              <a:rPr lang="en-US" sz="2400" b="1" dirty="0">
                <a:solidFill>
                  <a:schemeClr val="bg1"/>
                </a:solidFill>
                <a:latin typeface="Times New Roman" panose="02020603050405020304" pitchFamily="18" charset="0"/>
                <a:cs typeface="Times New Roman" panose="02020603050405020304" pitchFamily="18" charset="0"/>
              </a:rPr>
              <a:t>The team POS Word is equipped with a 24x7 support center and a very experienced engineering team to assure our users the best service in the market.</a:t>
            </a:r>
          </a:p>
          <a:p>
            <a:pPr marL="457200" indent="-457200" algn="just">
              <a:lnSpc>
                <a:spcPct val="150000"/>
              </a:lnSpc>
              <a:spcBef>
                <a:spcPts val="0"/>
              </a:spcBef>
              <a:spcAft>
                <a:spcPts val="800"/>
              </a:spcAft>
              <a:buClr>
                <a:schemeClr val="bg1"/>
              </a:buClr>
              <a:buFont typeface="Wingdings" panose="05000000000000000000" pitchFamily="2" charset="2"/>
              <a:buChar char="Ø"/>
            </a:pPr>
            <a:endParaRPr lang="en-US" sz="2800" b="1" dirty="0">
              <a:solidFill>
                <a:schemeClr val="bg1"/>
              </a:solidFill>
              <a:latin typeface="Times New Roman" panose="02020603050405020304" pitchFamily="18" charset="0"/>
              <a:cs typeface="Times New Roman" panose="02020603050405020304" pitchFamily="18" charset="0"/>
            </a:endParaRPr>
          </a:p>
          <a:p>
            <a:pPr algn="just">
              <a:lnSpc>
                <a:spcPct val="150000"/>
              </a:lnSpc>
              <a:spcBef>
                <a:spcPts val="0"/>
              </a:spcBef>
              <a:spcAft>
                <a:spcPts val="800"/>
              </a:spcAft>
              <a:buClr>
                <a:schemeClr val="bg1"/>
              </a:buClr>
            </a:pPr>
            <a:endParaRPr lang="en-US" sz="2800" b="1" dirty="0">
              <a:solidFill>
                <a:schemeClr val="bg1"/>
              </a:solidFill>
              <a:latin typeface="Times New Roman" panose="02020603050405020304" pitchFamily="18" charset="0"/>
              <a:cs typeface="Times New Roman" panose="02020603050405020304" pitchFamily="18" charset="0"/>
            </a:endParaRPr>
          </a:p>
          <a:p>
            <a:pPr algn="just">
              <a:lnSpc>
                <a:spcPct val="150000"/>
              </a:lnSpc>
              <a:spcBef>
                <a:spcPts val="0"/>
              </a:spcBef>
              <a:spcAft>
                <a:spcPts val="800"/>
              </a:spcAft>
              <a:buClr>
                <a:schemeClr val="bg1"/>
              </a:buClr>
            </a:pPr>
            <a:endParaRPr lang="en-US" b="1" dirty="0">
              <a:solidFill>
                <a:schemeClr val="bg1"/>
              </a:solidFill>
              <a:latin typeface="Calibri" panose="020F0502020204030204" pitchFamily="34" charset="0"/>
              <a:ea typeface="Calibri" panose="020F0502020204030204" pitchFamily="34" charset="0"/>
            </a:endParaRPr>
          </a:p>
          <a:p>
            <a:endParaRPr lang="en-US" dirty="0"/>
          </a:p>
        </p:txBody>
      </p:sp>
      <p:sp>
        <p:nvSpPr>
          <p:cNvPr id="4" name="Left Arrow 3">
            <a:hlinkClick r:id="rId2" action="ppaction://hlinksldjump"/>
          </p:cNvPr>
          <p:cNvSpPr/>
          <p:nvPr/>
        </p:nvSpPr>
        <p:spPr>
          <a:xfrm>
            <a:off x="2364377" y="6270171"/>
            <a:ext cx="1410789" cy="457200"/>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5665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5758" y="130629"/>
            <a:ext cx="11547567" cy="5091009"/>
          </a:xfrm>
          <a:prstGeom prst="rect">
            <a:avLst/>
          </a:prstGeom>
        </p:spPr>
        <p:txBody>
          <a:bodyPr wrap="square">
            <a:spAutoFit/>
          </a:bodyPr>
          <a:lstStyle/>
          <a:p>
            <a:pPr marR="0" lvl="0">
              <a:lnSpc>
                <a:spcPct val="150000"/>
              </a:lnSpc>
              <a:spcBef>
                <a:spcPts val="2400"/>
              </a:spcBef>
              <a:spcAft>
                <a:spcPts val="600"/>
              </a:spcAft>
            </a:pPr>
            <a:r>
              <a:rPr lang="en-US" sz="4000" b="1" kern="0" dirty="0">
                <a:solidFill>
                  <a:schemeClr val="bg1"/>
                </a:solidFill>
                <a:latin typeface="Times New Roman" panose="02020603050405020304" pitchFamily="18" charset="0"/>
              </a:rPr>
              <a:t>PROJECT DELIVERABLES…….</a:t>
            </a:r>
          </a:p>
          <a:p>
            <a:pPr marR="0" lvl="0">
              <a:lnSpc>
                <a:spcPct val="150000"/>
              </a:lnSpc>
              <a:spcBef>
                <a:spcPts val="2400"/>
              </a:spcBef>
              <a:spcAft>
                <a:spcPts val="600"/>
              </a:spcAft>
            </a:pPr>
            <a:endParaRPr lang="en-US" sz="700" b="1" kern="0" dirty="0">
              <a:solidFill>
                <a:schemeClr val="bg1"/>
              </a:solidFill>
              <a:latin typeface="Calibri" panose="020F0502020204030204" pitchFamily="34" charset="0"/>
            </a:endParaRPr>
          </a:p>
          <a:p>
            <a:pPr marL="514350" marR="0" lvl="0" indent="-514350">
              <a:lnSpc>
                <a:spcPct val="150000"/>
              </a:lnSpc>
              <a:spcBef>
                <a:spcPts val="0"/>
              </a:spcBef>
              <a:spcAft>
                <a:spcPts val="0"/>
              </a:spcAft>
              <a:buFont typeface="Wingdings" panose="05000000000000000000" pitchFamily="2" charset="2"/>
              <a:buChar char="Ø"/>
            </a:pPr>
            <a:r>
              <a:rPr lang="en-US" sz="2400" b="1" dirty="0">
                <a:solidFill>
                  <a:schemeClr val="bg1"/>
                </a:solidFill>
                <a:latin typeface="Times New Roman" panose="02020603050405020304" pitchFamily="18" charset="0"/>
                <a:cs typeface="Times New Roman" panose="02020603050405020304" pitchFamily="18" charset="0"/>
              </a:rPr>
              <a:t>Project plan (Flow of items and the deadlines included).</a:t>
            </a:r>
          </a:p>
          <a:p>
            <a:pPr marL="457200" marR="0" lvl="0" indent="-457200">
              <a:lnSpc>
                <a:spcPct val="150000"/>
              </a:lnSpc>
              <a:spcBef>
                <a:spcPts val="0"/>
              </a:spcBef>
              <a:spcAft>
                <a:spcPts val="0"/>
              </a:spcAft>
              <a:buFont typeface="Wingdings" panose="05000000000000000000" pitchFamily="2" charset="2"/>
              <a:buChar char="Ø"/>
            </a:pPr>
            <a:endParaRPr lang="en-US" sz="2400" b="1" dirty="0">
              <a:solidFill>
                <a:schemeClr val="bg1"/>
              </a:solidFill>
              <a:latin typeface="Times New Roman" panose="02020603050405020304" pitchFamily="18" charset="0"/>
              <a:cs typeface="Times New Roman" panose="02020603050405020304" pitchFamily="18" charset="0"/>
            </a:endParaRPr>
          </a:p>
          <a:p>
            <a:pPr marL="514350" marR="0" lvl="0" indent="-514350">
              <a:lnSpc>
                <a:spcPct val="150000"/>
              </a:lnSpc>
              <a:spcBef>
                <a:spcPts val="0"/>
              </a:spcBef>
              <a:spcAft>
                <a:spcPts val="0"/>
              </a:spcAft>
              <a:buFont typeface="Wingdings" panose="05000000000000000000" pitchFamily="2" charset="2"/>
              <a:buChar char="Ø"/>
            </a:pPr>
            <a:r>
              <a:rPr lang="en-US" sz="2400" b="1" dirty="0">
                <a:solidFill>
                  <a:schemeClr val="bg1"/>
                </a:solidFill>
                <a:latin typeface="Times New Roman" panose="02020603050405020304" pitchFamily="18" charset="0"/>
                <a:cs typeface="Times New Roman" panose="02020603050405020304" pitchFamily="18" charset="0"/>
              </a:rPr>
              <a:t>Costing sheet (If customization is available will be added with details breakdown).</a:t>
            </a:r>
          </a:p>
          <a:p>
            <a:pPr marL="457200" marR="0" lvl="0" indent="-457200">
              <a:lnSpc>
                <a:spcPct val="150000"/>
              </a:lnSpc>
              <a:spcBef>
                <a:spcPts val="0"/>
              </a:spcBef>
              <a:spcAft>
                <a:spcPts val="0"/>
              </a:spcAft>
              <a:buFont typeface="Wingdings" panose="05000000000000000000" pitchFamily="2" charset="2"/>
              <a:buChar char="Ø"/>
            </a:pPr>
            <a:endParaRPr lang="en-US" sz="2400" b="1" dirty="0">
              <a:solidFill>
                <a:schemeClr val="bg1"/>
              </a:solidFill>
              <a:latin typeface="Times New Roman" panose="02020603050405020304" pitchFamily="18" charset="0"/>
              <a:cs typeface="Times New Roman" panose="02020603050405020304" pitchFamily="18" charset="0"/>
            </a:endParaRPr>
          </a:p>
          <a:p>
            <a:pPr marL="514350" marR="0" lvl="0" indent="-514350">
              <a:lnSpc>
                <a:spcPct val="150000"/>
              </a:lnSpc>
              <a:spcBef>
                <a:spcPts val="0"/>
              </a:spcBef>
              <a:spcAft>
                <a:spcPts val="800"/>
              </a:spcAft>
              <a:buFont typeface="Wingdings" panose="05000000000000000000" pitchFamily="2" charset="2"/>
              <a:buChar char="Ø"/>
            </a:pPr>
            <a:r>
              <a:rPr lang="en-US" sz="2400" b="1" dirty="0">
                <a:solidFill>
                  <a:schemeClr val="bg1"/>
                </a:solidFill>
                <a:latin typeface="Times New Roman" panose="02020603050405020304" pitchFamily="18" charset="0"/>
                <a:cs typeface="Times New Roman" panose="02020603050405020304" pitchFamily="18" charset="0"/>
              </a:rPr>
              <a:t>Hardware &amp; Software Implementation, Training, User Guide and Backup support.</a:t>
            </a:r>
          </a:p>
          <a:p>
            <a:pPr marL="342900" marR="0" lvl="0" indent="-342900">
              <a:lnSpc>
                <a:spcPct val="150000"/>
              </a:lnSpc>
              <a:spcBef>
                <a:spcPts val="0"/>
              </a:spcBef>
              <a:spcAft>
                <a:spcPts val="800"/>
              </a:spcAft>
              <a:buFont typeface="Symbol" panose="05050102010706020507" pitchFamily="18" charset="2"/>
              <a:buChar char=""/>
            </a:pPr>
            <a:endParaRPr lang="en-US" sz="2800" b="1" dirty="0">
              <a:solidFill>
                <a:schemeClr val="bg1"/>
              </a:solidFill>
              <a:effectLst/>
              <a:latin typeface="Calibri" panose="020F0502020204030204" pitchFamily="34" charset="0"/>
              <a:ea typeface="Calibri" panose="020F0502020204030204" pitchFamily="34" charset="0"/>
            </a:endParaRPr>
          </a:p>
        </p:txBody>
      </p:sp>
      <p:sp>
        <p:nvSpPr>
          <p:cNvPr id="3" name="Left Arrow 2">
            <a:hlinkClick r:id="rId2" action="ppaction://hlinksldjump"/>
          </p:cNvPr>
          <p:cNvSpPr/>
          <p:nvPr/>
        </p:nvSpPr>
        <p:spPr>
          <a:xfrm>
            <a:off x="822960" y="5982789"/>
            <a:ext cx="1593669" cy="574765"/>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9158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95897" y="0"/>
            <a:ext cx="5408023" cy="923330"/>
          </a:xfrm>
          <a:prstGeom prst="rect">
            <a:avLst/>
          </a:prstGeom>
        </p:spPr>
        <p:txBody>
          <a:bodyPr wrap="square">
            <a:spAutoFit/>
          </a:bodyPr>
          <a:lstStyle/>
          <a:p>
            <a:pPr marR="0" lvl="0" algn="ctr">
              <a:lnSpc>
                <a:spcPct val="150000"/>
              </a:lnSpc>
              <a:spcBef>
                <a:spcPts val="2400"/>
              </a:spcBef>
              <a:spcAft>
                <a:spcPts val="600"/>
              </a:spcAft>
            </a:pPr>
            <a:r>
              <a:rPr lang="en-US" sz="3600" b="1" kern="0" dirty="0">
                <a:solidFill>
                  <a:schemeClr val="bg1"/>
                </a:solidFill>
                <a:latin typeface="Times New Roman" panose="02020603050405020304" pitchFamily="18" charset="0"/>
              </a:rPr>
              <a:t>ARTEFACT</a:t>
            </a:r>
            <a:endParaRPr lang="en-US" sz="4800" b="1" kern="0" dirty="0">
              <a:solidFill>
                <a:schemeClr val="bg1"/>
              </a:solidFill>
              <a:effectLst/>
              <a:latin typeface="Calibri" panose="020F0502020204030204" pitchFamily="34" charset="0"/>
            </a:endParaRPr>
          </a:p>
        </p:txBody>
      </p:sp>
      <p:sp>
        <p:nvSpPr>
          <p:cNvPr id="3" name="Rectangle 2"/>
          <p:cNvSpPr/>
          <p:nvPr/>
        </p:nvSpPr>
        <p:spPr>
          <a:xfrm>
            <a:off x="783770" y="734102"/>
            <a:ext cx="10802983" cy="6509474"/>
          </a:xfrm>
          <a:prstGeom prst="rect">
            <a:avLst/>
          </a:prstGeom>
        </p:spPr>
        <p:txBody>
          <a:bodyPr wrap="square">
            <a:spAutoFit/>
          </a:bodyPr>
          <a:lstStyle/>
          <a:p>
            <a:pPr marL="342900" indent="-342900">
              <a:lnSpc>
                <a:spcPct val="150000"/>
              </a:lnSpc>
              <a:spcBef>
                <a:spcPts val="1400"/>
              </a:spcBef>
              <a:spcAft>
                <a:spcPts val="400"/>
              </a:spcAft>
              <a:buFont typeface="Wingdings" panose="05000000000000000000" pitchFamily="2" charset="2"/>
              <a:buChar char="Ø"/>
            </a:pPr>
            <a:r>
              <a:rPr lang="en-US" b="1" dirty="0">
                <a:solidFill>
                  <a:schemeClr val="bg1"/>
                </a:solidFill>
                <a:latin typeface="Times New Roman" panose="02020603050405020304" pitchFamily="18" charset="0"/>
                <a:cs typeface="Times New Roman" panose="02020603050405020304" pitchFamily="18" charset="0"/>
              </a:rPr>
              <a:t>PROJECT CONTEXT</a:t>
            </a:r>
          </a:p>
          <a:p>
            <a:pPr marL="742950" marR="0" lvl="1" indent="-285750">
              <a:lnSpc>
                <a:spcPct val="150000"/>
              </a:lnSpc>
              <a:spcBef>
                <a:spcPts val="0"/>
              </a:spcBef>
              <a:spcAft>
                <a:spcPts val="0"/>
              </a:spcAft>
              <a:buFont typeface="Courier New" panose="02070309020205020404" pitchFamily="49" charset="0"/>
              <a:buChar char="o"/>
            </a:pPr>
            <a:r>
              <a:rPr lang="en-US" sz="1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Our product is the lowest cost and easy to use software in the market.</a:t>
            </a:r>
            <a:endParaRPr lang="en-US" sz="1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50000"/>
              </a:lnSpc>
              <a:spcBef>
                <a:spcPts val="0"/>
              </a:spcBef>
              <a:spcAft>
                <a:spcPts val="800"/>
              </a:spcAft>
              <a:buFont typeface="Courier New" panose="02070309020205020404" pitchFamily="49" charset="0"/>
              <a:buChar char="o"/>
            </a:pPr>
            <a:r>
              <a:rPr lang="en-US" sz="1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Powerful tool with minimum hardware requirements and customizable.</a:t>
            </a:r>
            <a:endParaRPr lang="en-US" sz="1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50000"/>
              </a:lnSpc>
              <a:spcBef>
                <a:spcPts val="1400"/>
              </a:spcBef>
              <a:spcAft>
                <a:spcPts val="400"/>
              </a:spcAft>
              <a:buFont typeface="Wingdings" panose="05000000000000000000" pitchFamily="2" charset="2"/>
              <a:buChar char="Ø"/>
            </a:pPr>
            <a:r>
              <a:rPr lang="en-US" b="1" dirty="0">
                <a:solidFill>
                  <a:schemeClr val="bg1"/>
                </a:solidFill>
                <a:latin typeface="Times New Roman" panose="02020603050405020304" pitchFamily="18" charset="0"/>
                <a:cs typeface="Times New Roman" panose="02020603050405020304" pitchFamily="18" charset="0"/>
              </a:rPr>
              <a:t>AIM &amp; OBJECTIVES</a:t>
            </a:r>
          </a:p>
          <a:p>
            <a:pPr marL="742950" marR="0" lvl="1" indent="-285750">
              <a:lnSpc>
                <a:spcPct val="150000"/>
              </a:lnSpc>
              <a:spcBef>
                <a:spcPts val="0"/>
              </a:spcBef>
              <a:spcAft>
                <a:spcPts val="0"/>
              </a:spcAft>
              <a:buFont typeface="Courier New" panose="02070309020205020404" pitchFamily="49" charset="0"/>
              <a:buChar char="o"/>
            </a:pPr>
            <a:r>
              <a:rPr lang="en-US" sz="1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Satisfaction of the customer.</a:t>
            </a:r>
            <a:endParaRPr lang="en-US" sz="1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50000"/>
              </a:lnSpc>
              <a:spcBef>
                <a:spcPts val="0"/>
              </a:spcBef>
              <a:spcAft>
                <a:spcPts val="800"/>
              </a:spcAft>
              <a:buFont typeface="Courier New" panose="02070309020205020404" pitchFamily="49" charset="0"/>
              <a:buChar char="o"/>
            </a:pPr>
            <a:r>
              <a:rPr lang="en-US" sz="1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Make the customers life easy.</a:t>
            </a:r>
            <a:endParaRPr lang="en-US" sz="1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50000"/>
              </a:lnSpc>
              <a:spcBef>
                <a:spcPts val="1400"/>
              </a:spcBef>
              <a:spcAft>
                <a:spcPts val="400"/>
              </a:spcAft>
              <a:buFont typeface="Wingdings" panose="05000000000000000000" pitchFamily="2" charset="2"/>
              <a:buChar char="Ø"/>
            </a:pPr>
            <a:r>
              <a:rPr lang="en-US" sz="2000" b="1" dirty="0">
                <a:solidFill>
                  <a:schemeClr val="bg1"/>
                </a:solidFill>
                <a:latin typeface="Times New Roman" panose="02020603050405020304" pitchFamily="18" charset="0"/>
              </a:rPr>
              <a:t>MAIN FEATURE LIST</a:t>
            </a:r>
            <a:endParaRPr lang="en-US" sz="2000" b="1" dirty="0">
              <a:solidFill>
                <a:schemeClr val="bg1"/>
              </a:solidFill>
              <a:latin typeface="Calibri" panose="020F0502020204030204" pitchFamily="34" charset="0"/>
            </a:endParaRPr>
          </a:p>
          <a:p>
            <a:pPr marL="742950" marR="0" lvl="1" indent="-285750">
              <a:lnSpc>
                <a:spcPct val="150000"/>
              </a:lnSpc>
              <a:spcBef>
                <a:spcPts val="0"/>
              </a:spcBef>
              <a:spcAft>
                <a:spcPts val="0"/>
              </a:spcAft>
              <a:buFont typeface="Courier New" panose="02070309020205020404" pitchFamily="49" charset="0"/>
              <a:buChar char="o"/>
            </a:pPr>
            <a:r>
              <a:rPr lang="en-US" dirty="0">
                <a:solidFill>
                  <a:schemeClr val="bg1"/>
                </a:solidFill>
                <a:latin typeface="Times New Roman" panose="02020603050405020304" pitchFamily="18" charset="0"/>
                <a:ea typeface="Calibri" panose="020F0502020204030204" pitchFamily="34" charset="0"/>
              </a:rPr>
              <a:t>Billing, Inventory &amp; Accounting.</a:t>
            </a:r>
            <a:endParaRPr lang="en-US" sz="1600" dirty="0">
              <a:solidFill>
                <a:schemeClr val="bg1"/>
              </a:solidFill>
              <a:latin typeface="Calibri" panose="020F0502020204030204" pitchFamily="34" charset="0"/>
              <a:ea typeface="Calibri" panose="020F0502020204030204" pitchFamily="34" charset="0"/>
            </a:endParaRPr>
          </a:p>
          <a:p>
            <a:pPr marL="742950" marR="0" lvl="1" indent="-285750">
              <a:lnSpc>
                <a:spcPct val="150000"/>
              </a:lnSpc>
              <a:spcBef>
                <a:spcPts val="0"/>
              </a:spcBef>
              <a:spcAft>
                <a:spcPts val="800"/>
              </a:spcAft>
              <a:buFont typeface="Courier New" panose="02070309020205020404" pitchFamily="49" charset="0"/>
              <a:buChar char="o"/>
            </a:pPr>
            <a:r>
              <a:rPr lang="en-US" dirty="0">
                <a:solidFill>
                  <a:schemeClr val="bg1"/>
                </a:solidFill>
                <a:latin typeface="Times New Roman" panose="02020603050405020304" pitchFamily="18" charset="0"/>
                <a:ea typeface="Calibri" panose="020F0502020204030204" pitchFamily="34" charset="0"/>
              </a:rPr>
              <a:t>Reporting, Tracking &amp; Security.</a:t>
            </a:r>
            <a:endParaRPr lang="en-US" sz="1600" dirty="0">
              <a:solidFill>
                <a:schemeClr val="bg1"/>
              </a:solidFill>
              <a:latin typeface="Calibri" panose="020F0502020204030204" pitchFamily="34" charset="0"/>
              <a:ea typeface="Calibri" panose="020F0502020204030204" pitchFamily="34" charset="0"/>
            </a:endParaRPr>
          </a:p>
          <a:p>
            <a:pPr marL="285750" indent="-285750">
              <a:lnSpc>
                <a:spcPct val="150000"/>
              </a:lnSpc>
              <a:spcBef>
                <a:spcPts val="1400"/>
              </a:spcBef>
              <a:spcAft>
                <a:spcPts val="400"/>
              </a:spcAft>
              <a:buFont typeface="Wingdings" panose="05000000000000000000" pitchFamily="2" charset="2"/>
              <a:buChar char="Ø"/>
            </a:pPr>
            <a:r>
              <a:rPr lang="en-US" sz="2000" b="1" dirty="0">
                <a:solidFill>
                  <a:schemeClr val="bg1"/>
                </a:solidFill>
                <a:latin typeface="Times New Roman" panose="02020603050405020304" pitchFamily="18" charset="0"/>
              </a:rPr>
              <a:t>ADDED VALUE</a:t>
            </a:r>
            <a:endParaRPr lang="en-US" sz="2000" b="1" dirty="0">
              <a:solidFill>
                <a:schemeClr val="bg1"/>
              </a:solidFill>
              <a:latin typeface="Calibri" panose="020F0502020204030204" pitchFamily="34" charset="0"/>
            </a:endParaRPr>
          </a:p>
          <a:p>
            <a:pPr marL="742950" marR="0" lvl="1" indent="-285750">
              <a:lnSpc>
                <a:spcPct val="150000"/>
              </a:lnSpc>
              <a:spcBef>
                <a:spcPts val="0"/>
              </a:spcBef>
              <a:spcAft>
                <a:spcPts val="0"/>
              </a:spcAft>
              <a:buFont typeface="Courier New" panose="02070309020205020404" pitchFamily="49" charset="0"/>
              <a:buChar char="o"/>
            </a:pPr>
            <a:r>
              <a:rPr lang="en-US" dirty="0">
                <a:solidFill>
                  <a:schemeClr val="bg1"/>
                </a:solidFill>
                <a:latin typeface="Times New Roman" panose="02020603050405020304" pitchFamily="18" charset="0"/>
                <a:ea typeface="Calibri" panose="020F0502020204030204" pitchFamily="34" charset="0"/>
              </a:rPr>
              <a:t>Quick and accurate customer service.</a:t>
            </a:r>
            <a:endParaRPr lang="en-US" sz="1600" dirty="0">
              <a:solidFill>
                <a:schemeClr val="bg1"/>
              </a:solidFill>
              <a:latin typeface="Calibri" panose="020F0502020204030204" pitchFamily="34" charset="0"/>
              <a:ea typeface="Calibri" panose="020F0502020204030204" pitchFamily="34" charset="0"/>
            </a:endParaRPr>
          </a:p>
          <a:p>
            <a:pPr marL="742950" marR="0" lvl="1" indent="-285750">
              <a:lnSpc>
                <a:spcPct val="150000"/>
              </a:lnSpc>
              <a:spcBef>
                <a:spcPts val="0"/>
              </a:spcBef>
              <a:spcAft>
                <a:spcPts val="800"/>
              </a:spcAft>
              <a:buFont typeface="Courier New" panose="02070309020205020404" pitchFamily="49" charset="0"/>
              <a:buChar char="o"/>
            </a:pPr>
            <a:r>
              <a:rPr lang="en-US" dirty="0">
                <a:solidFill>
                  <a:schemeClr val="bg1"/>
                </a:solidFill>
                <a:latin typeface="Times New Roman" panose="02020603050405020304" pitchFamily="18" charset="0"/>
                <a:ea typeface="Calibri" panose="020F0502020204030204" pitchFamily="34" charset="0"/>
              </a:rPr>
              <a:t>Tracking, reducing unnecessary activities and managing Money and Goods.</a:t>
            </a:r>
            <a:endParaRPr lang="en-US" sz="1600" dirty="0">
              <a:solidFill>
                <a:schemeClr val="bg1"/>
              </a:solidFill>
              <a:latin typeface="Calibri" panose="020F0502020204030204" pitchFamily="34" charset="0"/>
              <a:ea typeface="Calibri" panose="020F0502020204030204" pitchFamily="34" charset="0"/>
            </a:endParaRPr>
          </a:p>
          <a:p>
            <a:pPr marL="742950" marR="0" lvl="1" indent="-285750">
              <a:lnSpc>
                <a:spcPct val="150000"/>
              </a:lnSpc>
              <a:spcBef>
                <a:spcPts val="0"/>
              </a:spcBef>
              <a:spcAft>
                <a:spcPts val="800"/>
              </a:spcAft>
              <a:buFont typeface="Courier New" panose="02070309020205020404" pitchFamily="49" charset="0"/>
              <a:buChar char="o"/>
            </a:pPr>
            <a:endParaRPr lang="en-US" sz="16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Left Arrow 3">
            <a:hlinkClick r:id="rId2" action="ppaction://hlinksldjump"/>
          </p:cNvPr>
          <p:cNvSpPr/>
          <p:nvPr/>
        </p:nvSpPr>
        <p:spPr>
          <a:xfrm>
            <a:off x="9496697" y="6217920"/>
            <a:ext cx="1175657" cy="470263"/>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8999888"/>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358</TotalTime>
  <Words>635</Words>
  <Application>Microsoft Office PowerPoint</Application>
  <PresentationFormat>Widescreen</PresentationFormat>
  <Paragraphs>99</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Century Gothic</vt:lpstr>
      <vt:lpstr>Courier New</vt:lpstr>
      <vt:lpstr>Symbol</vt:lpstr>
      <vt:lpstr>Times New Roman</vt:lpstr>
      <vt:lpstr>Wingdings</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Chathurika</dc:creator>
  <cp:lastModifiedBy>MYPC</cp:lastModifiedBy>
  <cp:revision>30</cp:revision>
  <dcterms:created xsi:type="dcterms:W3CDTF">2019-07-26T10:37:41Z</dcterms:created>
  <dcterms:modified xsi:type="dcterms:W3CDTF">2019-07-27T06:48:31Z</dcterms:modified>
</cp:coreProperties>
</file>