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58" r:id="rId5"/>
    <p:sldId id="265" r:id="rId6"/>
    <p:sldId id="260" r:id="rId7"/>
    <p:sldId id="266" r:id="rId8"/>
    <p:sldId id="261" r:id="rId9"/>
    <p:sldId id="267" r:id="rId10"/>
    <p:sldId id="277" r:id="rId11"/>
    <p:sldId id="262" r:id="rId12"/>
    <p:sldId id="270" r:id="rId13"/>
    <p:sldId id="268" r:id="rId14"/>
    <p:sldId id="278" r:id="rId15"/>
    <p:sldId id="279" r:id="rId16"/>
    <p:sldId id="269" r:id="rId17"/>
    <p:sldId id="281" r:id="rId18"/>
    <p:sldId id="271" r:id="rId19"/>
    <p:sldId id="282" r:id="rId20"/>
    <p:sldId id="280" r:id="rId21"/>
    <p:sldId id="272" r:id="rId22"/>
    <p:sldId id="283" r:id="rId23"/>
    <p:sldId id="273" r:id="rId24"/>
    <p:sldId id="263" r:id="rId25"/>
    <p:sldId id="274" r:id="rId26"/>
    <p:sldId id="264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765289-C9C5-4E75-8F0D-0E51A68E904C}">
          <p14:sldIdLst>
            <p14:sldId id="256"/>
            <p14:sldId id="257"/>
          </p14:sldIdLst>
        </p14:section>
        <p14:section name="Pax Exam" id="{31422DDB-DC79-485D-AE7A-9B18D8638B69}">
          <p14:sldIdLst>
            <p14:sldId id="259"/>
            <p14:sldId id="258"/>
            <p14:sldId id="265"/>
          </p14:sldIdLst>
        </p14:section>
        <p14:section name="Karaf Container" id="{78F0F2A0-D2A3-4D51-B841-C4F4FA9D01B7}">
          <p14:sldIdLst>
            <p14:sldId id="260"/>
            <p14:sldId id="266"/>
          </p14:sldIdLst>
        </p14:section>
        <p14:section name="Concepts" id="{A4BE7AAE-0413-4002-AC49-F535494F0693}">
          <p14:sldIdLst>
            <p14:sldId id="261"/>
            <p14:sldId id="267"/>
            <p14:sldId id="277"/>
          </p14:sldIdLst>
        </p14:section>
        <p14:section name="Testing Blueprint" id="{63C15A3F-9AD6-420F-A460-298CDCE03878}">
          <p14:sldIdLst>
            <p14:sldId id="262"/>
            <p14:sldId id="270"/>
            <p14:sldId id="268"/>
            <p14:sldId id="278"/>
            <p14:sldId id="279"/>
            <p14:sldId id="269"/>
            <p14:sldId id="281"/>
            <p14:sldId id="271"/>
            <p14:sldId id="282"/>
            <p14:sldId id="280"/>
            <p14:sldId id="272"/>
            <p14:sldId id="283"/>
            <p14:sldId id="273"/>
          </p14:sldIdLst>
        </p14:section>
        <p14:section name="Demo" id="{3CE90226-F1FA-4A10-993B-42D9703922BF}">
          <p14:sldIdLst>
            <p14:sldId id="263"/>
            <p14:sldId id="274"/>
          </p14:sldIdLst>
        </p14:section>
        <p14:section name="Resources" id="{AA370F63-71E0-4904-8786-BD6E2E668499}">
          <p14:sldIdLst>
            <p14:sldId id="26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F1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E4E9-BE21-4E98-8544-97419789DB11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57C7-6A1C-4905-97CA-A1BCE1FC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7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97A7E-2907-4785-9DE4-9BC6001D56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D51DB-96EA-4DEA-B46F-91D4C33B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-720" y="0"/>
            <a:ext cx="9144720" cy="6858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620000" cy="1173162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85800" y="4343400"/>
            <a:ext cx="7620000" cy="52322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FB0FEB-EC35-4200-BD7A-8B780BE5B2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04" y="6172200"/>
            <a:ext cx="2339496" cy="55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iberation Sans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s4j1.jira.com/wiki/display/PAXEXAM3/Karaf+Container" TargetMode="External"/><Relationship Id="rId2" Type="http://schemas.openxmlformats.org/officeDocument/2006/relationships/hyperlink" Target="https://ops4j1.jira.com/wiki/display/PAXEXAM3/Pax+Exa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raf.apache.org/manual/latest/developers-guide/writing-tests.html" TargetMode="External"/><Relationship Id="rId4" Type="http://schemas.openxmlformats.org/officeDocument/2006/relationships/hyperlink" Target="https://ops4j1.jira.com/wiki/display/PAXEXAM3/Karaf+Test+Container+Referenc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Blueprint Routes with </a:t>
            </a:r>
            <a:r>
              <a:rPr lang="en-US" dirty="0" err="1" smtClean="0"/>
              <a:t>Pax</a:t>
            </a:r>
            <a:r>
              <a:rPr lang="en-US" dirty="0" smtClean="0"/>
              <a:t> Exam and </a:t>
            </a:r>
            <a:r>
              <a:rPr lang="en-US" dirty="0" err="1" smtClean="0"/>
              <a:t>Karaf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Bryan Saunders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7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 added to the Container for Testing</a:t>
            </a:r>
          </a:p>
          <a:p>
            <a:r>
              <a:rPr lang="en-US" dirty="0" smtClean="0"/>
              <a:t>Probe is Created on the Fly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Pax</a:t>
            </a:r>
            <a:r>
              <a:rPr lang="en-US" dirty="0" smtClean="0"/>
              <a:t> </a:t>
            </a:r>
            <a:r>
              <a:rPr lang="en-US" dirty="0" err="1" smtClean="0"/>
              <a:t>Tinybundles</a:t>
            </a:r>
            <a:endParaRPr lang="en-US" dirty="0" smtClean="0"/>
          </a:p>
          <a:p>
            <a:r>
              <a:rPr lang="en-US" dirty="0" smtClean="0"/>
              <a:t>Contains the Current Test Classes and All Classes/Resources under the Same Root</a:t>
            </a:r>
          </a:p>
          <a:p>
            <a:r>
              <a:rPr lang="en-US" dirty="0" smtClean="0"/>
              <a:t>Can be Configured inside the Test Class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0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Blueprint Routes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0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Testable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Anything that needs to Change during a Test should be Externalized</a:t>
            </a:r>
          </a:p>
          <a:p>
            <a:pPr lvl="1"/>
            <a:r>
              <a:rPr lang="en-US" dirty="0" smtClean="0"/>
              <a:t>All Endpoints</a:t>
            </a:r>
          </a:p>
          <a:p>
            <a:pPr lvl="1"/>
            <a:r>
              <a:rPr lang="en-US" dirty="0" smtClean="0"/>
              <a:t>Configuration Values</a:t>
            </a:r>
          </a:p>
          <a:p>
            <a:pPr lvl="1"/>
            <a:r>
              <a:rPr lang="en-US" dirty="0" smtClean="0"/>
              <a:t>Header Names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Integrations with External Resources should be Mock able</a:t>
            </a:r>
            <a:endParaRPr lang="en-US" dirty="0"/>
          </a:p>
          <a:p>
            <a:pPr lvl="1"/>
            <a:r>
              <a:rPr lang="en-US" dirty="0" smtClean="0"/>
              <a:t>Database Connections</a:t>
            </a:r>
          </a:p>
          <a:p>
            <a:pPr lvl="1"/>
            <a:r>
              <a:rPr lang="en-US" dirty="0" smtClean="0"/>
              <a:t>Other Messaging Brokers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5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Maven Dependencies are Necessary</a:t>
            </a:r>
          </a:p>
          <a:p>
            <a:pPr lvl="1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junit:junit:4.10</a:t>
            </a:r>
          </a:p>
          <a:p>
            <a:pPr lvl="2"/>
            <a:r>
              <a:rPr lang="en-US" dirty="0" smtClean="0"/>
              <a:t>org.ops4j.pax.exam:pax-exam:3.4</a:t>
            </a:r>
          </a:p>
          <a:p>
            <a:pPr lvl="2"/>
            <a:r>
              <a:rPr lang="en-US" dirty="0" smtClean="0"/>
              <a:t>org.ops4j.pax.exam:pax-exam-inject:3.4</a:t>
            </a:r>
          </a:p>
          <a:p>
            <a:pPr lvl="2"/>
            <a:r>
              <a:rPr lang="en-US" dirty="0" smtClean="0"/>
              <a:t>org.ops4j.pax.exam:pax-exam-junit4:3.4</a:t>
            </a:r>
          </a:p>
          <a:p>
            <a:pPr lvl="2"/>
            <a:r>
              <a:rPr lang="en-US" dirty="0"/>
              <a:t>org.apache.camel:camel-test:2.12</a:t>
            </a:r>
          </a:p>
          <a:p>
            <a:pPr lvl="2"/>
            <a:r>
              <a:rPr lang="en-US" dirty="0" smtClean="0"/>
              <a:t>org.apache.camel:camel-test-blueprint:2.12</a:t>
            </a:r>
          </a:p>
          <a:p>
            <a:pPr lvl="1"/>
            <a:r>
              <a:rPr lang="en-US" dirty="0" smtClean="0"/>
              <a:t>Container</a:t>
            </a:r>
          </a:p>
          <a:p>
            <a:pPr lvl="2"/>
            <a:r>
              <a:rPr lang="en-US" dirty="0" smtClean="0"/>
              <a:t>org.ops4j.pax.exam:pax-exam-container-karaf:3.4</a:t>
            </a:r>
            <a:endParaRPr lang="en-US" dirty="0"/>
          </a:p>
          <a:p>
            <a:pPr lvl="2"/>
            <a:r>
              <a:rPr lang="en-US" dirty="0" smtClean="0"/>
              <a:t>org.apache.karaf:apache-karaf:3.0:zip</a:t>
            </a:r>
          </a:p>
          <a:p>
            <a:pPr lvl="3"/>
            <a:r>
              <a:rPr lang="en-US" dirty="0" smtClean="0"/>
              <a:t>This could be replaced with any other </a:t>
            </a:r>
            <a:r>
              <a:rPr lang="en-US" dirty="0" err="1" smtClean="0"/>
              <a:t>Karaf</a:t>
            </a:r>
            <a:r>
              <a:rPr lang="en-US" dirty="0" smtClean="0"/>
              <a:t> distribution, such as Fuse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Camel</a:t>
            </a:r>
          </a:p>
          <a:p>
            <a:pPr lvl="2"/>
            <a:r>
              <a:rPr lang="en-US" dirty="0" smtClean="0"/>
              <a:t>org.apache.camel.karaf:apache-camel:2.12:xml:features</a:t>
            </a:r>
          </a:p>
          <a:p>
            <a:pPr lvl="3"/>
            <a:r>
              <a:rPr lang="en-US" dirty="0" smtClean="0"/>
              <a:t>This is the Camel Feature Set that is Loaded into the </a:t>
            </a:r>
            <a:r>
              <a:rPr lang="en-US" dirty="0" err="1" smtClean="0"/>
              <a:t>OSGi</a:t>
            </a:r>
            <a:r>
              <a:rPr lang="en-US" dirty="0" smtClean="0"/>
              <a:t> Container</a:t>
            </a:r>
          </a:p>
          <a:p>
            <a:pPr lvl="2"/>
            <a:r>
              <a:rPr lang="en-US" dirty="0" smtClean="0"/>
              <a:t>org.apache.camel:camel-core</a:t>
            </a:r>
            <a:r>
              <a:rPr lang="en-US" dirty="0"/>
              <a:t>:2.12</a:t>
            </a:r>
            <a:endParaRPr lang="en-US" dirty="0" smtClean="0"/>
          </a:p>
          <a:p>
            <a:pPr lvl="2"/>
            <a:r>
              <a:rPr lang="en-US" dirty="0" smtClean="0"/>
              <a:t>org.apache.camel:camel-core-osgi</a:t>
            </a:r>
            <a:r>
              <a:rPr lang="en-US" dirty="0"/>
              <a:t>:2.12</a:t>
            </a:r>
            <a:endParaRPr lang="en-US" dirty="0" smtClean="0"/>
          </a:p>
          <a:p>
            <a:pPr lvl="2"/>
            <a:r>
              <a:rPr lang="en-US" dirty="0" smtClean="0"/>
              <a:t>org.apache.camel:camel-core-xml</a:t>
            </a:r>
            <a:r>
              <a:rPr lang="en-US" dirty="0"/>
              <a:t>:2.12</a:t>
            </a:r>
            <a:endParaRPr lang="en-US" dirty="0" smtClean="0"/>
          </a:p>
          <a:p>
            <a:pPr lvl="2"/>
            <a:r>
              <a:rPr lang="en-US" dirty="0" smtClean="0"/>
              <a:t>org.apache.camel:camel-blueprint</a:t>
            </a:r>
            <a:r>
              <a:rPr lang="en-US" dirty="0"/>
              <a:t>:2.12</a:t>
            </a:r>
            <a:endParaRPr lang="en-US" dirty="0" smtClean="0"/>
          </a:p>
          <a:p>
            <a:pPr lvl="2"/>
            <a:r>
              <a:rPr lang="en-US" dirty="0" smtClean="0"/>
              <a:t>org.apache.camel:camel-mvel</a:t>
            </a:r>
            <a:r>
              <a:rPr lang="en-US" dirty="0"/>
              <a:t>:2.12</a:t>
            </a:r>
            <a:endParaRPr lang="en-US" dirty="0" smtClean="0"/>
          </a:p>
          <a:p>
            <a:pPr lvl="2"/>
            <a:r>
              <a:rPr lang="en-US" dirty="0" smtClean="0"/>
              <a:t>org.apache.camel:camel-cxf</a:t>
            </a:r>
            <a:r>
              <a:rPr lang="en-US" dirty="0"/>
              <a:t>:2.12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4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Dependency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47800"/>
          </a:xfrm>
        </p:spPr>
        <p:txBody>
          <a:bodyPr/>
          <a:lstStyle/>
          <a:p>
            <a:r>
              <a:rPr lang="en-US" dirty="0" smtClean="0"/>
              <a:t>Dependency File should be Generated in Test Module to 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versionAsInProject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in our Container </a:t>
            </a:r>
            <a:r>
              <a:rPr lang="en-US" dirty="0" smtClean="0"/>
              <a:t>Configuration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828800" y="2774374"/>
            <a:ext cx="1028358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&lt;plugin&gt;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org.apache.servicemix.tooling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depends-maven-plugin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&lt;version&gt;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&lt;executions&gt;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&lt;execution&gt;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&lt;id&gt;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generate-depends-file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&lt;/id&gt;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&lt;goals&gt;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&lt;goal&gt;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generate-depends-file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&lt;/goal&gt;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&lt;/goals&gt;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&lt;/execution&gt;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&lt;/executions&gt;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&lt;/plugin&gt;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Configuration is Done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@Configuration </a:t>
            </a:r>
            <a:r>
              <a:rPr lang="en-US" dirty="0" smtClean="0"/>
              <a:t>Annotation</a:t>
            </a:r>
          </a:p>
          <a:p>
            <a:r>
              <a:rPr lang="en-US" dirty="0" smtClean="0"/>
              <a:t>Method should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Option[]</a:t>
            </a:r>
          </a:p>
          <a:p>
            <a:r>
              <a:rPr lang="en-US" dirty="0" smtClean="0"/>
              <a:t>Used for</a:t>
            </a:r>
          </a:p>
          <a:p>
            <a:pPr lvl="1"/>
            <a:r>
              <a:rPr lang="en-US" dirty="0" smtClean="0"/>
              <a:t>Specifying the Distribution</a:t>
            </a:r>
          </a:p>
          <a:p>
            <a:pPr lvl="1"/>
            <a:r>
              <a:rPr lang="en-US" dirty="0" smtClean="0"/>
              <a:t>Setting Distribution Properties</a:t>
            </a:r>
          </a:p>
          <a:p>
            <a:pPr lvl="2"/>
            <a:r>
              <a:rPr lang="en-US" dirty="0" smtClean="0"/>
              <a:t>Log Level, Unpack Directory, Start Method, Etc…</a:t>
            </a:r>
          </a:p>
          <a:p>
            <a:pPr lvl="1"/>
            <a:r>
              <a:rPr lang="en-US" dirty="0" smtClean="0"/>
              <a:t>Loading Features / Bundles</a:t>
            </a:r>
          </a:p>
          <a:p>
            <a:pPr lvl="1"/>
            <a:r>
              <a:rPr lang="en-US" dirty="0" smtClean="0"/>
              <a:t>Adding/Modifying Distribution Environment</a:t>
            </a:r>
          </a:p>
          <a:p>
            <a:pPr lvl="2"/>
            <a:r>
              <a:rPr lang="en-US" dirty="0" smtClean="0"/>
              <a:t>Property Files, Etc…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7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56832" y="1327667"/>
            <a:ext cx="925766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Option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Option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karafDistributionConfiguration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frameworkUrl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org.apache.karaf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"apache-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karaf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"zip"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versionAsInProject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useDeployFolder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karafVersion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"3.0.0"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unpackDirectory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"target/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paxexam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/unpack/"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logLevel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LogLevel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org.apache.camel.karaf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"apache-camel"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"xml"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"features"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versionAsInProject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"camel-blueprint"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"camel-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mvel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"camel-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cxf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"camel-test"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KarafDistributionOption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editConfigurationFilePut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/org.ops4j.pax.url.mvn.cfg"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"org.ops4j.pax.url.mvn.proxySupport"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keepRuntimeFolder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KarafDistributionOption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replaceConfigurationFile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com.walmart.mqm.store.routes.cfg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/test/resources/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com.walmart.mqm.store.routes.cfg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mavenBundle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com.walmart.mqm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storeBundle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versionAsInProject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ProbeBuilder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Annotation</a:t>
            </a:r>
          </a:p>
          <a:p>
            <a:r>
              <a:rPr lang="en-US" dirty="0" smtClean="0"/>
              <a:t>Uses the Following Method Signature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Method should return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probe</a:t>
            </a:r>
            <a:r>
              <a:rPr lang="en-US" dirty="0" smtClean="0"/>
              <a:t> Parameter after Modification</a:t>
            </a:r>
          </a:p>
          <a:p>
            <a:r>
              <a:rPr lang="en-US" dirty="0" smtClean="0"/>
              <a:t>Sets Probe Specific Configurations via Headers</a:t>
            </a:r>
          </a:p>
          <a:p>
            <a:r>
              <a:rPr lang="en-US" dirty="0" smtClean="0"/>
              <a:t>Dynamically Imports all Packages by Default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3000" y="2743200"/>
            <a:ext cx="57915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ProbeBuilder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TestProbeBuilder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probeConfiguration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TestProbeBuilder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probe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 Things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Provisional Packages in the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Provisional Packages are by Default NOT Imported</a:t>
            </a:r>
          </a:p>
          <a:p>
            <a:r>
              <a:rPr lang="en-US" dirty="0" smtClean="0"/>
              <a:t>Probe must be Modified to Import Them</a:t>
            </a:r>
          </a:p>
          <a:p>
            <a:r>
              <a:rPr lang="en-US" dirty="0" smtClean="0"/>
              <a:t>Add the Following Line to your </a:t>
            </a:r>
            <a:r>
              <a:rPr lang="en-US" dirty="0" err="1" smtClean="0"/>
              <a:t>ProbeBuilder</a:t>
            </a:r>
            <a:r>
              <a:rPr lang="en-US" dirty="0" smtClean="0"/>
              <a:t> Method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8862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probe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setHeader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DYNAMICIMPORT_PACKAGE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"*;status=provisional"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</a:t>
            </a:r>
            <a:r>
              <a:rPr lang="en-US" dirty="0" smtClean="0"/>
              <a:t> Exam</a:t>
            </a:r>
          </a:p>
          <a:p>
            <a:r>
              <a:rPr lang="en-US" dirty="0" err="1" smtClean="0"/>
              <a:t>Pax</a:t>
            </a:r>
            <a:r>
              <a:rPr lang="en-US" dirty="0" smtClean="0"/>
              <a:t> Exam </a:t>
            </a:r>
            <a:r>
              <a:rPr lang="en-US" dirty="0" err="1" smtClean="0"/>
              <a:t>Karaf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Pax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Testing Blueprint Routes</a:t>
            </a:r>
          </a:p>
          <a:p>
            <a:pPr lvl="1"/>
            <a:r>
              <a:rPr lang="en-US" dirty="0" smtClean="0"/>
              <a:t>Maven Dependencies</a:t>
            </a:r>
          </a:p>
          <a:p>
            <a:pPr lvl="1"/>
            <a:r>
              <a:rPr lang="en-US" dirty="0" smtClean="0"/>
              <a:t>Configuring the Container</a:t>
            </a:r>
          </a:p>
          <a:p>
            <a:pPr lvl="1"/>
            <a:r>
              <a:rPr lang="en-US" dirty="0" smtClean="0"/>
              <a:t>Writing Testable Routes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4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Camel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potentially be Multiple Camel Contexts running in the Container</a:t>
            </a:r>
          </a:p>
          <a:p>
            <a:r>
              <a:rPr lang="en-US" dirty="0" smtClean="0"/>
              <a:t>We need to get the Correct Context for Our Tests</a:t>
            </a:r>
          </a:p>
          <a:p>
            <a:r>
              <a:rPr lang="en-US" dirty="0" smtClean="0"/>
              <a:t>Best Done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doPreSetup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Method that can be Overridden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CamelTestSupport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Camel Context should be Looked Up by it’s name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BundleContext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28600" y="5077861"/>
            <a:ext cx="9468233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doPreSetup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camelContext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PaxExamTestUtil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getOsgiService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CamelContext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"(camel.context.name="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CONTEXT_NAME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bundleContext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assertNotNull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camelContext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Messages in Tests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Step Process</a:t>
            </a:r>
          </a:p>
          <a:p>
            <a:r>
              <a:rPr lang="en-US" dirty="0" smtClean="0"/>
              <a:t>Create/Start the Template then Send Message</a:t>
            </a:r>
          </a:p>
          <a:p>
            <a:r>
              <a:rPr lang="en-US" dirty="0" smtClean="0"/>
              <a:t>Different from </a:t>
            </a:r>
            <a:r>
              <a:rPr lang="en-US" dirty="0" err="1" smtClean="0"/>
              <a:t>BlueprintTestSupport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Getting and Starting the Template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4114800"/>
            <a:ext cx="6746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ProducerTemplate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camelContext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createProducerTemplate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Messages in Tests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a Message with No Headers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Sending a Message with Headers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66800" y="1905000"/>
            <a:ext cx="522611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"direct:gw01_in"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Processor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setBody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Camel"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8600" y="4015581"/>
            <a:ext cx="72587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headerMap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headerMap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"WM_MSG_ID"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headerMap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"WM_HO_WMQ_QUEUE"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3526" y="4724400"/>
            <a:ext cx="542007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direct:gateway_in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Processor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setBody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Camel"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setHeaders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headerMap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Mock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Queue by Getting the Endpoint from the Camel Context and Casting to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MockEndpoint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Set Mock Endpoint’s Expectations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Send Messages to Mock Endpoint</a:t>
            </a:r>
          </a:p>
          <a:p>
            <a:r>
              <a:rPr lang="en-US" dirty="0" smtClean="0"/>
              <a:t>Assert Mock Endpoint is Satisfied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7137" y="2639080"/>
            <a:ext cx="6861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MockEndpoint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mockNoHomeOfficeDlq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MockEndpoint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CamelContext</a:t>
            </a:r>
            <a:r>
              <a:rPr lang="en-US" sz="1400" b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getEndpoint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DD1144"/>
                </a:solidFill>
                <a:latin typeface="Consolas" panose="020B0609020204030204" pitchFamily="49" charset="0"/>
              </a:rPr>
              <a:t>mock:gateway_noHomeOfficeDlq</a:t>
            </a:r>
            <a:r>
              <a:rPr lang="en-US" sz="14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3593068"/>
            <a:ext cx="5380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</a:rPr>
              <a:t>mockNoHomeOfficeDlq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expectedMessageCount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</a:rPr>
              <a:t>mockNoHomeOfficeDlq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expectedBodiesReceived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Camel"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136" y="5029200"/>
            <a:ext cx="6251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mockNoHomeOfficeDlq</a:t>
            </a:r>
            <a:r>
              <a:rPr lang="en-US" sz="1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assertIsSatisfied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9999"/>
                </a:solidFill>
                <a:latin typeface="Consolas" panose="020B0609020204030204" pitchFamily="49" charset="0"/>
              </a:rPr>
              <a:t>2500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7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Pax</a:t>
            </a:r>
            <a:r>
              <a:rPr lang="en-US" dirty="0" smtClean="0"/>
              <a:t> Exam 3.x Wiki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ops4j1.jira.com/wiki/display/PAXEXAM3/Pax+Exam</a:t>
            </a:r>
            <a:endParaRPr lang="en-US" dirty="0" smtClean="0"/>
          </a:p>
          <a:p>
            <a:r>
              <a:rPr lang="en-US" dirty="0" err="1" smtClean="0"/>
              <a:t>Karaf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ops4j1.jira.com/wiki/display/PAXEXAM3/Karaf+Container</a:t>
            </a:r>
            <a:endParaRPr lang="en-US" dirty="0" smtClean="0"/>
          </a:p>
          <a:p>
            <a:r>
              <a:rPr lang="en-US" dirty="0" smtClean="0"/>
              <a:t>Container Reference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ops4j1.jira.com/wiki/display/PAXEXAM3/Karaf+Test+Container+Reference</a:t>
            </a:r>
            <a:endParaRPr lang="en-US" dirty="0" smtClean="0"/>
          </a:p>
          <a:p>
            <a:r>
              <a:rPr lang="en-US" dirty="0" err="1" smtClean="0"/>
              <a:t>Karaf</a:t>
            </a:r>
            <a:r>
              <a:rPr lang="en-US" dirty="0" smtClean="0"/>
              <a:t> Integration Testing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karaf.apache.org/manual/latest/developers-guide/writing-tests.html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2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smtClean="0"/>
              <a:t>Concerns?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9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</a:t>
            </a:r>
            <a:r>
              <a:rPr lang="en-US" dirty="0" smtClean="0"/>
              <a:t> Exam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</a:t>
            </a:r>
            <a:r>
              <a:rPr lang="en-US" dirty="0" smtClean="0"/>
              <a:t>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In-Container Testing Framework for </a:t>
            </a:r>
            <a:r>
              <a:rPr lang="en-US" dirty="0" err="1" smtClean="0"/>
              <a:t>OSGi</a:t>
            </a:r>
            <a:r>
              <a:rPr lang="en-US" dirty="0" smtClean="0"/>
              <a:t>, Java EE, and CDI</a:t>
            </a:r>
          </a:p>
          <a:p>
            <a:r>
              <a:rPr lang="en-US" dirty="0" smtClean="0"/>
              <a:t>Uses a Test Driver and a Test Container</a:t>
            </a:r>
          </a:p>
          <a:p>
            <a:pPr lvl="1"/>
            <a:r>
              <a:rPr lang="en-US" dirty="0" smtClean="0"/>
              <a:t>Test Driver launches the </a:t>
            </a:r>
            <a:r>
              <a:rPr lang="en-US" dirty="0" err="1" smtClean="0"/>
              <a:t>OSGi</a:t>
            </a:r>
            <a:r>
              <a:rPr lang="en-US" dirty="0" smtClean="0"/>
              <a:t> framework and the system under test</a:t>
            </a:r>
          </a:p>
          <a:p>
            <a:pPr lvl="1"/>
            <a:r>
              <a:rPr lang="en-US" dirty="0" smtClean="0"/>
              <a:t>Builds On-The-Fly bundles from Test Cases and Injects them into the Container, Called a Test Probe</a:t>
            </a:r>
          </a:p>
          <a:p>
            <a:r>
              <a:rPr lang="en-US" dirty="0" err="1"/>
              <a:t>JUnit</a:t>
            </a:r>
            <a:r>
              <a:rPr lang="en-US" dirty="0"/>
              <a:t> and </a:t>
            </a:r>
            <a:r>
              <a:rPr lang="en-US" dirty="0" err="1"/>
              <a:t>TestNG</a:t>
            </a:r>
            <a:r>
              <a:rPr lang="en-US" dirty="0"/>
              <a:t> </a:t>
            </a:r>
            <a:r>
              <a:rPr lang="en-US" dirty="0" smtClean="0"/>
              <a:t>Drivers</a:t>
            </a:r>
          </a:p>
          <a:p>
            <a:r>
              <a:rPr lang="en-US" dirty="0" smtClean="0"/>
              <a:t>Drivers are Annotation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</a:t>
            </a:r>
            <a:r>
              <a:rPr lang="en-US" dirty="0" smtClean="0"/>
              <a:t>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Types of Containers, Native and Forked</a:t>
            </a:r>
          </a:p>
          <a:p>
            <a:pPr lvl="1"/>
            <a:r>
              <a:rPr lang="en-US" dirty="0"/>
              <a:t>Native runs in the same VM as the Test Driver</a:t>
            </a:r>
          </a:p>
          <a:p>
            <a:pPr lvl="1"/>
            <a:r>
              <a:rPr lang="en-US" dirty="0"/>
              <a:t>Forked runs in a separate VM from the Test Driver</a:t>
            </a:r>
          </a:p>
          <a:p>
            <a:r>
              <a:rPr lang="en-US" dirty="0"/>
              <a:t>Supports multiple Strategies for Restarting and Reusing the Running </a:t>
            </a:r>
            <a:r>
              <a:rPr lang="en-US" dirty="0" err="1"/>
              <a:t>OSGi</a:t>
            </a:r>
            <a:r>
              <a:rPr lang="en-US" dirty="0"/>
              <a:t> Framework for each Test</a:t>
            </a:r>
          </a:p>
          <a:p>
            <a:r>
              <a:rPr lang="en-US" dirty="0" smtClean="0"/>
              <a:t>Supports All Major </a:t>
            </a:r>
            <a:r>
              <a:rPr lang="en-US" dirty="0" err="1" smtClean="0"/>
              <a:t>OSGi</a:t>
            </a:r>
            <a:r>
              <a:rPr lang="en-US" dirty="0" smtClean="0"/>
              <a:t> Frameworks</a:t>
            </a:r>
          </a:p>
          <a:p>
            <a:pPr lvl="1"/>
            <a:r>
              <a:rPr lang="en-US" dirty="0" smtClean="0"/>
              <a:t>Equinox, Felix, </a:t>
            </a:r>
            <a:r>
              <a:rPr lang="en-US" dirty="0" err="1" smtClean="0"/>
              <a:t>Knoplerfish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</a:t>
            </a:r>
            <a:r>
              <a:rPr lang="en-US" dirty="0" smtClean="0"/>
              <a:t> Exam </a:t>
            </a:r>
            <a:r>
              <a:rPr lang="en-US" dirty="0" err="1" smtClean="0"/>
              <a:t>Karaf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3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</a:t>
            </a:r>
            <a:r>
              <a:rPr lang="en-US" dirty="0" smtClean="0"/>
              <a:t> Exam </a:t>
            </a:r>
            <a:r>
              <a:rPr lang="en-US" dirty="0" err="1" smtClean="0"/>
              <a:t>Karaf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Eases Integration Testing with </a:t>
            </a:r>
            <a:r>
              <a:rPr lang="en-US" dirty="0" err="1" smtClean="0"/>
              <a:t>Pax</a:t>
            </a:r>
            <a:r>
              <a:rPr lang="en-US" dirty="0" smtClean="0"/>
              <a:t> Exam and </a:t>
            </a:r>
            <a:r>
              <a:rPr lang="en-US" dirty="0" err="1" smtClean="0"/>
              <a:t>Karaf</a:t>
            </a:r>
            <a:endParaRPr lang="en-US" dirty="0" smtClean="0"/>
          </a:p>
          <a:p>
            <a:r>
              <a:rPr lang="en-US" dirty="0" smtClean="0"/>
              <a:t>Provides an Actual </a:t>
            </a:r>
            <a:r>
              <a:rPr lang="en-US" dirty="0" err="1" smtClean="0"/>
              <a:t>Karaf</a:t>
            </a:r>
            <a:r>
              <a:rPr lang="en-US" dirty="0" smtClean="0"/>
              <a:t> Container for Testing</a:t>
            </a:r>
          </a:p>
          <a:p>
            <a:r>
              <a:rPr lang="en-US" dirty="0" smtClean="0"/>
              <a:t>Supports any </a:t>
            </a:r>
            <a:r>
              <a:rPr lang="en-US" dirty="0" err="1" smtClean="0"/>
              <a:t>Karaf</a:t>
            </a:r>
            <a:r>
              <a:rPr lang="en-US" dirty="0" smtClean="0"/>
              <a:t> Based Distribution (Fuse, Service Mix, Geronimo)</a:t>
            </a:r>
          </a:p>
          <a:p>
            <a:r>
              <a:rPr lang="en-US" dirty="0" smtClean="0"/>
              <a:t>Maintained as Official </a:t>
            </a:r>
            <a:r>
              <a:rPr lang="en-US" dirty="0" err="1" smtClean="0"/>
              <a:t>Pax</a:t>
            </a:r>
            <a:r>
              <a:rPr lang="en-US" dirty="0" smtClean="0"/>
              <a:t> Exam modules in </a:t>
            </a:r>
            <a:r>
              <a:rPr lang="en-US" dirty="0" err="1" smtClean="0"/>
              <a:t>Pax</a:t>
            </a:r>
            <a:r>
              <a:rPr lang="en-US" dirty="0" smtClean="0"/>
              <a:t> Exam 3.1.0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Karaf</a:t>
            </a:r>
            <a:r>
              <a:rPr lang="en-US" dirty="0" smtClean="0"/>
              <a:t> Specific Support</a:t>
            </a:r>
          </a:p>
          <a:p>
            <a:pPr lvl="1"/>
            <a:r>
              <a:rPr lang="en-US" dirty="0" smtClean="0"/>
              <a:t>KarafDistributionOption.*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6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</a:t>
            </a:r>
            <a:r>
              <a:rPr lang="en-US" dirty="0" smtClean="0"/>
              <a:t> Exam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the Host Container</a:t>
            </a:r>
          </a:p>
          <a:p>
            <a:r>
              <a:rPr lang="en-US" dirty="0" smtClean="0"/>
              <a:t>Determines the Set of Bundles and Features provisioned to the Container</a:t>
            </a:r>
          </a:p>
          <a:p>
            <a:r>
              <a:rPr lang="en-US" dirty="0" smtClean="0"/>
              <a:t>Builds and Configures the Container Environment</a:t>
            </a:r>
          </a:p>
          <a:p>
            <a:r>
              <a:rPr lang="en-US" dirty="0" smtClean="0"/>
              <a:t>Multiple Methods of Specifying Configuration Options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typically uses one or more methods annotated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@Configuration </a:t>
            </a:r>
            <a:r>
              <a:rPr lang="en-US" dirty="0" smtClean="0"/>
              <a:t>with the return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Option[]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15925"/>
      </p:ext>
    </p:extLst>
  </p:cSld>
  <p:clrMapOvr>
    <a:masterClrMapping/>
  </p:clrMapOvr>
</p:sld>
</file>

<file path=ppt/theme/theme1.xml><?xml version="1.0" encoding="utf-8"?>
<a:theme xmlns:a="http://schemas.openxmlformats.org/drawingml/2006/main" name="RHC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671</Words>
  <Application>Microsoft Office PowerPoint</Application>
  <PresentationFormat>On-screen Show (4:3)</PresentationFormat>
  <Paragraphs>234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Liberation Sans</vt:lpstr>
      <vt:lpstr>Wingdings</vt:lpstr>
      <vt:lpstr>RHC Theme</vt:lpstr>
      <vt:lpstr>Testing Blueprint Routes with Pax Exam and Karaf</vt:lpstr>
      <vt:lpstr>Agenda</vt:lpstr>
      <vt:lpstr>Pax Exam</vt:lpstr>
      <vt:lpstr>Pax Exam</vt:lpstr>
      <vt:lpstr>Pax Exam</vt:lpstr>
      <vt:lpstr>Pax Exam Karaf Container</vt:lpstr>
      <vt:lpstr>Pax Exam Karaf Container</vt:lpstr>
      <vt:lpstr>Pax Exam Concepts</vt:lpstr>
      <vt:lpstr>Container Configuration</vt:lpstr>
      <vt:lpstr>Probe</vt:lpstr>
      <vt:lpstr>Testing Blueprint Routes</vt:lpstr>
      <vt:lpstr>Writing Testable Routes</vt:lpstr>
      <vt:lpstr>Maven Dependencies</vt:lpstr>
      <vt:lpstr>More Maven Dependencies</vt:lpstr>
      <vt:lpstr>Generating Dependency File</vt:lpstr>
      <vt:lpstr>Configuring the Container</vt:lpstr>
      <vt:lpstr>Example Configuration</vt:lpstr>
      <vt:lpstr>Modifying the Probe</vt:lpstr>
      <vt:lpstr>Using Provisional Packages in the Probe</vt:lpstr>
      <vt:lpstr>Getting the Camel Context</vt:lpstr>
      <vt:lpstr>Sending Messages in Tests </vt:lpstr>
      <vt:lpstr>Sending Messages in Tests </vt:lpstr>
      <vt:lpstr>Using Mock Queues</vt:lpstr>
      <vt:lpstr>Demo</vt:lpstr>
      <vt:lpstr>Demo</vt:lpstr>
      <vt:lpstr>Resources</vt:lpstr>
      <vt:lpstr>Additional Resources</vt:lpstr>
      <vt:lpstr>Q&amp;A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Wong</dc:creator>
  <cp:lastModifiedBy>Bryan Saunders</cp:lastModifiedBy>
  <cp:revision>51</cp:revision>
  <dcterms:created xsi:type="dcterms:W3CDTF">2012-01-26T01:21:54Z</dcterms:created>
  <dcterms:modified xsi:type="dcterms:W3CDTF">2014-01-28T18:19:10Z</dcterms:modified>
</cp:coreProperties>
</file>