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vml" ContentType="application/vnd.openxmlformats-officedocument.vmlDrawing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2.xml" ContentType="application/vnd.openxmlformats-officedocument.drawingml.chart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3" r:id="rId1"/>
  </p:sldMasterIdLst>
  <p:handoutMasterIdLst>
    <p:handoutMasterId r:id="rId22"/>
  </p:handoutMasterIdLst>
  <p:sldIdLst>
    <p:sldId id="256" r:id="rId2"/>
    <p:sldId id="257" r:id="rId3"/>
    <p:sldId id="265" r:id="rId4"/>
    <p:sldId id="267" r:id="rId5"/>
    <p:sldId id="260" r:id="rId6"/>
    <p:sldId id="268" r:id="rId7"/>
    <p:sldId id="277" r:id="rId8"/>
    <p:sldId id="264" r:id="rId9"/>
    <p:sldId id="266" r:id="rId10"/>
    <p:sldId id="269" r:id="rId11"/>
    <p:sldId id="270" r:id="rId12"/>
    <p:sldId id="278" r:id="rId13"/>
    <p:sldId id="279" r:id="rId14"/>
    <p:sldId id="262" r:id="rId15"/>
    <p:sldId id="272" r:id="rId16"/>
    <p:sldId id="273" r:id="rId17"/>
    <p:sldId id="274" r:id="rId18"/>
    <p:sldId id="275" r:id="rId19"/>
    <p:sldId id="276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frameSlides="1"/>
  <p:clrMru>
    <a:srgbClr val="00F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208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Relationship Id="rId2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 smtClean="0"/>
              <a:t>Point Set, P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71821101113177"/>
          <c:y val="0.197658914696366"/>
          <c:w val="0.871761698046435"/>
          <c:h val="0.5908141549018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Sheet1!$A$2:$A$30</c:f>
              <c:numCache>
                <c:formatCode>General</c:formatCode>
                <c:ptCount val="2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22.0</c:v>
                </c:pt>
                <c:pt idx="21">
                  <c:v>24.0</c:v>
                </c:pt>
                <c:pt idx="22">
                  <c:v>26.0</c:v>
                </c:pt>
                <c:pt idx="23">
                  <c:v>28.0</c:v>
                </c:pt>
                <c:pt idx="24">
                  <c:v>30.0</c:v>
                </c:pt>
                <c:pt idx="25">
                  <c:v>32.0</c:v>
                </c:pt>
                <c:pt idx="26">
                  <c:v>34.0</c:v>
                </c:pt>
                <c:pt idx="27">
                  <c:v>36.0</c:v>
                </c:pt>
                <c:pt idx="28">
                  <c:v>38.0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0.0</c:v>
                </c:pt>
                <c:pt idx="1">
                  <c:v>15.32723612375824</c:v>
                </c:pt>
                <c:pt idx="2">
                  <c:v>11.48513568509256</c:v>
                </c:pt>
                <c:pt idx="3">
                  <c:v>16.2833615331554</c:v>
                </c:pt>
                <c:pt idx="4">
                  <c:v>0.244445640051403</c:v>
                </c:pt>
                <c:pt idx="5">
                  <c:v>27.95697013344705</c:v>
                </c:pt>
                <c:pt idx="6">
                  <c:v>12.82846407408615</c:v>
                </c:pt>
                <c:pt idx="7">
                  <c:v>37.75167551520292</c:v>
                </c:pt>
                <c:pt idx="8">
                  <c:v>19.2925697099961</c:v>
                </c:pt>
                <c:pt idx="9">
                  <c:v>57.50018839279371</c:v>
                </c:pt>
                <c:pt idx="10">
                  <c:v>50.26423500005297</c:v>
                </c:pt>
                <c:pt idx="11">
                  <c:v>35.66410158239935</c:v>
                </c:pt>
                <c:pt idx="12">
                  <c:v>42.81884844600633</c:v>
                </c:pt>
                <c:pt idx="13">
                  <c:v>33.328797881</c:v>
                </c:pt>
                <c:pt idx="14">
                  <c:v>41.54299928301246</c:v>
                </c:pt>
                <c:pt idx="15">
                  <c:v>24.11770482576057</c:v>
                </c:pt>
                <c:pt idx="16">
                  <c:v>36.75607178619859</c:v>
                </c:pt>
                <c:pt idx="17">
                  <c:v>24.90153509512098</c:v>
                </c:pt>
                <c:pt idx="18">
                  <c:v>24.42665168922512</c:v>
                </c:pt>
                <c:pt idx="19">
                  <c:v>10.28405201542625</c:v>
                </c:pt>
                <c:pt idx="20">
                  <c:v>32.4836351045488</c:v>
                </c:pt>
                <c:pt idx="21">
                  <c:v>30.91231181675945</c:v>
                </c:pt>
                <c:pt idx="22">
                  <c:v>38.63188413847153</c:v>
                </c:pt>
                <c:pt idx="23">
                  <c:v>36.90294862886914</c:v>
                </c:pt>
                <c:pt idx="24">
                  <c:v>40.10377382012177</c:v>
                </c:pt>
                <c:pt idx="25">
                  <c:v>53.50612412310711</c:v>
                </c:pt>
                <c:pt idx="26">
                  <c:v>51.85146278799609</c:v>
                </c:pt>
                <c:pt idx="27">
                  <c:v>57.5621971465548</c:v>
                </c:pt>
                <c:pt idx="28">
                  <c:v>57.09851254313015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3948856"/>
        <c:axId val="2093951816"/>
      </c:scatterChart>
      <c:valAx>
        <c:axId val="20939488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093951816"/>
        <c:crosses val="autoZero"/>
        <c:crossBetween val="midCat"/>
      </c:valAx>
      <c:valAx>
        <c:axId val="2093951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39488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Discontinuous Case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Sheet1!$A$2:$A$10</c:f>
              <c:numCache>
                <c:formatCode>General</c:formatCode>
                <c:ptCount val="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1.0</c:v>
                </c:pt>
                <c:pt idx="1">
                  <c:v>4.0</c:v>
                </c:pt>
                <c:pt idx="2">
                  <c:v>6.0</c:v>
                </c:pt>
                <c:pt idx="3">
                  <c:v>1.0</c:v>
                </c:pt>
                <c:pt idx="4">
                  <c:v>3.0</c:v>
                </c:pt>
                <c:pt idx="5">
                  <c:v>7.0</c:v>
                </c:pt>
                <c:pt idx="6">
                  <c:v>6.0</c:v>
                </c:pt>
                <c:pt idx="7">
                  <c:v>4.0</c:v>
                </c:pt>
                <c:pt idx="8">
                  <c:v>2.0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6271304"/>
        <c:axId val="2116265016"/>
      </c:scatterChart>
      <c:valAx>
        <c:axId val="2116271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116265016"/>
        <c:crosses val="autoZero"/>
        <c:crossBetween val="midCat"/>
      </c:valAx>
      <c:valAx>
        <c:axId val="2116265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27130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 smtClean="0"/>
              <a:t>Point Set, P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971821101113177"/>
          <c:y val="0.197658914696366"/>
          <c:w val="0.871761698046435"/>
          <c:h val="0.59081415490183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47625">
              <a:noFill/>
            </a:ln>
          </c:spPr>
          <c:xVal>
            <c:numRef>
              <c:f>Sheet1!$A$2:$A$30</c:f>
              <c:numCache>
                <c:formatCode>General</c:formatCode>
                <c:ptCount val="29"/>
                <c:pt idx="0">
                  <c:v>1.0</c:v>
                </c:pt>
                <c:pt idx="4">
                  <c:v>5.0</c:v>
                </c:pt>
                <c:pt idx="9">
                  <c:v>10.0</c:v>
                </c:pt>
                <c:pt idx="14">
                  <c:v>15.0</c:v>
                </c:pt>
                <c:pt idx="19">
                  <c:v>20.0</c:v>
                </c:pt>
                <c:pt idx="24">
                  <c:v>30.0</c:v>
                </c:pt>
                <c:pt idx="28">
                  <c:v>38.0</c:v>
                </c:pt>
              </c:numCache>
            </c:numRef>
          </c:xVal>
          <c:yVal>
            <c:numRef>
              <c:f>Sheet1!$B$2:$B$30</c:f>
              <c:numCache>
                <c:formatCode>General</c:formatCode>
                <c:ptCount val="29"/>
                <c:pt idx="0">
                  <c:v>0.0</c:v>
                </c:pt>
                <c:pt idx="4">
                  <c:v>0.742842514181813</c:v>
                </c:pt>
                <c:pt idx="9">
                  <c:v>42.10991755763084</c:v>
                </c:pt>
                <c:pt idx="14">
                  <c:v>38.85151782602596</c:v>
                </c:pt>
                <c:pt idx="19">
                  <c:v>12.5318371182354</c:v>
                </c:pt>
                <c:pt idx="24">
                  <c:v>46.6265128141395</c:v>
                </c:pt>
                <c:pt idx="28">
                  <c:v>62.7557398225765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6075928"/>
        <c:axId val="2116078888"/>
      </c:scatterChart>
      <c:valAx>
        <c:axId val="21160759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6078888"/>
        <c:crosses val="autoZero"/>
        <c:crossBetween val="midCat"/>
      </c:valAx>
      <c:valAx>
        <c:axId val="21160788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6075928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0.19342</cdr:x>
      <cdr:y>0.31641</cdr:y>
    </cdr:from>
    <cdr:to>
      <cdr:x>0.22634</cdr:x>
      <cdr:y>0.49218</cdr:y>
    </cdr:to>
    <cdr:cxnSp macro="">
      <cdr:nvCxnSpPr>
        <cdr:cNvPr id="3" name="Straight Arrow Connector 2"/>
        <cdr:cNvCxnSpPr/>
      </cdr:nvCxnSpPr>
      <cdr:spPr>
        <a:xfrm xmlns:a="http://schemas.openxmlformats.org/drawingml/2006/main" flipH="1">
          <a:off x="641805" y="884851"/>
          <a:ext cx="109242" cy="491564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0.55556</cdr:x>
      <cdr:y>0.31641</cdr:y>
    </cdr:from>
    <cdr:to>
      <cdr:x>0.68313</cdr:x>
      <cdr:y>0.52148</cdr:y>
    </cdr:to>
    <cdr:cxnSp macro="">
      <cdr:nvCxnSpPr>
        <cdr:cNvPr id="6" name="Straight Arrow Connector 5"/>
        <cdr:cNvCxnSpPr/>
      </cdr:nvCxnSpPr>
      <cdr:spPr>
        <a:xfrm xmlns:a="http://schemas.openxmlformats.org/drawingml/2006/main">
          <a:off x="1843479" y="884851"/>
          <a:ext cx="423318" cy="573491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arrow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0730B-EA5A-9349-8DF0-2DAB294264BA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8CB17-9CD0-C841-A665-308AC870A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7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8" name="Rectangle 7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>
            <a:xfrm>
              <a:off x="562843" y="475488"/>
              <a:ext cx="7982712" cy="5888736"/>
            </a:xfrm>
            <a:prstGeom prst="rect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62842" y="6133646"/>
              <a:ext cx="7982712" cy="1472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562843" y="457200"/>
              <a:ext cx="7982712" cy="25786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3950"/>
            <a:ext cx="7342188" cy="1924050"/>
          </a:xfrm>
        </p:spPr>
        <p:txBody>
          <a:bodyPr anchor="b" anchorCtr="0">
            <a:noAutofit/>
          </a:bodyPr>
          <a:lstStyle>
            <a:lvl1pPr>
              <a:defRPr sz="5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42188" cy="1752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3741" y="6122894"/>
            <a:ext cx="2133600" cy="259317"/>
          </a:xfrm>
        </p:spPr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2894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91000" y="6122894"/>
            <a:ext cx="762000" cy="271463"/>
          </a:xfrm>
        </p:spPr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82880" y="173699"/>
                <a:ext cx="8778240" cy="6510602"/>
                <a:chOff x="182880" y="173699"/>
                <a:chExt cx="8778240" cy="651060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82880" y="173699"/>
                  <a:ext cx="8778240" cy="651060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noFill/>
                </a:ln>
                <a:effectLst>
                  <a:outerShdw blurRad="63500" sx="101000" sy="101000" algn="ctr" rotWithShape="0">
                    <a:prstClr val="black">
                      <a:alpha val="40000"/>
                    </a:prstClr>
                  </a:outerShdw>
                </a:effectLst>
                <a:scene3d>
                  <a:camera prst="perspectiveFront" fov="4800000"/>
                  <a:lightRig rig="threePt" dir="t"/>
                </a:scene3d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10"/>
                <p:cNvGrpSpPr/>
                <p:nvPr/>
              </p:nvGrpSpPr>
              <p:grpSpPr>
                <a:xfrm>
                  <a:off x="256032" y="237744"/>
                  <a:ext cx="8622792" cy="6364224"/>
                  <a:chOff x="247157" y="247430"/>
                  <a:chExt cx="8622792" cy="6364224"/>
                </a:xfrm>
              </p:grpSpPr>
              <p:sp>
                <p:nvSpPr>
                  <p:cNvPr id="31" name="Rectangle 30"/>
                  <p:cNvSpPr>
                    <a:spLocks/>
                  </p:cNvSpPr>
                  <p:nvPr/>
                </p:nvSpPr>
                <p:spPr>
                  <a:xfrm>
                    <a:off x="247157" y="247430"/>
                    <a:ext cx="8622792" cy="6364224"/>
                  </a:xfrm>
                  <a:prstGeom prst="rect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/>
                  </a:p>
                </p:txBody>
              </p: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247157" y="6389024"/>
                    <a:ext cx="8622792" cy="158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2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sp>
            <p:nvSpPr>
              <p:cNvPr id="28" name="Rectangle 27"/>
              <p:cNvSpPr/>
              <p:nvPr/>
            </p:nvSpPr>
            <p:spPr>
              <a:xfrm rot="5400000">
                <a:off x="801086" y="3274090"/>
                <a:ext cx="6135624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5" name="Rectangle 24"/>
            <p:cNvSpPr/>
            <p:nvPr/>
          </p:nvSpPr>
          <p:spPr>
            <a:xfrm rot="10800000">
              <a:off x="258763" y="1594462"/>
              <a:ext cx="357530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694329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672323"/>
            <a:ext cx="3008313" cy="340304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352892" y="310123"/>
            <a:ext cx="3398837" cy="1204912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0" name="Rectangle 19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7" name="Rectangle 16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691640"/>
            <a:ext cx="3008376" cy="914400"/>
          </a:xfrm>
        </p:spPr>
        <p:txBody>
          <a:bodyPr anchor="b">
            <a:no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38559" y="612775"/>
            <a:ext cx="4114800" cy="54681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2670048"/>
            <a:ext cx="3008376" cy="34015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7" name="Group 16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2" name="Rectangle 21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0" name="Rectangle 19"/>
            <p:cNvSpPr/>
            <p:nvPr/>
          </p:nvSpPr>
          <p:spPr>
            <a:xfrm>
              <a:off x="256032" y="4203192"/>
              <a:ext cx="8622792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1" y="4287819"/>
            <a:ext cx="8021977" cy="916193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6347" y="331694"/>
            <a:ext cx="8421624" cy="378310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1" y="5271247"/>
            <a:ext cx="8021977" cy="10130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4" name="Rectangle 13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6" name="Rectangle 15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4" name="Group 13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7" name="Rectangle 16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8" name="Rectangle 17"/>
            <p:cNvSpPr/>
            <p:nvPr/>
          </p:nvSpPr>
          <p:spPr>
            <a:xfrm rot="5400000">
              <a:off x="4242277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399" y="609600"/>
            <a:ext cx="1416423" cy="5516563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2" y="609600"/>
            <a:ext cx="6279777" cy="55165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9" name="Rectangle 18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6873" y="411480"/>
            <a:ext cx="8170254" cy="6035040"/>
            <a:chOff x="486873" y="411480"/>
            <a:chExt cx="8170254" cy="6035040"/>
          </a:xfrm>
        </p:grpSpPr>
        <p:sp>
          <p:nvSpPr>
            <p:cNvPr id="12" name="Rectangle 11"/>
            <p:cNvSpPr/>
            <p:nvPr/>
          </p:nvSpPr>
          <p:spPr>
            <a:xfrm>
              <a:off x="486873" y="411480"/>
              <a:ext cx="8170254" cy="6035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11"/>
            <p:cNvGrpSpPr/>
            <p:nvPr/>
          </p:nvGrpSpPr>
          <p:grpSpPr>
            <a:xfrm>
              <a:off x="562842" y="475488"/>
              <a:ext cx="7982713" cy="5888736"/>
              <a:chOff x="562842" y="475488"/>
              <a:chExt cx="7982713" cy="5888736"/>
            </a:xfrm>
          </p:grpSpPr>
          <p:sp>
            <p:nvSpPr>
              <p:cNvPr id="8" name="Rectangle 7"/>
              <p:cNvSpPr>
                <a:spLocks/>
              </p:cNvSpPr>
              <p:nvPr/>
            </p:nvSpPr>
            <p:spPr>
              <a:xfrm>
                <a:off x="562843" y="475488"/>
                <a:ext cx="7982712" cy="5888736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562842" y="6133646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62842" y="3427528"/>
                <a:ext cx="7982712" cy="1472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2" name="Rectangle 11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7" name="Rectangle 26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113" y="1371600"/>
            <a:ext cx="7345362" cy="1676400"/>
          </a:xfrm>
        </p:spPr>
        <p:txBody>
          <a:bodyPr anchor="b" anchorCtr="0">
            <a:noAutofit/>
          </a:bodyPr>
          <a:lstStyle>
            <a:lvl1pPr algn="ctr">
              <a:defRPr sz="5400" b="0" i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3" y="3134566"/>
            <a:ext cx="7345362" cy="1500187"/>
          </a:xfrm>
        </p:spPr>
        <p:txBody>
          <a:bodyPr anchor="t" anchorCtr="0"/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21" name="Rectangle 2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23" name="Rectangle 2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" name="Rectangle 24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1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2147888"/>
            <a:ext cx="3566160" cy="39274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26" name="Group 2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29" name="Rectangle 2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" name="Rectangle 31"/>
                <p:cNvSpPr/>
                <p:nvPr/>
              </p:nvSpPr>
              <p:spPr>
                <a:xfrm>
                  <a:off x="247157" y="1612392"/>
                  <a:ext cx="8622792" cy="64008"/>
                </a:xfrm>
                <a:prstGeom prst="rect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 w="3175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23" name="Straight Connector 22"/>
            <p:cNvCxnSpPr/>
            <p:nvPr/>
          </p:nvCxnSpPr>
          <p:spPr>
            <a:xfrm rot="16200000" flipH="1">
              <a:off x="2217480" y="4026438"/>
              <a:ext cx="4711326" cy="2286"/>
            </a:xfrm>
            <a:prstGeom prst="line">
              <a:avLst/>
            </a:prstGeom>
            <a:noFill/>
            <a:ln w="127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01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01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45539" y="1708990"/>
            <a:ext cx="3566160" cy="832503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45539" y="2590801"/>
            <a:ext cx="3566160" cy="348456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3" name="Rectangle 12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5" name="Rectangle 14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247157" y="1612392"/>
                <a:ext cx="8622792" cy="64008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3175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sp>
          <p:nvSpPr>
            <p:cNvPr id="11" name="Rectangle 10"/>
            <p:cNvSpPr/>
            <p:nvPr/>
          </p:nvSpPr>
          <p:spPr>
            <a:xfrm>
              <a:off x="182880" y="173699"/>
              <a:ext cx="8778240" cy="65106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  <a:scene3d>
              <a:camera prst="perspectiveFront" fov="4800000"/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0"/>
            <p:cNvGrpSpPr/>
            <p:nvPr/>
          </p:nvGrpSpPr>
          <p:grpSpPr>
            <a:xfrm>
              <a:off x="256032" y="237744"/>
              <a:ext cx="8622792" cy="6364224"/>
              <a:chOff x="247157" y="247430"/>
              <a:chExt cx="8622792" cy="6364224"/>
            </a:xfrm>
          </p:grpSpPr>
          <p:sp>
            <p:nvSpPr>
              <p:cNvPr id="13" name="Rectangle 12"/>
              <p:cNvSpPr>
                <a:spLocks/>
              </p:cNvSpPr>
              <p:nvPr/>
            </p:nvSpPr>
            <p:spPr>
              <a:xfrm>
                <a:off x="247157" y="247430"/>
                <a:ext cx="8622792" cy="6364224"/>
              </a:xfrm>
              <a:prstGeom prst="rect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247157" y="6389024"/>
                <a:ext cx="8622792" cy="1588"/>
              </a:xfrm>
              <a:prstGeom prst="line">
                <a:avLst/>
              </a:prstGeom>
              <a:noFill/>
              <a:ln w="1270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182880" y="173699"/>
            <a:ext cx="8778240" cy="6510602"/>
            <a:chOff x="182880" y="173699"/>
            <a:chExt cx="8778240" cy="6510602"/>
          </a:xfrm>
        </p:grpSpPr>
        <p:grpSp>
          <p:nvGrpSpPr>
            <p:cNvPr id="16" name="Group 15"/>
            <p:cNvGrpSpPr/>
            <p:nvPr/>
          </p:nvGrpSpPr>
          <p:grpSpPr>
            <a:xfrm>
              <a:off x="182880" y="173699"/>
              <a:ext cx="8778240" cy="6510602"/>
              <a:chOff x="182880" y="173699"/>
              <a:chExt cx="8778240" cy="651060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82880" y="173699"/>
                <a:ext cx="8778240" cy="65106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  <a:effectLst>
                <a:outerShdw blurRad="63500" sx="101000" sy="101000" algn="ctr" rotWithShape="0">
                  <a:prstClr val="black">
                    <a:alpha val="40000"/>
                  </a:prstClr>
                </a:outerShdw>
              </a:effectLst>
              <a:scene3d>
                <a:camera prst="perspectiveFront" fov="4800000"/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" name="Group 10"/>
              <p:cNvGrpSpPr/>
              <p:nvPr/>
            </p:nvGrpSpPr>
            <p:grpSpPr>
              <a:xfrm>
                <a:off x="256032" y="237744"/>
                <a:ext cx="8622792" cy="6364224"/>
                <a:chOff x="247157" y="247430"/>
                <a:chExt cx="8622792" cy="6364224"/>
              </a:xfrm>
            </p:grpSpPr>
            <p:sp>
              <p:nvSpPr>
                <p:cNvPr id="19" name="Rectangle 18"/>
                <p:cNvSpPr>
                  <a:spLocks/>
                </p:cNvSpPr>
                <p:nvPr/>
              </p:nvSpPr>
              <p:spPr>
                <a:xfrm>
                  <a:off x="247157" y="247430"/>
                  <a:ext cx="8622792" cy="6364224"/>
                </a:xfrm>
                <a:prstGeom prst="rect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47157" y="6389024"/>
                  <a:ext cx="8622792" cy="1588"/>
                </a:xfrm>
                <a:prstGeom prst="line">
                  <a:avLst/>
                </a:prstGeom>
                <a:noFill/>
                <a:ln w="12700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33" name="Rectangle 32"/>
            <p:cNvSpPr/>
            <p:nvPr/>
          </p:nvSpPr>
          <p:spPr>
            <a:xfrm rot="5400000">
              <a:off x="801086" y="3274090"/>
              <a:ext cx="6135624" cy="6400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175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225" y="1169892"/>
            <a:ext cx="3008313" cy="9144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319" y="609600"/>
            <a:ext cx="4114800" cy="5465763"/>
          </a:xfrm>
        </p:spPr>
        <p:txBody>
          <a:bodyPr>
            <a:normAutofit/>
          </a:bodyPr>
          <a:lstStyle>
            <a:lvl1pPr>
              <a:defRPr sz="2400" baseline="0"/>
            </a:lvl1pPr>
            <a:lvl2pPr>
              <a:defRPr sz="22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225" y="2147888"/>
            <a:ext cx="3008313" cy="326231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600"/>
              </a:spcBef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bg1">
                  <a:lumMod val="75000"/>
                  <a:lumOff val="25000"/>
                </a:schemeClr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113" y="244158"/>
            <a:ext cx="7345362" cy="1339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112" y="2133601"/>
            <a:ext cx="734536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3840" y="6371591"/>
            <a:ext cx="2133600" cy="259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</a:defRPr>
            </a:lvl1pPr>
          </a:lstStyle>
          <a:p>
            <a:fld id="{B3741F0C-FB3E-F045-A0AA-F35A6F276E9F}" type="datetimeFigureOut">
              <a:rPr lang="en-US" smtClean="0"/>
              <a:t>4/25/13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58840" y="6371591"/>
            <a:ext cx="2895600" cy="257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Brush Script MT" pitchFamily="66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2714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bg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17ED993C-F46D-714C-8B28-AAD0FA26EF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  <p:sldLayoutId id="2147484036" r:id="rId13"/>
    <p:sldLayoutId id="214748403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94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80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36638" indent="-228600" algn="l" defTabSz="914400" rtl="0" eaLnBrk="1" latinLnBrk="0" hangingPunct="1">
        <a:spcBef>
          <a:spcPts val="6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65238" indent="-2286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85900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712913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947863" indent="-228600" algn="l" defTabSz="914400" rtl="0" eaLnBrk="1" latinLnBrk="0" hangingPunct="1">
        <a:spcBef>
          <a:spcPct val="20000"/>
        </a:spcBef>
        <a:buClr>
          <a:schemeClr val="bg2">
            <a:lumMod val="60000"/>
            <a:lumOff val="40000"/>
          </a:schemeClr>
        </a:buClr>
        <a:buFont typeface="Arial" pitchFamily="34" charset="0"/>
        <a:buChar char="•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174875" indent="-228600" algn="l" defTabSz="914400" rtl="0" eaLnBrk="1" latinLnBrk="0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•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4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oleObject" Target="../embeddings/oleObject9.bin"/><Relationship Id="rId5" Type="http://schemas.openxmlformats.org/officeDocument/2006/relationships/image" Target="../media/image16.emf"/><Relationship Id="rId6" Type="http://schemas.openxmlformats.org/officeDocument/2006/relationships/image" Target="../media/image18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9.emf"/><Relationship Id="rId9" Type="http://schemas.openxmlformats.org/officeDocument/2006/relationships/chart" Target="../charts/chart3.xml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Curve Simplification under the L</a:t>
            </a:r>
            <a:r>
              <a:rPr lang="en-US" baseline="-25000" dirty="0"/>
              <a:t>2</a:t>
            </a:r>
            <a:r>
              <a:rPr lang="en-US" dirty="0"/>
              <a:t>-Norm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 Berg</a:t>
            </a:r>
          </a:p>
          <a:p>
            <a:r>
              <a:rPr lang="en-US" dirty="0" smtClean="0"/>
              <a:t>Advisor: </a:t>
            </a:r>
            <a:r>
              <a:rPr lang="en-US" dirty="0" err="1" smtClean="0"/>
              <a:t>Pankaj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endParaRPr lang="en-US" dirty="0" smtClean="0"/>
          </a:p>
          <a:p>
            <a:r>
              <a:rPr lang="en-US" dirty="0" smtClean="0"/>
              <a:t>Mentor: </a:t>
            </a:r>
            <a:r>
              <a:rPr lang="en-US" dirty="0" err="1" smtClean="0"/>
              <a:t>Swaminathan</a:t>
            </a:r>
            <a:r>
              <a:rPr lang="en-US" dirty="0" smtClean="0"/>
              <a:t> </a:t>
            </a:r>
            <a:r>
              <a:rPr lang="en-US" dirty="0" err="1" smtClean="0"/>
              <a:t>Sankararaman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74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44158"/>
            <a:ext cx="86233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Extension to k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2" y="1752600"/>
            <a:ext cx="7345363" cy="4470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Given a coverage of P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f[</a:t>
            </a:r>
            <a:r>
              <a:rPr lang="en-US" dirty="0" err="1" smtClean="0"/>
              <a:t>i,j</a:t>
            </a:r>
            <a:r>
              <a:rPr lang="en-US" dirty="0" smtClean="0"/>
              <a:t>]: the optimal function covering pieces </a:t>
            </a:r>
            <a:r>
              <a:rPr lang="en-US" dirty="0" err="1" smtClean="0"/>
              <a:t>i</a:t>
            </a:r>
            <a:r>
              <a:rPr lang="en-US" dirty="0" smtClean="0"/>
              <a:t> through j</a:t>
            </a:r>
          </a:p>
          <a:p>
            <a:r>
              <a:rPr lang="en-US" dirty="0" smtClean="0"/>
              <a:t>∆[</a:t>
            </a:r>
            <a:r>
              <a:rPr lang="en-US" dirty="0" err="1" smtClean="0"/>
              <a:t>i,j</a:t>
            </a:r>
            <a:r>
              <a:rPr lang="en-US" dirty="0" smtClean="0"/>
              <a:t>]: the error associated with this function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24957"/>
              </p:ext>
            </p:extLst>
          </p:nvPr>
        </p:nvGraphicFramePr>
        <p:xfrm>
          <a:off x="900113" y="2235200"/>
          <a:ext cx="2398713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3" imgW="1435100" imgH="1739900" progId="Equation.3">
                  <p:embed/>
                </p:oleObj>
              </mc:Choice>
              <mc:Fallback>
                <p:oleObj name="Equation" r:id="rId3" imgW="1435100" imgH="1739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113" y="2235200"/>
                        <a:ext cx="2398713" cy="25876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266391" y="3962400"/>
            <a:ext cx="454423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Two functions f[</a:t>
            </a:r>
            <a:r>
              <a:rPr lang="en-US" sz="1600" dirty="0" err="1"/>
              <a:t>i,j</a:t>
            </a:r>
            <a:r>
              <a:rPr lang="en-US" sz="1600" dirty="0" smtClean="0"/>
              <a:t>] and f[j+1,m] form a </a:t>
            </a:r>
            <a:r>
              <a:rPr lang="en-US" sz="1600" b="1" dirty="0" smtClean="0">
                <a:solidFill>
                  <a:srgbClr val="FF0000"/>
                </a:solidFill>
              </a:rPr>
              <a:t>valid</a:t>
            </a:r>
            <a:r>
              <a:rPr lang="en-US" sz="1600" dirty="0" smtClean="0"/>
              <a:t> solution if they intersect such that no constraints are violated.  The above figure shows pieces which do not form a valid solution.</a:t>
            </a:r>
            <a:endParaRPr lang="en-US" sz="16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5822" y="1752600"/>
            <a:ext cx="5002104" cy="26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02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44158"/>
            <a:ext cx="85979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Extension to k Pieces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" y="4394200"/>
            <a:ext cx="7975600" cy="21717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for some </a:t>
            </a:r>
            <a:r>
              <a:rPr lang="en-US" dirty="0" err="1" smtClean="0"/>
              <a:t>i</a:t>
            </a:r>
            <a:r>
              <a:rPr lang="en-US" dirty="0" smtClean="0"/>
              <a:t> &lt; m &lt; j, f[</a:t>
            </a:r>
            <a:r>
              <a:rPr lang="en-US" dirty="0" err="1" smtClean="0"/>
              <a:t>i,m</a:t>
            </a:r>
            <a:r>
              <a:rPr lang="en-US" dirty="0" smtClean="0"/>
              <a:t>] and f[m+1,j] form a valid solution, this solution is optimal</a:t>
            </a:r>
          </a:p>
          <a:p>
            <a:r>
              <a:rPr lang="en-US" dirty="0" smtClean="0"/>
              <a:t>If any particular solution is not valid, what does this tell us?</a:t>
            </a:r>
          </a:p>
          <a:p>
            <a:r>
              <a:rPr lang="en-US" dirty="0" smtClean="0"/>
              <a:t>We can make another argument based on the convexity of ∆</a:t>
            </a:r>
          </a:p>
        </p:txBody>
      </p:sp>
      <p:sp>
        <p:nvSpPr>
          <p:cNvPr id="10" name="Oval 9"/>
          <p:cNvSpPr/>
          <p:nvPr/>
        </p:nvSpPr>
        <p:spPr>
          <a:xfrm>
            <a:off x="2120900" y="2806700"/>
            <a:ext cx="12700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686300" y="2806700"/>
            <a:ext cx="12700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251200" y="1905000"/>
            <a:ext cx="3708400" cy="609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60700" y="3467100"/>
            <a:ext cx="3898900" cy="558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537200" y="1752600"/>
            <a:ext cx="241300" cy="248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3251200" y="1752600"/>
            <a:ext cx="609600" cy="2489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6"/>
          </p:cNvCxnSpPr>
          <p:nvPr/>
        </p:nvCxnSpPr>
        <p:spPr>
          <a:xfrm>
            <a:off x="2260600" y="2857502"/>
            <a:ext cx="2514600" cy="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133600" y="2794002"/>
            <a:ext cx="127000" cy="127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9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0.25555 -2.96296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55 1.85185E-6 L 0.15295 1.85185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26" grpId="0" animBg="1"/>
      <p:bldP spid="26" grpId="1" animBg="1"/>
      <p:bldP spid="2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44158"/>
            <a:ext cx="85852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Extension to k Pieces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0" y="2133601"/>
            <a:ext cx="4470399" cy="384809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So, for a given coverage:</a:t>
            </a:r>
            <a:endParaRPr lang="en-US" dirty="0"/>
          </a:p>
          <a:p>
            <a:pPr lvl="1"/>
            <a:r>
              <a:rPr lang="en-US" dirty="0" smtClean="0"/>
              <a:t>Try to find two optimal functions which form a valid solution</a:t>
            </a:r>
          </a:p>
          <a:p>
            <a:pPr lvl="1"/>
            <a:r>
              <a:rPr lang="en-US" dirty="0" smtClean="0"/>
              <a:t>If none do, then there are k constraints, solve a constrained optimization problem</a:t>
            </a:r>
          </a:p>
          <a:p>
            <a:r>
              <a:rPr lang="en-US" dirty="0" smtClean="0"/>
              <a:t>Solve for all optimums of length 2, 3, …, k</a:t>
            </a:r>
          </a:p>
          <a:p>
            <a:r>
              <a:rPr lang="en-US" dirty="0" smtClean="0"/>
              <a:t>Try all coverages of 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700" y="2159000"/>
            <a:ext cx="3848101" cy="267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53100" y="4965700"/>
            <a:ext cx="28321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all constraints are tight, solve a constrained optimization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21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2" y="244158"/>
            <a:ext cx="8574087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A (1+ </a:t>
            </a:r>
            <a:r>
              <a:rPr lang="en-US" dirty="0" err="1"/>
              <a:t>ε</a:t>
            </a:r>
            <a:r>
              <a:rPr lang="en-US" dirty="0"/>
              <a:t>) Dynamic Programming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739900"/>
            <a:ext cx="4268788" cy="44576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simplify things, lets find a set of “candidate” lines</a:t>
            </a:r>
          </a:p>
          <a:p>
            <a:endParaRPr lang="en-US" dirty="0" smtClean="0"/>
          </a:p>
          <a:p>
            <a:r>
              <a:rPr lang="en-US" dirty="0" smtClean="0"/>
              <a:t>What if there was a discrete grid over the point set, P?</a:t>
            </a:r>
          </a:p>
          <a:p>
            <a:endParaRPr lang="en-US" dirty="0" smtClean="0"/>
          </a:p>
          <a:p>
            <a:r>
              <a:rPr lang="en-US" dirty="0" smtClean="0"/>
              <a:t>All functions would be somewhat close to a function which passed through pairs of grid marks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524500" y="3594100"/>
            <a:ext cx="2336800" cy="1257300"/>
            <a:chOff x="5524500" y="3429000"/>
            <a:chExt cx="2336800" cy="1257300"/>
          </a:xfrm>
        </p:grpSpPr>
        <p:sp>
          <p:nvSpPr>
            <p:cNvPr id="11" name="Oval 10"/>
            <p:cNvSpPr/>
            <p:nvPr/>
          </p:nvSpPr>
          <p:spPr>
            <a:xfrm>
              <a:off x="5524500" y="4292600"/>
              <a:ext cx="101600" cy="114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956300" y="3835400"/>
              <a:ext cx="101600" cy="114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51600" y="4406900"/>
              <a:ext cx="101600" cy="114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870700" y="4572000"/>
              <a:ext cx="101600" cy="114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7289800" y="3835400"/>
              <a:ext cx="101600" cy="114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759700" y="3429000"/>
              <a:ext cx="101600" cy="1143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75300" y="2349500"/>
            <a:ext cx="2222500" cy="3238500"/>
            <a:chOff x="5575300" y="2349500"/>
            <a:chExt cx="2222500" cy="32385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575300" y="2349500"/>
              <a:ext cx="0" cy="3238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019800" y="2349500"/>
              <a:ext cx="0" cy="3238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02400" y="2349500"/>
              <a:ext cx="0" cy="3238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921500" y="2349500"/>
              <a:ext cx="0" cy="3238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353300" y="2349500"/>
              <a:ext cx="0" cy="3238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797800" y="2349500"/>
              <a:ext cx="0" cy="3238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75300" y="23495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575300" y="27051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75300" y="30353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75300" y="33528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575300" y="36703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575300" y="39878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575300" y="43434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575300" y="46736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575300" y="50038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575300" y="53340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5575300" y="5588000"/>
              <a:ext cx="22225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575300" y="3797300"/>
            <a:ext cx="2222500" cy="956539"/>
            <a:chOff x="5575300" y="3797300"/>
            <a:chExt cx="2222500" cy="956539"/>
          </a:xfrm>
        </p:grpSpPr>
        <p:cxnSp>
          <p:nvCxnSpPr>
            <p:cNvPr id="39" name="Straight Connector 38"/>
            <p:cNvCxnSpPr>
              <a:stCxn id="11" idx="0"/>
            </p:cNvCxnSpPr>
            <p:nvPr/>
          </p:nvCxnSpPr>
          <p:spPr>
            <a:xfrm flipV="1">
              <a:off x="5575300" y="4000500"/>
              <a:ext cx="64770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223000" y="3987800"/>
              <a:ext cx="723900" cy="7493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5" idx="7"/>
            </p:cNvCxnSpPr>
            <p:nvPr/>
          </p:nvCxnSpPr>
          <p:spPr>
            <a:xfrm flipV="1">
              <a:off x="6957421" y="3797300"/>
              <a:ext cx="840379" cy="9565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575300" y="3987800"/>
            <a:ext cx="2222500" cy="685800"/>
            <a:chOff x="5575300" y="3987800"/>
            <a:chExt cx="2222500" cy="685800"/>
          </a:xfrm>
        </p:grpSpPr>
        <p:cxnSp>
          <p:nvCxnSpPr>
            <p:cNvPr id="46" name="Straight Connector 45"/>
            <p:cNvCxnSpPr/>
            <p:nvPr/>
          </p:nvCxnSpPr>
          <p:spPr>
            <a:xfrm flipV="1">
              <a:off x="5575300" y="3987800"/>
              <a:ext cx="927100" cy="3556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502400" y="4000500"/>
              <a:ext cx="419100" cy="6731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6934200" y="3987800"/>
              <a:ext cx="863600" cy="685800"/>
            </a:xfrm>
            <a:prstGeom prst="line">
              <a:avLst/>
            </a:prstGeom>
            <a:ln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2166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44158"/>
            <a:ext cx="8543899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Discretization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98" y="1639254"/>
            <a:ext cx="5073702" cy="5028246"/>
          </a:xfrm>
        </p:spPr>
        <p:txBody>
          <a:bodyPr>
            <a:noAutofit/>
          </a:bodyPr>
          <a:lstStyle/>
          <a:p>
            <a:pPr marL="0" lvl="1" indent="0" algn="ctr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  <a:buNone/>
            </a:pPr>
            <a:r>
              <a:rPr lang="en-US" sz="1900" b="1" dirty="0"/>
              <a:t>Claim</a:t>
            </a:r>
            <a:r>
              <a:rPr lang="en-US" sz="1900" b="1" dirty="0" smtClean="0"/>
              <a:t>: </a:t>
            </a:r>
            <a:r>
              <a:rPr lang="en-US" sz="1900" dirty="0"/>
              <a:t>C</a:t>
            </a:r>
            <a:r>
              <a:rPr lang="en-US" sz="1900" dirty="0" smtClean="0"/>
              <a:t>omparing error in OPT solutions: (∆</a:t>
            </a:r>
            <a:r>
              <a:rPr lang="en-US" sz="1900" baseline="-25000" dirty="0" smtClean="0"/>
              <a:t>∞</a:t>
            </a:r>
            <a:r>
              <a:rPr lang="en-US" sz="1900" dirty="0" smtClean="0"/>
              <a:t>(</a:t>
            </a:r>
            <a:r>
              <a:rPr lang="en-US" sz="1900" dirty="0"/>
              <a:t>P))</a:t>
            </a:r>
            <a:r>
              <a:rPr lang="en-US" sz="1900" baseline="30000" dirty="0"/>
              <a:t>2</a:t>
            </a:r>
            <a:r>
              <a:rPr lang="en-US" sz="1900" baseline="-25000" dirty="0"/>
              <a:t> </a:t>
            </a:r>
            <a:r>
              <a:rPr lang="en-US" sz="1900" dirty="0"/>
              <a:t>≤ </a:t>
            </a:r>
            <a:r>
              <a:rPr lang="en-US" sz="1900" dirty="0" smtClean="0"/>
              <a:t>∆(</a:t>
            </a:r>
            <a:r>
              <a:rPr lang="en-US" sz="1900" dirty="0"/>
              <a:t>P)≤ n(∆</a:t>
            </a:r>
            <a:r>
              <a:rPr lang="en-US" sz="1900" baseline="-25000" dirty="0"/>
              <a:t>∞</a:t>
            </a:r>
            <a:r>
              <a:rPr lang="en-US" sz="1900" dirty="0"/>
              <a:t>(P))</a:t>
            </a:r>
            <a:r>
              <a:rPr lang="en-US" sz="1900" baseline="30000" dirty="0" smtClean="0"/>
              <a:t>2</a:t>
            </a:r>
            <a:r>
              <a:rPr lang="en-US" sz="1900" baseline="-25000" dirty="0" smtClean="0"/>
              <a:t> </a:t>
            </a:r>
            <a:endParaRPr lang="en-US" sz="1900" dirty="0" smtClean="0"/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900" dirty="0" smtClean="0"/>
              <a:t>Discretize x=x</a:t>
            </a:r>
            <a:r>
              <a:rPr lang="en-US" sz="1900" baseline="-25000" dirty="0" smtClean="0"/>
              <a:t>i</a:t>
            </a:r>
            <a:r>
              <a:rPr lang="en-US" sz="1900" dirty="0" smtClean="0"/>
              <a:t> for all </a:t>
            </a:r>
            <a:r>
              <a:rPr lang="en-US" sz="1900" dirty="0" err="1" smtClean="0"/>
              <a:t>i</a:t>
            </a:r>
            <a:endParaRPr lang="en-US" sz="1900" dirty="0" smtClean="0"/>
          </a:p>
          <a:p>
            <a:pPr marL="571500" lvl="2" indent="-342900">
              <a:spcBef>
                <a:spcPts val="2000"/>
              </a:spcBef>
            </a:pPr>
            <a:r>
              <a:rPr lang="en-US" sz="1900" dirty="0" smtClean="0"/>
              <a:t>Two consecutive points y, y’ on x=x</a:t>
            </a:r>
            <a:r>
              <a:rPr lang="en-US" sz="1900" baseline="-25000" dirty="0" smtClean="0"/>
              <a:t>i</a:t>
            </a:r>
          </a:p>
          <a:p>
            <a:pPr marL="228600" lvl="2" indent="0">
              <a:spcBef>
                <a:spcPts val="2000"/>
              </a:spcBef>
              <a:buNone/>
            </a:pPr>
            <a:r>
              <a:rPr lang="en-US" sz="1900" dirty="0" smtClean="0"/>
              <a:t> 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900" dirty="0" smtClean="0"/>
              <a:t>For any piece covering zero or one point, adjust this line to cover at least two points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900" dirty="0" smtClean="0"/>
              <a:t>For every piece, translate the piece vertically until it passes through a grid mark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900" dirty="0" smtClean="0"/>
              <a:t>Rotate it about this grid mark until it hits a second grid mark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51810" y="1818680"/>
            <a:ext cx="0" cy="294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24810" y="47650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424810" y="39776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24810" y="36728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424810" y="29362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8460" y="18186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589775" y="1818680"/>
            <a:ext cx="0" cy="294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462775" y="47650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62775" y="39776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462775" y="36728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462775" y="29362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56425" y="1818680"/>
            <a:ext cx="241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7792975" y="1818680"/>
            <a:ext cx="234950" cy="1117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8129277" y="1994935"/>
            <a:ext cx="719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Factor of </a:t>
            </a:r>
          </a:p>
          <a:p>
            <a:r>
              <a:rPr lang="en-US" sz="1400" dirty="0" err="1" smtClean="0"/>
              <a:t>ε</a:t>
            </a:r>
            <a:r>
              <a:rPr lang="en-US" sz="1400" dirty="0" smtClean="0"/>
              <a:t>/n</a:t>
            </a:r>
            <a:endParaRPr lang="en-US" sz="1400" dirty="0"/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551810" y="1818680"/>
            <a:ext cx="1987165" cy="1612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551810" y="2936281"/>
            <a:ext cx="2037965" cy="736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501010" y="3806230"/>
            <a:ext cx="1016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D163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7538975" y="3806230"/>
            <a:ext cx="101600" cy="114300"/>
          </a:xfrm>
          <a:prstGeom prst="ellipse">
            <a:avLst/>
          </a:prstGeom>
          <a:solidFill>
            <a:srgbClr val="FF0000"/>
          </a:solidFill>
          <a:ln>
            <a:solidFill>
              <a:srgbClr val="D1634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/>
          <p:cNvSpPr/>
          <p:nvPr/>
        </p:nvSpPr>
        <p:spPr>
          <a:xfrm>
            <a:off x="7818375" y="3672880"/>
            <a:ext cx="222250" cy="3048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986960" y="3472545"/>
            <a:ext cx="101472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 smtClean="0"/>
              <a:t>ε</a:t>
            </a:r>
            <a:r>
              <a:rPr lang="en-US" sz="1300" dirty="0" smtClean="0"/>
              <a:t>(∆</a:t>
            </a:r>
            <a:r>
              <a:rPr lang="en-US" sz="1300" baseline="-25000" dirty="0" smtClean="0"/>
              <a:t>∞</a:t>
            </a:r>
            <a:r>
              <a:rPr lang="en-US" sz="1300" dirty="0" smtClean="0"/>
              <a:t>)</a:t>
            </a:r>
            <a:r>
              <a:rPr lang="en-US" sz="1300" baseline="30000" dirty="0" smtClean="0"/>
              <a:t>2</a:t>
            </a:r>
            <a:r>
              <a:rPr lang="en-US" sz="1300" baseline="-25000" dirty="0" smtClean="0"/>
              <a:t> </a:t>
            </a:r>
            <a:r>
              <a:rPr lang="en-US" sz="1300" dirty="0" smtClean="0"/>
              <a:t>/n</a:t>
            </a:r>
          </a:p>
          <a:p>
            <a:endParaRPr lang="en-US" sz="1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26226"/>
              </p:ext>
            </p:extLst>
          </p:nvPr>
        </p:nvGraphicFramePr>
        <p:xfrm>
          <a:off x="1165225" y="3446859"/>
          <a:ext cx="343572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Equation" r:id="rId3" imgW="2133600" imgH="431800" progId="Equation.3">
                  <p:embed/>
                </p:oleObj>
              </mc:Choice>
              <mc:Fallback>
                <p:oleObj name="Equation" r:id="rId3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225" y="3446859"/>
                        <a:ext cx="3435723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86760" y="4991279"/>
            <a:ext cx="286194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Proof Idea:</a:t>
            </a:r>
            <a:r>
              <a:rPr lang="en-US" dirty="0" smtClean="0"/>
              <a:t> Each piece in OPT can be shifted to pass through two points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576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44158"/>
            <a:ext cx="85725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Claim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3911599"/>
            <a:ext cx="7345363" cy="1493521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Any two functions, f and g, which pass between the same pair of grid marks above or below every point are factor (1+ε) away from each other in error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23" y="1714500"/>
            <a:ext cx="5119077" cy="3327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0400" y="5316220"/>
            <a:ext cx="795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Every point’s error is increased by either </a:t>
            </a:r>
            <a:r>
              <a:rPr lang="en-US" dirty="0" err="1" smtClean="0"/>
              <a:t>ε</a:t>
            </a:r>
            <a:r>
              <a:rPr lang="en-US" dirty="0" smtClean="0"/>
              <a:t>∆</a:t>
            </a:r>
            <a:r>
              <a:rPr lang="en-US" baseline="-25000" dirty="0" smtClean="0"/>
              <a:t>∞</a:t>
            </a:r>
            <a:r>
              <a:rPr lang="en-US" dirty="0" smtClean="0"/>
              <a:t>/n, or a factor of (1+ε), thus error doesn’t increase by more than factor (1+ε)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117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344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Claim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1727200"/>
            <a:ext cx="8421688" cy="4559299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Any function, f, can be transformed to a function </a:t>
            </a:r>
            <a:r>
              <a:rPr lang="en-US" i="1" dirty="0"/>
              <a:t>g</a:t>
            </a:r>
            <a:r>
              <a:rPr lang="en-US" i="1" dirty="0" smtClean="0"/>
              <a:t> which passes through same intervals above or below every point, such that every piece of </a:t>
            </a:r>
            <a:r>
              <a:rPr lang="en-US" i="1" dirty="0"/>
              <a:t>g</a:t>
            </a:r>
            <a:r>
              <a:rPr lang="en-US" i="1" dirty="0" smtClean="0"/>
              <a:t> passes through 2 grid marks</a:t>
            </a:r>
          </a:p>
          <a:p>
            <a:r>
              <a:rPr lang="en-US" dirty="0" smtClean="0"/>
              <a:t>Consider some piece f</a:t>
            </a:r>
            <a:r>
              <a:rPr lang="en-US" baseline="-25000" dirty="0" smtClean="0"/>
              <a:t>i</a:t>
            </a:r>
            <a:r>
              <a:rPr lang="en-US" dirty="0" smtClean="0"/>
              <a:t>(x)</a:t>
            </a:r>
          </a:p>
          <a:p>
            <a:r>
              <a:rPr lang="en-US" dirty="0" smtClean="0"/>
              <a:t>Through rotation, </a:t>
            </a:r>
            <a:r>
              <a:rPr lang="en-US" dirty="0"/>
              <a:t>f</a:t>
            </a:r>
            <a:r>
              <a:rPr lang="en-US" baseline="-25000" dirty="0"/>
              <a:t>i</a:t>
            </a:r>
            <a:r>
              <a:rPr lang="en-US" dirty="0"/>
              <a:t>(x</a:t>
            </a:r>
            <a:r>
              <a:rPr lang="en-US" dirty="0" smtClean="0"/>
              <a:t>) cannot become vertical</a:t>
            </a:r>
          </a:p>
          <a:p>
            <a:r>
              <a:rPr lang="en-US" dirty="0" smtClean="0"/>
              <a:t>No line leaves any interval it lies in</a:t>
            </a:r>
          </a:p>
          <a:p>
            <a:r>
              <a:rPr lang="en-US" dirty="0" smtClean="0"/>
              <a:t>Rotation and Translation may change coverage, but only between lines in the same interval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5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44158"/>
            <a:ext cx="85979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Claim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56100" y="1866900"/>
            <a:ext cx="12700" cy="429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65600" y="38989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65600" y="24638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65600" y="28448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879600" y="2171700"/>
            <a:ext cx="3860800" cy="233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4165600" y="1778000"/>
            <a:ext cx="3810000" cy="2527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4318000" y="261620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65600" y="51435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960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6 L -0.06597 -0.0537 " pathEditMode="relative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597 -0.05371 L -0.04306 -0.030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6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05 -0.03056 L -0.03212 -0.01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8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244158"/>
            <a:ext cx="86233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Claim 2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356100" y="1866900"/>
            <a:ext cx="12700" cy="4292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65600" y="38989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65600" y="43942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65600" y="2844800"/>
            <a:ext cx="368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879600" y="2171700"/>
            <a:ext cx="3860800" cy="2336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165600" y="1778000"/>
            <a:ext cx="3810000" cy="25273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710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" dur="6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44158"/>
            <a:ext cx="86106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Finishing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2" y="2133601"/>
            <a:ext cx="3836987" cy="39319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There exists a function through pairs of grid marks with error no more than factor (1+ε) of opt.</a:t>
            </a:r>
          </a:p>
          <a:p>
            <a:r>
              <a:rPr lang="en-US" dirty="0" smtClean="0"/>
              <a:t>Find the minimal such function</a:t>
            </a:r>
          </a:p>
          <a:p>
            <a:r>
              <a:rPr lang="en-US" dirty="0" smtClean="0"/>
              <a:t>Let T(</a:t>
            </a:r>
            <a:r>
              <a:rPr lang="en-US" dirty="0" err="1" smtClean="0"/>
              <a:t>i,p,q</a:t>
            </a:r>
            <a:r>
              <a:rPr lang="en-US" dirty="0" smtClean="0"/>
              <a:t>) be the optimal </a:t>
            </a:r>
            <a:r>
              <a:rPr lang="en-US" dirty="0" err="1" smtClean="0"/>
              <a:t>i</a:t>
            </a:r>
            <a:r>
              <a:rPr lang="en-US" dirty="0" smtClean="0"/>
              <a:t>-piece solution whose final piece passes through grid marks p and q</a:t>
            </a:r>
          </a:p>
          <a:p>
            <a:endParaRPr lang="en-US" dirty="0" smtClean="0"/>
          </a:p>
          <a:p>
            <a:r>
              <a:rPr lang="en-US" dirty="0" smtClean="0"/>
              <a:t>We can solve this in		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1" y="5501143"/>
            <a:ext cx="1689100" cy="243345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4227"/>
              </p:ext>
            </p:extLst>
          </p:nvPr>
        </p:nvGraphicFramePr>
        <p:xfrm>
          <a:off x="1169988" y="4918075"/>
          <a:ext cx="5978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4" imgW="3225800" imgH="215900" progId="Equation.3">
                  <p:embed/>
                </p:oleObj>
              </mc:Choice>
              <mc:Fallback>
                <p:oleObj name="Equation" r:id="rId4" imgW="32258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69988" y="4918075"/>
                        <a:ext cx="5978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1577694"/>
            <a:ext cx="4775200" cy="185137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33434" y="3720068"/>
            <a:ext cx="3715266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Let </a:t>
            </a:r>
            <a:r>
              <a:rPr lang="en-US" dirty="0" err="1" smtClean="0"/>
              <a:t>Φ</a:t>
            </a:r>
            <a:r>
              <a:rPr lang="en-US" dirty="0" smtClean="0"/>
              <a:t>(</a:t>
            </a:r>
            <a:r>
              <a:rPr lang="en-US" dirty="0" err="1" smtClean="0"/>
              <a:t>p,q,r,s</a:t>
            </a:r>
            <a:r>
              <a:rPr lang="en-US" dirty="0" smtClean="0"/>
              <a:t>) be the error of the line through </a:t>
            </a:r>
            <a:r>
              <a:rPr lang="en-US" dirty="0" err="1" smtClean="0"/>
              <a:t>p,q</a:t>
            </a:r>
            <a:r>
              <a:rPr lang="en-US" dirty="0"/>
              <a:t> </a:t>
            </a:r>
            <a:r>
              <a:rPr lang="en-US" dirty="0" smtClean="0"/>
              <a:t>to the right of its intersection with the line through </a:t>
            </a:r>
            <a:r>
              <a:rPr lang="en-US" dirty="0" err="1" smtClean="0"/>
              <a:t>r,s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44158"/>
            <a:ext cx="8529291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56" y="1818671"/>
            <a:ext cx="5291718" cy="4799063"/>
          </a:xfrm>
        </p:spPr>
        <p:txBody>
          <a:bodyPr>
            <a:normAutofit/>
          </a:bodyPr>
          <a:lstStyle/>
          <a:p>
            <a:r>
              <a:rPr lang="en-US" dirty="0"/>
              <a:t>Given a large sets of </a:t>
            </a:r>
            <a:r>
              <a:rPr lang="en-US" dirty="0" smtClean="0"/>
              <a:t>data sampled from an underlying function that we wish to estimate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sets are too large</a:t>
            </a:r>
          </a:p>
          <a:p>
            <a:pPr lvl="1"/>
            <a:r>
              <a:rPr lang="en-US" dirty="0"/>
              <a:t>Data has some noise, but the degree of accuracy changes over time</a:t>
            </a:r>
          </a:p>
          <a:p>
            <a:r>
              <a:rPr lang="en-US" dirty="0" smtClean="0"/>
              <a:t>P: sequence of n points in R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lvl="1"/>
            <a:r>
              <a:rPr lang="en-US" dirty="0" smtClean="0"/>
              <a:t>Each trajectory P=&lt;p</a:t>
            </a:r>
            <a:r>
              <a:rPr lang="en-US" baseline="-25000" dirty="0" smtClean="0"/>
              <a:t>1</a:t>
            </a:r>
            <a:r>
              <a:rPr lang="en-US" dirty="0" smtClean="0"/>
              <a:t>,p</a:t>
            </a:r>
            <a:r>
              <a:rPr lang="en-US" baseline="-25000" dirty="0" smtClean="0"/>
              <a:t>2</a:t>
            </a:r>
            <a:r>
              <a:rPr lang="en-US" dirty="0" smtClean="0"/>
              <a:t>,…,</a:t>
            </a:r>
            <a:r>
              <a:rPr lang="en-US" dirty="0" err="1" smtClean="0"/>
              <a:t>p</a:t>
            </a:r>
            <a:r>
              <a:rPr lang="en-US" baseline="-25000" dirty="0" err="1" smtClean="0"/>
              <a:t>n</a:t>
            </a:r>
            <a:r>
              <a:rPr lang="en-US" dirty="0" smtClean="0"/>
              <a:t>&gt; </a:t>
            </a:r>
          </a:p>
          <a:p>
            <a:endParaRPr lang="en-US" dirty="0" smtClean="0"/>
          </a:p>
        </p:txBody>
      </p:sp>
      <p:graphicFrame>
        <p:nvGraphicFramePr>
          <p:cNvPr id="3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083306"/>
              </p:ext>
            </p:extLst>
          </p:nvPr>
        </p:nvGraphicFramePr>
        <p:xfrm>
          <a:off x="5298297" y="1818671"/>
          <a:ext cx="3523094" cy="4328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7162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44158"/>
            <a:ext cx="85725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711009"/>
            <a:ext cx="7345363" cy="3931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Can we draw fewer grid marks?</a:t>
            </a:r>
          </a:p>
          <a:p>
            <a:r>
              <a:rPr lang="en-US" dirty="0" smtClean="0"/>
              <a:t>Can we choose lines through these grid marks in a more clever manner?</a:t>
            </a:r>
          </a:p>
          <a:p>
            <a:r>
              <a:rPr lang="en-US" dirty="0" err="1" smtClean="0"/>
              <a:t>Coreset</a:t>
            </a:r>
            <a:r>
              <a:rPr lang="en-US" dirty="0" smtClean="0"/>
              <a:t> based approach: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coreset</a:t>
            </a:r>
            <a:r>
              <a:rPr lang="en-US" dirty="0" smtClean="0"/>
              <a:t> is a subset of the input points whose error is not too different from that of the input set</a:t>
            </a:r>
          </a:p>
          <a:p>
            <a:pPr lvl="1"/>
            <a:r>
              <a:rPr lang="en-US" dirty="0" smtClean="0"/>
              <a:t>For example, we could find a (1+ε) </a:t>
            </a:r>
            <a:r>
              <a:rPr lang="en-US" dirty="0" err="1" smtClean="0"/>
              <a:t>coreset</a:t>
            </a:r>
            <a:r>
              <a:rPr lang="en-US" dirty="0" smtClean="0"/>
              <a:t> for the problem</a:t>
            </a:r>
          </a:p>
          <a:p>
            <a:pPr lvl="1"/>
            <a:r>
              <a:rPr lang="en-US" dirty="0" err="1" smtClean="0"/>
              <a:t>Har-Peled</a:t>
            </a:r>
            <a:r>
              <a:rPr lang="en-US" dirty="0" smtClean="0"/>
              <a:t> describes </a:t>
            </a:r>
            <a:r>
              <a:rPr lang="en-US" dirty="0" err="1" smtClean="0"/>
              <a:t>coresets</a:t>
            </a:r>
            <a:r>
              <a:rPr lang="en-US" dirty="0" smtClean="0"/>
              <a:t> for similar problems</a:t>
            </a:r>
          </a:p>
          <a:p>
            <a:pPr lvl="1"/>
            <a:r>
              <a:rPr lang="en-US" dirty="0" smtClean="0"/>
              <a:t>Suggests we could find an O(</a:t>
            </a:r>
            <a:r>
              <a:rPr lang="en-US" dirty="0" err="1" smtClean="0"/>
              <a:t>n+k</a:t>
            </a:r>
            <a:r>
              <a:rPr lang="en-US" dirty="0" smtClean="0"/>
              <a:t>)</a:t>
            </a:r>
            <a:r>
              <a:rPr lang="en-US" baseline="30000" dirty="0" smtClean="0"/>
              <a:t>O(1)</a:t>
            </a:r>
            <a:r>
              <a:rPr lang="en-US" dirty="0" smtClean="0"/>
              <a:t> approximation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377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44158"/>
            <a:ext cx="85725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07" y="1818670"/>
            <a:ext cx="4656493" cy="424685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want a compact representation of the curve underlying P</a:t>
            </a:r>
          </a:p>
          <a:p>
            <a:r>
              <a:rPr lang="en-US" dirty="0" smtClean="0"/>
              <a:t>k ≥ 0: A parameter</a:t>
            </a:r>
          </a:p>
          <a:p>
            <a:r>
              <a:rPr lang="en-US" dirty="0" smtClean="0"/>
              <a:t>Compute a  continuous, piecewise-linear function	   of at most k pieces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dirty="0" smtClean="0"/>
              <a:t>Let p</a:t>
            </a:r>
            <a:r>
              <a:rPr lang="en-US" baseline="-25000" dirty="0" smtClean="0"/>
              <a:t>i</a:t>
            </a:r>
            <a:r>
              <a:rPr lang="en-US" dirty="0"/>
              <a:t>=</a:t>
            </a:r>
            <a:r>
              <a:rPr lang="en-US" dirty="0" smtClean="0"/>
              <a:t>(x</a:t>
            </a:r>
            <a:r>
              <a:rPr lang="en-US" baseline="-25000" dirty="0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r>
              <a:rPr lang="en-US" dirty="0" smtClean="0"/>
              <a:t>Error ∆=</a:t>
            </a:r>
          </a:p>
          <a:p>
            <a:r>
              <a:rPr lang="en-US" dirty="0" smtClean="0"/>
              <a:t>Find </a:t>
            </a:r>
            <a:r>
              <a:rPr lang="en-US" dirty="0" err="1" smtClean="0"/>
              <a:t>ƒ</a:t>
            </a:r>
            <a:r>
              <a:rPr lang="en-US" dirty="0" smtClean="0"/>
              <a:t> which minimizes error	</a:t>
            </a: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558536"/>
              </p:ext>
            </p:extLst>
          </p:nvPr>
        </p:nvGraphicFramePr>
        <p:xfrm>
          <a:off x="1883849" y="4514345"/>
          <a:ext cx="1507320" cy="742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3" imgW="927100" imgH="457200" progId="Equation.3">
                  <p:embed/>
                </p:oleObj>
              </mc:Choice>
              <mc:Fallback>
                <p:oleObj name="Equation" r:id="rId3" imgW="9271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883849" y="4514345"/>
                        <a:ext cx="1507320" cy="7426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622983"/>
              </p:ext>
            </p:extLst>
          </p:nvPr>
        </p:nvGraphicFramePr>
        <p:xfrm>
          <a:off x="2578099" y="3465266"/>
          <a:ext cx="813070" cy="289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4" imgW="635000" imgH="203200" progId="Equation.3">
                  <p:embed/>
                </p:oleObj>
              </mc:Choice>
              <mc:Fallback>
                <p:oleObj name="Equation" r:id="rId4" imgW="635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78099" y="3465266"/>
                        <a:ext cx="813070" cy="2895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0" y="2238889"/>
            <a:ext cx="4483100" cy="21890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3535" y="4699069"/>
            <a:ext cx="289153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Error is the sum of the squared vertical distances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244158"/>
            <a:ext cx="85979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Some Definitions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274" y="2044700"/>
            <a:ext cx="6403126" cy="21844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36700" y="3530600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302500" y="3123168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13400" y="3123168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30543" y="2616200"/>
            <a:ext cx="33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01700" y="4521200"/>
            <a:ext cx="7343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A function f can be decomposed into its component functions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call the intersection point between functions a </a:t>
            </a:r>
            <a:r>
              <a:rPr lang="en-US" b="1" dirty="0" smtClean="0"/>
              <a:t>breakpoint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49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44158"/>
            <a:ext cx="85725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Previous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25" y="1720473"/>
            <a:ext cx="4390468" cy="472447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L</a:t>
            </a:r>
            <a:r>
              <a:rPr lang="en-US" sz="1800" baseline="-25000" dirty="0" smtClean="0"/>
              <a:t>∞</a:t>
            </a:r>
            <a:r>
              <a:rPr lang="en-US" sz="1800" dirty="0" smtClean="0"/>
              <a:t>-Norm instead of L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-Norm</a:t>
            </a:r>
          </a:p>
          <a:p>
            <a:pPr lvl="1"/>
            <a:r>
              <a:rPr lang="en-US" sz="1600" dirty="0" smtClean="0"/>
              <a:t>∆</a:t>
            </a:r>
            <a:r>
              <a:rPr lang="en-US" sz="1600" baseline="-25000" dirty="0" smtClean="0"/>
              <a:t>∞</a:t>
            </a:r>
            <a:r>
              <a:rPr lang="en-US" sz="1600" dirty="0" smtClean="0"/>
              <a:t>(</a:t>
            </a:r>
            <a:r>
              <a:rPr lang="en-US" sz="1600" dirty="0" err="1" smtClean="0"/>
              <a:t>P,ƒ</a:t>
            </a:r>
            <a:r>
              <a:rPr lang="en-US" sz="1600" dirty="0" smtClean="0"/>
              <a:t>)=max</a:t>
            </a:r>
            <a:r>
              <a:rPr lang="en-US" sz="1600" baseline="-25000" dirty="0" smtClean="0"/>
              <a:t>i</a:t>
            </a:r>
            <a:r>
              <a:rPr lang="en-US" sz="1600" dirty="0"/>
              <a:t> </a:t>
            </a:r>
            <a:r>
              <a:rPr lang="en-US" sz="1600" dirty="0" smtClean="0"/>
              <a:t>|</a:t>
            </a:r>
            <a:r>
              <a:rPr lang="en-US" sz="1600" dirty="0" err="1" smtClean="0"/>
              <a:t>y</a:t>
            </a:r>
            <a:r>
              <a:rPr lang="en-US" sz="1600" baseline="-25000" dirty="0" err="1" smtClean="0"/>
              <a:t>i</a:t>
            </a:r>
            <a:r>
              <a:rPr lang="en-US" sz="1600" baseline="-25000" dirty="0" smtClean="0"/>
              <a:t> </a:t>
            </a:r>
            <a:r>
              <a:rPr lang="en-US" sz="1600" dirty="0" smtClean="0"/>
              <a:t>– </a:t>
            </a:r>
            <a:r>
              <a:rPr lang="en-US" sz="1600" dirty="0" err="1" smtClean="0"/>
              <a:t>ƒ</a:t>
            </a:r>
            <a:r>
              <a:rPr lang="en-US" sz="1600" dirty="0" smtClean="0"/>
              <a:t>(x</a:t>
            </a:r>
            <a:r>
              <a:rPr lang="en-US" sz="1600" baseline="-25000" dirty="0" smtClean="0"/>
              <a:t>i</a:t>
            </a:r>
            <a:r>
              <a:rPr lang="en-US" sz="1600" dirty="0" smtClean="0"/>
              <a:t>)|</a:t>
            </a:r>
          </a:p>
          <a:p>
            <a:pPr lvl="1"/>
            <a:r>
              <a:rPr lang="en-US" sz="1600" dirty="0" smtClean="0"/>
              <a:t>Near linear time algorithm shown by </a:t>
            </a:r>
            <a:r>
              <a:rPr lang="en-US" sz="1600" dirty="0" err="1" smtClean="0"/>
              <a:t>Agarwal</a:t>
            </a:r>
            <a:r>
              <a:rPr lang="en-US" sz="1600" dirty="0" smtClean="0"/>
              <a:t> et al.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600" dirty="0" smtClean="0"/>
              <a:t>Imai and </a:t>
            </a:r>
            <a:r>
              <a:rPr lang="en-US" sz="1600" dirty="0" err="1" smtClean="0"/>
              <a:t>Iri</a:t>
            </a:r>
            <a:r>
              <a:rPr lang="en-US" sz="1600" dirty="0" smtClean="0"/>
              <a:t> consider fixing </a:t>
            </a:r>
            <a:r>
              <a:rPr lang="en-US" sz="1600" dirty="0"/>
              <a:t>breakpoints to occur at input </a:t>
            </a:r>
            <a:r>
              <a:rPr lang="en-US" sz="1600" dirty="0" smtClean="0"/>
              <a:t>points</a:t>
            </a:r>
          </a:p>
          <a:p>
            <a:pPr marL="342900" lvl="1" indent="-342900">
              <a:spcBef>
                <a:spcPts val="2000"/>
              </a:spcBef>
              <a:buClr>
                <a:schemeClr val="tx1">
                  <a:lumMod val="75000"/>
                  <a:lumOff val="25000"/>
                </a:schemeClr>
              </a:buClr>
            </a:pPr>
            <a:r>
              <a:rPr lang="en-US" sz="1600" dirty="0" err="1" smtClean="0"/>
              <a:t>Guha</a:t>
            </a:r>
            <a:r>
              <a:rPr lang="en-US" sz="1600" dirty="0" smtClean="0"/>
              <a:t> et al. give a linear time (1+ε) approximation for the discontinuous case</a:t>
            </a:r>
            <a:endParaRPr lang="en-US" sz="1800" dirty="0" smtClean="0"/>
          </a:p>
          <a:p>
            <a:r>
              <a:rPr lang="en-US" sz="1800" dirty="0" smtClean="0"/>
              <a:t>Shortest path formulation demonstrates a dynamic programming solution for the discontinuous case</a:t>
            </a:r>
          </a:p>
          <a:p>
            <a:endParaRPr lang="en-US" sz="1800" b="1" dirty="0" smtClean="0"/>
          </a:p>
          <a:p>
            <a:pPr lvl="1"/>
            <a:endParaRPr lang="en-US" sz="14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</p:txBody>
      </p:sp>
      <p:grpSp>
        <p:nvGrpSpPr>
          <p:cNvPr id="22" name="Group 21"/>
          <p:cNvGrpSpPr/>
          <p:nvPr/>
        </p:nvGrpSpPr>
        <p:grpSpPr>
          <a:xfrm>
            <a:off x="4779393" y="1720473"/>
            <a:ext cx="3960135" cy="2949892"/>
            <a:chOff x="4722137" y="1715251"/>
            <a:chExt cx="4229099" cy="2946755"/>
          </a:xfrm>
        </p:grpSpPr>
        <p:graphicFrame>
          <p:nvGraphicFramePr>
            <p:cNvPr id="23" name="Chart 22"/>
            <p:cNvGraphicFramePr/>
            <p:nvPr>
              <p:extLst>
                <p:ext uri="{D42A27DB-BD31-4B8C-83A1-F6EECF244321}">
                  <p14:modId xmlns:p14="http://schemas.microsoft.com/office/powerpoint/2010/main" val="3565260362"/>
                </p:ext>
              </p:extLst>
            </p:nvPr>
          </p:nvGraphicFramePr>
          <p:xfrm>
            <a:off x="4722137" y="1715251"/>
            <a:ext cx="4229099" cy="294675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24" name="Straight Connector 23"/>
            <p:cNvCxnSpPr/>
            <p:nvPr/>
          </p:nvCxnSpPr>
          <p:spPr>
            <a:xfrm flipV="1">
              <a:off x="5336629" y="2573980"/>
              <a:ext cx="1231615" cy="14518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568244" y="2573979"/>
              <a:ext cx="822871" cy="14518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7391115" y="2573979"/>
              <a:ext cx="1142999" cy="13426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020692" y="4556065"/>
            <a:ext cx="3680736" cy="1198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discontinuous case is often unhelpful for estimating situations such as trajectories which are often continuous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7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44158"/>
            <a:ext cx="85979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Discontinuous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3" y="1821754"/>
            <a:ext cx="4179888" cy="3931920"/>
          </a:xfrm>
        </p:spPr>
        <p:txBody>
          <a:bodyPr>
            <a:noAutofit/>
          </a:bodyPr>
          <a:lstStyle/>
          <a:p>
            <a:r>
              <a:rPr lang="en-US" sz="2200" dirty="0"/>
              <a:t>Do not require  </a:t>
            </a:r>
            <a:r>
              <a:rPr lang="en-US" sz="2200" dirty="0" err="1"/>
              <a:t>ƒ</a:t>
            </a:r>
            <a:r>
              <a:rPr lang="en-US" sz="2200" dirty="0"/>
              <a:t> to be continuous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k) dynamic programming </a:t>
            </a:r>
            <a:r>
              <a:rPr lang="en-US" dirty="0" smtClean="0"/>
              <a:t>solution</a:t>
            </a:r>
          </a:p>
          <a:p>
            <a:r>
              <a:rPr lang="en-US" sz="2200" dirty="0" smtClean="0"/>
              <a:t>Every point becomes a vertex</a:t>
            </a:r>
          </a:p>
          <a:p>
            <a:r>
              <a:rPr lang="en-US" sz="2200" dirty="0" smtClean="0"/>
              <a:t>Every optimal regression line becomes an edge</a:t>
            </a:r>
          </a:p>
          <a:p>
            <a:r>
              <a:rPr lang="en-US" sz="2200" dirty="0" smtClean="0"/>
              <a:t>Use a modified Bellman-Ford algorithm to find shortest path of length k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5270500" y="568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023747" y="3018492"/>
            <a:ext cx="3619500" cy="1440418"/>
            <a:chOff x="5043936" y="2487196"/>
            <a:chExt cx="3619500" cy="1440418"/>
          </a:xfrm>
        </p:grpSpPr>
        <p:sp>
          <p:nvSpPr>
            <p:cNvPr id="39" name="Oval 38"/>
            <p:cNvSpPr/>
            <p:nvPr/>
          </p:nvSpPr>
          <p:spPr>
            <a:xfrm>
              <a:off x="5043936" y="3362464"/>
              <a:ext cx="520700" cy="558800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6167886" y="3362464"/>
              <a:ext cx="520700" cy="558800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7202936" y="3362464"/>
              <a:ext cx="520700" cy="558800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8142736" y="3362464"/>
              <a:ext cx="520700" cy="558800"/>
            </a:xfrm>
            <a:prstGeom prst="ellipse">
              <a:avLst/>
            </a:prstGeom>
            <a:solidFill>
              <a:srgbClr val="FFFF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Curved Connector 42"/>
            <p:cNvCxnSpPr>
              <a:stCxn id="39" idx="0"/>
              <a:endCxn id="40" idx="0"/>
            </p:cNvCxnSpPr>
            <p:nvPr/>
          </p:nvCxnSpPr>
          <p:spPr>
            <a:xfrm rot="5400000" flipH="1" flipV="1">
              <a:off x="5866261" y="2800489"/>
              <a:ext cx="12700" cy="1123950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>
              <a:stCxn id="39" idx="0"/>
              <a:endCxn id="41" idx="0"/>
            </p:cNvCxnSpPr>
            <p:nvPr/>
          </p:nvCxnSpPr>
          <p:spPr>
            <a:xfrm rot="5400000" flipH="1" flipV="1">
              <a:off x="6383786" y="2282964"/>
              <a:ext cx="12700" cy="2159000"/>
            </a:xfrm>
            <a:prstGeom prst="curvedConnector3">
              <a:avLst>
                <a:gd name="adj1" fmla="val 32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>
              <a:stCxn id="39" idx="4"/>
              <a:endCxn id="42" idx="4"/>
            </p:cNvCxnSpPr>
            <p:nvPr/>
          </p:nvCxnSpPr>
          <p:spPr>
            <a:xfrm rot="16200000" flipH="1">
              <a:off x="6853686" y="2371864"/>
              <a:ext cx="12700" cy="3098800"/>
            </a:xfrm>
            <a:prstGeom prst="curvedConnector3">
              <a:avLst>
                <a:gd name="adj1" fmla="val 180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971035" y="2487196"/>
              <a:ext cx="10520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∆(f</a:t>
              </a:r>
              <a:r>
                <a:rPr lang="en-US" sz="1600" baseline="30000" dirty="0" smtClean="0"/>
                <a:t>*</a:t>
              </a:r>
              <a:r>
                <a:rPr lang="en-US" sz="1600" baseline="-25000" dirty="0" err="1"/>
                <a:t>i</a:t>
              </a:r>
              <a:r>
                <a:rPr lang="en-US" sz="1600" baseline="-25000" dirty="0" err="1" smtClean="0"/>
                <a:t>,j</a:t>
              </a:r>
              <a:r>
                <a:rPr lang="en-US" sz="1600" dirty="0" err="1" smtClean="0"/>
                <a:t>,P</a:t>
              </a:r>
              <a:r>
                <a:rPr lang="en-US" sz="1600" baseline="-25000" dirty="0" err="1" smtClean="0"/>
                <a:t>i,j</a:t>
              </a:r>
              <a:r>
                <a:rPr lang="en-US" sz="1600" dirty="0" smtClean="0"/>
                <a:t>)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85898" y="3423941"/>
              <a:ext cx="249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78631" y="3423941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35257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44158"/>
            <a:ext cx="85979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An Exact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consider the case where k=2</a:t>
            </a:r>
          </a:p>
          <a:p>
            <a:pPr lvl="1"/>
            <a:r>
              <a:rPr lang="en-US" dirty="0"/>
              <a:t>For a given coverage, we can find the optimal function with this </a:t>
            </a:r>
            <a:r>
              <a:rPr lang="en-US" dirty="0" smtClean="0"/>
              <a:t>coverage</a:t>
            </a:r>
          </a:p>
          <a:p>
            <a:r>
              <a:rPr lang="en-US" dirty="0" smtClean="0"/>
              <a:t>This generalizes to solving for the optimal k piece function over a given coverage</a:t>
            </a:r>
          </a:p>
          <a:p>
            <a:r>
              <a:rPr lang="en-US" dirty="0" smtClean="0"/>
              <a:t>Try all coverages of the point set</a:t>
            </a:r>
          </a:p>
          <a:p>
            <a:r>
              <a:rPr lang="en-US" dirty="0" smtClean="0"/>
              <a:t>Runs in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O</a:t>
            </a:r>
            <a:r>
              <a:rPr lang="en-US" baseline="30000" dirty="0" smtClean="0"/>
              <a:t>(k)</a:t>
            </a:r>
            <a:r>
              <a:rPr lang="en-US" dirty="0" smtClean="0"/>
              <a:t>(k</a:t>
            </a:r>
            <a:r>
              <a:rPr lang="en-US" baseline="30000" dirty="0" smtClean="0"/>
              <a:t>5</a:t>
            </a:r>
            <a:r>
              <a:rPr lang="en-US" dirty="0" smtClean="0"/>
              <a:t>+n))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51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00" y="244158"/>
            <a:ext cx="85979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Two </a:t>
            </a:r>
            <a:r>
              <a:rPr lang="en-US" dirty="0"/>
              <a:t>P</a:t>
            </a:r>
            <a:r>
              <a:rPr lang="en-US" dirty="0" smtClean="0"/>
              <a:t>iece </a:t>
            </a:r>
            <a:r>
              <a:rPr lang="en-US" dirty="0"/>
              <a:t>C</a:t>
            </a:r>
            <a:r>
              <a:rPr lang="en-US" dirty="0" smtClean="0"/>
              <a:t>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63" y="1846854"/>
            <a:ext cx="4521082" cy="44650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Let OPT:</a:t>
            </a:r>
          </a:p>
          <a:p>
            <a:endParaRPr lang="en-US" dirty="0" smtClean="0"/>
          </a:p>
          <a:p>
            <a:r>
              <a:rPr lang="en-US" dirty="0" smtClean="0"/>
              <a:t>Suppose</a:t>
            </a:r>
          </a:p>
          <a:p>
            <a:pPr lvl="1"/>
            <a:r>
              <a:rPr lang="en-US" dirty="0" smtClean="0"/>
              <a:t>We have the following convex program to find </a:t>
            </a:r>
            <a:r>
              <a:rPr lang="en-US" dirty="0" err="1" smtClean="0"/>
              <a:t>ƒ</a:t>
            </a:r>
            <a:r>
              <a:rPr lang="en-US" baseline="30000" dirty="0" smtClean="0"/>
              <a:t>*</a:t>
            </a:r>
            <a:endParaRPr lang="en-US" dirty="0" smtClean="0"/>
          </a:p>
          <a:p>
            <a:pPr lvl="1"/>
            <a:endParaRPr lang="en-US" dirty="0" smtClean="0"/>
          </a:p>
          <a:p>
            <a:pPr marL="350838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350838" lvl="1" indent="0">
              <a:buNone/>
            </a:pPr>
            <a:endParaRPr lang="en-US" dirty="0"/>
          </a:p>
          <a:p>
            <a:pPr marL="350838" lvl="1" indent="0">
              <a:buNone/>
            </a:pPr>
            <a:r>
              <a:rPr lang="en-US" b="1" dirty="0" smtClean="0"/>
              <a:t>Where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ƒ</a:t>
            </a:r>
            <a:r>
              <a:rPr lang="en-US" baseline="-25000" dirty="0" err="1" smtClean="0"/>
              <a:t>L</a:t>
            </a:r>
            <a:r>
              <a:rPr lang="en-US" dirty="0" smtClean="0"/>
              <a:t>(x)=</a:t>
            </a:r>
            <a:r>
              <a:rPr lang="en-US" dirty="0" err="1" smtClean="0"/>
              <a:t>m</a:t>
            </a:r>
            <a:r>
              <a:rPr lang="en-US" baseline="-25000" dirty="0" err="1" smtClean="0"/>
              <a:t>L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L</a:t>
            </a:r>
            <a:endParaRPr lang="en-US" dirty="0" smtClean="0"/>
          </a:p>
          <a:p>
            <a:pPr lvl="1"/>
            <a:r>
              <a:rPr lang="en-US" dirty="0" err="1" smtClean="0"/>
              <a:t>ƒ</a:t>
            </a:r>
            <a:r>
              <a:rPr lang="en-US" baseline="-25000" dirty="0" err="1" smtClean="0"/>
              <a:t>R</a:t>
            </a:r>
            <a:r>
              <a:rPr lang="en-US" dirty="0" smtClean="0"/>
              <a:t>(x)=</a:t>
            </a:r>
            <a:r>
              <a:rPr lang="en-US" dirty="0" err="1" smtClean="0"/>
              <a:t>m</a:t>
            </a:r>
            <a:r>
              <a:rPr lang="en-US" baseline="-25000" dirty="0" err="1" smtClean="0"/>
              <a:t>R</a:t>
            </a:r>
            <a:r>
              <a:rPr lang="en-US" dirty="0" err="1" smtClean="0"/>
              <a:t>x</a:t>
            </a:r>
            <a:r>
              <a:rPr lang="en-US" dirty="0" smtClean="0"/>
              <a:t> +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226818"/>
              </p:ext>
            </p:extLst>
          </p:nvPr>
        </p:nvGraphicFramePr>
        <p:xfrm>
          <a:off x="1528763" y="3754438"/>
          <a:ext cx="2101850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5" name="Equation" r:id="rId3" imgW="1257300" imgH="1054100" progId="Equation.3">
                  <p:embed/>
                </p:oleObj>
              </mc:Choice>
              <mc:Fallback>
                <p:oleObj name="Equation" r:id="rId3" imgW="1257300" imgH="1054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8763" y="3754438"/>
                        <a:ext cx="2101850" cy="15684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63784"/>
              </p:ext>
            </p:extLst>
          </p:nvPr>
        </p:nvGraphicFramePr>
        <p:xfrm>
          <a:off x="2032000" y="1712913"/>
          <a:ext cx="231933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name="Equation" r:id="rId5" imgW="1485900" imgH="609600" progId="Equation.3">
                  <p:embed/>
                </p:oleObj>
              </mc:Choice>
              <mc:Fallback>
                <p:oleObj name="Equation" r:id="rId5" imgW="1485900" imgH="609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2000" y="1712913"/>
                        <a:ext cx="2319338" cy="95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01830"/>
              </p:ext>
            </p:extLst>
          </p:nvPr>
        </p:nvGraphicFramePr>
        <p:xfrm>
          <a:off x="1919288" y="2800350"/>
          <a:ext cx="15541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" name="Equation" r:id="rId7" imgW="749300" imgH="215900" progId="Equation.3">
                  <p:embed/>
                </p:oleObj>
              </mc:Choice>
              <mc:Fallback>
                <p:oleObj name="Equation" r:id="rId7" imgW="749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9288" y="2800350"/>
                        <a:ext cx="1554162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521200" y="1842532"/>
            <a:ext cx="4356100" cy="3759200"/>
            <a:chOff x="4521200" y="2286000"/>
            <a:chExt cx="4356100" cy="3759200"/>
          </a:xfrm>
        </p:grpSpPr>
        <p:graphicFrame>
          <p:nvGraphicFramePr>
            <p:cNvPr id="8" name="Content Placeholder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90556019"/>
                </p:ext>
              </p:extLst>
            </p:nvPr>
          </p:nvGraphicFramePr>
          <p:xfrm>
            <a:off x="4521200" y="2286000"/>
            <a:ext cx="4356100" cy="3759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>
              <a:off x="5130696" y="3971011"/>
              <a:ext cx="1541664" cy="99115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672360" y="3475434"/>
              <a:ext cx="1717793" cy="14867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327885" y="2978970"/>
              <a:ext cx="883154" cy="496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ƒ</a:t>
              </a:r>
              <a:r>
                <a:rPr lang="en-US" baseline="-25000" dirty="0" err="1"/>
                <a:t>L</a:t>
              </a:r>
              <a:r>
                <a:rPr lang="en-US" dirty="0"/>
                <a:t>(</a:t>
              </a:r>
              <a:r>
                <a:rPr lang="en-US" dirty="0" smtClean="0"/>
                <a:t>x)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1190" y="2997326"/>
              <a:ext cx="895977" cy="86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ƒ</a:t>
              </a:r>
              <a:r>
                <a:rPr lang="en-US" baseline="-25000" dirty="0" err="1" smtClean="0"/>
                <a:t>R</a:t>
              </a:r>
              <a:r>
                <a:rPr lang="en-US" dirty="0" smtClean="0"/>
                <a:t>(</a:t>
              </a:r>
              <a:r>
                <a:rPr lang="en-US" dirty="0"/>
                <a:t>x)</a:t>
              </a:r>
            </a:p>
            <a:p>
              <a:endParaRPr lang="en-US" dirty="0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388100" y="2997326"/>
              <a:ext cx="0" cy="2325562"/>
            </a:xfrm>
            <a:prstGeom prst="line">
              <a:avLst/>
            </a:prstGeom>
            <a:ln>
              <a:solidFill>
                <a:srgbClr val="7C8F97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888260" y="3378200"/>
              <a:ext cx="0" cy="1944688"/>
            </a:xfrm>
            <a:prstGeom prst="line">
              <a:avLst/>
            </a:prstGeom>
            <a:ln>
              <a:solidFill>
                <a:schemeClr val="bg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35978" y="5245100"/>
              <a:ext cx="4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/>
                <a:t>L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1278" y="5232400"/>
              <a:ext cx="415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x</a:t>
              </a:r>
              <a:r>
                <a:rPr lang="en-US" baseline="-25000" dirty="0" err="1" smtClean="0"/>
                <a:t>R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882700" y="5310189"/>
            <a:ext cx="3969199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coverage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</a:t>
            </a:r>
            <a:r>
              <a:rPr lang="en-US" dirty="0" err="1" smtClean="0"/>
              <a:t>ƒ</a:t>
            </a:r>
            <a:r>
              <a:rPr lang="en-US" dirty="0" smtClean="0"/>
              <a:t> </a:t>
            </a:r>
            <a:r>
              <a:rPr lang="en-US" dirty="0"/>
              <a:t>describes which function covers which subset of points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4158"/>
            <a:ext cx="8547100" cy="1339850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The Two Piece Case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000" y="1628793"/>
            <a:ext cx="5460999" cy="5024795"/>
          </a:xfrm>
        </p:spPr>
        <p:txBody>
          <a:bodyPr>
            <a:normAutofit/>
          </a:bodyPr>
          <a:lstStyle/>
          <a:p>
            <a:r>
              <a:rPr lang="en-US" i="1" dirty="0" err="1"/>
              <a:t>g</a:t>
            </a:r>
            <a:r>
              <a:rPr lang="en-US" baseline="-25000" dirty="0" err="1" smtClean="0"/>
              <a:t>L</a:t>
            </a:r>
            <a:r>
              <a:rPr lang="en-US" dirty="0" smtClean="0"/>
              <a:t>: OPT regression line for x ≤ x</a:t>
            </a:r>
            <a:r>
              <a:rPr lang="en-US" baseline="-25000" dirty="0" smtClean="0"/>
              <a:t>i</a:t>
            </a:r>
          </a:p>
          <a:p>
            <a:r>
              <a:rPr lang="en-US" i="1" dirty="0" err="1"/>
              <a:t>g</a:t>
            </a:r>
            <a:r>
              <a:rPr lang="en-US" baseline="-25000" dirty="0" err="1" smtClean="0"/>
              <a:t>R</a:t>
            </a:r>
            <a:r>
              <a:rPr lang="en-US" dirty="0" smtClean="0"/>
              <a:t>: OPT regression line for x≥ x</a:t>
            </a:r>
            <a:r>
              <a:rPr lang="en-US" baseline="-25000" dirty="0" smtClean="0"/>
              <a:t>i+1</a:t>
            </a:r>
            <a:endParaRPr lang="en-US" dirty="0" smtClean="0"/>
          </a:p>
          <a:p>
            <a:r>
              <a:rPr lang="en-US" dirty="0" smtClean="0"/>
              <a:t>x: breakpoint of  </a:t>
            </a:r>
            <a:r>
              <a:rPr lang="en-US" i="1" dirty="0" err="1"/>
              <a:t>g</a:t>
            </a:r>
            <a:r>
              <a:rPr lang="en-US" baseline="-25000" dirty="0" err="1" smtClean="0"/>
              <a:t>L</a:t>
            </a:r>
            <a:r>
              <a:rPr lang="en-US" baseline="-25000" dirty="0" smtClean="0"/>
              <a:t> </a:t>
            </a:r>
            <a:r>
              <a:rPr lang="en-US" dirty="0" smtClean="0"/>
              <a:t>, </a:t>
            </a:r>
            <a:r>
              <a:rPr lang="en-US" i="1" dirty="0" err="1"/>
              <a:t>g</a:t>
            </a:r>
            <a:r>
              <a:rPr lang="en-US" baseline="-25000" dirty="0" err="1" smtClean="0"/>
              <a:t>R</a:t>
            </a:r>
            <a:endParaRPr lang="en-US" baseline="-25000" dirty="0" smtClean="0"/>
          </a:p>
          <a:p>
            <a:pPr marL="0" indent="0">
              <a:buNone/>
            </a:pPr>
            <a:r>
              <a:rPr lang="en-US" b="1" dirty="0" smtClean="0"/>
              <a:t>Claim: </a:t>
            </a:r>
            <a:r>
              <a:rPr lang="en-US" dirty="0" smtClean="0"/>
              <a:t>if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else, x lies on a boundary due to 	the convexity of ∆</a:t>
            </a:r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68403"/>
              </p:ext>
            </p:extLst>
          </p:nvPr>
        </p:nvGraphicFramePr>
        <p:xfrm>
          <a:off x="1651000" y="3528524"/>
          <a:ext cx="1968500" cy="931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3" imgW="939800" imgH="444500" progId="Equation.3">
                  <p:embed/>
                </p:oleObj>
              </mc:Choice>
              <mc:Fallback>
                <p:oleObj name="Equation" r:id="rId3" imgW="9398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51000" y="3528524"/>
                        <a:ext cx="1968500" cy="931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5537200" y="1974850"/>
            <a:ext cx="3263900" cy="2984500"/>
            <a:chOff x="5537200" y="2336800"/>
            <a:chExt cx="3263900" cy="298450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7099300" y="2387600"/>
              <a:ext cx="25400" cy="2933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645400" y="2387600"/>
              <a:ext cx="25400" cy="29337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816600" y="2959100"/>
              <a:ext cx="2197100" cy="1587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7772400" y="2959100"/>
              <a:ext cx="1028700" cy="15875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337300" y="2540000"/>
              <a:ext cx="1308100" cy="1587500"/>
            </a:xfrm>
            <a:prstGeom prst="line">
              <a:avLst/>
            </a:prstGeom>
            <a:ln>
              <a:solidFill>
                <a:srgbClr val="00FF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658100" y="2857500"/>
              <a:ext cx="1143000" cy="1270000"/>
            </a:xfrm>
            <a:prstGeom prst="line">
              <a:avLst/>
            </a:prstGeom>
            <a:ln>
              <a:solidFill>
                <a:srgbClr val="00FF2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537200" y="5321300"/>
              <a:ext cx="32639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6337300" y="3511550"/>
              <a:ext cx="254000" cy="4235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001670" y="3892034"/>
              <a:ext cx="4173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 smtClean="0"/>
                <a:t>g</a:t>
              </a:r>
              <a:r>
                <a:rPr lang="en-US" baseline="-25000" dirty="0" err="1" smtClean="0"/>
                <a:t>L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 flipV="1">
              <a:off x="8245475" y="3797300"/>
              <a:ext cx="288925" cy="330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8321482" y="4202668"/>
              <a:ext cx="430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g</a:t>
              </a:r>
              <a:r>
                <a:rPr lang="en-US" baseline="-25000" dirty="0" err="1" smtClean="0"/>
                <a:t>R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27800" y="2336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ƒ</a:t>
              </a:r>
              <a:r>
                <a:rPr lang="en-US" baseline="30000" dirty="0" smtClean="0"/>
                <a:t>*</a:t>
              </a:r>
              <a:r>
                <a:rPr lang="en-US" baseline="-25000" dirty="0" smtClean="0"/>
                <a:t>L</a:t>
              </a:r>
              <a:endParaRPr lang="en-US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75260" y="2589768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ƒ</a:t>
              </a:r>
              <a:r>
                <a:rPr lang="en-US" baseline="30000" dirty="0" smtClean="0"/>
                <a:t>*</a:t>
              </a:r>
              <a:r>
                <a:rPr lang="en-US" baseline="-25000" dirty="0" smtClean="0"/>
                <a:t>R</a:t>
              </a:r>
              <a:endParaRPr lang="en-US" baseline="30000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861970" y="3467100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6743700" y="3467100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061200" y="3708400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6426200" y="3098800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620000" y="4127500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7912100" y="3935056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8143875" y="3378200"/>
              <a:ext cx="101600" cy="889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867400" y="5060950"/>
            <a:ext cx="2933700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Proof: </a:t>
            </a:r>
            <a:r>
              <a:rPr lang="en-US" dirty="0" smtClean="0"/>
              <a:t>One of the constraints of the convex program must become tight if x’ not in [x</a:t>
            </a:r>
            <a:r>
              <a:rPr lang="en-US" baseline="-25000" dirty="0" smtClean="0"/>
              <a:t>i</a:t>
            </a:r>
            <a:r>
              <a:rPr lang="en-US" dirty="0" smtClean="0"/>
              <a:t>, x</a:t>
            </a:r>
            <a:r>
              <a:rPr lang="en-US" baseline="-25000" dirty="0" smtClean="0"/>
              <a:t>i+1</a:t>
            </a:r>
            <a:r>
              <a:rPr lang="en-US" dirty="0" smtClean="0"/>
              <a:t>]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727231" y="4419600"/>
            <a:ext cx="369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x’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39" idx="0"/>
          </p:cNvCxnSpPr>
          <p:nvPr/>
        </p:nvCxnSpPr>
        <p:spPr>
          <a:xfrm flipH="1" flipV="1">
            <a:off x="7854950" y="4013200"/>
            <a:ext cx="5715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435850" y="2959100"/>
            <a:ext cx="184150" cy="806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42861" y="2627868"/>
            <a:ext cx="37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30000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338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apital">
  <a:themeElements>
    <a:clrScheme name="Capital">
      <a:dk1>
        <a:srgbClr val="000000"/>
      </a:dk1>
      <a:lt1>
        <a:srgbClr val="FFFFFF"/>
      </a:lt1>
      <a:dk2>
        <a:srgbClr val="6F6D5D"/>
      </a:dk2>
      <a:lt2>
        <a:srgbClr val="7C8F97"/>
      </a:lt2>
      <a:accent1>
        <a:srgbClr val="4B5A60"/>
      </a:accent1>
      <a:accent2>
        <a:srgbClr val="9C5238"/>
      </a:accent2>
      <a:accent3>
        <a:srgbClr val="504539"/>
      </a:accent3>
      <a:accent4>
        <a:srgbClr val="C1AD79"/>
      </a:accent4>
      <a:accent5>
        <a:srgbClr val="667559"/>
      </a:accent5>
      <a:accent6>
        <a:srgbClr val="BAD6AD"/>
      </a:accent6>
      <a:hlink>
        <a:srgbClr val="524A82"/>
      </a:hlink>
      <a:folHlink>
        <a:srgbClr val="8F9954"/>
      </a:folHlink>
    </a:clrScheme>
    <a:fontScheme name="Capital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Capita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atMod val="150000"/>
                <a:lumMod val="50000"/>
              </a:schemeClr>
              <a:schemeClr val="phClr">
                <a:satMod val="300000"/>
                <a:lumMod val="125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atMod val="135000"/>
                <a:lumMod val="80000"/>
              </a:schemeClr>
              <a:schemeClr val="phClr">
                <a:satMod val="250000"/>
                <a:lumMod val="15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44450" cap="flat" cmpd="sng" algn="ctr">
          <a:solidFill>
            <a:schemeClr val="phClr">
              <a:shade val="85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sx="101000" sy="101000" algn="ctr" rotWithShape="0">
              <a:srgbClr val="000000">
                <a:alpha val="40000"/>
              </a:srgbClr>
            </a:outerShdw>
          </a:effectLst>
          <a:scene3d>
            <a:camera prst="perspectiveFront" fov="3000000"/>
            <a:lightRig rig="threePt" dir="tl"/>
          </a:scene3d>
          <a:sp3d>
            <a:bevelT w="0" h="0"/>
          </a:sp3d>
        </a:effectStyle>
        <a:effectStyle>
          <a:effectLst>
            <a:innerShdw blurRad="190500">
              <a:srgbClr val="000000">
                <a:alpha val="50000"/>
              </a:srgbClr>
            </a:innerShdw>
          </a:effectLst>
          <a:scene3d>
            <a:camera prst="perspectiveFront" fov="4800000"/>
            <a:lightRig rig="twoPt" dir="t">
              <a:rot lat="0" lon="0" rev="4800000"/>
            </a:lightRig>
          </a:scene3d>
          <a:sp3d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3">
            <a:duotone>
              <a:schemeClr val="phClr">
                <a:satMod val="150000"/>
                <a:lumMod val="50000"/>
              </a:schemeClr>
              <a:schemeClr val="phClr">
                <a:satMod val="400000"/>
                <a:lumMod val="16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Capital.thmx</Template>
  <TotalTime>17849</TotalTime>
  <Words>1209</Words>
  <Application>Microsoft Macintosh PowerPoint</Application>
  <PresentationFormat>On-screen Show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Capital</vt:lpstr>
      <vt:lpstr>Equation</vt:lpstr>
      <vt:lpstr>Curve Simplification under the L2-Norm</vt:lpstr>
      <vt:lpstr>Motivation</vt:lpstr>
      <vt:lpstr>Problem Formulation</vt:lpstr>
      <vt:lpstr>Some Definitions</vt:lpstr>
      <vt:lpstr>Previous Results</vt:lpstr>
      <vt:lpstr>Discontinuous Case</vt:lpstr>
      <vt:lpstr>An Exact Algorithm</vt:lpstr>
      <vt:lpstr>The Two Piece Case</vt:lpstr>
      <vt:lpstr>The Two Piece Case</vt:lpstr>
      <vt:lpstr>Extension to k Pieces</vt:lpstr>
      <vt:lpstr>Extension to k Pieces</vt:lpstr>
      <vt:lpstr>Extension to k Pieces</vt:lpstr>
      <vt:lpstr>A (1+ ε) Dynamic Programming Solution</vt:lpstr>
      <vt:lpstr>Discretization Scheme</vt:lpstr>
      <vt:lpstr>Claim 1</vt:lpstr>
      <vt:lpstr>Claim 2</vt:lpstr>
      <vt:lpstr>Claim 2</vt:lpstr>
      <vt:lpstr>Claim 2</vt:lpstr>
      <vt:lpstr>Finishing Up</vt:lpstr>
      <vt:lpstr>Future Work</vt:lpstr>
    </vt:vector>
  </TitlesOfParts>
  <Company>Duke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Simplifying Big Data</dc:title>
  <dc:creator>Robbie berg</dc:creator>
  <cp:lastModifiedBy>Robbie berg</cp:lastModifiedBy>
  <cp:revision>193</cp:revision>
  <dcterms:created xsi:type="dcterms:W3CDTF">2013-03-31T20:11:35Z</dcterms:created>
  <dcterms:modified xsi:type="dcterms:W3CDTF">2013-04-25T22:37:03Z</dcterms:modified>
</cp:coreProperties>
</file>