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 id="2147483729" r:id="rId2"/>
  </p:sldMasterIdLst>
  <p:notesMasterIdLst>
    <p:notesMasterId r:id="rId37"/>
  </p:notesMasterIdLst>
  <p:sldIdLst>
    <p:sldId id="1946" r:id="rId3"/>
    <p:sldId id="1002" r:id="rId4"/>
    <p:sldId id="1945" r:id="rId5"/>
    <p:sldId id="1938" r:id="rId6"/>
    <p:sldId id="633" r:id="rId7"/>
    <p:sldId id="1926" r:id="rId8"/>
    <p:sldId id="1004" r:id="rId9"/>
    <p:sldId id="1922" r:id="rId10"/>
    <p:sldId id="544" r:id="rId11"/>
    <p:sldId id="545" r:id="rId12"/>
    <p:sldId id="546" r:id="rId13"/>
    <p:sldId id="547" r:id="rId14"/>
    <p:sldId id="549" r:id="rId15"/>
    <p:sldId id="550" r:id="rId16"/>
    <p:sldId id="1005" r:id="rId17"/>
    <p:sldId id="1943" r:id="rId18"/>
    <p:sldId id="612" r:id="rId19"/>
    <p:sldId id="1927" r:id="rId20"/>
    <p:sldId id="551" r:id="rId21"/>
    <p:sldId id="1947" r:id="rId22"/>
    <p:sldId id="1948" r:id="rId23"/>
    <p:sldId id="701" r:id="rId24"/>
    <p:sldId id="680" r:id="rId25"/>
    <p:sldId id="609" r:id="rId26"/>
    <p:sldId id="682" r:id="rId27"/>
    <p:sldId id="706" r:id="rId28"/>
    <p:sldId id="683" r:id="rId29"/>
    <p:sldId id="704" r:id="rId30"/>
    <p:sldId id="685" r:id="rId31"/>
    <p:sldId id="705" r:id="rId32"/>
    <p:sldId id="697" r:id="rId33"/>
    <p:sldId id="698" r:id="rId34"/>
    <p:sldId id="694" r:id="rId35"/>
    <p:sldId id="634"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755B3B8-7F58-478B-A231-0FE90BFAB063}">
          <p14:sldIdLst>
            <p14:sldId id="1946"/>
            <p14:sldId id="1002"/>
            <p14:sldId id="1945"/>
            <p14:sldId id="1938"/>
            <p14:sldId id="633"/>
          </p14:sldIdLst>
        </p14:section>
        <p14:section name="Heap Sort" id="{2E67048B-D836-4995-A270-BF61B95C5CAE}">
          <p14:sldIdLst>
            <p14:sldId id="1926"/>
          </p14:sldIdLst>
        </p14:section>
        <p14:section name="External Merge Sort" id="{7E6A3624-FD3A-4C5F-B67E-F2CD0996426C}">
          <p14:sldIdLst>
            <p14:sldId id="1004"/>
            <p14:sldId id="1922"/>
            <p14:sldId id="544"/>
            <p14:sldId id="545"/>
            <p14:sldId id="546"/>
            <p14:sldId id="547"/>
            <p14:sldId id="549"/>
            <p14:sldId id="550"/>
            <p14:sldId id="1005"/>
            <p14:sldId id="1943"/>
            <p14:sldId id="612"/>
            <p14:sldId id="1927"/>
          </p14:sldIdLst>
        </p14:section>
        <p14:section name="Tree Sorting" id="{B68F2CAE-DD3B-427F-9192-023ED6B775DB}">
          <p14:sldIdLst>
            <p14:sldId id="551"/>
            <p14:sldId id="1947"/>
            <p14:sldId id="1948"/>
          </p14:sldIdLst>
        </p14:section>
        <p14:section name="Aggregations" id="{75CF0DD2-F8C4-4100-BDB6-DE32CFA57E25}">
          <p14:sldIdLst>
            <p14:sldId id="701"/>
            <p14:sldId id="680"/>
            <p14:sldId id="609"/>
            <p14:sldId id="682"/>
            <p14:sldId id="706"/>
            <p14:sldId id="683"/>
            <p14:sldId id="704"/>
            <p14:sldId id="685"/>
            <p14:sldId id="705"/>
            <p14:sldId id="697"/>
            <p14:sldId id="698"/>
          </p14:sldIdLst>
        </p14:section>
        <p14:section name="Conclusion" id="{7C8180CC-C784-5540-B43F-DA27E8258F3D}">
          <p14:sldIdLst>
            <p14:sldId id="694"/>
            <p14:sldId id="6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C6BD8"/>
    <a:srgbClr val="EF3E42"/>
    <a:srgbClr val="000000"/>
    <a:srgbClr val="646464"/>
    <a:srgbClr val="E7E7E7"/>
    <a:srgbClr val="84BCDA"/>
    <a:srgbClr val="DBDECD"/>
    <a:srgbClr val="A8C7C7"/>
    <a:srgbClr val="F86D6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88163" autoAdjust="0"/>
  </p:normalViewPr>
  <p:slideViewPr>
    <p:cSldViewPr>
      <p:cViewPr varScale="1">
        <p:scale>
          <a:sx n="144" d="100"/>
          <a:sy n="144" d="100"/>
        </p:scale>
        <p:origin x="1032" y="184"/>
      </p:cViewPr>
      <p:guideLst>
        <p:guide orient="horz" pos="1620"/>
        <p:guide pos="2880"/>
      </p:guideLst>
    </p:cSldViewPr>
  </p:slideViewPr>
  <p:outlineViewPr>
    <p:cViewPr>
      <p:scale>
        <a:sx n="33" d="100"/>
        <a:sy n="33" d="100"/>
      </p:scale>
      <p:origin x="0" y="-11382"/>
    </p:cViewPr>
  </p:outlineViewPr>
  <p:notesTextViewPr>
    <p:cViewPr>
      <p:scale>
        <a:sx n="3" d="2"/>
        <a:sy n="3" d="2"/>
      </p:scale>
      <p:origin x="0" y="0"/>
    </p:cViewPr>
  </p:notesTextViewPr>
  <p:sorterViewPr>
    <p:cViewPr varScale="1">
      <p:scale>
        <a:sx n="1" d="1"/>
        <a:sy n="1" d="1"/>
      </p:scale>
      <p:origin x="0" y="-4934"/>
    </p:cViewPr>
  </p:sorterViewPr>
  <p:notesViewPr>
    <p:cSldViewPr>
      <p:cViewPr varScale="1">
        <p:scale>
          <a:sx n="88" d="100"/>
          <a:sy n="88" d="100"/>
        </p:scale>
        <p:origin x="397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Proxima Nova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Proxima Nova Regular" charset="0"/>
              </a:defRPr>
            </a:lvl1pPr>
          </a:lstStyle>
          <a:p>
            <a:fld id="{94DF30A1-66E6-451E-8A7F-24EDBB733F02}" type="datetimeFigureOut">
              <a:rPr lang="en-US" smtClean="0"/>
              <a:pPr/>
              <a:t>10/1/25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Proxima Nov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Proxima Nova Regular" charset="0"/>
              </a:defRPr>
            </a:lvl1pPr>
          </a:lstStyle>
          <a:p>
            <a:fld id="{EEBB2FDE-2E55-4B3D-B7EA-09D0CC108070}" type="slidenum">
              <a:rPr lang="en-US" smtClean="0"/>
              <a:pPr/>
              <a:t>‹#›</a:t>
            </a:fld>
            <a:endParaRPr lang="en-US" dirty="0"/>
          </a:p>
        </p:txBody>
      </p:sp>
    </p:spTree>
    <p:extLst>
      <p:ext uri="{BB962C8B-B14F-4D97-AF65-F5344CB8AC3E}">
        <p14:creationId xmlns:p14="http://schemas.microsoft.com/office/powerpoint/2010/main" val="333518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Regular" charset="0"/>
        <a:ea typeface="+mn-ea"/>
        <a:cs typeface="+mn-cs"/>
      </a:defRPr>
    </a:lvl1pPr>
    <a:lvl2pPr marL="457200" algn="l" defTabSz="914400" rtl="0" eaLnBrk="1" latinLnBrk="0" hangingPunct="1">
      <a:defRPr sz="1200" b="0" i="0" kern="1200">
        <a:solidFill>
          <a:schemeClr val="tx1"/>
        </a:solidFill>
        <a:latin typeface="Proxima Nova Regular" charset="0"/>
        <a:ea typeface="+mn-ea"/>
        <a:cs typeface="+mn-cs"/>
      </a:defRPr>
    </a:lvl2pPr>
    <a:lvl3pPr marL="914400" algn="l" defTabSz="914400" rtl="0" eaLnBrk="1" latinLnBrk="0" hangingPunct="1">
      <a:defRPr sz="1200" b="0" i="0" kern="1200">
        <a:solidFill>
          <a:schemeClr val="tx1"/>
        </a:solidFill>
        <a:latin typeface="Proxima Nova Regular" charset="0"/>
        <a:ea typeface="+mn-ea"/>
        <a:cs typeface="+mn-cs"/>
      </a:defRPr>
    </a:lvl3pPr>
    <a:lvl4pPr marL="1371600" algn="l" defTabSz="914400" rtl="0" eaLnBrk="1" latinLnBrk="0" hangingPunct="1">
      <a:defRPr sz="1200" b="0" i="0" kern="1200">
        <a:solidFill>
          <a:schemeClr val="tx1"/>
        </a:solidFill>
        <a:latin typeface="Proxima Nova Regular" charset="0"/>
        <a:ea typeface="+mn-ea"/>
        <a:cs typeface="+mn-cs"/>
      </a:defRPr>
    </a:lvl4pPr>
    <a:lvl5pPr marL="1828800" algn="l" defTabSz="914400" rtl="0" eaLnBrk="1" latinLnBrk="0" hangingPunct="1">
      <a:defRPr sz="1200" b="0" i="0" kern="1200">
        <a:solidFill>
          <a:schemeClr val="tx1"/>
        </a:solidFill>
        <a:latin typeface="Proxima Nova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2963170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pPr/>
              <a:t>10</a:t>
            </a:fld>
            <a:endParaRPr lang="en-US" dirty="0"/>
          </a:p>
        </p:txBody>
      </p:sp>
    </p:spTree>
    <p:extLst>
      <p:ext uri="{BB962C8B-B14F-4D97-AF65-F5344CB8AC3E}">
        <p14:creationId xmlns:p14="http://schemas.microsoft.com/office/powerpoint/2010/main" val="1341172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endParaRPr lang="en-US" sz="1100" u="none" dirty="0">
              <a:latin typeface="Proxima Nova Regular" charset="0"/>
              <a:ea typeface="Proxima Nova Regular" charset="0"/>
            </a:endParaRP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r>
              <a:rPr lang="en-US" sz="1100" u="none" dirty="0">
                <a:latin typeface="Proxima Nova Regular" charset="0"/>
                <a:ea typeface="Proxima Nova Regular" charset="0"/>
              </a:rPr>
              <a:t>15-415/615</a:t>
            </a:r>
          </a:p>
        </p:txBody>
      </p:sp>
      <p:sp>
        <p:nvSpPr>
          <p:cNvPr id="3789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fld id="{15284C22-0D7E-4065-80EE-2FC48BA27DCF}" type="slidenum">
              <a:rPr lang="en-US" sz="1100" u="none">
                <a:latin typeface="Proxima Nova Regular" charset="0"/>
                <a:ea typeface="Proxima Nova Regular" charset="0"/>
              </a:rPr>
              <a:pPr/>
              <a:t>11</a:t>
            </a:fld>
            <a:endParaRPr lang="en-US" sz="1100" u="none" dirty="0">
              <a:latin typeface="Proxima Nova Regular" charset="0"/>
              <a:ea typeface="Proxima Nova Regular" charset="0"/>
            </a:endParaRPr>
          </a:p>
        </p:txBody>
      </p:sp>
      <p:sp>
        <p:nvSpPr>
          <p:cNvPr id="37893" name="Rectangle 2"/>
          <p:cNvSpPr>
            <a:spLocks noChangeArrowheads="1"/>
          </p:cNvSpPr>
          <p:nvPr/>
        </p:nvSpPr>
        <p:spPr bwMode="auto">
          <a:xfrm>
            <a:off x="3840163" y="0"/>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37894" name="Rectangle 3"/>
          <p:cNvSpPr>
            <a:spLocks noChangeArrowheads="1"/>
          </p:cNvSpPr>
          <p:nvPr/>
        </p:nvSpPr>
        <p:spPr bwMode="auto">
          <a:xfrm>
            <a:off x="3840163" y="9005888"/>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53" tIns="0" rIns="19353" bIns="0" anchor="b"/>
          <a:lstStyle/>
          <a:p>
            <a:pPr algn="r" defTabSz="928688"/>
            <a:r>
              <a:rPr lang="en-US" sz="1100" dirty="0">
                <a:latin typeface="Proxima Nova Regular" charset="0"/>
              </a:rPr>
              <a:t>6</a:t>
            </a:r>
          </a:p>
        </p:txBody>
      </p:sp>
      <p:sp>
        <p:nvSpPr>
          <p:cNvPr id="37895" name="Rectangle 4"/>
          <p:cNvSpPr>
            <a:spLocks noChangeArrowheads="1"/>
          </p:cNvSpPr>
          <p:nvPr/>
        </p:nvSpPr>
        <p:spPr bwMode="auto">
          <a:xfrm>
            <a:off x="0" y="9005888"/>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37896" name="Rectangle 5"/>
          <p:cNvSpPr>
            <a:spLocks noChangeArrowheads="1"/>
          </p:cNvSpPr>
          <p:nvPr/>
        </p:nvSpPr>
        <p:spPr bwMode="auto">
          <a:xfrm>
            <a:off x="0" y="0"/>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37897" name="Rectangle 6"/>
          <p:cNvSpPr>
            <a:spLocks noGrp="1" noRot="1" noChangeAspect="1" noChangeArrowheads="1" noTextEdit="1"/>
          </p:cNvSpPr>
          <p:nvPr>
            <p:ph type="sldImg"/>
          </p:nvPr>
        </p:nvSpPr>
        <p:spPr>
          <a:ln cap="flat"/>
        </p:spPr>
      </p:sp>
      <p:sp>
        <p:nvSpPr>
          <p:cNvPr id="378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24" tIns="45155" rIns="91924" bIns="45155"/>
          <a:lstStyle/>
          <a:p>
            <a:r>
              <a:rPr lang="en-US" dirty="0"/>
              <a:t>Divide and conquer strategy: Sort sub-files and merge</a:t>
            </a:r>
          </a:p>
          <a:p>
            <a:r>
              <a:rPr lang="en-US" dirty="0">
                <a:latin typeface="Proxima Nova Regular" charset="0"/>
                <a:ea typeface="Proxima Nova Regular" charset="0"/>
              </a:rPr>
              <a:t>Not showing value portion. These are just keys.</a:t>
            </a:r>
          </a:p>
          <a:p>
            <a:endParaRPr lang="en-US" dirty="0">
              <a:latin typeface="Proxima Nova Regular" charset="0"/>
              <a:ea typeface="Proxima Nova Regular" charset="0"/>
            </a:endParaRPr>
          </a:p>
          <a:p>
            <a:pPr marL="228600" indent="-228600">
              <a:buAutoNum type="arabicPeriod"/>
            </a:pPr>
            <a:r>
              <a:rPr lang="en-US" dirty="0">
                <a:latin typeface="Proxima Nova Regular" charset="0"/>
                <a:ea typeface="Proxima Nova Regular" charset="0"/>
              </a:rPr>
              <a:t>First pass – bring each page into memory, sort the page by itself, write it back out.</a:t>
            </a:r>
          </a:p>
          <a:p>
            <a:pPr marL="228600" indent="-228600">
              <a:buAutoNum type="arabicPeriod"/>
            </a:pPr>
            <a:r>
              <a:rPr lang="en-US" dirty="0">
                <a:latin typeface="Proxima Nova Regular" charset="0"/>
                <a:ea typeface="Proxima Nova Regular" charset="0"/>
              </a:rPr>
              <a:t>Next pass, generate runs are twice the size of previous pass</a:t>
            </a:r>
          </a:p>
          <a:p>
            <a:pPr marL="228600" indent="-228600">
              <a:buAutoNum type="arabicPeriod"/>
            </a:pPr>
            <a:endParaRPr lang="en-US" dirty="0">
              <a:latin typeface="Proxima Nova Regular" charset="0"/>
              <a:ea typeface="Proxima Nova Regular" charset="0"/>
            </a:endParaRPr>
          </a:p>
          <a:p>
            <a:pPr marL="0" indent="0">
              <a:buNone/>
            </a:pPr>
            <a:r>
              <a:rPr lang="en-US" dirty="0">
                <a:latin typeface="Proxima Nova Regular" charset="0"/>
                <a:ea typeface="Proxima Nova Regular" charset="0"/>
              </a:rPr>
              <a:t>1+ceil(log2 N)</a:t>
            </a:r>
          </a:p>
          <a:p>
            <a:pPr marL="171450" indent="-171450">
              <a:buFont typeface="Arial" panose="020B0604020202020204" pitchFamily="34" charset="0"/>
              <a:buChar char="•"/>
            </a:pPr>
            <a:r>
              <a:rPr lang="en-US" dirty="0">
                <a:latin typeface="Proxima Nova Regular" charset="0"/>
                <a:ea typeface="Proxima Nova Regular" charset="0"/>
              </a:rPr>
              <a:t>1 is first pass where sort every page by itself.</a:t>
            </a:r>
          </a:p>
          <a:p>
            <a:pPr marL="171450" indent="-171450">
              <a:buFont typeface="Arial" panose="020B0604020202020204" pitchFamily="34" charset="0"/>
              <a:buChar char="•"/>
            </a:pPr>
            <a:r>
              <a:rPr lang="en-US" dirty="0">
                <a:latin typeface="Proxima Nova Regular" charset="0"/>
                <a:ea typeface="Proxima Nova Regular" charset="0"/>
              </a:rPr>
              <a:t>Then log2 N for the exponentially larger run sies.</a:t>
            </a:r>
          </a:p>
        </p:txBody>
      </p:sp>
    </p:spTree>
    <p:extLst>
      <p:ext uri="{BB962C8B-B14F-4D97-AF65-F5344CB8AC3E}">
        <p14:creationId xmlns:p14="http://schemas.microsoft.com/office/powerpoint/2010/main" val="479822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1442865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endParaRPr lang="en-US" sz="1100" u="none" dirty="0">
              <a:latin typeface="Proxima Nova Regular" charset="0"/>
              <a:ea typeface="Proxima Nova Regular" charset="0"/>
            </a:endParaRPr>
          </a:p>
        </p:txBody>
      </p:sp>
      <p:sp>
        <p:nvSpPr>
          <p:cNvPr id="43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r>
              <a:rPr lang="en-US" sz="1100" u="none" dirty="0">
                <a:latin typeface="Proxima Nova Regular" charset="0"/>
                <a:ea typeface="Proxima Nova Regular" charset="0"/>
              </a:rPr>
              <a:t>15-415/615</a:t>
            </a:r>
          </a:p>
        </p:txBody>
      </p:sp>
      <p:sp>
        <p:nvSpPr>
          <p:cNvPr id="4301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fld id="{3B4E58A1-EA32-4A8F-BB47-734A66DC9939}" type="slidenum">
              <a:rPr lang="en-US" sz="1100" u="none">
                <a:latin typeface="Proxima Nova Regular" charset="0"/>
                <a:ea typeface="Proxima Nova Regular" charset="0"/>
              </a:rPr>
              <a:pPr/>
              <a:t>13</a:t>
            </a:fld>
            <a:endParaRPr lang="en-US" sz="1100" u="none" dirty="0">
              <a:latin typeface="Proxima Nova Regular" charset="0"/>
              <a:ea typeface="Proxima Nova Regular" charset="0"/>
            </a:endParaRPr>
          </a:p>
        </p:txBody>
      </p:sp>
      <p:sp>
        <p:nvSpPr>
          <p:cNvPr id="43013" name="Rectangle 2"/>
          <p:cNvSpPr>
            <a:spLocks noChangeArrowheads="1"/>
          </p:cNvSpPr>
          <p:nvPr/>
        </p:nvSpPr>
        <p:spPr bwMode="auto">
          <a:xfrm>
            <a:off x="3840163" y="0"/>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43014" name="Rectangle 3"/>
          <p:cNvSpPr>
            <a:spLocks noChangeArrowheads="1"/>
          </p:cNvSpPr>
          <p:nvPr/>
        </p:nvSpPr>
        <p:spPr bwMode="auto">
          <a:xfrm>
            <a:off x="3840163" y="9005888"/>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53" tIns="0" rIns="19353" bIns="0" anchor="b"/>
          <a:lstStyle/>
          <a:p>
            <a:pPr algn="r" defTabSz="928688"/>
            <a:r>
              <a:rPr lang="en-US" sz="1100" dirty="0">
                <a:latin typeface="Proxima Nova Regular" charset="0"/>
              </a:rPr>
              <a:t>7</a:t>
            </a:r>
          </a:p>
        </p:txBody>
      </p:sp>
      <p:sp>
        <p:nvSpPr>
          <p:cNvPr id="43015" name="Rectangle 4"/>
          <p:cNvSpPr>
            <a:spLocks noChangeArrowheads="1"/>
          </p:cNvSpPr>
          <p:nvPr/>
        </p:nvSpPr>
        <p:spPr bwMode="auto">
          <a:xfrm>
            <a:off x="0" y="9005888"/>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43016" name="Rectangle 5"/>
          <p:cNvSpPr>
            <a:spLocks noChangeArrowheads="1"/>
          </p:cNvSpPr>
          <p:nvPr/>
        </p:nvSpPr>
        <p:spPr bwMode="auto">
          <a:xfrm>
            <a:off x="0" y="0"/>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43017" name="Rectangle 6"/>
          <p:cNvSpPr>
            <a:spLocks noGrp="1" noRot="1" noChangeAspect="1" noChangeArrowheads="1" noTextEdit="1"/>
          </p:cNvSpPr>
          <p:nvPr>
            <p:ph type="sldImg"/>
          </p:nvPr>
        </p:nvSpPr>
        <p:spPr>
          <a:ln cap="flat"/>
        </p:spPr>
      </p:sp>
      <p:sp>
        <p:nvSpPr>
          <p:cNvPr id="430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24" tIns="45155" rIns="91924" bIns="45155"/>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next generalize the algorithm to make use of extra buffer space.</a:t>
            </a:r>
          </a:p>
          <a:p>
            <a:endParaRPr lang="en-US" dirty="0">
              <a:latin typeface="Proxima Nova Regular" charset="0"/>
              <a:ea typeface="Proxima Nova Regular" charset="0"/>
            </a:endParaRPr>
          </a:p>
          <a:p>
            <a:r>
              <a:rPr lang="en-US" dirty="0">
                <a:latin typeface="Proxima Nova Regular" charset="0"/>
                <a:ea typeface="Proxima Nova Regular" charset="0"/>
              </a:rPr>
              <a:t>The minus one is our output buffer. Having multiple output buffers doesn't really help us here.</a:t>
            </a:r>
          </a:p>
        </p:txBody>
      </p:sp>
    </p:spTree>
    <p:extLst>
      <p:ext uri="{BB962C8B-B14F-4D97-AF65-F5344CB8AC3E}">
        <p14:creationId xmlns:p14="http://schemas.microsoft.com/office/powerpoint/2010/main" val="917501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endParaRPr lang="en-US" sz="1100" u="none" dirty="0">
              <a:latin typeface="Proxima Nova Regular" charset="0"/>
              <a:ea typeface="Proxima Nova Regular" charset="0"/>
            </a:endParaRPr>
          </a:p>
        </p:txBody>
      </p:sp>
      <p:sp>
        <p:nvSpPr>
          <p:cNvPr id="532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r>
              <a:rPr lang="en-US" sz="1100" u="none" dirty="0">
                <a:latin typeface="Proxima Nova Regular" charset="0"/>
                <a:ea typeface="Proxima Nova Regular" charset="0"/>
              </a:rPr>
              <a:t>15-415/615</a:t>
            </a:r>
          </a:p>
        </p:txBody>
      </p:sp>
      <p:sp>
        <p:nvSpPr>
          <p:cNvPr id="5325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fld id="{07C0F7EC-7E8C-4BE6-9472-65123FB1BB56}" type="slidenum">
              <a:rPr lang="en-US" sz="1100" u="none">
                <a:latin typeface="Proxima Nova Regular" charset="0"/>
                <a:ea typeface="Proxima Nova Regular" charset="0"/>
              </a:rPr>
              <a:pPr/>
              <a:t>14</a:t>
            </a:fld>
            <a:endParaRPr lang="en-US" sz="1100" u="none" dirty="0">
              <a:latin typeface="Proxima Nova Regular" charset="0"/>
              <a:ea typeface="Proxima Nova Regular" charset="0"/>
            </a:endParaRPr>
          </a:p>
        </p:txBody>
      </p:sp>
      <p:sp>
        <p:nvSpPr>
          <p:cNvPr id="53253" name="Rectangle 2"/>
          <p:cNvSpPr>
            <a:spLocks noChangeArrowheads="1"/>
          </p:cNvSpPr>
          <p:nvPr/>
        </p:nvSpPr>
        <p:spPr bwMode="auto">
          <a:xfrm>
            <a:off x="3840163" y="0"/>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53254" name="Rectangle 3"/>
          <p:cNvSpPr>
            <a:spLocks noChangeArrowheads="1"/>
          </p:cNvSpPr>
          <p:nvPr/>
        </p:nvSpPr>
        <p:spPr bwMode="auto">
          <a:xfrm>
            <a:off x="3840163" y="9005888"/>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53" tIns="0" rIns="19353" bIns="0" anchor="b"/>
          <a:lstStyle/>
          <a:p>
            <a:pPr algn="r" defTabSz="928688"/>
            <a:r>
              <a:rPr lang="en-US" sz="1100" dirty="0">
                <a:latin typeface="Proxima Nova Regular" charset="0"/>
              </a:rPr>
              <a:t>8</a:t>
            </a:r>
          </a:p>
        </p:txBody>
      </p:sp>
      <p:sp>
        <p:nvSpPr>
          <p:cNvPr id="53255" name="Rectangle 4"/>
          <p:cNvSpPr>
            <a:spLocks noChangeArrowheads="1"/>
          </p:cNvSpPr>
          <p:nvPr/>
        </p:nvSpPr>
        <p:spPr bwMode="auto">
          <a:xfrm>
            <a:off x="0" y="9005888"/>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53256" name="Rectangle 5"/>
          <p:cNvSpPr>
            <a:spLocks noChangeArrowheads="1"/>
          </p:cNvSpPr>
          <p:nvPr/>
        </p:nvSpPr>
        <p:spPr bwMode="auto">
          <a:xfrm>
            <a:off x="0" y="0"/>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53257" name="Rectangle 6"/>
          <p:cNvSpPr>
            <a:spLocks noGrp="1" noRot="1" noChangeAspect="1" noChangeArrowheads="1" noTextEdit="1"/>
          </p:cNvSpPr>
          <p:nvPr>
            <p:ph type="sldImg"/>
          </p:nvPr>
        </p:nvSpPr>
        <p:spPr>
          <a:ln cap="flat"/>
        </p:spPr>
      </p:sp>
      <p:sp>
        <p:nvSpPr>
          <p:cNvPr id="5325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24" tIns="45155" rIns="91924" bIns="45155"/>
          <a:lstStyle/>
          <a:p>
            <a:r>
              <a:rPr lang="en-US" dirty="0">
                <a:latin typeface="Proxima Nova Regular" charset="0"/>
                <a:ea typeface="Proxima Nova Regular" charset="0"/>
              </a:rPr>
              <a:t>Assume that the sorts are done in place in the first pass. Not how it works if you are scanning directly from tables.</a:t>
            </a:r>
          </a:p>
          <a:p>
            <a:endParaRPr lang="en-US" dirty="0">
              <a:latin typeface="Proxima Nova Regular" charset="0"/>
              <a:ea typeface="Proxima Nova Regular" charset="0"/>
            </a:endParaRPr>
          </a:p>
          <a:p>
            <a:r>
              <a:rPr lang="en-US" dirty="0">
                <a:latin typeface="Proxima Nova Regular" charset="0"/>
                <a:ea typeface="Proxima Nova Regular" charset="0"/>
              </a:rPr>
              <a:t>This is the general algo. The exact details will vary per system. There are some optimizations that you can do if know something the distribution of values. Like skipping runs if you know the min value of the run.</a:t>
            </a:r>
          </a:p>
        </p:txBody>
      </p:sp>
    </p:spTree>
    <p:extLst>
      <p:ext uri="{BB962C8B-B14F-4D97-AF65-F5344CB8AC3E}">
        <p14:creationId xmlns:p14="http://schemas.microsoft.com/office/powerpoint/2010/main" val="170039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15</a:t>
            </a:fld>
            <a:endParaRPr lang="en-US" dirty="0"/>
          </a:p>
        </p:txBody>
      </p:sp>
    </p:spTree>
    <p:extLst>
      <p:ext uri="{BB962C8B-B14F-4D97-AF65-F5344CB8AC3E}">
        <p14:creationId xmlns:p14="http://schemas.microsoft.com/office/powerpoint/2010/main" val="3587571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16</a:t>
            </a:fld>
            <a:endParaRPr lang="en-US" dirty="0"/>
          </a:p>
        </p:txBody>
      </p:sp>
    </p:spTree>
    <p:extLst>
      <p:ext uri="{BB962C8B-B14F-4D97-AF65-F5344CB8AC3E}">
        <p14:creationId xmlns:p14="http://schemas.microsoft.com/office/powerpoint/2010/main" val="146510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endParaRPr lang="en-US" sz="1100" u="none" dirty="0">
              <a:latin typeface="Proxima Nova Regular" charset="0"/>
              <a:ea typeface="Proxima Nova Regular" charset="0"/>
            </a:endParaRPr>
          </a:p>
        </p:txBody>
      </p:sp>
      <p:sp>
        <p:nvSpPr>
          <p:cNvPr id="43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r>
              <a:rPr lang="en-US" sz="1100" u="none" dirty="0">
                <a:latin typeface="Proxima Nova Regular" charset="0"/>
                <a:ea typeface="Proxima Nova Regular" charset="0"/>
              </a:rPr>
              <a:t>15-415/615</a:t>
            </a:r>
          </a:p>
        </p:txBody>
      </p:sp>
      <p:sp>
        <p:nvSpPr>
          <p:cNvPr id="4301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fld id="{3B4E58A1-EA32-4A8F-BB47-734A66DC9939}" type="slidenum">
              <a:rPr lang="en-US" sz="1100" u="none">
                <a:latin typeface="Proxima Nova Regular" charset="0"/>
                <a:ea typeface="Proxima Nova Regular" charset="0"/>
              </a:rPr>
              <a:pPr/>
              <a:t>17</a:t>
            </a:fld>
            <a:endParaRPr lang="en-US" sz="1100" u="none" dirty="0">
              <a:latin typeface="Proxima Nova Regular" charset="0"/>
              <a:ea typeface="Proxima Nova Regular" charset="0"/>
            </a:endParaRPr>
          </a:p>
        </p:txBody>
      </p:sp>
      <p:sp>
        <p:nvSpPr>
          <p:cNvPr id="43013" name="Rectangle 2"/>
          <p:cNvSpPr>
            <a:spLocks noChangeArrowheads="1"/>
          </p:cNvSpPr>
          <p:nvPr/>
        </p:nvSpPr>
        <p:spPr bwMode="auto">
          <a:xfrm>
            <a:off x="3840163" y="0"/>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43014" name="Rectangle 3"/>
          <p:cNvSpPr>
            <a:spLocks noChangeArrowheads="1"/>
          </p:cNvSpPr>
          <p:nvPr/>
        </p:nvSpPr>
        <p:spPr bwMode="auto">
          <a:xfrm>
            <a:off x="3840163" y="9005888"/>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53" tIns="0" rIns="19353" bIns="0" anchor="b"/>
          <a:lstStyle/>
          <a:p>
            <a:pPr algn="r" defTabSz="928688"/>
            <a:r>
              <a:rPr lang="en-US" sz="1100" dirty="0">
                <a:latin typeface="Proxima Nova Regular" charset="0"/>
              </a:rPr>
              <a:t>7</a:t>
            </a:r>
          </a:p>
        </p:txBody>
      </p:sp>
      <p:sp>
        <p:nvSpPr>
          <p:cNvPr id="43015" name="Rectangle 4"/>
          <p:cNvSpPr>
            <a:spLocks noChangeArrowheads="1"/>
          </p:cNvSpPr>
          <p:nvPr/>
        </p:nvSpPr>
        <p:spPr bwMode="auto">
          <a:xfrm>
            <a:off x="0" y="9005888"/>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43016" name="Rectangle 5"/>
          <p:cNvSpPr>
            <a:spLocks noChangeArrowheads="1"/>
          </p:cNvSpPr>
          <p:nvPr/>
        </p:nvSpPr>
        <p:spPr bwMode="auto">
          <a:xfrm>
            <a:off x="0" y="0"/>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43017" name="Rectangle 6"/>
          <p:cNvSpPr>
            <a:spLocks noGrp="1" noRot="1" noChangeAspect="1" noChangeArrowheads="1" noTextEdit="1"/>
          </p:cNvSpPr>
          <p:nvPr>
            <p:ph type="sldImg"/>
          </p:nvPr>
        </p:nvSpPr>
        <p:spPr>
          <a:ln cap="flat"/>
        </p:spPr>
      </p:sp>
      <p:sp>
        <p:nvSpPr>
          <p:cNvPr id="430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24" tIns="45155" rIns="91924" bIns="45155"/>
          <a:lstStyle/>
          <a:p>
            <a:r>
              <a:rPr lang="en-US" dirty="0">
                <a:latin typeface="Proxima Nova Regular" charset="0"/>
                <a:ea typeface="Proxima Nova Regular" charset="0"/>
              </a:rPr>
              <a:t>+Additional optimizations:</a:t>
            </a:r>
          </a:p>
          <a:p>
            <a:pPr marL="228600" indent="-228600">
              <a:buAutoNum type="arabicParenBoth"/>
            </a:pPr>
            <a:r>
              <a:rPr lang="en-US" dirty="0">
                <a:latin typeface="Proxima Nova Regular" charset="0"/>
                <a:ea typeface="Proxima Nova Regular" charset="0"/>
              </a:rPr>
              <a:t>You know your data is already partially sorted</a:t>
            </a:r>
          </a:p>
          <a:p>
            <a:pPr marL="228600" indent="-228600">
              <a:buAutoNum type="arabicParenBoth"/>
            </a:pPr>
            <a:r>
              <a:rPr lang="en-US" dirty="0">
                <a:latin typeface="Proxima Nova Regular" charset="0"/>
                <a:ea typeface="Proxima Nova Regular" charset="0"/>
              </a:rPr>
              <a:t>You know that the max value in a run is already smaller than the min value of the other run you are merging with</a:t>
            </a:r>
          </a:p>
          <a:p>
            <a:pPr marL="228600" indent="-228600">
              <a:buAutoNum type="arabicParenBoth"/>
            </a:pPr>
            <a:r>
              <a:rPr lang="en-US" dirty="0">
                <a:latin typeface="Proxima Nova Regular" charset="0"/>
                <a:ea typeface="Proxima Nova Regular" charset="0"/>
              </a:rPr>
              <a:t>Many others…</a:t>
            </a:r>
          </a:p>
        </p:txBody>
      </p:sp>
    </p:spTree>
    <p:extLst>
      <p:ext uri="{BB962C8B-B14F-4D97-AF65-F5344CB8AC3E}">
        <p14:creationId xmlns:p14="http://schemas.microsoft.com/office/powerpoint/2010/main" val="39737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79024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endParaRPr lang="en-US" sz="1100" u="none" dirty="0">
              <a:latin typeface="Proxima Nova Regular" charset="0"/>
              <a:ea typeface="Proxima Nova Regular" charset="0"/>
            </a:endParaRPr>
          </a:p>
        </p:txBody>
      </p:sp>
      <p:sp>
        <p:nvSpPr>
          <p:cNvPr id="92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r>
              <a:rPr lang="en-US" sz="1100" u="none" dirty="0">
                <a:latin typeface="Proxima Nova Regular" charset="0"/>
                <a:ea typeface="Proxima Nova Regular" charset="0"/>
              </a:rPr>
              <a:t>15-415/615</a:t>
            </a:r>
          </a:p>
        </p:txBody>
      </p:sp>
      <p:sp>
        <p:nvSpPr>
          <p:cNvPr id="9216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charset="0"/>
                <a:ea typeface="ＭＳ Ｐゴシック" charset="-128"/>
              </a:defRPr>
            </a:lvl1pPr>
            <a:lvl2pPr marL="37931725" indent="-37474525" defTabSz="928688">
              <a:defRPr sz="2800" u="sng">
                <a:solidFill>
                  <a:schemeClr val="tx1"/>
                </a:solidFill>
                <a:latin typeface="Times New Roman" charset="0"/>
                <a:ea typeface="ＭＳ Ｐゴシック" charset="-128"/>
              </a:defRPr>
            </a:lvl2pPr>
            <a:lvl3pPr>
              <a:defRPr sz="2800" u="sng">
                <a:solidFill>
                  <a:schemeClr val="tx1"/>
                </a:solidFill>
                <a:latin typeface="Times New Roman" charset="0"/>
                <a:ea typeface="ＭＳ Ｐゴシック" charset="-128"/>
              </a:defRPr>
            </a:lvl3pPr>
            <a:lvl4pPr>
              <a:defRPr sz="2800" u="sng">
                <a:solidFill>
                  <a:schemeClr val="tx1"/>
                </a:solidFill>
                <a:latin typeface="Times New Roman" charset="0"/>
                <a:ea typeface="ＭＳ Ｐゴシック" charset="-128"/>
              </a:defRPr>
            </a:lvl4pPr>
            <a:lvl5pPr>
              <a:defRPr sz="2800" u="sng">
                <a:solidFill>
                  <a:schemeClr val="tx1"/>
                </a:solidFill>
                <a:latin typeface="Times New Roman" charset="0"/>
                <a:ea typeface="ＭＳ Ｐゴシック" charset="-128"/>
              </a:defRPr>
            </a:lvl5pPr>
            <a:lvl6pPr marL="457200" eaLnBrk="0" fontAlgn="base" hangingPunct="0">
              <a:spcBef>
                <a:spcPct val="0"/>
              </a:spcBef>
              <a:spcAft>
                <a:spcPct val="0"/>
              </a:spcAft>
              <a:defRPr sz="2800" u="sng">
                <a:solidFill>
                  <a:schemeClr val="tx1"/>
                </a:solidFill>
                <a:latin typeface="Times New Roman" charset="0"/>
                <a:ea typeface="ＭＳ Ｐゴシック" charset="-128"/>
              </a:defRPr>
            </a:lvl6pPr>
            <a:lvl7pPr marL="914400" eaLnBrk="0" fontAlgn="base" hangingPunct="0">
              <a:spcBef>
                <a:spcPct val="0"/>
              </a:spcBef>
              <a:spcAft>
                <a:spcPct val="0"/>
              </a:spcAft>
              <a:defRPr sz="2800" u="sng">
                <a:solidFill>
                  <a:schemeClr val="tx1"/>
                </a:solidFill>
                <a:latin typeface="Times New Roman" charset="0"/>
                <a:ea typeface="ＭＳ Ｐゴシック" charset="-128"/>
              </a:defRPr>
            </a:lvl7pPr>
            <a:lvl8pPr marL="1371600" eaLnBrk="0" fontAlgn="base" hangingPunct="0">
              <a:spcBef>
                <a:spcPct val="0"/>
              </a:spcBef>
              <a:spcAft>
                <a:spcPct val="0"/>
              </a:spcAft>
              <a:defRPr sz="2800" u="sng">
                <a:solidFill>
                  <a:schemeClr val="tx1"/>
                </a:solidFill>
                <a:latin typeface="Times New Roman" charset="0"/>
                <a:ea typeface="ＭＳ Ｐゴシック" charset="-128"/>
              </a:defRPr>
            </a:lvl8pPr>
            <a:lvl9pPr marL="1828800" eaLnBrk="0" fontAlgn="base" hangingPunct="0">
              <a:spcBef>
                <a:spcPct val="0"/>
              </a:spcBef>
              <a:spcAft>
                <a:spcPct val="0"/>
              </a:spcAft>
              <a:defRPr sz="2800" u="sng">
                <a:solidFill>
                  <a:schemeClr val="tx1"/>
                </a:solidFill>
                <a:latin typeface="Times New Roman" charset="0"/>
                <a:ea typeface="ＭＳ Ｐゴシック" charset="-128"/>
              </a:defRPr>
            </a:lvl9pPr>
          </a:lstStyle>
          <a:p>
            <a:fld id="{DEEF6BB9-98DB-4F98-B000-CA533532D73D}" type="slidenum">
              <a:rPr lang="en-US" sz="1100" u="none">
                <a:latin typeface="Proxima Nova Regular" charset="0"/>
                <a:ea typeface="Proxima Nova Regular" charset="0"/>
              </a:rPr>
              <a:pPr/>
              <a:t>19</a:t>
            </a:fld>
            <a:endParaRPr lang="en-US" sz="1100" u="none" dirty="0">
              <a:latin typeface="Proxima Nova Regular" charset="0"/>
              <a:ea typeface="Proxima Nova Regular" charset="0"/>
            </a:endParaRPr>
          </a:p>
        </p:txBody>
      </p:sp>
      <p:sp>
        <p:nvSpPr>
          <p:cNvPr id="92165" name="Rectangle 2"/>
          <p:cNvSpPr>
            <a:spLocks noChangeArrowheads="1"/>
          </p:cNvSpPr>
          <p:nvPr/>
        </p:nvSpPr>
        <p:spPr bwMode="auto">
          <a:xfrm>
            <a:off x="3840163" y="0"/>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92166" name="Rectangle 3"/>
          <p:cNvSpPr>
            <a:spLocks noChangeArrowheads="1"/>
          </p:cNvSpPr>
          <p:nvPr/>
        </p:nvSpPr>
        <p:spPr bwMode="auto">
          <a:xfrm>
            <a:off x="3840163" y="9005888"/>
            <a:ext cx="29384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53" tIns="0" rIns="19353" bIns="0" anchor="b"/>
          <a:lstStyle/>
          <a:p>
            <a:pPr algn="r" defTabSz="928688"/>
            <a:r>
              <a:rPr lang="en-US" sz="1100" dirty="0">
                <a:latin typeface="Proxima Nova Regular" charset="0"/>
              </a:rPr>
              <a:t>15</a:t>
            </a:r>
          </a:p>
        </p:txBody>
      </p:sp>
      <p:sp>
        <p:nvSpPr>
          <p:cNvPr id="92167" name="Rectangle 4"/>
          <p:cNvSpPr>
            <a:spLocks noChangeArrowheads="1"/>
          </p:cNvSpPr>
          <p:nvPr/>
        </p:nvSpPr>
        <p:spPr bwMode="auto">
          <a:xfrm>
            <a:off x="0" y="9005888"/>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92168" name="Rectangle 5"/>
          <p:cNvSpPr>
            <a:spLocks noChangeArrowheads="1"/>
          </p:cNvSpPr>
          <p:nvPr/>
        </p:nvSpPr>
        <p:spPr bwMode="auto">
          <a:xfrm>
            <a:off x="0" y="0"/>
            <a:ext cx="29384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874" tIns="43937" rIns="87874" bIns="43937" anchor="ctr"/>
          <a:lstStyle/>
          <a:p>
            <a:endParaRPr lang="en-US" dirty="0">
              <a:latin typeface="Proxima Nova Regular" charset="0"/>
            </a:endParaRPr>
          </a:p>
        </p:txBody>
      </p:sp>
      <p:sp>
        <p:nvSpPr>
          <p:cNvPr id="92169" name="Rectangle 6"/>
          <p:cNvSpPr>
            <a:spLocks noGrp="1" noRot="1" noChangeAspect="1" noChangeArrowheads="1" noTextEdit="1"/>
          </p:cNvSpPr>
          <p:nvPr>
            <p:ph type="sldImg"/>
          </p:nvPr>
        </p:nvSpPr>
        <p:spPr>
          <a:ln cap="flat"/>
        </p:spPr>
      </p:sp>
      <p:sp>
        <p:nvSpPr>
          <p:cNvPr id="92170"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24" tIns="45155" rIns="91924" bIns="45155"/>
          <a:lstStyle/>
          <a:p>
            <a:endParaRPr lang="en-US" dirty="0">
              <a:latin typeface="Proxima Nova Regular" charset="0"/>
              <a:ea typeface="Proxima Nova Regular" charset="0"/>
            </a:endParaRPr>
          </a:p>
        </p:txBody>
      </p:sp>
    </p:spTree>
    <p:extLst>
      <p:ext uri="{BB962C8B-B14F-4D97-AF65-F5344CB8AC3E}">
        <p14:creationId xmlns:p14="http://schemas.microsoft.com/office/powerpoint/2010/main" val="180909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2</a:t>
            </a:fld>
            <a:endParaRPr lang="en-US" dirty="0"/>
          </a:p>
        </p:txBody>
      </p:sp>
    </p:spTree>
    <p:extLst>
      <p:ext uri="{BB962C8B-B14F-4D97-AF65-F5344CB8AC3E}">
        <p14:creationId xmlns:p14="http://schemas.microsoft.com/office/powerpoint/2010/main" val="661538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3974294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211276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t>22</a:t>
            </a:fld>
            <a:endParaRPr lang="en-US" dirty="0"/>
          </a:p>
        </p:txBody>
      </p:sp>
    </p:spTree>
    <p:extLst>
      <p:ext uri="{BB962C8B-B14F-4D97-AF65-F5344CB8AC3E}">
        <p14:creationId xmlns:p14="http://schemas.microsoft.com/office/powerpoint/2010/main" val="2640854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23</a:t>
            </a:fld>
            <a:endParaRPr lang="en-US" dirty="0"/>
          </a:p>
        </p:txBody>
      </p:sp>
    </p:spTree>
    <p:extLst>
      <p:ext uri="{BB962C8B-B14F-4D97-AF65-F5344CB8AC3E}">
        <p14:creationId xmlns:p14="http://schemas.microsoft.com/office/powerpoint/2010/main" val="2230821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2166054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25</a:t>
            </a:fld>
            <a:endParaRPr lang="en-US" dirty="0"/>
          </a:p>
        </p:txBody>
      </p:sp>
    </p:spTree>
    <p:extLst>
      <p:ext uri="{BB962C8B-B14F-4D97-AF65-F5344CB8AC3E}">
        <p14:creationId xmlns:p14="http://schemas.microsoft.com/office/powerpoint/2010/main" val="368215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pPr/>
              <a:t>26</a:t>
            </a:fld>
            <a:endParaRPr lang="en-US" dirty="0"/>
          </a:p>
        </p:txBody>
      </p:sp>
    </p:spTree>
    <p:extLst>
      <p:ext uri="{BB962C8B-B14F-4D97-AF65-F5344CB8AC3E}">
        <p14:creationId xmlns:p14="http://schemas.microsoft.com/office/powerpoint/2010/main" val="3089977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27</a:t>
            </a:fld>
            <a:endParaRPr lang="en-US" dirty="0"/>
          </a:p>
        </p:txBody>
      </p:sp>
    </p:spTree>
    <p:extLst>
      <p:ext uri="{BB962C8B-B14F-4D97-AF65-F5344CB8AC3E}">
        <p14:creationId xmlns:p14="http://schemas.microsoft.com/office/powerpoint/2010/main" val="1635552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28</a:t>
            </a:fld>
            <a:endParaRPr lang="en-US" dirty="0"/>
          </a:p>
        </p:txBody>
      </p:sp>
    </p:spTree>
    <p:extLst>
      <p:ext uri="{BB962C8B-B14F-4D97-AF65-F5344CB8AC3E}">
        <p14:creationId xmlns:p14="http://schemas.microsoft.com/office/powerpoint/2010/main" val="2561391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29</a:t>
            </a:fld>
            <a:endParaRPr lang="en-US" dirty="0"/>
          </a:p>
        </p:txBody>
      </p:sp>
    </p:spTree>
    <p:extLst>
      <p:ext uri="{BB962C8B-B14F-4D97-AF65-F5344CB8AC3E}">
        <p14:creationId xmlns:p14="http://schemas.microsoft.com/office/powerpoint/2010/main" val="3276932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pPr/>
              <a:t>3</a:t>
            </a:fld>
            <a:endParaRPr lang="en-US" dirty="0"/>
          </a:p>
        </p:txBody>
      </p:sp>
    </p:spTree>
    <p:extLst>
      <p:ext uri="{BB962C8B-B14F-4D97-AF65-F5344CB8AC3E}">
        <p14:creationId xmlns:p14="http://schemas.microsoft.com/office/powerpoint/2010/main" val="1858089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30</a:t>
            </a:fld>
            <a:endParaRPr lang="en-US" dirty="0"/>
          </a:p>
        </p:txBody>
      </p:sp>
    </p:spTree>
    <p:extLst>
      <p:ext uri="{BB962C8B-B14F-4D97-AF65-F5344CB8AC3E}">
        <p14:creationId xmlns:p14="http://schemas.microsoft.com/office/powerpoint/2010/main" val="2714581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B2FDE-2E55-4B3D-B7EA-09D0CC108070}" type="slidenum">
              <a:rPr lang="en-US" smtClean="0"/>
              <a:pPr/>
              <a:t>31</a:t>
            </a:fld>
            <a:endParaRPr lang="en-US" dirty="0"/>
          </a:p>
        </p:txBody>
      </p:sp>
    </p:spTree>
    <p:extLst>
      <p:ext uri="{BB962C8B-B14F-4D97-AF65-F5344CB8AC3E}">
        <p14:creationId xmlns:p14="http://schemas.microsoft.com/office/powerpoint/2010/main" val="1153289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4183900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3964493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404503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pPr/>
              <a:t>4</a:t>
            </a:fld>
            <a:endParaRPr lang="en-US" dirty="0"/>
          </a:p>
        </p:txBody>
      </p:sp>
    </p:spTree>
    <p:extLst>
      <p:ext uri="{BB962C8B-B14F-4D97-AF65-F5344CB8AC3E}">
        <p14:creationId xmlns:p14="http://schemas.microsoft.com/office/powerpoint/2010/main" val="211371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t>5</a:t>
            </a:fld>
            <a:endParaRPr lang="en-US" dirty="0"/>
          </a:p>
        </p:txBody>
      </p:sp>
    </p:spTree>
    <p:extLst>
      <p:ext uri="{BB962C8B-B14F-4D97-AF65-F5344CB8AC3E}">
        <p14:creationId xmlns:p14="http://schemas.microsoft.com/office/powerpoint/2010/main" val="75639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138220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406209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endParaRPr lang="en-US" dirty="0"/>
          </a:p>
        </p:txBody>
      </p:sp>
    </p:spTree>
    <p:extLst>
      <p:ext uri="{BB962C8B-B14F-4D97-AF65-F5344CB8AC3E}">
        <p14:creationId xmlns:p14="http://schemas.microsoft.com/office/powerpoint/2010/main" val="3881122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EBB2FDE-2E55-4B3D-B7EA-09D0CC108070}" type="slidenum">
              <a:rPr lang="en-US" smtClean="0"/>
              <a:pPr/>
              <a:t>9</a:t>
            </a:fld>
            <a:endParaRPr lang="en-US" dirty="0"/>
          </a:p>
        </p:txBody>
      </p:sp>
    </p:spTree>
    <p:extLst>
      <p:ext uri="{BB962C8B-B14F-4D97-AF65-F5344CB8AC3E}">
        <p14:creationId xmlns:p14="http://schemas.microsoft.com/office/powerpoint/2010/main" val="625056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b.cs.cmu.edu/" TargetMode="External"/><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3" name="CMU LOGO" hidden="1">
            <a:extLst>
              <a:ext uri="{FF2B5EF4-FFF2-40B4-BE49-F238E27FC236}">
                <a16:creationId xmlns:a16="http://schemas.microsoft.com/office/drawing/2014/main" id="{A6279927-EE9F-8A29-2CCB-28AAACD5E8C1}"/>
              </a:ext>
            </a:extLst>
          </p:cNvPr>
          <p:cNvGrpSpPr/>
          <p:nvPr/>
        </p:nvGrpSpPr>
        <p:grpSpPr>
          <a:xfrm>
            <a:off x="325636" y="471153"/>
            <a:ext cx="914400" cy="548640"/>
            <a:chOff x="325636" y="760714"/>
            <a:chExt cx="914400" cy="548640"/>
          </a:xfrm>
        </p:grpSpPr>
        <p:sp>
          <p:nvSpPr>
            <p:cNvPr id="23" name="Rectangle: Rounded Corners 22">
              <a:extLst>
                <a:ext uri="{FF2B5EF4-FFF2-40B4-BE49-F238E27FC236}">
                  <a16:creationId xmlns:a16="http://schemas.microsoft.com/office/drawing/2014/main" id="{AEBE596A-5B25-6A4A-3895-76D6B8649774}"/>
                </a:ext>
              </a:extLst>
            </p:cNvPr>
            <p:cNvSpPr/>
            <p:nvPr/>
          </p:nvSpPr>
          <p:spPr>
            <a:xfrm>
              <a:off x="325636" y="760714"/>
              <a:ext cx="914400" cy="548640"/>
            </a:xfrm>
            <a:prstGeom prst="roundRect">
              <a:avLst>
                <a:gd name="adj" fmla="val 1910"/>
              </a:avLst>
            </a:prstGeom>
            <a:solidFill>
              <a:srgbClr val="C300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34" name="Graphic 33">
              <a:hlinkClick r:id="rId2"/>
              <a:extLst>
                <a:ext uri="{FF2B5EF4-FFF2-40B4-BE49-F238E27FC236}">
                  <a16:creationId xmlns:a16="http://schemas.microsoft.com/office/drawing/2014/main" id="{42BCC96F-C450-CF5C-629F-09937B0D1D5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17076" y="797240"/>
              <a:ext cx="731520" cy="475588"/>
            </a:xfrm>
            <a:prstGeom prst="rect">
              <a:avLst/>
            </a:prstGeom>
          </p:spPr>
        </p:pic>
      </p:grpSp>
      <p:pic>
        <p:nvPicPr>
          <p:cNvPr id="12" name="Graphic 11">
            <a:extLst>
              <a:ext uri="{FF2B5EF4-FFF2-40B4-BE49-F238E27FC236}">
                <a16:creationId xmlns:a16="http://schemas.microsoft.com/office/drawing/2014/main" id="{2852B086-E288-CBD2-C5C5-DFEC76D968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3922" y="240601"/>
            <a:ext cx="3291840" cy="291552"/>
          </a:xfrm>
          <a:prstGeom prst="rect">
            <a:avLst/>
          </a:prstGeom>
        </p:spPr>
      </p:pic>
      <p:sp>
        <p:nvSpPr>
          <p:cNvPr id="4" name="Title 1">
            <a:extLst>
              <a:ext uri="{FF2B5EF4-FFF2-40B4-BE49-F238E27FC236}">
                <a16:creationId xmlns:a16="http://schemas.microsoft.com/office/drawing/2014/main" id="{B3D0993A-BF60-CE79-0F1C-786FEAAE2891}"/>
              </a:ext>
            </a:extLst>
          </p:cNvPr>
          <p:cNvSpPr txBox="1">
            <a:spLocks/>
          </p:cNvSpPr>
          <p:nvPr/>
        </p:nvSpPr>
        <p:spPr>
          <a:xfrm>
            <a:off x="0" y="1790327"/>
            <a:ext cx="9144000" cy="1470025"/>
          </a:xfrm>
          <a:prstGeom prst="rect">
            <a:avLst/>
          </a:prstGeom>
          <a:solidFill>
            <a:srgbClr val="4B9CD3"/>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400" b="0" dirty="0">
              <a:solidFill>
                <a:schemeClr val="bg1"/>
              </a:solidFill>
              <a:effectLst/>
              <a:latin typeface="+mj-lt"/>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0" dirty="0">
                <a:solidFill>
                  <a:schemeClr val="bg1"/>
                </a:solidFill>
                <a:effectLst/>
                <a:latin typeface="+mj-lt"/>
              </a:rPr>
              <a:t>COMP 421: Files &amp; Databases</a:t>
            </a:r>
            <a:endParaRPr lang="en-US" sz="4400" dirty="0">
              <a:solidFill>
                <a:schemeClr val="bg1"/>
              </a:solidFill>
              <a:effectLst/>
              <a:latin typeface="+mj-lt"/>
            </a:endParaRPr>
          </a:p>
        </p:txBody>
      </p:sp>
      <p:sp>
        <p:nvSpPr>
          <p:cNvPr id="13" name="Text Placeholder 12">
            <a:extLst>
              <a:ext uri="{FF2B5EF4-FFF2-40B4-BE49-F238E27FC236}">
                <a16:creationId xmlns:a16="http://schemas.microsoft.com/office/drawing/2014/main" id="{EACDE41B-5E08-2993-AFF2-8F1706E56124}"/>
              </a:ext>
            </a:extLst>
          </p:cNvPr>
          <p:cNvSpPr>
            <a:spLocks noGrp="1"/>
          </p:cNvSpPr>
          <p:nvPr>
            <p:ph type="body" sz="quarter" idx="10" hasCustomPrompt="1"/>
          </p:nvPr>
        </p:nvSpPr>
        <p:spPr>
          <a:xfrm>
            <a:off x="1676400" y="3260725"/>
            <a:ext cx="6019800" cy="1063625"/>
          </a:xfrm>
          <a:prstGeom prst="rect">
            <a:avLst/>
          </a:prstGeom>
        </p:spPr>
        <p:txBody>
          <a:bodyPr/>
          <a:lstStyle>
            <a:lvl1pPr marL="0" indent="0" algn="ctr">
              <a:buNone/>
              <a:defRPr>
                <a:solidFill>
                  <a:schemeClr val="bg1">
                    <a:lumMod val="65000"/>
                  </a:schemeClr>
                </a:solidFill>
              </a:defRPr>
            </a:lvl1pPr>
          </a:lstStyle>
          <a:p>
            <a:pPr lvl="0"/>
            <a:r>
              <a:rPr lang="en-US" dirty="0"/>
              <a:t>Lecture Name!</a:t>
            </a:r>
          </a:p>
        </p:txBody>
      </p:sp>
    </p:spTree>
    <p:extLst>
      <p:ext uri="{BB962C8B-B14F-4D97-AF65-F5344CB8AC3E}">
        <p14:creationId xmlns:p14="http://schemas.microsoft.com/office/powerpoint/2010/main" val="27862705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d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a:xfrm>
            <a:off x="457200" y="971550"/>
            <a:ext cx="4754880" cy="3657600"/>
          </a:xfrm>
          <a:prstGeom prst="rect">
            <a:avLst/>
          </a:prstGeom>
        </p:spPr>
        <p:txBody>
          <a:bodyPr/>
          <a:lstStyle>
            <a:lvl1pPr>
              <a:lnSpc>
                <a:spcPct val="90000"/>
              </a:lnSpc>
              <a:defRPr sz="2400"/>
            </a:lvl1pPr>
            <a:lvl2pPr>
              <a:lnSpc>
                <a:spcPct val="90000"/>
              </a:lnSpc>
              <a:defRPr sz="2000"/>
            </a:lvl2pPr>
            <a:lvl3pPr>
              <a:lnSpc>
                <a:spcPct val="90000"/>
              </a:lnSpc>
              <a:defRPr sz="1400"/>
            </a:lvl3pPr>
            <a:lvl4pPr>
              <a:lnSpc>
                <a:spcPct val="90000"/>
              </a:lnSpc>
              <a:defRPr sz="1200"/>
            </a:lvl4pPr>
            <a:lvl5pPr>
              <a:lnSpc>
                <a:spcPct val="9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14A738A1-3F8B-F678-C69C-FFB31A0D00D6}"/>
              </a:ext>
            </a:extLst>
          </p:cNvPr>
          <p:cNvSpPr>
            <a:spLocks noGrp="1"/>
          </p:cNvSpPr>
          <p:nvPr>
            <p:ph type="sldNum" sz="quarter" idx="4"/>
          </p:nvPr>
        </p:nvSpPr>
        <p:spPr>
          <a:xfrm>
            <a:off x="8757644" y="30955"/>
            <a:ext cx="386355" cy="254795"/>
          </a:xfrm>
          <a:prstGeom prst="rect">
            <a:avLst/>
          </a:prstGeom>
          <a:solidFill>
            <a:schemeClr val="bg1">
              <a:lumMod val="50000"/>
            </a:schemeClr>
          </a:solidFill>
        </p:spPr>
        <p:txBody>
          <a:bodyPr/>
          <a:lstStyle>
            <a:lvl1pPr algn="r">
              <a:defRPr sz="1200" b="0">
                <a:solidFill>
                  <a:schemeClr val="bg1"/>
                </a:solidFill>
                <a:latin typeface="Consolas" panose="020B0609020204030204" pitchFamily="49" charset="0"/>
                <a:cs typeface="Consolas" panose="020B0609020204030204" pitchFamily="49" charset="0"/>
              </a:defRPr>
            </a:lvl1pPr>
          </a:lstStyle>
          <a:p>
            <a:fld id="{97DD1AB5-42BA-4E8A-BFEE-435884E16AAB}" type="slidenum">
              <a:rPr lang="en-US" smtClean="0"/>
              <a:pPr/>
              <a:t>‹#›</a:t>
            </a:fld>
            <a:endParaRPr lang="en-US" dirty="0"/>
          </a:p>
        </p:txBody>
      </p:sp>
    </p:spTree>
    <p:extLst>
      <p:ext uri="{BB962C8B-B14F-4D97-AF65-F5344CB8AC3E}">
        <p14:creationId xmlns:p14="http://schemas.microsoft.com/office/powerpoint/2010/main" val="260783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igh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a:xfrm>
            <a:off x="4373880" y="971550"/>
            <a:ext cx="4389120" cy="3657600"/>
          </a:xfrm>
        </p:spPr>
        <p:txBody>
          <a:bodyPr/>
          <a:lstStyle>
            <a:lvl1pPr>
              <a:lnSpc>
                <a:spcPct val="90000"/>
              </a:lnSpc>
              <a:defRPr sz="2400"/>
            </a:lvl1pPr>
            <a:lvl2pPr>
              <a:lnSpc>
                <a:spcPct val="90000"/>
              </a:lnSpc>
              <a:defRPr sz="2000"/>
            </a:lvl2pPr>
            <a:lvl3pPr>
              <a:lnSpc>
                <a:spcPct val="90000"/>
              </a:lnSpc>
              <a:defRPr sz="1400"/>
            </a:lvl3pPr>
            <a:lvl4pPr>
              <a:lnSpc>
                <a:spcPct val="90000"/>
              </a:lnSpc>
              <a:defRPr sz="1200"/>
            </a:lvl4pPr>
            <a:lvl5pPr>
              <a:lnSpc>
                <a:spcPct val="9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DA6CF122-5223-8FC2-39AE-F66176D11958}"/>
              </a:ext>
            </a:extLst>
          </p:cNvPr>
          <p:cNvSpPr>
            <a:spLocks noGrp="1"/>
          </p:cNvSpPr>
          <p:nvPr>
            <p:ph type="sldNum" sz="quarter" idx="4"/>
          </p:nvPr>
        </p:nvSpPr>
        <p:spPr>
          <a:xfrm>
            <a:off x="8757644" y="30955"/>
            <a:ext cx="386355" cy="254795"/>
          </a:xfrm>
          <a:prstGeom prst="rect">
            <a:avLst/>
          </a:prstGeom>
          <a:solidFill>
            <a:schemeClr val="bg1">
              <a:lumMod val="50000"/>
            </a:schemeClr>
          </a:solidFill>
        </p:spPr>
        <p:txBody>
          <a:bodyPr/>
          <a:lstStyle>
            <a:lvl1pPr algn="r">
              <a:defRPr sz="1200" b="0">
                <a:solidFill>
                  <a:schemeClr val="bg1"/>
                </a:solidFill>
                <a:latin typeface="Consolas" panose="020B0609020204030204" pitchFamily="49" charset="0"/>
                <a:cs typeface="Consolas" panose="020B0609020204030204" pitchFamily="49" charset="0"/>
              </a:defRPr>
            </a:lvl1pPr>
          </a:lstStyle>
          <a:p>
            <a:fld id="{97DD1AB5-42BA-4E8A-BFEE-435884E16AAB}" type="slidenum">
              <a:rPr lang="en-US" smtClean="0"/>
              <a:pPr/>
              <a:t>‹#›</a:t>
            </a:fld>
            <a:endParaRPr lang="en-US" dirty="0"/>
          </a:p>
        </p:txBody>
      </p:sp>
    </p:spTree>
    <p:extLst>
      <p:ext uri="{BB962C8B-B14F-4D97-AF65-F5344CB8AC3E}">
        <p14:creationId xmlns:p14="http://schemas.microsoft.com/office/powerpoint/2010/main" val="16167091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14" name="Slide Number Placeholder 5">
            <a:extLst>
              <a:ext uri="{FF2B5EF4-FFF2-40B4-BE49-F238E27FC236}">
                <a16:creationId xmlns:a16="http://schemas.microsoft.com/office/drawing/2014/main" id="{AA415270-53F7-23E6-805D-9160C949F8D9}"/>
              </a:ext>
            </a:extLst>
          </p:cNvPr>
          <p:cNvSpPr>
            <a:spLocks noGrp="1"/>
          </p:cNvSpPr>
          <p:nvPr>
            <p:ph type="sldNum" sz="quarter" idx="4"/>
          </p:nvPr>
        </p:nvSpPr>
        <p:spPr>
          <a:xfrm>
            <a:off x="8757644" y="30955"/>
            <a:ext cx="386355" cy="254795"/>
          </a:xfrm>
          <a:prstGeom prst="rect">
            <a:avLst/>
          </a:prstGeom>
          <a:solidFill>
            <a:schemeClr val="bg1">
              <a:lumMod val="50000"/>
            </a:schemeClr>
          </a:solidFill>
        </p:spPr>
        <p:txBody>
          <a:bodyPr/>
          <a:lstStyle>
            <a:lvl1pPr algn="r">
              <a:defRPr sz="1200" b="0">
                <a:solidFill>
                  <a:schemeClr val="bg1"/>
                </a:solidFill>
                <a:latin typeface="Consolas" panose="020B0609020204030204" pitchFamily="49" charset="0"/>
                <a:cs typeface="Consolas" panose="020B0609020204030204" pitchFamily="49" charset="0"/>
              </a:defRPr>
            </a:lvl1pPr>
          </a:lstStyle>
          <a:p>
            <a:fld id="{97DD1AB5-42BA-4E8A-BFEE-435884E16AAB}" type="slidenum">
              <a:rPr lang="en-US" smtClean="0"/>
              <a:pPr/>
              <a:t>‹#›</a:t>
            </a:fld>
            <a:endParaRPr lang="en-US" dirty="0"/>
          </a:p>
        </p:txBody>
      </p:sp>
    </p:spTree>
    <p:extLst>
      <p:ext uri="{BB962C8B-B14F-4D97-AF65-F5344CB8AC3E}">
        <p14:creationId xmlns:p14="http://schemas.microsoft.com/office/powerpoint/2010/main" val="408270889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707E67-347D-98D8-549D-5A3070895572}"/>
              </a:ext>
            </a:extLst>
          </p:cNvPr>
          <p:cNvSpPr>
            <a:spLocks noGrp="1"/>
          </p:cNvSpPr>
          <p:nvPr>
            <p:ph type="sldNum" sz="quarter" idx="4"/>
          </p:nvPr>
        </p:nvSpPr>
        <p:spPr>
          <a:xfrm>
            <a:off x="8757644" y="30955"/>
            <a:ext cx="386355" cy="254795"/>
          </a:xfrm>
          <a:prstGeom prst="rect">
            <a:avLst/>
          </a:prstGeom>
          <a:solidFill>
            <a:schemeClr val="bg1">
              <a:lumMod val="50000"/>
            </a:schemeClr>
          </a:solidFill>
        </p:spPr>
        <p:txBody>
          <a:bodyPr/>
          <a:lstStyle>
            <a:lvl1pPr algn="r">
              <a:defRPr sz="1200" b="0">
                <a:solidFill>
                  <a:schemeClr val="bg1"/>
                </a:solidFill>
                <a:latin typeface="Consolas" panose="020B0609020204030204" pitchFamily="49" charset="0"/>
                <a:cs typeface="Consolas" panose="020B0609020204030204" pitchFamily="49" charset="0"/>
              </a:defRPr>
            </a:lvl1pPr>
          </a:lstStyle>
          <a:p>
            <a:fld id="{97DD1AB5-42BA-4E8A-BFEE-435884E16AAB}" type="slidenum">
              <a:rPr lang="en-US" smtClean="0"/>
              <a:pPr/>
              <a:t>‹#›</a:t>
            </a:fld>
            <a:endParaRPr lang="en-US" dirty="0"/>
          </a:p>
        </p:txBody>
      </p:sp>
    </p:spTree>
    <p:extLst>
      <p:ext uri="{BB962C8B-B14F-4D97-AF65-F5344CB8AC3E}">
        <p14:creationId xmlns:p14="http://schemas.microsoft.com/office/powerpoint/2010/main" val="3514205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C68C0F3-3232-CB1F-B9FF-BCF574141746}"/>
              </a:ext>
            </a:extLst>
          </p:cNvPr>
          <p:cNvSpPr>
            <a:spLocks noGrp="1"/>
          </p:cNvSpPr>
          <p:nvPr>
            <p:ph sz="quarter" idx="11"/>
          </p:nvPr>
        </p:nvSpPr>
        <p:spPr>
          <a:xfrm>
            <a:off x="628650" y="971550"/>
            <a:ext cx="7886700" cy="3810000"/>
          </a:xfrm>
          <a:prstGeom prst="rect">
            <a:avLst/>
          </a:prstGeom>
        </p:spPr>
        <p:txBody>
          <a:bodyPr>
            <a:normAutofit/>
          </a:bodyPr>
          <a:lstStyle>
            <a:lvl1pPr>
              <a:lnSpc>
                <a:spcPct val="110000"/>
              </a:lnSpc>
              <a:spcBef>
                <a:spcPts val="300"/>
              </a:spcBef>
              <a:spcAft>
                <a:spcPts val="300"/>
              </a:spcAft>
              <a:defRPr sz="2800">
                <a:solidFill>
                  <a:schemeClr val="tx1">
                    <a:lumMod val="65000"/>
                    <a:lumOff val="35000"/>
                  </a:schemeClr>
                </a:solidFill>
                <a:latin typeface="CRIMSON TEXT" panose="02000503000000000000" pitchFamily="2" charset="77"/>
              </a:defRPr>
            </a:lvl1pPr>
            <a:lvl2pPr marL="0" indent="0">
              <a:lnSpc>
                <a:spcPct val="110000"/>
              </a:lnSpc>
              <a:spcBef>
                <a:spcPts val="300"/>
              </a:spcBef>
              <a:spcAft>
                <a:spcPts val="300"/>
              </a:spcAft>
              <a:buSzPct val="90000"/>
              <a:buFont typeface="System Font Regular"/>
              <a:buNone/>
              <a:defRPr sz="2400">
                <a:solidFill>
                  <a:schemeClr val="tx1">
                    <a:lumMod val="65000"/>
                    <a:lumOff val="35000"/>
                  </a:schemeClr>
                </a:solidFill>
                <a:latin typeface="CRIMSON TEXT" panose="02000503000000000000" pitchFamily="2" charset="77"/>
              </a:defRPr>
            </a:lvl2pPr>
            <a:lvl3pPr marL="914400" indent="0">
              <a:lnSpc>
                <a:spcPct val="110000"/>
              </a:lnSpc>
              <a:spcBef>
                <a:spcPts val="300"/>
              </a:spcBef>
              <a:spcAft>
                <a:spcPts val="300"/>
              </a:spcAft>
              <a:buSzPct val="90000"/>
              <a:buFont typeface="System Font Regular"/>
              <a:buNone/>
              <a:defRPr sz="2400">
                <a:solidFill>
                  <a:schemeClr val="tx1">
                    <a:lumMod val="65000"/>
                    <a:lumOff val="35000"/>
                  </a:schemeClr>
                </a:solidFill>
                <a:latin typeface="CRIMSON TEXT" panose="02000503000000000000" pitchFamily="2" charset="77"/>
              </a:defRPr>
            </a:lvl3pPr>
            <a:lvl4pPr marL="1371600" indent="0">
              <a:lnSpc>
                <a:spcPct val="110000"/>
              </a:lnSpc>
              <a:spcBef>
                <a:spcPts val="300"/>
              </a:spcBef>
              <a:spcAft>
                <a:spcPts val="300"/>
              </a:spcAft>
              <a:buSzPct val="90000"/>
              <a:buFont typeface="System Font Regular"/>
              <a:buNone/>
              <a:defRPr sz="2000">
                <a:solidFill>
                  <a:schemeClr val="tx1">
                    <a:lumMod val="65000"/>
                    <a:lumOff val="35000"/>
                  </a:schemeClr>
                </a:solidFill>
                <a:latin typeface="CRIMSON TEXT" panose="02000503000000000000" pitchFamily="2" charset="77"/>
              </a:defRPr>
            </a:lvl4pPr>
            <a:lvl5pPr marL="1828800" indent="0">
              <a:lnSpc>
                <a:spcPct val="110000"/>
              </a:lnSpc>
              <a:spcBef>
                <a:spcPts val="300"/>
              </a:spcBef>
              <a:spcAft>
                <a:spcPts val="300"/>
              </a:spcAft>
              <a:buSzPct val="90000"/>
              <a:buFont typeface="System Font Regular"/>
              <a:buNone/>
              <a:defRPr sz="2000">
                <a:solidFill>
                  <a:schemeClr val="tx1">
                    <a:lumMod val="65000"/>
                    <a:lumOff val="35000"/>
                  </a:schemeClr>
                </a:solidFill>
                <a:latin typeface="CRIMSON TEXT" panose="02000503000000000000"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D26A410E-1393-BE00-D124-9AC4FEA35CB4}"/>
              </a:ext>
            </a:extLst>
          </p:cNvPr>
          <p:cNvSpPr>
            <a:spLocks noGrp="1"/>
          </p:cNvSpPr>
          <p:nvPr>
            <p:ph type="title"/>
          </p:nvPr>
        </p:nvSpPr>
        <p:spPr>
          <a:xfrm>
            <a:off x="628650" y="274639"/>
            <a:ext cx="7886700" cy="5984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39E75BC5-5E05-9EB9-A2CF-34ADD0499D7B}"/>
              </a:ext>
            </a:extLst>
          </p:cNvPr>
          <p:cNvSpPr>
            <a:spLocks noGrp="1"/>
          </p:cNvSpPr>
          <p:nvPr>
            <p:ph type="sldNum" sz="quarter" idx="4"/>
          </p:nvPr>
        </p:nvSpPr>
        <p:spPr>
          <a:xfrm>
            <a:off x="8757644" y="30955"/>
            <a:ext cx="386355" cy="254795"/>
          </a:xfrm>
          <a:prstGeom prst="rect">
            <a:avLst/>
          </a:prstGeom>
          <a:solidFill>
            <a:schemeClr val="bg1">
              <a:lumMod val="50000"/>
            </a:schemeClr>
          </a:solidFill>
        </p:spPr>
        <p:txBody>
          <a:bodyPr/>
          <a:lstStyle>
            <a:lvl1pPr algn="r">
              <a:defRPr sz="1200" b="0">
                <a:solidFill>
                  <a:schemeClr val="bg1"/>
                </a:solidFill>
                <a:latin typeface="Consolas" panose="020B0609020204030204" pitchFamily="49" charset="0"/>
                <a:cs typeface="Consolas" panose="020B0609020204030204" pitchFamily="49" charset="0"/>
              </a:defRPr>
            </a:lvl1pPr>
          </a:lstStyle>
          <a:p>
            <a:fld id="{97DD1AB5-42BA-4E8A-BFEE-435884E16AAB}" type="slidenum">
              <a:rPr lang="en-US" smtClean="0"/>
              <a:pPr/>
              <a:t>‹#›</a:t>
            </a:fld>
            <a:endParaRPr lang="en-US" dirty="0"/>
          </a:p>
        </p:txBody>
      </p:sp>
    </p:spTree>
    <p:extLst>
      <p:ext uri="{BB962C8B-B14F-4D97-AF65-F5344CB8AC3E}">
        <p14:creationId xmlns:p14="http://schemas.microsoft.com/office/powerpoint/2010/main" val="328040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050"/>
            <a:ext cx="9144000" cy="689371"/>
          </a:xfrm>
        </p:spPr>
        <p:txBody>
          <a:bodyPr lIns="0" rIns="0"/>
          <a:lstStyle/>
          <a:p>
            <a:r>
              <a:rPr lang="en-US" dirty="0"/>
              <a:t>Click To Edit Master Title Style</a:t>
            </a:r>
          </a:p>
        </p:txBody>
      </p:sp>
      <p:sp>
        <p:nvSpPr>
          <p:cNvPr id="3" name="Content Placeholder 2"/>
          <p:cNvSpPr>
            <a:spLocks noGrp="1"/>
          </p:cNvSpPr>
          <p:nvPr>
            <p:ph idx="1"/>
          </p:nvPr>
        </p:nvSpPr>
        <p:spPr>
          <a:xfrm>
            <a:off x="1371600" y="971550"/>
            <a:ext cx="6400800" cy="3657600"/>
          </a:xfrm>
          <a:prstGeom prst="rect">
            <a:avLst/>
          </a:prstGeom>
        </p:spPr>
        <p:txBody>
          <a:bodyPr/>
          <a:lstStyle>
            <a:lvl1pPr>
              <a:lnSpc>
                <a:spcPct val="90000"/>
              </a:lnSpc>
              <a:defRPr sz="2400"/>
            </a:lvl1pPr>
            <a:lvl2pPr>
              <a:lnSpc>
                <a:spcPct val="90000"/>
              </a:lnSpc>
              <a:defRPr sz="2000"/>
            </a:lvl2pPr>
            <a:lvl3pPr>
              <a:lnSpc>
                <a:spcPct val="90000"/>
              </a:lnSpc>
              <a:defRPr sz="1400"/>
            </a:lvl3pPr>
            <a:lvl4pPr>
              <a:lnSpc>
                <a:spcPct val="90000"/>
              </a:lnSpc>
              <a:defRPr sz="1200"/>
            </a:lvl4pPr>
            <a:lvl5pPr>
              <a:lnSpc>
                <a:spcPct val="9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0625DEA1-F8C4-6E87-1A5B-8EC9E0A200B8}"/>
              </a:ext>
            </a:extLst>
          </p:cNvPr>
          <p:cNvSpPr>
            <a:spLocks noGrp="1"/>
          </p:cNvSpPr>
          <p:nvPr>
            <p:ph type="sldNum" sz="quarter" idx="4"/>
          </p:nvPr>
        </p:nvSpPr>
        <p:spPr>
          <a:xfrm>
            <a:off x="8757644" y="30955"/>
            <a:ext cx="386355" cy="254795"/>
          </a:xfrm>
          <a:prstGeom prst="rect">
            <a:avLst/>
          </a:prstGeom>
          <a:solidFill>
            <a:schemeClr val="bg1">
              <a:lumMod val="50000"/>
            </a:schemeClr>
          </a:solidFill>
        </p:spPr>
        <p:txBody>
          <a:bodyPr/>
          <a:lstStyle>
            <a:lvl1pPr algn="r">
              <a:defRPr sz="1200" b="0">
                <a:solidFill>
                  <a:schemeClr val="bg1"/>
                </a:solidFill>
                <a:latin typeface="Consolas" panose="020B0609020204030204" pitchFamily="49" charset="0"/>
                <a:cs typeface="Consolas" panose="020B0609020204030204" pitchFamily="49" charset="0"/>
              </a:defRPr>
            </a:lvl1pPr>
          </a:lstStyle>
          <a:p>
            <a:fld id="{97DD1AB5-42BA-4E8A-BFEE-435884E16AAB}" type="slidenum">
              <a:rPr lang="en-US" smtClean="0"/>
              <a:pPr/>
              <a:t>‹#›</a:t>
            </a:fld>
            <a:endParaRPr lang="en-US" dirty="0"/>
          </a:p>
        </p:txBody>
      </p:sp>
    </p:spTree>
    <p:extLst>
      <p:ext uri="{BB962C8B-B14F-4D97-AF65-F5344CB8AC3E}">
        <p14:creationId xmlns:p14="http://schemas.microsoft.com/office/powerpoint/2010/main" val="35390085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2" descr="Why Choose Unc For A Graduate Degree In Computer Science - Unc Chapel Hill (1287x369), Png Download">
            <a:extLst>
              <a:ext uri="{FF2B5EF4-FFF2-40B4-BE49-F238E27FC236}">
                <a16:creationId xmlns:a16="http://schemas.microsoft.com/office/drawing/2014/main" id="{88E8CE7D-D053-708D-6190-70AECFF14D9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 y="4768313"/>
            <a:ext cx="1066800" cy="30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849821"/>
      </p:ext>
    </p:extLst>
  </p:cSld>
  <p:clrMap bg1="lt1" tx1="dk1" bg2="lt2" tx2="dk2" accent1="accent1" accent2="accent2" accent3="accent3" accent4="accent4" accent5="accent5" accent6="accent6" hlink="hlink" folHlink="folHlink"/>
  <p:sldLayoutIdLst>
    <p:sldLayoutId id="2147483737"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9050"/>
            <a:ext cx="9144000" cy="689371"/>
          </a:xfrm>
          <a:prstGeom prst="rect">
            <a:avLst/>
          </a:prstGeom>
          <a:solidFill>
            <a:srgbClr val="4C9DD2"/>
          </a:solid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71600" y="971550"/>
            <a:ext cx="6400800" cy="3657600"/>
          </a:xfrm>
          <a:prstGeom prst="rect">
            <a:avLst/>
          </a:prstGeom>
        </p:spPr>
        <p:txBody>
          <a:bodyPr vert="horz" lIns="91440" tIns="45720" rIns="91440" bIns="45720" rtlCol="0">
            <a:noAutofit/>
          </a:bodyPr>
          <a:lstStyle/>
          <a:p>
            <a:pPr lvl="0">
              <a:lnSpc>
                <a:spcPct val="90000"/>
              </a:lnSpc>
            </a:pPr>
            <a:r>
              <a:rPr lang="en-US" dirty="0"/>
              <a:t>Click to edit Master text styles</a:t>
            </a:r>
          </a:p>
          <a:p>
            <a:pPr lvl="1">
              <a:lnSpc>
                <a:spcPct val="90000"/>
              </a:lnSpc>
            </a:pPr>
            <a:r>
              <a:rPr lang="en-US" dirty="0"/>
              <a:t>Second level</a:t>
            </a:r>
          </a:p>
        </p:txBody>
      </p:sp>
      <p:pic>
        <p:nvPicPr>
          <p:cNvPr id="7" name="Picture 2" descr="Why Choose Unc For A Graduate Degree In Computer Science - Unc Chapel Hill (1287x369), Png Download">
            <a:extLst>
              <a:ext uri="{FF2B5EF4-FFF2-40B4-BE49-F238E27FC236}">
                <a16:creationId xmlns:a16="http://schemas.microsoft.com/office/drawing/2014/main" id="{90BB534A-2FFF-458A-936D-5FA907B174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4768313"/>
            <a:ext cx="1066800" cy="305871"/>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a:extLst>
              <a:ext uri="{FF2B5EF4-FFF2-40B4-BE49-F238E27FC236}">
                <a16:creationId xmlns:a16="http://schemas.microsoft.com/office/drawing/2014/main" id="{F184061F-78F2-C458-0FBD-F39CC26BA257}"/>
              </a:ext>
            </a:extLst>
          </p:cNvPr>
          <p:cNvSpPr>
            <a:spLocks noGrp="1"/>
          </p:cNvSpPr>
          <p:nvPr>
            <p:ph type="sldNum" sz="quarter" idx="4"/>
          </p:nvPr>
        </p:nvSpPr>
        <p:spPr>
          <a:xfrm>
            <a:off x="8757644" y="30955"/>
            <a:ext cx="386355" cy="254795"/>
          </a:xfrm>
          <a:prstGeom prst="rect">
            <a:avLst/>
          </a:prstGeom>
          <a:solidFill>
            <a:schemeClr val="bg1">
              <a:lumMod val="50000"/>
            </a:schemeClr>
          </a:solidFill>
        </p:spPr>
        <p:txBody>
          <a:bodyPr/>
          <a:lstStyle>
            <a:lvl1pPr algn="r">
              <a:defRPr sz="1200" b="0">
                <a:solidFill>
                  <a:schemeClr val="bg1"/>
                </a:solidFill>
                <a:latin typeface="Consolas" panose="020B0609020204030204" pitchFamily="49" charset="0"/>
                <a:cs typeface="Consolas" panose="020B0609020204030204" pitchFamily="49" charset="0"/>
              </a:defRPr>
            </a:lvl1pPr>
          </a:lstStyle>
          <a:p>
            <a:fld id="{97DD1AB5-42BA-4E8A-BFEE-435884E16AAB}" type="slidenum">
              <a:rPr lang="en-US" smtClean="0"/>
              <a:pPr/>
              <a:t>‹#›</a:t>
            </a:fld>
            <a:endParaRPr lang="en-US" dirty="0"/>
          </a:p>
        </p:txBody>
      </p:sp>
    </p:spTree>
    <p:extLst>
      <p:ext uri="{BB962C8B-B14F-4D97-AF65-F5344CB8AC3E}">
        <p14:creationId xmlns:p14="http://schemas.microsoft.com/office/powerpoint/2010/main" val="324096916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Lst>
  <p:transition>
    <p:fade/>
  </p:transition>
  <p:hf hdr="0" ftr="0" dt="0"/>
  <p:txStyles>
    <p:titleStyle>
      <a:lvl1pPr algn="ctr" defTabSz="914400" rtl="0" eaLnBrk="1" latinLnBrk="0" hangingPunct="1">
        <a:spcBef>
          <a:spcPct val="0"/>
        </a:spcBef>
        <a:buNone/>
        <a:defRPr sz="3200" b="1" kern="1200" spc="0">
          <a:solidFill>
            <a:schemeClr val="bg1"/>
          </a:solidFill>
          <a:latin typeface="+mj-lt"/>
          <a:ea typeface="Open Sans" pitchFamily="34" charset="0"/>
          <a:cs typeface="Open Sans" pitchFamily="34" charset="0"/>
        </a:defRPr>
      </a:lvl1pPr>
    </p:titleStyle>
    <p:bodyStyle>
      <a:lvl1pPr marL="0" indent="0" algn="l" defTabSz="914400" rtl="0" eaLnBrk="1" latinLnBrk="0" hangingPunct="1">
        <a:spcBef>
          <a:spcPts val="600"/>
        </a:spcBef>
        <a:spcAft>
          <a:spcPts val="0"/>
        </a:spcAft>
        <a:buFont typeface="Arial" pitchFamily="34" charset="0"/>
        <a:buNone/>
        <a:defRPr lang="en-US" sz="2400" kern="1200" dirty="0" smtClean="0">
          <a:solidFill>
            <a:schemeClr val="tx1">
              <a:lumMod val="65000"/>
              <a:lumOff val="35000"/>
            </a:schemeClr>
          </a:solidFill>
          <a:latin typeface="+mn-lt"/>
          <a:ea typeface="+mn-ea"/>
          <a:cs typeface="+mn-cs"/>
        </a:defRPr>
      </a:lvl1pPr>
      <a:lvl2pPr marL="342900" indent="-342900" algn="l" defTabSz="914400" rtl="0" eaLnBrk="1" latinLnBrk="0" hangingPunct="1">
        <a:spcBef>
          <a:spcPts val="0"/>
        </a:spcBef>
        <a:buFont typeface="Times New Roman" pitchFamily="18" charset="0"/>
        <a:buChar char="→"/>
        <a:defRPr lang="en-US" sz="2000" kern="1200" dirty="0" smtClean="0">
          <a:solidFill>
            <a:schemeClr val="tx1">
              <a:lumMod val="65000"/>
              <a:lumOff val="3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lumMod val="65000"/>
              <a:lumOff val="35000"/>
            </a:schemeClr>
          </a:solidFill>
          <a:latin typeface="Gentium Book Basic" pitchFamily="2" charset="0"/>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lumMod val="65000"/>
              <a:lumOff val="35000"/>
            </a:schemeClr>
          </a:solidFill>
          <a:latin typeface="Gentium Book Basic" pitchFamily="2" charset="0"/>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lumMod val="65000"/>
              <a:lumOff val="35000"/>
            </a:schemeClr>
          </a:solidFill>
          <a:latin typeface="Gentium Book Basic"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toptal.com/developers/sorting-algorithms"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eapsor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DC3F501-2CE7-8917-DA78-EB9D47FF917A}"/>
              </a:ext>
            </a:extLst>
          </p:cNvPr>
          <p:cNvSpPr>
            <a:spLocks noGrp="1"/>
          </p:cNvSpPr>
          <p:nvPr>
            <p:ph type="body" sz="quarter" idx="10"/>
          </p:nvPr>
        </p:nvSpPr>
        <p:spPr/>
        <p:txBody>
          <a:bodyPr/>
          <a:lstStyle/>
          <a:p>
            <a:r>
              <a:rPr lang="en-US" dirty="0"/>
              <a:t>Lecture 9: Sorting &amp; Aggregation</a:t>
            </a:r>
          </a:p>
        </p:txBody>
      </p:sp>
      <p:sp>
        <p:nvSpPr>
          <p:cNvPr id="4" name="Slide Number Placeholder 3">
            <a:extLst>
              <a:ext uri="{FF2B5EF4-FFF2-40B4-BE49-F238E27FC236}">
                <a16:creationId xmlns:a16="http://schemas.microsoft.com/office/drawing/2014/main" id="{315E8333-1468-048E-7CF6-7649D1948B3C}"/>
              </a:ext>
            </a:extLst>
          </p:cNvPr>
          <p:cNvSpPr>
            <a:spLocks noGrp="1"/>
          </p:cNvSpPr>
          <p:nvPr>
            <p:ph type="sldNum" sz="quarter" idx="4294967295"/>
          </p:nvPr>
        </p:nvSpPr>
        <p:spPr>
          <a:xfrm>
            <a:off x="8758238" y="30163"/>
            <a:ext cx="385762" cy="255587"/>
          </a:xfrm>
          <a:prstGeom prst="rect">
            <a:avLst/>
          </a:prstGeom>
        </p:spPr>
        <p:txBody>
          <a:bodyPr/>
          <a:lstStyle/>
          <a:p>
            <a:fld id="{97DD1AB5-42BA-4E8A-BFEE-435884E16AAB}" type="slidenum">
              <a:rPr lang="en-US" smtClean="0"/>
              <a:pPr/>
              <a:t>1</a:t>
            </a:fld>
            <a:endParaRPr lang="en-US" dirty="0"/>
          </a:p>
        </p:txBody>
      </p:sp>
    </p:spTree>
    <p:extLst>
      <p:ext uri="{BB962C8B-B14F-4D97-AF65-F5344CB8AC3E}">
        <p14:creationId xmlns:p14="http://schemas.microsoft.com/office/powerpoint/2010/main" val="22665507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Simplified 2-Way External Merge Sort</a:t>
            </a:r>
          </a:p>
        </p:txBody>
      </p:sp>
      <p:sp>
        <p:nvSpPr>
          <p:cNvPr id="27651" name="Content Placeholder 2"/>
          <p:cNvSpPr>
            <a:spLocks noGrp="1"/>
          </p:cNvSpPr>
          <p:nvPr>
            <p:ph idx="1"/>
          </p:nvPr>
        </p:nvSpPr>
        <p:spPr/>
        <p:txBody>
          <a:bodyPr/>
          <a:lstStyle/>
          <a:p>
            <a:r>
              <a:rPr lang="en-US" b="1" dirty="0"/>
              <a:t>Pass #0</a:t>
            </a:r>
          </a:p>
          <a:p>
            <a:pPr lvl="1"/>
            <a:r>
              <a:rPr lang="en-US" dirty="0"/>
              <a:t>Read one page of the table into memory</a:t>
            </a:r>
          </a:p>
          <a:p>
            <a:pPr lvl="1"/>
            <a:r>
              <a:rPr lang="en-US" dirty="0"/>
              <a:t>Sort page into a “run” and write it back to disk</a:t>
            </a:r>
          </a:p>
          <a:p>
            <a:pPr lvl="1"/>
            <a:r>
              <a:rPr lang="en-US" dirty="0"/>
              <a:t>Repeat until the whole table has been sorted into runs</a:t>
            </a:r>
          </a:p>
          <a:p>
            <a:endParaRPr lang="en-US" dirty="0"/>
          </a:p>
          <a:p>
            <a:r>
              <a:rPr lang="en-US" b="1" dirty="0"/>
              <a:t>Pass #1,2,3,…</a:t>
            </a:r>
          </a:p>
          <a:p>
            <a:pPr lvl="1"/>
            <a:r>
              <a:rPr lang="en-US" dirty="0"/>
              <a:t>Recursively merge pairs of runs into runs twice as long</a:t>
            </a:r>
          </a:p>
          <a:p>
            <a:pPr lvl="1"/>
            <a:r>
              <a:rPr lang="en-US" dirty="0"/>
              <a:t>Need at least 3 buffer pages (2 for input, 1 for output)</a:t>
            </a:r>
          </a:p>
        </p:txBody>
      </p:sp>
      <p:sp>
        <p:nvSpPr>
          <p:cNvPr id="2" name="Slide Number Placeholder 3" descr=" 5">
            <a:extLst>
              <a:ext uri="{FF2B5EF4-FFF2-40B4-BE49-F238E27FC236}">
                <a16:creationId xmlns:a16="http://schemas.microsoft.com/office/drawing/2014/main" id="{32AC33CE-4E4C-B695-8E5A-03E1CB98E217}"/>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717713697"/>
      </p:ext>
    </p:extLst>
  </p:cSld>
  <p:clrMapOvr>
    <a:masterClrMapping/>
  </p:clrMapOvr>
  <p:transition advTm="78">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56" name="Line 92"/>
          <p:cNvSpPr>
            <a:spLocks noChangeShapeType="1"/>
          </p:cNvSpPr>
          <p:nvPr/>
        </p:nvSpPr>
        <p:spPr bwMode="auto">
          <a:xfrm>
            <a:off x="5425439" y="1229066"/>
            <a:ext cx="3566160" cy="0"/>
          </a:xfrm>
          <a:prstGeom prst="line">
            <a:avLst/>
          </a:prstGeom>
          <a:noFill/>
          <a:ln w="12700">
            <a:solidFill>
              <a:schemeClr val="bg1">
                <a:lumMod val="50000"/>
              </a:schemeClr>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algn="ctr"/>
            <a:endParaRPr lang="en-US" sz="1000" b="1" dirty="0">
              <a:latin typeface="Proxima Nova" charset="0"/>
              <a:ea typeface="Proxima Nova" charset="0"/>
              <a:cs typeface="Proxima Nova" charset="0"/>
            </a:endParaRPr>
          </a:p>
        </p:txBody>
      </p:sp>
      <p:sp>
        <p:nvSpPr>
          <p:cNvPr id="36957" name="Line 93"/>
          <p:cNvSpPr>
            <a:spLocks noChangeShapeType="1"/>
          </p:cNvSpPr>
          <p:nvPr/>
        </p:nvSpPr>
        <p:spPr bwMode="auto">
          <a:xfrm>
            <a:off x="5425439" y="1649514"/>
            <a:ext cx="3566160" cy="0"/>
          </a:xfrm>
          <a:prstGeom prst="line">
            <a:avLst/>
          </a:prstGeom>
          <a:noFill/>
          <a:ln w="12700">
            <a:solidFill>
              <a:schemeClr val="bg1">
                <a:lumMod val="50000"/>
              </a:schemeClr>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algn="ctr"/>
            <a:endParaRPr lang="en-US" sz="1000" b="1" dirty="0">
              <a:latin typeface="Proxima Nova" charset="0"/>
              <a:ea typeface="Proxima Nova" charset="0"/>
              <a:cs typeface="Proxima Nova" charset="0"/>
            </a:endParaRPr>
          </a:p>
        </p:txBody>
      </p:sp>
      <p:sp>
        <p:nvSpPr>
          <p:cNvPr id="36958" name="Line 94"/>
          <p:cNvSpPr>
            <a:spLocks noChangeShapeType="1"/>
          </p:cNvSpPr>
          <p:nvPr/>
        </p:nvSpPr>
        <p:spPr bwMode="auto">
          <a:xfrm>
            <a:off x="5425440" y="2256143"/>
            <a:ext cx="3566160" cy="0"/>
          </a:xfrm>
          <a:prstGeom prst="line">
            <a:avLst/>
          </a:prstGeom>
          <a:noFill/>
          <a:ln w="12700">
            <a:solidFill>
              <a:schemeClr val="bg1">
                <a:lumMod val="50000"/>
              </a:schemeClr>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algn="ctr"/>
            <a:endParaRPr lang="en-US" sz="1000" b="1" dirty="0">
              <a:latin typeface="Proxima Nova" charset="0"/>
              <a:ea typeface="Proxima Nova" charset="0"/>
              <a:cs typeface="Proxima Nova" charset="0"/>
            </a:endParaRPr>
          </a:p>
        </p:txBody>
      </p:sp>
      <p:sp>
        <p:nvSpPr>
          <p:cNvPr id="36959" name="Line 95"/>
          <p:cNvSpPr>
            <a:spLocks noChangeShapeType="1"/>
          </p:cNvSpPr>
          <p:nvPr/>
        </p:nvSpPr>
        <p:spPr bwMode="auto">
          <a:xfrm>
            <a:off x="5425440" y="3228942"/>
            <a:ext cx="3566160" cy="0"/>
          </a:xfrm>
          <a:prstGeom prst="line">
            <a:avLst/>
          </a:prstGeom>
          <a:noFill/>
          <a:ln w="12700">
            <a:solidFill>
              <a:schemeClr val="bg1">
                <a:lumMod val="50000"/>
              </a:schemeClr>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algn="ctr"/>
            <a:endParaRPr lang="en-US" sz="1000" b="1" dirty="0">
              <a:latin typeface="Proxima Nova" charset="0"/>
              <a:ea typeface="Proxima Nova" charset="0"/>
              <a:cs typeface="Proxima Nova" charset="0"/>
            </a:endParaRPr>
          </a:p>
        </p:txBody>
      </p:sp>
      <p:sp>
        <p:nvSpPr>
          <p:cNvPr id="36982" name="Line 118"/>
          <p:cNvSpPr>
            <a:spLocks noChangeShapeType="1"/>
          </p:cNvSpPr>
          <p:nvPr/>
        </p:nvSpPr>
        <p:spPr bwMode="auto">
          <a:xfrm flipH="1">
            <a:off x="5412472" y="895350"/>
            <a:ext cx="5769" cy="3669196"/>
          </a:xfrm>
          <a:prstGeom prst="line">
            <a:avLst/>
          </a:prstGeom>
          <a:noFill/>
          <a:ln w="12700">
            <a:solidFill>
              <a:schemeClr val="bg1">
                <a:lumMod val="50000"/>
              </a:schemeClr>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algn="ctr"/>
            <a:endParaRPr lang="en-US" sz="1000" b="1" dirty="0">
              <a:latin typeface="Proxima Nova" charset="0"/>
              <a:ea typeface="Proxima Nova" charset="0"/>
              <a:cs typeface="Proxima Nova" charset="0"/>
            </a:endParaRPr>
          </a:p>
        </p:txBody>
      </p:sp>
      <p:sp>
        <p:nvSpPr>
          <p:cNvPr id="36868" name="Rectangle 4"/>
          <p:cNvSpPr>
            <a:spLocks noGrp="1" noChangeArrowheads="1"/>
          </p:cNvSpPr>
          <p:nvPr>
            <p:ph type="title"/>
          </p:nvPr>
        </p:nvSpPr>
        <p:spPr/>
        <p:txBody>
          <a:bodyPr/>
          <a:lstStyle/>
          <a:p>
            <a:r>
              <a:rPr lang="en-US" dirty="0"/>
              <a:t>Simplified 2-Way External Merge Sort</a:t>
            </a:r>
          </a:p>
        </p:txBody>
      </p:sp>
      <p:sp>
        <p:nvSpPr>
          <p:cNvPr id="36869" name="Rectangle 5"/>
          <p:cNvSpPr>
            <a:spLocks noGrp="1" noChangeArrowheads="1"/>
          </p:cNvSpPr>
          <p:nvPr>
            <p:ph idx="1"/>
          </p:nvPr>
        </p:nvSpPr>
        <p:spPr/>
        <p:txBody>
          <a:bodyPr/>
          <a:lstStyle/>
          <a:p>
            <a:r>
              <a:rPr lang="en-US" dirty="0"/>
              <a:t>In each pass, the DBMS reads and writes every page in the file.</a:t>
            </a:r>
          </a:p>
          <a:p>
            <a:endParaRPr lang="en-US" sz="1200" dirty="0"/>
          </a:p>
          <a:p>
            <a:r>
              <a:rPr lang="en-US" dirty="0"/>
              <a:t>Number of passes</a:t>
            </a:r>
            <a:br>
              <a:rPr lang="en-US" dirty="0"/>
            </a:br>
            <a:r>
              <a:rPr lang="en-US" dirty="0"/>
              <a:t>= </a:t>
            </a:r>
            <a:r>
              <a:rPr lang="en-US" b="1" dirty="0">
                <a:solidFill>
                  <a:schemeClr val="accent1"/>
                </a:solidFill>
              </a:rPr>
              <a:t>1 + ⌈ log</a:t>
            </a:r>
            <a:r>
              <a:rPr lang="en-US" b="1" baseline="-25000" dirty="0">
                <a:solidFill>
                  <a:schemeClr val="accent1"/>
                </a:solidFill>
              </a:rPr>
              <a:t>2</a:t>
            </a:r>
            <a:r>
              <a:rPr lang="en-US" b="1" dirty="0">
                <a:solidFill>
                  <a:schemeClr val="accent1"/>
                </a:solidFill>
              </a:rPr>
              <a:t> </a:t>
            </a:r>
            <a:r>
              <a:rPr lang="en-US" b="1" i="1" dirty="0">
                <a:solidFill>
                  <a:schemeClr val="accent1"/>
                </a:solidFill>
              </a:rPr>
              <a:t>N</a:t>
            </a:r>
            <a:r>
              <a:rPr lang="en-US" b="1" dirty="0">
                <a:solidFill>
                  <a:schemeClr val="accent1"/>
                </a:solidFill>
              </a:rPr>
              <a:t> ⌉</a:t>
            </a:r>
          </a:p>
          <a:p>
            <a:r>
              <a:rPr lang="en-US" dirty="0"/>
              <a:t>Total I/O cost</a:t>
            </a:r>
            <a:br>
              <a:rPr lang="en-US" dirty="0"/>
            </a:br>
            <a:r>
              <a:rPr lang="en-US" dirty="0"/>
              <a:t>= </a:t>
            </a:r>
            <a:r>
              <a:rPr lang="en-US" b="1" dirty="0">
                <a:solidFill>
                  <a:schemeClr val="accent1"/>
                </a:solidFill>
              </a:rPr>
              <a:t>2</a:t>
            </a:r>
            <a:r>
              <a:rPr lang="en-US" b="1" i="1" dirty="0">
                <a:solidFill>
                  <a:schemeClr val="accent1"/>
                </a:solidFill>
              </a:rPr>
              <a:t>N</a:t>
            </a:r>
            <a:r>
              <a:rPr lang="en-US" b="1" dirty="0">
                <a:solidFill>
                  <a:schemeClr val="accent1"/>
                </a:solidFill>
              </a:rPr>
              <a:t> ∙ (# of passes)</a:t>
            </a:r>
          </a:p>
          <a:p>
            <a:endParaRPr lang="en-US" dirty="0"/>
          </a:p>
        </p:txBody>
      </p:sp>
      <p:sp>
        <p:nvSpPr>
          <p:cNvPr id="2" name="Slide Number Placeholder 1">
            <a:extLst>
              <a:ext uri="{FF2B5EF4-FFF2-40B4-BE49-F238E27FC236}">
                <a16:creationId xmlns:a16="http://schemas.microsoft.com/office/drawing/2014/main" id="{637622EA-5DAC-4EA7-9131-57DC8B075FA9}"/>
              </a:ext>
            </a:extLst>
          </p:cNvPr>
          <p:cNvSpPr>
            <a:spLocks noGrp="1"/>
          </p:cNvSpPr>
          <p:nvPr>
            <p:ph type="sldNum" sz="quarter" idx="4"/>
          </p:nvPr>
        </p:nvSpPr>
        <p:spPr/>
        <p:txBody>
          <a:bodyPr/>
          <a:lstStyle/>
          <a:p>
            <a:fld id="{97DD1AB5-42BA-4E8A-BFEE-435884E16AAB}" type="slidenum">
              <a:rPr lang="en-US" smtClean="0"/>
              <a:pPr/>
              <a:t>11</a:t>
            </a:fld>
            <a:endParaRPr lang="en-US"/>
          </a:p>
        </p:txBody>
      </p:sp>
      <p:grpSp>
        <p:nvGrpSpPr>
          <p:cNvPr id="176" name="Group 175">
            <a:extLst>
              <a:ext uri="{FF2B5EF4-FFF2-40B4-BE49-F238E27FC236}">
                <a16:creationId xmlns:a16="http://schemas.microsoft.com/office/drawing/2014/main" id="{5B4377D2-0355-457F-AFF1-4CA539173545}"/>
              </a:ext>
            </a:extLst>
          </p:cNvPr>
          <p:cNvGrpSpPr/>
          <p:nvPr/>
        </p:nvGrpSpPr>
        <p:grpSpPr>
          <a:xfrm>
            <a:off x="4772949" y="1235520"/>
            <a:ext cx="4263135" cy="422809"/>
            <a:chOff x="4772949" y="1528724"/>
            <a:chExt cx="4263135" cy="422809"/>
          </a:xfrm>
        </p:grpSpPr>
        <p:sp>
          <p:nvSpPr>
            <p:cNvPr id="36873" name="Rectangle 9"/>
            <p:cNvSpPr>
              <a:spLocks noChangeArrowheads="1"/>
            </p:cNvSpPr>
            <p:nvPr/>
          </p:nvSpPr>
          <p:spPr bwMode="auto">
            <a:xfrm>
              <a:off x="8458200" y="1528724"/>
              <a:ext cx="577884" cy="42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p>
              <a:pPr>
                <a:lnSpc>
                  <a:spcPct val="80000"/>
                </a:lnSpc>
              </a:pPr>
              <a:r>
                <a:rPr lang="en-US" sz="1400" b="1" i="1" dirty="0">
                  <a:solidFill>
                    <a:schemeClr val="accent1"/>
                  </a:solidFill>
                  <a:latin typeface="Crimson Text" panose="02000503000000000000" pitchFamily="2" charset="0"/>
                  <a:ea typeface="Proxima Nova" charset="0"/>
                  <a:cs typeface="Proxima Nova" charset="0"/>
                </a:rPr>
                <a:t>1-Page</a:t>
              </a:r>
              <a:br>
                <a:rPr lang="en-US" sz="1400" b="1" i="1" dirty="0">
                  <a:solidFill>
                    <a:schemeClr val="accent1"/>
                  </a:solidFill>
                  <a:latin typeface="Crimson Text" panose="02000503000000000000" pitchFamily="2" charset="0"/>
                  <a:ea typeface="Proxima Nova" charset="0"/>
                  <a:cs typeface="Proxima Nova" charset="0"/>
                </a:rPr>
              </a:br>
              <a:r>
                <a:rPr lang="en-US" sz="1400" b="1" i="1" dirty="0">
                  <a:solidFill>
                    <a:schemeClr val="accent1"/>
                  </a:solidFill>
                  <a:latin typeface="Crimson Text" panose="02000503000000000000" pitchFamily="2" charset="0"/>
                  <a:ea typeface="Proxima Nova" charset="0"/>
                  <a:cs typeface="Proxima Nova" charset="0"/>
                </a:rPr>
                <a:t>Runs</a:t>
              </a:r>
            </a:p>
          </p:txBody>
        </p:sp>
        <p:sp>
          <p:nvSpPr>
            <p:cNvPr id="36877" name="Rectangle 13"/>
            <p:cNvSpPr>
              <a:spLocks noChangeArrowheads="1"/>
            </p:cNvSpPr>
            <p:nvPr/>
          </p:nvSpPr>
          <p:spPr bwMode="auto">
            <a:xfrm>
              <a:off x="4772949" y="1528724"/>
              <a:ext cx="561051"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lnSpc>
                  <a:spcPct val="80000"/>
                </a:lnSpc>
              </a:pPr>
              <a:r>
                <a:rPr lang="en-US" sz="1600" b="1" i="1" dirty="0">
                  <a:solidFill>
                    <a:schemeClr val="accent1"/>
                  </a:solidFill>
                  <a:latin typeface="Crimson Text" panose="02000503000000000000" pitchFamily="2" charset="0"/>
                  <a:ea typeface="Proxima Nova" charset="0"/>
                  <a:cs typeface="Proxima Nova" charset="0"/>
                </a:rPr>
                <a:t>Pass #0</a:t>
              </a:r>
            </a:p>
          </p:txBody>
        </p:sp>
      </p:grpSp>
      <p:grpSp>
        <p:nvGrpSpPr>
          <p:cNvPr id="172" name="Group 171">
            <a:extLst>
              <a:ext uri="{FF2B5EF4-FFF2-40B4-BE49-F238E27FC236}">
                <a16:creationId xmlns:a16="http://schemas.microsoft.com/office/drawing/2014/main" id="{0E10C4C2-E1DD-4632-BF09-DA078C0CA48F}"/>
              </a:ext>
            </a:extLst>
          </p:cNvPr>
          <p:cNvGrpSpPr/>
          <p:nvPr/>
        </p:nvGrpSpPr>
        <p:grpSpPr>
          <a:xfrm>
            <a:off x="4811421" y="1707203"/>
            <a:ext cx="4248707" cy="422809"/>
            <a:chOff x="4811421" y="2000407"/>
            <a:chExt cx="4248707" cy="422809"/>
          </a:xfrm>
        </p:grpSpPr>
        <p:sp>
          <p:nvSpPr>
            <p:cNvPr id="36874" name="Rectangle 10"/>
            <p:cNvSpPr>
              <a:spLocks noChangeArrowheads="1"/>
            </p:cNvSpPr>
            <p:nvPr/>
          </p:nvSpPr>
          <p:spPr bwMode="auto">
            <a:xfrm>
              <a:off x="8458200" y="2000407"/>
              <a:ext cx="601928" cy="422809"/>
            </a:xfrm>
            <a:prstGeom prst="rect">
              <a:avLst/>
            </a:prstGeom>
            <a:noFill/>
            <a:ln w="9525">
              <a:noFill/>
              <a:miter lim="800000"/>
              <a:headEnd/>
              <a:tailEnd/>
            </a:ln>
          </p:spPr>
          <p:txBody>
            <a:bodyPr wrap="none" lIns="67866" tIns="33338" rIns="67866" bIns="33338">
              <a:spAutoFit/>
            </a:bodyPr>
            <a:lstStyle/>
            <a:p>
              <a:pPr>
                <a:lnSpc>
                  <a:spcPct val="80000"/>
                </a:lnSpc>
              </a:pPr>
              <a:r>
                <a:rPr lang="en-US" sz="1400" b="1" i="1" dirty="0">
                  <a:solidFill>
                    <a:schemeClr val="accent1"/>
                  </a:solidFill>
                  <a:latin typeface="Crimson Text" panose="02000503000000000000" pitchFamily="2" charset="0"/>
                  <a:ea typeface="Proxima Nova" charset="0"/>
                  <a:cs typeface="Proxima Nova" charset="0"/>
                </a:rPr>
                <a:t>2-Page</a:t>
              </a:r>
              <a:br>
                <a:rPr lang="en-US" sz="1400" b="1" i="1" dirty="0">
                  <a:solidFill>
                    <a:schemeClr val="accent1"/>
                  </a:solidFill>
                  <a:latin typeface="Crimson Text" panose="02000503000000000000" pitchFamily="2" charset="0"/>
                  <a:ea typeface="Proxima Nova" charset="0"/>
                  <a:cs typeface="Proxima Nova" charset="0"/>
                </a:rPr>
              </a:br>
              <a:r>
                <a:rPr lang="en-US" sz="1400" b="1" i="1" dirty="0">
                  <a:solidFill>
                    <a:schemeClr val="accent1"/>
                  </a:solidFill>
                  <a:latin typeface="Crimson Text" panose="02000503000000000000" pitchFamily="2" charset="0"/>
                  <a:ea typeface="Proxima Nova" charset="0"/>
                  <a:cs typeface="Proxima Nova" charset="0"/>
                </a:rPr>
                <a:t>Runs</a:t>
              </a:r>
            </a:p>
          </p:txBody>
        </p:sp>
        <p:sp>
          <p:nvSpPr>
            <p:cNvPr id="36878" name="Rectangle 14"/>
            <p:cNvSpPr>
              <a:spLocks noChangeArrowheads="1"/>
            </p:cNvSpPr>
            <p:nvPr/>
          </p:nvSpPr>
          <p:spPr bwMode="auto">
            <a:xfrm>
              <a:off x="4811421" y="2000407"/>
              <a:ext cx="52257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lnSpc>
                  <a:spcPct val="80000"/>
                </a:lnSpc>
              </a:pPr>
              <a:r>
                <a:rPr lang="en-US" sz="1600" b="1" i="1" dirty="0">
                  <a:solidFill>
                    <a:schemeClr val="accent1"/>
                  </a:solidFill>
                  <a:latin typeface="Crimson Text" panose="02000503000000000000" pitchFamily="2" charset="0"/>
                  <a:ea typeface="Proxima Nova" charset="0"/>
                  <a:cs typeface="Proxima Nova" charset="0"/>
                </a:rPr>
                <a:t>Pass #1</a:t>
              </a:r>
            </a:p>
          </p:txBody>
        </p:sp>
      </p:grpSp>
      <p:grpSp>
        <p:nvGrpSpPr>
          <p:cNvPr id="177" name="Group 176">
            <a:extLst>
              <a:ext uri="{FF2B5EF4-FFF2-40B4-BE49-F238E27FC236}">
                <a16:creationId xmlns:a16="http://schemas.microsoft.com/office/drawing/2014/main" id="{820A3CAE-C7B9-4FFB-AC40-7F2CCBA1C3FF}"/>
              </a:ext>
            </a:extLst>
          </p:cNvPr>
          <p:cNvGrpSpPr/>
          <p:nvPr/>
        </p:nvGrpSpPr>
        <p:grpSpPr>
          <a:xfrm>
            <a:off x="4679772" y="2266748"/>
            <a:ext cx="4383562" cy="422809"/>
            <a:chOff x="4679772" y="2559952"/>
            <a:chExt cx="4383562" cy="422809"/>
          </a:xfrm>
        </p:grpSpPr>
        <p:sp>
          <p:nvSpPr>
            <p:cNvPr id="36875" name="Rectangle 11"/>
            <p:cNvSpPr>
              <a:spLocks noChangeArrowheads="1"/>
            </p:cNvSpPr>
            <p:nvPr/>
          </p:nvSpPr>
          <p:spPr bwMode="auto">
            <a:xfrm>
              <a:off x="8458200" y="2559952"/>
              <a:ext cx="605134" cy="422809"/>
            </a:xfrm>
            <a:prstGeom prst="rect">
              <a:avLst/>
            </a:prstGeom>
            <a:noFill/>
            <a:ln>
              <a:noFill/>
            </a:ln>
          </p:spPr>
          <p:txBody>
            <a:bodyPr wrap="none" lIns="67866" tIns="33338" rIns="67866" bIns="33338">
              <a:spAutoFit/>
            </a:bodyPr>
            <a:lstStyle/>
            <a:p>
              <a:pPr>
                <a:lnSpc>
                  <a:spcPct val="80000"/>
                </a:lnSpc>
              </a:pPr>
              <a:r>
                <a:rPr lang="en-US" sz="1400" b="1" i="1" dirty="0">
                  <a:solidFill>
                    <a:schemeClr val="accent1"/>
                  </a:solidFill>
                  <a:latin typeface="Crimson Text" panose="02000503000000000000" pitchFamily="2" charset="0"/>
                  <a:ea typeface="Proxima Nova" charset="0"/>
                  <a:cs typeface="Proxima Nova" charset="0"/>
                </a:rPr>
                <a:t>4-Page</a:t>
              </a:r>
              <a:br>
                <a:rPr lang="en-US" sz="1400" b="1" i="1" dirty="0">
                  <a:solidFill>
                    <a:schemeClr val="accent1"/>
                  </a:solidFill>
                  <a:latin typeface="Crimson Text" panose="02000503000000000000" pitchFamily="2" charset="0"/>
                  <a:ea typeface="Proxima Nova" charset="0"/>
                  <a:cs typeface="Proxima Nova" charset="0"/>
                </a:rPr>
              </a:br>
              <a:r>
                <a:rPr lang="en-US" sz="1400" b="1" i="1" dirty="0">
                  <a:solidFill>
                    <a:schemeClr val="accent1"/>
                  </a:solidFill>
                  <a:latin typeface="Crimson Text" panose="02000503000000000000" pitchFamily="2" charset="0"/>
                  <a:ea typeface="Proxima Nova" charset="0"/>
                  <a:cs typeface="Proxima Nova" charset="0"/>
                </a:rPr>
                <a:t>Runs</a:t>
              </a:r>
            </a:p>
          </p:txBody>
        </p:sp>
        <p:sp>
          <p:nvSpPr>
            <p:cNvPr id="36879" name="Rectangle 15"/>
            <p:cNvSpPr>
              <a:spLocks noChangeArrowheads="1"/>
            </p:cNvSpPr>
            <p:nvPr/>
          </p:nvSpPr>
          <p:spPr bwMode="auto">
            <a:xfrm>
              <a:off x="4679772" y="2559952"/>
              <a:ext cx="654228"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80000"/>
                </a:lnSpc>
              </a:pPr>
              <a:r>
                <a:rPr lang="en-US" sz="1600" b="1" i="1" dirty="0">
                  <a:solidFill>
                    <a:schemeClr val="accent1"/>
                  </a:solidFill>
                  <a:latin typeface="Crimson Text" panose="02000503000000000000" pitchFamily="2" charset="0"/>
                  <a:ea typeface="Proxima Nova" charset="0"/>
                  <a:cs typeface="Proxima Nova" charset="0"/>
                </a:rPr>
                <a:t>Pass #2</a:t>
              </a:r>
            </a:p>
          </p:txBody>
        </p:sp>
      </p:grpSp>
      <p:grpSp>
        <p:nvGrpSpPr>
          <p:cNvPr id="188" name="Group 187">
            <a:extLst>
              <a:ext uri="{FF2B5EF4-FFF2-40B4-BE49-F238E27FC236}">
                <a16:creationId xmlns:a16="http://schemas.microsoft.com/office/drawing/2014/main" id="{78F1AF26-C2AB-4327-866E-9309C1E2B02D}"/>
              </a:ext>
            </a:extLst>
          </p:cNvPr>
          <p:cNvGrpSpPr/>
          <p:nvPr/>
        </p:nvGrpSpPr>
        <p:grpSpPr>
          <a:xfrm>
            <a:off x="4652667" y="3246835"/>
            <a:ext cx="4409065" cy="422809"/>
            <a:chOff x="4652667" y="3540039"/>
            <a:chExt cx="4409065" cy="422809"/>
          </a:xfrm>
        </p:grpSpPr>
        <p:sp>
          <p:nvSpPr>
            <p:cNvPr id="36876" name="Rectangle 12"/>
            <p:cNvSpPr>
              <a:spLocks noChangeArrowheads="1"/>
            </p:cNvSpPr>
            <p:nvPr/>
          </p:nvSpPr>
          <p:spPr bwMode="auto">
            <a:xfrm>
              <a:off x="8458200" y="3540039"/>
              <a:ext cx="603532" cy="42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p>
              <a:pPr>
                <a:lnSpc>
                  <a:spcPct val="80000"/>
                </a:lnSpc>
              </a:pPr>
              <a:r>
                <a:rPr lang="en-US" sz="1400" b="1" i="1" dirty="0">
                  <a:solidFill>
                    <a:schemeClr val="accent1"/>
                  </a:solidFill>
                  <a:latin typeface="Crimson Text" panose="02000503000000000000" pitchFamily="2" charset="0"/>
                  <a:ea typeface="Proxima Nova" charset="0"/>
                  <a:cs typeface="Proxima Nova" charset="0"/>
                </a:rPr>
                <a:t>8-Page</a:t>
              </a:r>
              <a:br>
                <a:rPr lang="en-US" sz="1400" b="1" i="1" dirty="0">
                  <a:solidFill>
                    <a:schemeClr val="accent1"/>
                  </a:solidFill>
                  <a:latin typeface="Crimson Text" panose="02000503000000000000" pitchFamily="2" charset="0"/>
                  <a:ea typeface="Proxima Nova" charset="0"/>
                  <a:cs typeface="Proxima Nova" charset="0"/>
                </a:rPr>
              </a:br>
              <a:r>
                <a:rPr lang="en-US" sz="1400" b="1" i="1" dirty="0">
                  <a:solidFill>
                    <a:schemeClr val="accent1"/>
                  </a:solidFill>
                  <a:latin typeface="Crimson Text" panose="02000503000000000000" pitchFamily="2" charset="0"/>
                  <a:ea typeface="Proxima Nova" charset="0"/>
                  <a:cs typeface="Proxima Nova" charset="0"/>
                </a:rPr>
                <a:t>Runs</a:t>
              </a:r>
            </a:p>
          </p:txBody>
        </p:sp>
        <p:sp>
          <p:nvSpPr>
            <p:cNvPr id="36880" name="Rectangle 16"/>
            <p:cNvSpPr>
              <a:spLocks noChangeArrowheads="1"/>
            </p:cNvSpPr>
            <p:nvPr/>
          </p:nvSpPr>
          <p:spPr bwMode="auto">
            <a:xfrm>
              <a:off x="4652667" y="3540039"/>
              <a:ext cx="681333"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80000"/>
                </a:lnSpc>
              </a:pPr>
              <a:r>
                <a:rPr lang="en-US" sz="1600" b="1" i="1" dirty="0">
                  <a:solidFill>
                    <a:schemeClr val="accent1"/>
                  </a:solidFill>
                  <a:latin typeface="Crimson Text" panose="02000503000000000000" pitchFamily="2" charset="0"/>
                  <a:ea typeface="Proxima Nova" charset="0"/>
                  <a:cs typeface="Proxima Nova" charset="0"/>
                </a:rPr>
                <a:t>Pass #3</a:t>
              </a:r>
            </a:p>
          </p:txBody>
        </p:sp>
      </p:grpSp>
      <p:grpSp>
        <p:nvGrpSpPr>
          <p:cNvPr id="153" name="Group 152">
            <a:extLst>
              <a:ext uri="{FF2B5EF4-FFF2-40B4-BE49-F238E27FC236}">
                <a16:creationId xmlns:a16="http://schemas.microsoft.com/office/drawing/2014/main" id="{77E5F52D-BF06-4DDF-9586-00A27A723B77}"/>
              </a:ext>
            </a:extLst>
          </p:cNvPr>
          <p:cNvGrpSpPr/>
          <p:nvPr/>
        </p:nvGrpSpPr>
        <p:grpSpPr>
          <a:xfrm>
            <a:off x="5597231" y="1347850"/>
            <a:ext cx="2598690" cy="182880"/>
            <a:chOff x="4630103" y="1683886"/>
            <a:chExt cx="2598690" cy="182880"/>
          </a:xfrm>
          <a:solidFill>
            <a:schemeClr val="bg1">
              <a:lumMod val="95000"/>
            </a:schemeClr>
          </a:solidFill>
        </p:grpSpPr>
        <p:sp>
          <p:nvSpPr>
            <p:cNvPr id="36881" name="Freeform 17"/>
            <p:cNvSpPr>
              <a:spLocks/>
            </p:cNvSpPr>
            <p:nvPr/>
          </p:nvSpPr>
          <p:spPr bwMode="auto">
            <a:xfrm>
              <a:off x="4630103" y="1683886"/>
              <a:ext cx="365760" cy="182880"/>
            </a:xfrm>
            <a:prstGeom prst="rect">
              <a:avLst/>
            </a:prstGeom>
            <a:grp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3|4</a:t>
              </a:r>
            </a:p>
          </p:txBody>
        </p:sp>
        <p:sp>
          <p:nvSpPr>
            <p:cNvPr id="36882" name="Freeform 18"/>
            <p:cNvSpPr>
              <a:spLocks/>
            </p:cNvSpPr>
            <p:nvPr/>
          </p:nvSpPr>
          <p:spPr bwMode="auto">
            <a:xfrm>
              <a:off x="5002258" y="1683886"/>
              <a:ext cx="365760" cy="182880"/>
            </a:xfrm>
            <a:prstGeom prst="rect">
              <a:avLst/>
            </a:prstGeom>
            <a:grp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2|6</a:t>
              </a:r>
            </a:p>
          </p:txBody>
        </p:sp>
        <p:sp>
          <p:nvSpPr>
            <p:cNvPr id="36883" name="Freeform 19"/>
            <p:cNvSpPr>
              <a:spLocks/>
            </p:cNvSpPr>
            <p:nvPr/>
          </p:nvSpPr>
          <p:spPr bwMode="auto">
            <a:xfrm>
              <a:off x="5374413" y="1683886"/>
              <a:ext cx="365760" cy="182880"/>
            </a:xfrm>
            <a:prstGeom prst="rect">
              <a:avLst/>
            </a:prstGeom>
            <a:grp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4|9</a:t>
              </a:r>
            </a:p>
          </p:txBody>
        </p:sp>
        <p:sp>
          <p:nvSpPr>
            <p:cNvPr id="36884" name="Freeform 20"/>
            <p:cNvSpPr>
              <a:spLocks/>
            </p:cNvSpPr>
            <p:nvPr/>
          </p:nvSpPr>
          <p:spPr bwMode="auto">
            <a:xfrm>
              <a:off x="5746568" y="1683886"/>
              <a:ext cx="365760" cy="182880"/>
            </a:xfrm>
            <a:prstGeom prst="rect">
              <a:avLst/>
            </a:prstGeom>
            <a:grp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7|8</a:t>
              </a:r>
            </a:p>
          </p:txBody>
        </p:sp>
        <p:sp>
          <p:nvSpPr>
            <p:cNvPr id="36885" name="Freeform 21"/>
            <p:cNvSpPr>
              <a:spLocks/>
            </p:cNvSpPr>
            <p:nvPr/>
          </p:nvSpPr>
          <p:spPr bwMode="auto">
            <a:xfrm>
              <a:off x="6118723" y="1683886"/>
              <a:ext cx="365760" cy="182880"/>
            </a:xfrm>
            <a:prstGeom prst="rect">
              <a:avLst/>
            </a:prstGeom>
            <a:grp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5|6</a:t>
              </a:r>
            </a:p>
          </p:txBody>
        </p:sp>
        <p:sp>
          <p:nvSpPr>
            <p:cNvPr id="36886" name="Freeform 22"/>
            <p:cNvSpPr>
              <a:spLocks/>
            </p:cNvSpPr>
            <p:nvPr/>
          </p:nvSpPr>
          <p:spPr bwMode="auto">
            <a:xfrm>
              <a:off x="6490878" y="1683886"/>
              <a:ext cx="365760" cy="182880"/>
            </a:xfrm>
            <a:prstGeom prst="rect">
              <a:avLst/>
            </a:prstGeom>
            <a:grp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1|3</a:t>
              </a:r>
            </a:p>
          </p:txBody>
        </p:sp>
        <p:sp>
          <p:nvSpPr>
            <p:cNvPr id="36887" name="Freeform 23"/>
            <p:cNvSpPr>
              <a:spLocks/>
            </p:cNvSpPr>
            <p:nvPr/>
          </p:nvSpPr>
          <p:spPr bwMode="auto">
            <a:xfrm>
              <a:off x="6863033" y="1683886"/>
              <a:ext cx="365760" cy="182880"/>
            </a:xfrm>
            <a:prstGeom prst="rect">
              <a:avLst/>
            </a:prstGeom>
            <a:grp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1|9</a:t>
              </a:r>
            </a:p>
          </p:txBody>
        </p:sp>
      </p:grpSp>
      <p:grpSp>
        <p:nvGrpSpPr>
          <p:cNvPr id="154" name="Group 153">
            <a:extLst>
              <a:ext uri="{FF2B5EF4-FFF2-40B4-BE49-F238E27FC236}">
                <a16:creationId xmlns:a16="http://schemas.microsoft.com/office/drawing/2014/main" id="{D31BA98B-C1FC-496B-902E-522B5CD70F51}"/>
              </a:ext>
            </a:extLst>
          </p:cNvPr>
          <p:cNvGrpSpPr/>
          <p:nvPr/>
        </p:nvGrpSpPr>
        <p:grpSpPr>
          <a:xfrm>
            <a:off x="5597231" y="927403"/>
            <a:ext cx="2598690" cy="182880"/>
            <a:chOff x="4630103" y="1326789"/>
            <a:chExt cx="2598690" cy="182880"/>
          </a:xfrm>
        </p:grpSpPr>
        <p:sp>
          <p:nvSpPr>
            <p:cNvPr id="36913" name="Freeform 49"/>
            <p:cNvSpPr>
              <a:spLocks/>
            </p:cNvSpPr>
            <p:nvPr/>
          </p:nvSpPr>
          <p:spPr bwMode="auto">
            <a:xfrm>
              <a:off x="5002258" y="132678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ea typeface="Proxima Nova" charset="0"/>
                  <a:cs typeface="Proxima Nova" charset="0"/>
                </a:rPr>
                <a:t>6|2</a:t>
              </a:r>
            </a:p>
          </p:txBody>
        </p:sp>
        <p:sp>
          <p:nvSpPr>
            <p:cNvPr id="36914" name="Freeform 50"/>
            <p:cNvSpPr>
              <a:spLocks/>
            </p:cNvSpPr>
            <p:nvPr/>
          </p:nvSpPr>
          <p:spPr bwMode="auto">
            <a:xfrm>
              <a:off x="5374413" y="132678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ea typeface="Proxima Nova" charset="0"/>
                  <a:cs typeface="Proxima Nova" charset="0"/>
                </a:rPr>
                <a:t>9|4</a:t>
              </a:r>
            </a:p>
          </p:txBody>
        </p:sp>
        <p:sp>
          <p:nvSpPr>
            <p:cNvPr id="36915" name="Freeform 51"/>
            <p:cNvSpPr>
              <a:spLocks/>
            </p:cNvSpPr>
            <p:nvPr/>
          </p:nvSpPr>
          <p:spPr bwMode="auto">
            <a:xfrm>
              <a:off x="5746568" y="132678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ea typeface="Proxima Nova" charset="0"/>
                  <a:cs typeface="Proxima Nova" charset="0"/>
                </a:rPr>
                <a:t>8|7</a:t>
              </a:r>
            </a:p>
          </p:txBody>
        </p:sp>
        <p:sp>
          <p:nvSpPr>
            <p:cNvPr id="36916" name="Freeform 52"/>
            <p:cNvSpPr>
              <a:spLocks/>
            </p:cNvSpPr>
            <p:nvPr/>
          </p:nvSpPr>
          <p:spPr bwMode="auto">
            <a:xfrm>
              <a:off x="6118723" y="132678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ea typeface="Proxima Nova" charset="0"/>
                  <a:cs typeface="Proxima Nova" charset="0"/>
                </a:rPr>
                <a:t>5|6</a:t>
              </a:r>
            </a:p>
          </p:txBody>
        </p:sp>
        <p:sp>
          <p:nvSpPr>
            <p:cNvPr id="36917" name="Freeform 53"/>
            <p:cNvSpPr>
              <a:spLocks/>
            </p:cNvSpPr>
            <p:nvPr/>
          </p:nvSpPr>
          <p:spPr bwMode="auto">
            <a:xfrm>
              <a:off x="6490878" y="132678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ea typeface="Proxima Nova" charset="0"/>
                  <a:cs typeface="Proxima Nova" charset="0"/>
                </a:rPr>
                <a:t>3|1</a:t>
              </a:r>
            </a:p>
          </p:txBody>
        </p:sp>
        <p:sp>
          <p:nvSpPr>
            <p:cNvPr id="36918" name="Freeform 54"/>
            <p:cNvSpPr>
              <a:spLocks/>
            </p:cNvSpPr>
            <p:nvPr/>
          </p:nvSpPr>
          <p:spPr bwMode="auto">
            <a:xfrm>
              <a:off x="6863033" y="132678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ea typeface="Proxima Nova" charset="0"/>
                  <a:cs typeface="Proxima Nova" charset="0"/>
                </a:rPr>
                <a:t>9|1</a:t>
              </a:r>
            </a:p>
          </p:txBody>
        </p:sp>
        <p:sp>
          <p:nvSpPr>
            <p:cNvPr id="36920" name="Freeform 56"/>
            <p:cNvSpPr>
              <a:spLocks/>
            </p:cNvSpPr>
            <p:nvPr/>
          </p:nvSpPr>
          <p:spPr bwMode="auto">
            <a:xfrm>
              <a:off x="4630103" y="132678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ea typeface="Proxima Nova" charset="0"/>
                  <a:cs typeface="Proxima Nova" charset="0"/>
                </a:rPr>
                <a:t>3|4</a:t>
              </a:r>
            </a:p>
          </p:txBody>
        </p:sp>
      </p:grpSp>
      <p:grpSp>
        <p:nvGrpSpPr>
          <p:cNvPr id="169" name="Group 168">
            <a:extLst>
              <a:ext uri="{FF2B5EF4-FFF2-40B4-BE49-F238E27FC236}">
                <a16:creationId xmlns:a16="http://schemas.microsoft.com/office/drawing/2014/main" id="{D5DF197B-9F65-41DD-A538-0AB646B21150}"/>
              </a:ext>
            </a:extLst>
          </p:cNvPr>
          <p:cNvGrpSpPr/>
          <p:nvPr/>
        </p:nvGrpSpPr>
        <p:grpSpPr>
          <a:xfrm>
            <a:off x="5966189" y="1951177"/>
            <a:ext cx="2232932" cy="423749"/>
            <a:chOff x="5348548" y="2244381"/>
            <a:chExt cx="2232932" cy="423749"/>
          </a:xfrm>
        </p:grpSpPr>
        <p:cxnSp>
          <p:nvCxnSpPr>
            <p:cNvPr id="18" name="Connector: Curved 17">
              <a:extLst>
                <a:ext uri="{FF2B5EF4-FFF2-40B4-BE49-F238E27FC236}">
                  <a16:creationId xmlns:a16="http://schemas.microsoft.com/office/drawing/2014/main" id="{1F00749A-CEC0-4FA9-B82A-9AA34C16B77F}"/>
                </a:ext>
              </a:extLst>
            </p:cNvPr>
            <p:cNvCxnSpPr>
              <a:cxnSpLocks/>
              <a:stCxn id="36890" idx="2"/>
              <a:endCxn id="201" idx="0"/>
            </p:cNvCxnSpPr>
            <p:nvPr/>
          </p:nvCxnSpPr>
          <p:spPr>
            <a:xfrm rot="16200000" flipH="1">
              <a:off x="5377742" y="2401368"/>
              <a:ext cx="237567" cy="295955"/>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75EDB7F9-6125-457C-B47B-A3DEA8823C85}"/>
                </a:ext>
              </a:extLst>
            </p:cNvPr>
            <p:cNvCxnSpPr>
              <a:cxnSpLocks/>
              <a:stCxn id="36892" idx="2"/>
              <a:endCxn id="202" idx="0"/>
            </p:cNvCxnSpPr>
            <p:nvPr/>
          </p:nvCxnSpPr>
          <p:spPr>
            <a:xfrm rot="5400000">
              <a:off x="5826098" y="2401369"/>
              <a:ext cx="237567" cy="295955"/>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1" name="Connector: Curved 110">
              <a:extLst>
                <a:ext uri="{FF2B5EF4-FFF2-40B4-BE49-F238E27FC236}">
                  <a16:creationId xmlns:a16="http://schemas.microsoft.com/office/drawing/2014/main" id="{A039FF46-F0E1-43C9-9DA7-1E234B31C90E}"/>
                </a:ext>
              </a:extLst>
            </p:cNvPr>
            <p:cNvCxnSpPr>
              <a:cxnSpLocks/>
              <a:stCxn id="36894" idx="2"/>
              <a:endCxn id="210" idx="0"/>
            </p:cNvCxnSpPr>
            <p:nvPr/>
          </p:nvCxnSpPr>
          <p:spPr>
            <a:xfrm rot="16200000" flipH="1">
              <a:off x="6869342" y="2398389"/>
              <a:ext cx="231609" cy="295956"/>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16EE5B13-F612-4D9F-9863-658A887027C3}"/>
                </a:ext>
              </a:extLst>
            </p:cNvPr>
            <p:cNvCxnSpPr>
              <a:cxnSpLocks/>
              <a:stCxn id="36895" idx="2"/>
              <a:endCxn id="211" idx="0"/>
            </p:cNvCxnSpPr>
            <p:nvPr/>
          </p:nvCxnSpPr>
          <p:spPr>
            <a:xfrm rot="5400000">
              <a:off x="7224607" y="2305299"/>
              <a:ext cx="417791" cy="295955"/>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BFB1AD71-327F-4CB4-9370-5F94265AB0F0}"/>
              </a:ext>
            </a:extLst>
          </p:cNvPr>
          <p:cNvGrpSpPr/>
          <p:nvPr/>
        </p:nvGrpSpPr>
        <p:grpSpPr>
          <a:xfrm>
            <a:off x="6338344" y="2924056"/>
            <a:ext cx="1488622" cy="423669"/>
            <a:chOff x="5720703" y="3217260"/>
            <a:chExt cx="1488622" cy="423669"/>
          </a:xfrm>
        </p:grpSpPr>
        <p:cxnSp>
          <p:nvCxnSpPr>
            <p:cNvPr id="118" name="Connector: Curved 117">
              <a:extLst>
                <a:ext uri="{FF2B5EF4-FFF2-40B4-BE49-F238E27FC236}">
                  <a16:creationId xmlns:a16="http://schemas.microsoft.com/office/drawing/2014/main" id="{76FC66CD-A273-4CDE-8F47-5968AEE796A1}"/>
                </a:ext>
              </a:extLst>
            </p:cNvPr>
            <p:cNvCxnSpPr>
              <a:cxnSpLocks/>
              <a:stCxn id="36902" idx="2"/>
              <a:endCxn id="218" idx="0"/>
            </p:cNvCxnSpPr>
            <p:nvPr/>
          </p:nvCxnSpPr>
          <p:spPr>
            <a:xfrm rot="5400000">
              <a:off x="6663435" y="3095039"/>
              <a:ext cx="423669" cy="668111"/>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1" name="Connector: Curved 120">
              <a:extLst>
                <a:ext uri="{FF2B5EF4-FFF2-40B4-BE49-F238E27FC236}">
                  <a16:creationId xmlns:a16="http://schemas.microsoft.com/office/drawing/2014/main" id="{E0E61C4F-A58C-4F9A-9C12-99E869973B89}"/>
                </a:ext>
              </a:extLst>
            </p:cNvPr>
            <p:cNvCxnSpPr>
              <a:cxnSpLocks/>
              <a:stCxn id="36899" idx="2"/>
              <a:endCxn id="217" idx="0"/>
            </p:cNvCxnSpPr>
            <p:nvPr/>
          </p:nvCxnSpPr>
          <p:spPr>
            <a:xfrm rot="16200000" flipH="1">
              <a:off x="5935975" y="3188091"/>
              <a:ext cx="237566" cy="668110"/>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6D82B5EB-2BDC-478C-BA43-A756B93C0932}"/>
              </a:ext>
            </a:extLst>
          </p:cNvPr>
          <p:cNvGrpSpPr/>
          <p:nvPr/>
        </p:nvGrpSpPr>
        <p:grpSpPr>
          <a:xfrm>
            <a:off x="5780112" y="1530729"/>
            <a:ext cx="2342808" cy="237568"/>
            <a:chOff x="5606360" y="1823933"/>
            <a:chExt cx="2342808" cy="237568"/>
          </a:xfrm>
        </p:grpSpPr>
        <p:cxnSp>
          <p:nvCxnSpPr>
            <p:cNvPr id="124" name="Connector: Curved 123">
              <a:extLst>
                <a:ext uri="{FF2B5EF4-FFF2-40B4-BE49-F238E27FC236}">
                  <a16:creationId xmlns:a16="http://schemas.microsoft.com/office/drawing/2014/main" id="{AD59136E-EB3F-4F38-9D1F-82848751921B}"/>
                </a:ext>
              </a:extLst>
            </p:cNvPr>
            <p:cNvCxnSpPr>
              <a:cxnSpLocks/>
              <a:stCxn id="36881" idx="2"/>
              <a:endCxn id="174" idx="0"/>
            </p:cNvCxnSpPr>
            <p:nvPr/>
          </p:nvCxnSpPr>
          <p:spPr>
            <a:xfrm rot="16200000" flipH="1">
              <a:off x="5542515" y="1887778"/>
              <a:ext cx="237567" cy="109878"/>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3" name="Connector: Curved 132">
              <a:extLst>
                <a:ext uri="{FF2B5EF4-FFF2-40B4-BE49-F238E27FC236}">
                  <a16:creationId xmlns:a16="http://schemas.microsoft.com/office/drawing/2014/main" id="{1219E858-92F2-40E1-9F29-1546B6FEAD45}"/>
                </a:ext>
              </a:extLst>
            </p:cNvPr>
            <p:cNvCxnSpPr>
              <a:cxnSpLocks/>
              <a:stCxn id="36882" idx="2"/>
              <a:endCxn id="175" idx="0"/>
            </p:cNvCxnSpPr>
            <p:nvPr/>
          </p:nvCxnSpPr>
          <p:spPr>
            <a:xfrm rot="5400000">
              <a:off x="5804793" y="1887779"/>
              <a:ext cx="237567" cy="109877"/>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4" name="Connector: Curved 133">
              <a:extLst>
                <a:ext uri="{FF2B5EF4-FFF2-40B4-BE49-F238E27FC236}">
                  <a16:creationId xmlns:a16="http://schemas.microsoft.com/office/drawing/2014/main" id="{C340B619-D234-4803-869D-FD43BA5D86FD}"/>
                </a:ext>
              </a:extLst>
            </p:cNvPr>
            <p:cNvCxnSpPr>
              <a:cxnSpLocks/>
              <a:stCxn id="36883" idx="2"/>
              <a:endCxn id="180" idx="0"/>
            </p:cNvCxnSpPr>
            <p:nvPr/>
          </p:nvCxnSpPr>
          <p:spPr>
            <a:xfrm rot="16200000" flipH="1">
              <a:off x="6286825" y="1887778"/>
              <a:ext cx="237567" cy="109878"/>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5" name="Connector: Curved 134">
              <a:extLst>
                <a:ext uri="{FF2B5EF4-FFF2-40B4-BE49-F238E27FC236}">
                  <a16:creationId xmlns:a16="http://schemas.microsoft.com/office/drawing/2014/main" id="{DCDB8007-EDDF-4464-8CAA-675C82580C90}"/>
                </a:ext>
              </a:extLst>
            </p:cNvPr>
            <p:cNvCxnSpPr>
              <a:cxnSpLocks/>
              <a:stCxn id="36884" idx="2"/>
              <a:endCxn id="181" idx="0"/>
            </p:cNvCxnSpPr>
            <p:nvPr/>
          </p:nvCxnSpPr>
          <p:spPr>
            <a:xfrm rot="5400000">
              <a:off x="6549103" y="1887779"/>
              <a:ext cx="237567" cy="109877"/>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7" name="Connector: Curved 136">
              <a:extLst>
                <a:ext uri="{FF2B5EF4-FFF2-40B4-BE49-F238E27FC236}">
                  <a16:creationId xmlns:a16="http://schemas.microsoft.com/office/drawing/2014/main" id="{33EB3993-11B7-4334-B169-2659F9B2876A}"/>
                </a:ext>
              </a:extLst>
            </p:cNvPr>
            <p:cNvCxnSpPr>
              <a:cxnSpLocks/>
              <a:stCxn id="36885" idx="2"/>
              <a:endCxn id="183" idx="0"/>
            </p:cNvCxnSpPr>
            <p:nvPr/>
          </p:nvCxnSpPr>
          <p:spPr>
            <a:xfrm rot="16200000" flipH="1">
              <a:off x="7031135" y="1887778"/>
              <a:ext cx="237567" cy="109878"/>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34FF09C1-A014-427D-9FCF-757A8951A817}"/>
                </a:ext>
              </a:extLst>
            </p:cNvPr>
            <p:cNvCxnSpPr>
              <a:cxnSpLocks/>
              <a:stCxn id="36886" idx="2"/>
              <a:endCxn id="184" idx="0"/>
            </p:cNvCxnSpPr>
            <p:nvPr/>
          </p:nvCxnSpPr>
          <p:spPr>
            <a:xfrm rot="5400000">
              <a:off x="7293413" y="1887779"/>
              <a:ext cx="237567" cy="109877"/>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3" name="Connector: Curved 142">
              <a:extLst>
                <a:ext uri="{FF2B5EF4-FFF2-40B4-BE49-F238E27FC236}">
                  <a16:creationId xmlns:a16="http://schemas.microsoft.com/office/drawing/2014/main" id="{D50D623F-AE82-4AE7-BF42-B101FB7FE41E}"/>
                </a:ext>
              </a:extLst>
            </p:cNvPr>
            <p:cNvCxnSpPr>
              <a:cxnSpLocks/>
              <a:stCxn id="36887" idx="2"/>
              <a:endCxn id="186" idx="0"/>
            </p:cNvCxnSpPr>
            <p:nvPr/>
          </p:nvCxnSpPr>
          <p:spPr>
            <a:xfrm rot="16200000" flipH="1">
              <a:off x="7775445" y="1887777"/>
              <a:ext cx="237567" cy="109879"/>
            </a:xfrm>
            <a:prstGeom prst="curvedConnector3">
              <a:avLst>
                <a:gd name="adj1" fmla="val 50000"/>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F2B418E8-4A92-4E59-801B-C355A4E05714}"/>
              </a:ext>
            </a:extLst>
          </p:cNvPr>
          <p:cNvGrpSpPr/>
          <p:nvPr/>
        </p:nvGrpSpPr>
        <p:grpSpPr>
          <a:xfrm>
            <a:off x="5780111" y="1110283"/>
            <a:ext cx="2232930" cy="237567"/>
            <a:chOff x="5780111" y="1403487"/>
            <a:chExt cx="2232930" cy="237567"/>
          </a:xfrm>
        </p:grpSpPr>
        <p:cxnSp>
          <p:nvCxnSpPr>
            <p:cNvPr id="149" name="Connector: Curved 148">
              <a:extLst>
                <a:ext uri="{FF2B5EF4-FFF2-40B4-BE49-F238E27FC236}">
                  <a16:creationId xmlns:a16="http://schemas.microsoft.com/office/drawing/2014/main" id="{B00006C5-7BAE-4472-915D-EFF1B8FAF710}"/>
                </a:ext>
              </a:extLst>
            </p:cNvPr>
            <p:cNvCxnSpPr>
              <a:cxnSpLocks/>
              <a:stCxn id="36920" idx="2"/>
              <a:endCxn id="36881" idx="0"/>
            </p:cNvCxnSpPr>
            <p:nvPr/>
          </p:nvCxnSpPr>
          <p:spPr>
            <a:xfrm>
              <a:off x="5780111" y="1403487"/>
              <a:ext cx="0" cy="237567"/>
            </a:xfrm>
            <a:prstGeom prst="straightConnector1">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2" name="Connector: Curved 148">
              <a:extLst>
                <a:ext uri="{FF2B5EF4-FFF2-40B4-BE49-F238E27FC236}">
                  <a16:creationId xmlns:a16="http://schemas.microsoft.com/office/drawing/2014/main" id="{4ACC1063-8BC4-46E1-A79F-B3B5FF4A1266}"/>
                </a:ext>
              </a:extLst>
            </p:cNvPr>
            <p:cNvCxnSpPr>
              <a:cxnSpLocks/>
              <a:stCxn id="36913" idx="2"/>
              <a:endCxn id="36882" idx="0"/>
            </p:cNvCxnSpPr>
            <p:nvPr/>
          </p:nvCxnSpPr>
          <p:spPr>
            <a:xfrm>
              <a:off x="6152266" y="1403487"/>
              <a:ext cx="0" cy="237567"/>
            </a:xfrm>
            <a:prstGeom prst="straightConnector1">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5" name="Connector: Curved 148">
              <a:extLst>
                <a:ext uri="{FF2B5EF4-FFF2-40B4-BE49-F238E27FC236}">
                  <a16:creationId xmlns:a16="http://schemas.microsoft.com/office/drawing/2014/main" id="{F2A0E65D-70D5-4284-A36D-AD5245D6B97F}"/>
                </a:ext>
              </a:extLst>
            </p:cNvPr>
            <p:cNvCxnSpPr>
              <a:cxnSpLocks/>
              <a:stCxn id="36914" idx="2"/>
              <a:endCxn id="36883" idx="0"/>
            </p:cNvCxnSpPr>
            <p:nvPr/>
          </p:nvCxnSpPr>
          <p:spPr>
            <a:xfrm>
              <a:off x="6524421" y="1403487"/>
              <a:ext cx="0" cy="237567"/>
            </a:xfrm>
            <a:prstGeom prst="straightConnector1">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8" name="Connector: Curved 148">
              <a:extLst>
                <a:ext uri="{FF2B5EF4-FFF2-40B4-BE49-F238E27FC236}">
                  <a16:creationId xmlns:a16="http://schemas.microsoft.com/office/drawing/2014/main" id="{0FA6AA0F-92E7-473F-9EA5-996B21AAAED6}"/>
                </a:ext>
              </a:extLst>
            </p:cNvPr>
            <p:cNvCxnSpPr>
              <a:cxnSpLocks/>
              <a:stCxn id="36915" idx="2"/>
              <a:endCxn id="36884" idx="0"/>
            </p:cNvCxnSpPr>
            <p:nvPr/>
          </p:nvCxnSpPr>
          <p:spPr>
            <a:xfrm>
              <a:off x="6896576" y="1403487"/>
              <a:ext cx="0" cy="237567"/>
            </a:xfrm>
            <a:prstGeom prst="straightConnector1">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1" name="Connector: Curved 148">
              <a:extLst>
                <a:ext uri="{FF2B5EF4-FFF2-40B4-BE49-F238E27FC236}">
                  <a16:creationId xmlns:a16="http://schemas.microsoft.com/office/drawing/2014/main" id="{DFD96F4D-5112-4B6F-9E24-CAE11D478185}"/>
                </a:ext>
              </a:extLst>
            </p:cNvPr>
            <p:cNvCxnSpPr>
              <a:cxnSpLocks/>
              <a:stCxn id="36916" idx="2"/>
              <a:endCxn id="36885" idx="0"/>
            </p:cNvCxnSpPr>
            <p:nvPr/>
          </p:nvCxnSpPr>
          <p:spPr>
            <a:xfrm>
              <a:off x="7268731" y="1403487"/>
              <a:ext cx="0" cy="237567"/>
            </a:xfrm>
            <a:prstGeom prst="straightConnector1">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4" name="Connector: Curved 148">
              <a:extLst>
                <a:ext uri="{FF2B5EF4-FFF2-40B4-BE49-F238E27FC236}">
                  <a16:creationId xmlns:a16="http://schemas.microsoft.com/office/drawing/2014/main" id="{1A50BC42-3454-4F37-BAE1-8E9DFC7825F8}"/>
                </a:ext>
              </a:extLst>
            </p:cNvPr>
            <p:cNvCxnSpPr>
              <a:cxnSpLocks/>
              <a:stCxn id="36917" idx="2"/>
              <a:endCxn id="36886" idx="0"/>
            </p:cNvCxnSpPr>
            <p:nvPr/>
          </p:nvCxnSpPr>
          <p:spPr>
            <a:xfrm>
              <a:off x="7640886" y="1403487"/>
              <a:ext cx="0" cy="237567"/>
            </a:xfrm>
            <a:prstGeom prst="straightConnector1">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7" name="Connector: Curved 148">
              <a:extLst>
                <a:ext uri="{FF2B5EF4-FFF2-40B4-BE49-F238E27FC236}">
                  <a16:creationId xmlns:a16="http://schemas.microsoft.com/office/drawing/2014/main" id="{DD05B7CB-0B75-49C6-8573-0DB469C0F3E1}"/>
                </a:ext>
              </a:extLst>
            </p:cNvPr>
            <p:cNvCxnSpPr>
              <a:cxnSpLocks/>
              <a:stCxn id="36918" idx="2"/>
              <a:endCxn id="36887" idx="0"/>
            </p:cNvCxnSpPr>
            <p:nvPr/>
          </p:nvCxnSpPr>
          <p:spPr>
            <a:xfrm>
              <a:off x="8013041" y="1403487"/>
              <a:ext cx="0" cy="237567"/>
            </a:xfrm>
            <a:prstGeom prst="straightConnector1">
              <a:avLst/>
            </a:prstGeom>
            <a:ln w="19050">
              <a:solidFill>
                <a:schemeClr val="tx1">
                  <a:lumMod val="65000"/>
                  <a:lumOff val="35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36889" name="pass1-run1-1"/>
          <p:cNvSpPr>
            <a:spLocks/>
          </p:cNvSpPr>
          <p:nvPr/>
        </p:nvSpPr>
        <p:spPr bwMode="auto">
          <a:xfrm>
            <a:off x="5783309" y="1768297"/>
            <a:ext cx="365760" cy="182880"/>
          </a:xfrm>
          <a:prstGeom prst="rect">
            <a:avLst/>
          </a:prstGeom>
          <a:solidFill>
            <a:schemeClr val="bg1">
              <a:lumMod val="75000"/>
            </a:schemeClr>
          </a:solidFill>
          <a:ln w="12700" cap="rnd">
            <a:solidFill>
              <a:schemeClr val="tx1">
                <a:lumMod val="65000"/>
                <a:lumOff val="35000"/>
              </a:schemeClr>
            </a:solidFill>
            <a:round/>
            <a:headEnd type="none" w="sm" len="sm"/>
            <a:tailEnd type="none" w="sm" len="sm"/>
          </a:ln>
        </p:spPr>
        <p:txBody>
          <a:bodyPr lIns="18288" tIns="18288" rIns="18288" bIns="18288" anchor="b" anchorCtr="0"/>
          <a:lstStyle/>
          <a:p>
            <a:pPr algn="ctr"/>
            <a:r>
              <a:rPr lang="en-US" sz="1000" b="1" dirty="0">
                <a:solidFill>
                  <a:schemeClr val="bg1">
                    <a:lumMod val="75000"/>
                  </a:schemeClr>
                </a:solidFill>
                <a:latin typeface="Inconsolata" panose="00000509000000000000" pitchFamily="49" charset="0"/>
              </a:rPr>
              <a:t>_</a:t>
            </a:r>
            <a:r>
              <a:rPr lang="en-US" sz="1000" b="1" dirty="0">
                <a:solidFill>
                  <a:schemeClr val="tx1">
                    <a:lumMod val="75000"/>
                    <a:lumOff val="25000"/>
                  </a:schemeClr>
                </a:solidFill>
                <a:latin typeface="Inconsolata" panose="00000509000000000000" pitchFamily="49" charset="0"/>
              </a:rPr>
              <a:t>|</a:t>
            </a:r>
            <a:r>
              <a:rPr lang="en-US" sz="1000" b="1" dirty="0">
                <a:solidFill>
                  <a:schemeClr val="bg1">
                    <a:lumMod val="75000"/>
                  </a:schemeClr>
                </a:solidFill>
                <a:latin typeface="Inconsolata" panose="00000509000000000000" pitchFamily="49" charset="0"/>
              </a:rPr>
              <a:t>_</a:t>
            </a:r>
          </a:p>
        </p:txBody>
      </p:sp>
      <p:sp>
        <p:nvSpPr>
          <p:cNvPr id="36890" name="pass1-run2"/>
          <p:cNvSpPr>
            <a:spLocks/>
          </p:cNvSpPr>
          <p:nvPr/>
        </p:nvSpPr>
        <p:spPr bwMode="auto">
          <a:xfrm>
            <a:off x="5783309" y="195447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4|6</a:t>
            </a:r>
          </a:p>
        </p:txBody>
      </p:sp>
      <p:sp>
        <p:nvSpPr>
          <p:cNvPr id="36891" name="Freeform 27"/>
          <p:cNvSpPr>
            <a:spLocks/>
          </p:cNvSpPr>
          <p:nvPr/>
        </p:nvSpPr>
        <p:spPr bwMode="auto">
          <a:xfrm>
            <a:off x="6527619" y="1768297"/>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4|7</a:t>
            </a:r>
          </a:p>
        </p:txBody>
      </p:sp>
      <p:sp>
        <p:nvSpPr>
          <p:cNvPr id="36892" name="Freeform 28"/>
          <p:cNvSpPr>
            <a:spLocks/>
          </p:cNvSpPr>
          <p:nvPr/>
        </p:nvSpPr>
        <p:spPr bwMode="auto">
          <a:xfrm>
            <a:off x="6527619" y="195447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8|9</a:t>
            </a:r>
          </a:p>
        </p:txBody>
      </p:sp>
      <p:sp>
        <p:nvSpPr>
          <p:cNvPr id="36893" name="Freeform 29"/>
          <p:cNvSpPr>
            <a:spLocks/>
          </p:cNvSpPr>
          <p:nvPr/>
        </p:nvSpPr>
        <p:spPr bwMode="auto">
          <a:xfrm>
            <a:off x="7271929" y="1768297"/>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1|3</a:t>
            </a:r>
          </a:p>
        </p:txBody>
      </p:sp>
      <p:sp>
        <p:nvSpPr>
          <p:cNvPr id="36894" name="Freeform 30"/>
          <p:cNvSpPr>
            <a:spLocks/>
          </p:cNvSpPr>
          <p:nvPr/>
        </p:nvSpPr>
        <p:spPr bwMode="auto">
          <a:xfrm>
            <a:off x="7271929" y="1954479"/>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5|6</a:t>
            </a:r>
          </a:p>
        </p:txBody>
      </p:sp>
      <p:sp>
        <p:nvSpPr>
          <p:cNvPr id="36895" name="Freeform 31"/>
          <p:cNvSpPr>
            <a:spLocks/>
          </p:cNvSpPr>
          <p:nvPr/>
        </p:nvSpPr>
        <p:spPr bwMode="auto">
          <a:xfrm>
            <a:off x="8016240" y="1768297"/>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1|9</a:t>
            </a:r>
          </a:p>
        </p:txBody>
      </p:sp>
      <p:sp>
        <p:nvSpPr>
          <p:cNvPr id="36897" name="Freeform 33"/>
          <p:cNvSpPr>
            <a:spLocks/>
          </p:cNvSpPr>
          <p:nvPr/>
        </p:nvSpPr>
        <p:spPr bwMode="auto">
          <a:xfrm>
            <a:off x="6155464" y="2559044"/>
            <a:ext cx="365760" cy="182880"/>
          </a:xfrm>
          <a:prstGeom prst="rect">
            <a:avLst/>
          </a:prstGeom>
          <a:solidFill>
            <a:schemeClr val="bg1">
              <a:lumMod val="9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4|4</a:t>
            </a:r>
          </a:p>
        </p:txBody>
      </p:sp>
      <p:sp>
        <p:nvSpPr>
          <p:cNvPr id="36898" name="Freeform 34"/>
          <p:cNvSpPr>
            <a:spLocks/>
          </p:cNvSpPr>
          <p:nvPr/>
        </p:nvSpPr>
        <p:spPr bwMode="auto">
          <a:xfrm>
            <a:off x="6155464" y="2743162"/>
            <a:ext cx="365760" cy="182880"/>
          </a:xfrm>
          <a:prstGeom prst="rect">
            <a:avLst/>
          </a:prstGeom>
          <a:solidFill>
            <a:schemeClr val="bg1">
              <a:lumMod val="9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6|7</a:t>
            </a:r>
          </a:p>
        </p:txBody>
      </p:sp>
      <p:sp>
        <p:nvSpPr>
          <p:cNvPr id="36899" name="Freeform 35"/>
          <p:cNvSpPr>
            <a:spLocks/>
          </p:cNvSpPr>
          <p:nvPr/>
        </p:nvSpPr>
        <p:spPr bwMode="auto">
          <a:xfrm>
            <a:off x="6155464" y="2927279"/>
            <a:ext cx="365760" cy="182880"/>
          </a:xfrm>
          <a:prstGeom prst="rect">
            <a:avLst/>
          </a:prstGeom>
          <a:solidFill>
            <a:schemeClr val="bg1">
              <a:lumMod val="9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8|9</a:t>
            </a:r>
          </a:p>
        </p:txBody>
      </p:sp>
      <p:sp>
        <p:nvSpPr>
          <p:cNvPr id="36955" name="Freeform 91"/>
          <p:cNvSpPr>
            <a:spLocks/>
          </p:cNvSpPr>
          <p:nvPr/>
        </p:nvSpPr>
        <p:spPr bwMode="auto">
          <a:xfrm>
            <a:off x="6155464" y="2374926"/>
            <a:ext cx="365760" cy="182880"/>
          </a:xfrm>
          <a:prstGeom prst="rect">
            <a:avLst/>
          </a:prstGeom>
          <a:solidFill>
            <a:schemeClr val="bg1">
              <a:lumMod val="9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2|3</a:t>
            </a:r>
          </a:p>
        </p:txBody>
      </p:sp>
      <p:sp>
        <p:nvSpPr>
          <p:cNvPr id="36900" name="Freeform 36"/>
          <p:cNvSpPr>
            <a:spLocks/>
          </p:cNvSpPr>
          <p:nvPr/>
        </p:nvSpPr>
        <p:spPr bwMode="auto">
          <a:xfrm>
            <a:off x="7644085" y="2368968"/>
            <a:ext cx="365760" cy="182880"/>
          </a:xfrm>
          <a:prstGeom prst="rect">
            <a:avLst/>
          </a:prstGeom>
          <a:solidFill>
            <a:schemeClr val="bg1">
              <a:lumMod val="9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ea typeface="Proxima Nova" charset="0"/>
                <a:cs typeface="Proxima Nova" charset="0"/>
              </a:rPr>
              <a:t>1|1</a:t>
            </a:r>
            <a:endParaRPr lang="en-US" sz="1000" b="1" dirty="0">
              <a:solidFill>
                <a:schemeClr val="tx1">
                  <a:lumMod val="75000"/>
                  <a:lumOff val="25000"/>
                </a:schemeClr>
              </a:solidFill>
              <a:latin typeface="Inconsolata" panose="00000509000000000000" pitchFamily="49" charset="0"/>
            </a:endParaRPr>
          </a:p>
        </p:txBody>
      </p:sp>
      <p:sp>
        <p:nvSpPr>
          <p:cNvPr id="36901" name="Freeform 37"/>
          <p:cNvSpPr>
            <a:spLocks/>
          </p:cNvSpPr>
          <p:nvPr/>
        </p:nvSpPr>
        <p:spPr bwMode="auto">
          <a:xfrm>
            <a:off x="7644085" y="2555072"/>
            <a:ext cx="365760" cy="182880"/>
          </a:xfrm>
          <a:prstGeom prst="rect">
            <a:avLst/>
          </a:prstGeom>
          <a:solidFill>
            <a:schemeClr val="bg1">
              <a:lumMod val="9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3|5</a:t>
            </a:r>
          </a:p>
        </p:txBody>
      </p:sp>
      <p:sp>
        <p:nvSpPr>
          <p:cNvPr id="36902" name="Freeform 38"/>
          <p:cNvSpPr>
            <a:spLocks/>
          </p:cNvSpPr>
          <p:nvPr/>
        </p:nvSpPr>
        <p:spPr bwMode="auto">
          <a:xfrm>
            <a:off x="7644085" y="2741176"/>
            <a:ext cx="365760" cy="182880"/>
          </a:xfrm>
          <a:prstGeom prst="rect">
            <a:avLst/>
          </a:prstGeom>
          <a:solidFill>
            <a:schemeClr val="bg1">
              <a:lumMod val="9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6|9</a:t>
            </a:r>
          </a:p>
        </p:txBody>
      </p:sp>
      <p:grpSp>
        <p:nvGrpSpPr>
          <p:cNvPr id="8" name="magnets" hidden="1">
            <a:extLst>
              <a:ext uri="{FF2B5EF4-FFF2-40B4-BE49-F238E27FC236}">
                <a16:creationId xmlns:a16="http://schemas.microsoft.com/office/drawing/2014/main" id="{76BEFD4B-A14B-3E23-47CC-D640870C097A}"/>
              </a:ext>
            </a:extLst>
          </p:cNvPr>
          <p:cNvGrpSpPr/>
          <p:nvPr/>
        </p:nvGrpSpPr>
        <p:grpSpPr>
          <a:xfrm>
            <a:off x="5880845" y="1768297"/>
            <a:ext cx="2403619" cy="624917"/>
            <a:chOff x="5880845" y="1952247"/>
            <a:chExt cx="2403619" cy="624917"/>
          </a:xfrm>
        </p:grpSpPr>
        <p:grpSp>
          <p:nvGrpSpPr>
            <p:cNvPr id="36867" name="Group 36866">
              <a:extLst>
                <a:ext uri="{FF2B5EF4-FFF2-40B4-BE49-F238E27FC236}">
                  <a16:creationId xmlns:a16="http://schemas.microsoft.com/office/drawing/2014/main" id="{E9DC7887-4008-44D8-9A10-CE715794EA9E}"/>
                </a:ext>
              </a:extLst>
            </p:cNvPr>
            <p:cNvGrpSpPr/>
            <p:nvPr/>
          </p:nvGrpSpPr>
          <p:grpSpPr>
            <a:xfrm>
              <a:off x="5880845" y="1952247"/>
              <a:ext cx="170688" cy="18288"/>
              <a:chOff x="4876800" y="2038350"/>
              <a:chExt cx="170688" cy="18288"/>
            </a:xfrm>
          </p:grpSpPr>
          <p:sp>
            <p:nvSpPr>
              <p:cNvPr id="174" name="magnet">
                <a:extLst>
                  <a:ext uri="{FF2B5EF4-FFF2-40B4-BE49-F238E27FC236}">
                    <a16:creationId xmlns:a16="http://schemas.microsoft.com/office/drawing/2014/main" id="{229C944A-FA0C-42D0-8258-6774C580FD67}"/>
                  </a:ext>
                </a:extLst>
              </p:cNvPr>
              <p:cNvSpPr>
                <a:spLocks/>
              </p:cNvSpPr>
              <p:nvPr/>
            </p:nvSpPr>
            <p:spPr bwMode="auto">
              <a:xfrm>
                <a:off x="4876800" y="2038350"/>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sp>
            <p:nvSpPr>
              <p:cNvPr id="175" name="magnet">
                <a:extLst>
                  <a:ext uri="{FF2B5EF4-FFF2-40B4-BE49-F238E27FC236}">
                    <a16:creationId xmlns:a16="http://schemas.microsoft.com/office/drawing/2014/main" id="{E7A303CB-9C62-4362-86DC-8E6F691A278F}"/>
                  </a:ext>
                </a:extLst>
              </p:cNvPr>
              <p:cNvSpPr>
                <a:spLocks/>
              </p:cNvSpPr>
              <p:nvPr/>
            </p:nvSpPr>
            <p:spPr bwMode="auto">
              <a:xfrm>
                <a:off x="5029200" y="2038350"/>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grpSp>
        <p:grpSp>
          <p:nvGrpSpPr>
            <p:cNvPr id="179" name="Group 178">
              <a:extLst>
                <a:ext uri="{FF2B5EF4-FFF2-40B4-BE49-F238E27FC236}">
                  <a16:creationId xmlns:a16="http://schemas.microsoft.com/office/drawing/2014/main" id="{5DEEE3FC-4100-4888-936C-321DCF5B3F7F}"/>
                </a:ext>
              </a:extLst>
            </p:cNvPr>
            <p:cNvGrpSpPr/>
            <p:nvPr/>
          </p:nvGrpSpPr>
          <p:grpSpPr>
            <a:xfrm>
              <a:off x="6625155" y="1952247"/>
              <a:ext cx="170688" cy="18288"/>
              <a:chOff x="4876800" y="2038350"/>
              <a:chExt cx="170688" cy="18288"/>
            </a:xfrm>
          </p:grpSpPr>
          <p:sp>
            <p:nvSpPr>
              <p:cNvPr id="180" name="magnet">
                <a:extLst>
                  <a:ext uri="{FF2B5EF4-FFF2-40B4-BE49-F238E27FC236}">
                    <a16:creationId xmlns:a16="http://schemas.microsoft.com/office/drawing/2014/main" id="{1E723C2F-F1F4-4369-8DF3-F30E428BCBBE}"/>
                  </a:ext>
                </a:extLst>
              </p:cNvPr>
              <p:cNvSpPr>
                <a:spLocks/>
              </p:cNvSpPr>
              <p:nvPr/>
            </p:nvSpPr>
            <p:spPr bwMode="auto">
              <a:xfrm>
                <a:off x="4876800" y="2038350"/>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sp>
            <p:nvSpPr>
              <p:cNvPr id="181" name="magnet">
                <a:extLst>
                  <a:ext uri="{FF2B5EF4-FFF2-40B4-BE49-F238E27FC236}">
                    <a16:creationId xmlns:a16="http://schemas.microsoft.com/office/drawing/2014/main" id="{5DE7E98A-EB7D-4062-AA9E-694357091886}"/>
                  </a:ext>
                </a:extLst>
              </p:cNvPr>
              <p:cNvSpPr>
                <a:spLocks/>
              </p:cNvSpPr>
              <p:nvPr/>
            </p:nvSpPr>
            <p:spPr bwMode="auto">
              <a:xfrm>
                <a:off x="5029200" y="2038350"/>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grpSp>
        <p:grpSp>
          <p:nvGrpSpPr>
            <p:cNvPr id="182" name="Group 181">
              <a:extLst>
                <a:ext uri="{FF2B5EF4-FFF2-40B4-BE49-F238E27FC236}">
                  <a16:creationId xmlns:a16="http://schemas.microsoft.com/office/drawing/2014/main" id="{956B933E-4C69-4D84-8098-3EF007722041}"/>
                </a:ext>
              </a:extLst>
            </p:cNvPr>
            <p:cNvGrpSpPr/>
            <p:nvPr/>
          </p:nvGrpSpPr>
          <p:grpSpPr>
            <a:xfrm>
              <a:off x="7369465" y="1952247"/>
              <a:ext cx="170688" cy="18288"/>
              <a:chOff x="4876800" y="2038350"/>
              <a:chExt cx="170688" cy="18288"/>
            </a:xfrm>
          </p:grpSpPr>
          <p:sp>
            <p:nvSpPr>
              <p:cNvPr id="183" name="magnet">
                <a:extLst>
                  <a:ext uri="{FF2B5EF4-FFF2-40B4-BE49-F238E27FC236}">
                    <a16:creationId xmlns:a16="http://schemas.microsoft.com/office/drawing/2014/main" id="{51205C4C-E8A0-4D39-A41A-7717E33FDB2C}"/>
                  </a:ext>
                </a:extLst>
              </p:cNvPr>
              <p:cNvSpPr>
                <a:spLocks/>
              </p:cNvSpPr>
              <p:nvPr/>
            </p:nvSpPr>
            <p:spPr bwMode="auto">
              <a:xfrm>
                <a:off x="4876800" y="2038350"/>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sp>
            <p:nvSpPr>
              <p:cNvPr id="184" name="magnet">
                <a:extLst>
                  <a:ext uri="{FF2B5EF4-FFF2-40B4-BE49-F238E27FC236}">
                    <a16:creationId xmlns:a16="http://schemas.microsoft.com/office/drawing/2014/main" id="{A15C446E-B067-46E7-9B75-A844CFF5720D}"/>
                  </a:ext>
                </a:extLst>
              </p:cNvPr>
              <p:cNvSpPr>
                <a:spLocks/>
              </p:cNvSpPr>
              <p:nvPr/>
            </p:nvSpPr>
            <p:spPr bwMode="auto">
              <a:xfrm>
                <a:off x="5029200" y="2038350"/>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grpSp>
        <p:grpSp>
          <p:nvGrpSpPr>
            <p:cNvPr id="185" name="Group 184">
              <a:extLst>
                <a:ext uri="{FF2B5EF4-FFF2-40B4-BE49-F238E27FC236}">
                  <a16:creationId xmlns:a16="http://schemas.microsoft.com/office/drawing/2014/main" id="{CDAF7D60-3374-4B34-ACB3-1B0F834554FB}"/>
                </a:ext>
              </a:extLst>
            </p:cNvPr>
            <p:cNvGrpSpPr/>
            <p:nvPr/>
          </p:nvGrpSpPr>
          <p:grpSpPr>
            <a:xfrm>
              <a:off x="8113776" y="1952247"/>
              <a:ext cx="170688" cy="18288"/>
              <a:chOff x="4876800" y="2038350"/>
              <a:chExt cx="170688" cy="18288"/>
            </a:xfrm>
          </p:grpSpPr>
          <p:sp>
            <p:nvSpPr>
              <p:cNvPr id="186" name="magnet">
                <a:extLst>
                  <a:ext uri="{FF2B5EF4-FFF2-40B4-BE49-F238E27FC236}">
                    <a16:creationId xmlns:a16="http://schemas.microsoft.com/office/drawing/2014/main" id="{9F9066DE-1D58-42C6-B302-DAA7C90F7E17}"/>
                  </a:ext>
                </a:extLst>
              </p:cNvPr>
              <p:cNvSpPr>
                <a:spLocks/>
              </p:cNvSpPr>
              <p:nvPr/>
            </p:nvSpPr>
            <p:spPr bwMode="auto">
              <a:xfrm>
                <a:off x="4876800" y="2038350"/>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sp>
            <p:nvSpPr>
              <p:cNvPr id="187" name="magnet">
                <a:extLst>
                  <a:ext uri="{FF2B5EF4-FFF2-40B4-BE49-F238E27FC236}">
                    <a16:creationId xmlns:a16="http://schemas.microsoft.com/office/drawing/2014/main" id="{3A2F9EFC-07FB-4E35-A777-92C4BEFC416C}"/>
                  </a:ext>
                </a:extLst>
              </p:cNvPr>
              <p:cNvSpPr>
                <a:spLocks/>
              </p:cNvSpPr>
              <p:nvPr/>
            </p:nvSpPr>
            <p:spPr bwMode="auto">
              <a:xfrm>
                <a:off x="5029200" y="2038350"/>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grpSp>
        <p:grpSp>
          <p:nvGrpSpPr>
            <p:cNvPr id="156" name="Group 155">
              <a:extLst>
                <a:ext uri="{FF2B5EF4-FFF2-40B4-BE49-F238E27FC236}">
                  <a16:creationId xmlns:a16="http://schemas.microsoft.com/office/drawing/2014/main" id="{EF1884D1-BF34-4039-B938-AD02AD63AF6A}"/>
                </a:ext>
              </a:extLst>
            </p:cNvPr>
            <p:cNvGrpSpPr/>
            <p:nvPr/>
          </p:nvGrpSpPr>
          <p:grpSpPr>
            <a:xfrm>
              <a:off x="6253000" y="2558876"/>
              <a:ext cx="170688" cy="18288"/>
              <a:chOff x="5067902" y="2166974"/>
              <a:chExt cx="170688" cy="18288"/>
            </a:xfrm>
          </p:grpSpPr>
          <p:sp>
            <p:nvSpPr>
              <p:cNvPr id="201" name="magnet">
                <a:extLst>
                  <a:ext uri="{FF2B5EF4-FFF2-40B4-BE49-F238E27FC236}">
                    <a16:creationId xmlns:a16="http://schemas.microsoft.com/office/drawing/2014/main" id="{B352DE09-5DEC-4F23-B58F-E02043B3E4D8}"/>
                  </a:ext>
                </a:extLst>
              </p:cNvPr>
              <p:cNvSpPr>
                <a:spLocks/>
              </p:cNvSpPr>
              <p:nvPr/>
            </p:nvSpPr>
            <p:spPr bwMode="auto">
              <a:xfrm>
                <a:off x="5067902" y="2166974"/>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spc="-113" dirty="0">
                  <a:solidFill>
                    <a:schemeClr val="tx1">
                      <a:lumMod val="75000"/>
                      <a:lumOff val="25000"/>
                    </a:schemeClr>
                  </a:solidFill>
                  <a:latin typeface="Proxima Nova Rg" panose="02000506030000020004" pitchFamily="50" charset="0"/>
                </a:endParaRPr>
              </a:p>
            </p:txBody>
          </p:sp>
          <p:sp>
            <p:nvSpPr>
              <p:cNvPr id="202" name="magnet">
                <a:extLst>
                  <a:ext uri="{FF2B5EF4-FFF2-40B4-BE49-F238E27FC236}">
                    <a16:creationId xmlns:a16="http://schemas.microsoft.com/office/drawing/2014/main" id="{AFB8A9EA-4D17-48AD-8814-89705B233888}"/>
                  </a:ext>
                </a:extLst>
              </p:cNvPr>
              <p:cNvSpPr>
                <a:spLocks/>
              </p:cNvSpPr>
              <p:nvPr/>
            </p:nvSpPr>
            <p:spPr bwMode="auto">
              <a:xfrm>
                <a:off x="5220302" y="2166974"/>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spc="-113" dirty="0">
                  <a:solidFill>
                    <a:schemeClr val="tx1">
                      <a:lumMod val="75000"/>
                      <a:lumOff val="25000"/>
                    </a:schemeClr>
                  </a:solidFill>
                  <a:latin typeface="Proxima Nova Rg" panose="02000506030000020004" pitchFamily="50" charset="0"/>
                </a:endParaRPr>
              </a:p>
            </p:txBody>
          </p:sp>
        </p:grpSp>
        <p:grpSp>
          <p:nvGrpSpPr>
            <p:cNvPr id="209" name="Group 208">
              <a:extLst>
                <a:ext uri="{FF2B5EF4-FFF2-40B4-BE49-F238E27FC236}">
                  <a16:creationId xmlns:a16="http://schemas.microsoft.com/office/drawing/2014/main" id="{4AFF8FB3-3B4E-4C39-AD8E-E1A98FE37110}"/>
                </a:ext>
              </a:extLst>
            </p:cNvPr>
            <p:cNvGrpSpPr/>
            <p:nvPr/>
          </p:nvGrpSpPr>
          <p:grpSpPr>
            <a:xfrm>
              <a:off x="7741621" y="2552918"/>
              <a:ext cx="170688" cy="18288"/>
              <a:chOff x="5067902" y="2166974"/>
              <a:chExt cx="170688" cy="18288"/>
            </a:xfrm>
          </p:grpSpPr>
          <p:sp>
            <p:nvSpPr>
              <p:cNvPr id="210" name="magnet">
                <a:extLst>
                  <a:ext uri="{FF2B5EF4-FFF2-40B4-BE49-F238E27FC236}">
                    <a16:creationId xmlns:a16="http://schemas.microsoft.com/office/drawing/2014/main" id="{29E3BF26-1034-48B7-9B66-E8375F46E122}"/>
                  </a:ext>
                </a:extLst>
              </p:cNvPr>
              <p:cNvSpPr>
                <a:spLocks/>
              </p:cNvSpPr>
              <p:nvPr/>
            </p:nvSpPr>
            <p:spPr bwMode="auto">
              <a:xfrm>
                <a:off x="5067902" y="2166974"/>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sp>
            <p:nvSpPr>
              <p:cNvPr id="211" name="magnet">
                <a:extLst>
                  <a:ext uri="{FF2B5EF4-FFF2-40B4-BE49-F238E27FC236}">
                    <a16:creationId xmlns:a16="http://schemas.microsoft.com/office/drawing/2014/main" id="{F08D7A7D-AA73-4051-9659-6E4BE2E5DEA2}"/>
                  </a:ext>
                </a:extLst>
              </p:cNvPr>
              <p:cNvSpPr>
                <a:spLocks/>
              </p:cNvSpPr>
              <p:nvPr/>
            </p:nvSpPr>
            <p:spPr bwMode="auto">
              <a:xfrm>
                <a:off x="5220302" y="2166974"/>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dirty="0">
                  <a:solidFill>
                    <a:schemeClr val="tx1">
                      <a:lumMod val="75000"/>
                      <a:lumOff val="25000"/>
                    </a:schemeClr>
                  </a:solidFill>
                  <a:latin typeface="Proxima Nova Rg" panose="02000506030000020004" pitchFamily="50" charset="0"/>
                </a:endParaRPr>
              </a:p>
            </p:txBody>
          </p:sp>
        </p:grpSp>
      </p:grpSp>
      <p:grpSp>
        <p:nvGrpSpPr>
          <p:cNvPr id="163" name="Group 162">
            <a:extLst>
              <a:ext uri="{FF2B5EF4-FFF2-40B4-BE49-F238E27FC236}">
                <a16:creationId xmlns:a16="http://schemas.microsoft.com/office/drawing/2014/main" id="{EC72C299-7B50-4370-B96A-C9B1BAEE6DEC}"/>
              </a:ext>
            </a:extLst>
          </p:cNvPr>
          <p:cNvGrpSpPr/>
          <p:nvPr/>
        </p:nvGrpSpPr>
        <p:grpSpPr>
          <a:xfrm>
            <a:off x="6897989" y="3347725"/>
            <a:ext cx="369331" cy="1265058"/>
            <a:chOff x="6216413" y="3488529"/>
            <a:chExt cx="369331" cy="1265058"/>
          </a:xfrm>
        </p:grpSpPr>
        <p:grpSp>
          <p:nvGrpSpPr>
            <p:cNvPr id="36927" name="Group 36926">
              <a:extLst>
                <a:ext uri="{FF2B5EF4-FFF2-40B4-BE49-F238E27FC236}">
                  <a16:creationId xmlns:a16="http://schemas.microsoft.com/office/drawing/2014/main" id="{C654B227-BE68-49F0-972B-9C2BB0D646F9}"/>
                </a:ext>
              </a:extLst>
            </p:cNvPr>
            <p:cNvGrpSpPr/>
            <p:nvPr/>
          </p:nvGrpSpPr>
          <p:grpSpPr>
            <a:xfrm>
              <a:off x="6216413" y="3488529"/>
              <a:ext cx="369331" cy="1265058"/>
              <a:chOff x="5866926" y="3488529"/>
              <a:chExt cx="369331" cy="1265058"/>
            </a:xfrm>
          </p:grpSpPr>
          <p:sp>
            <p:nvSpPr>
              <p:cNvPr id="36904" name="Freeform 40"/>
              <p:cNvSpPr>
                <a:spLocks/>
              </p:cNvSpPr>
              <p:nvPr/>
            </p:nvSpPr>
            <p:spPr bwMode="auto">
              <a:xfrm>
                <a:off x="5866926" y="3488529"/>
                <a:ext cx="369331"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ea typeface="Proxima Nova" charset="0"/>
                    <a:cs typeface="Proxima Nova" charset="0"/>
                  </a:rPr>
                  <a:t>1|1</a:t>
                </a:r>
                <a:endParaRPr lang="en-US" sz="1000" b="1" dirty="0">
                  <a:solidFill>
                    <a:schemeClr val="tx1">
                      <a:lumMod val="75000"/>
                      <a:lumOff val="25000"/>
                    </a:schemeClr>
                  </a:solidFill>
                  <a:latin typeface="Inconsolata" panose="00000509000000000000" pitchFamily="49" charset="0"/>
                </a:endParaRPr>
              </a:p>
            </p:txBody>
          </p:sp>
          <p:sp>
            <p:nvSpPr>
              <p:cNvPr id="36905" name="Freeform 41"/>
              <p:cNvSpPr>
                <a:spLocks/>
              </p:cNvSpPr>
              <p:nvPr/>
            </p:nvSpPr>
            <p:spPr bwMode="auto">
              <a:xfrm>
                <a:off x="5866926" y="3668892"/>
                <a:ext cx="369331"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2|3</a:t>
                </a:r>
              </a:p>
            </p:txBody>
          </p:sp>
          <p:sp>
            <p:nvSpPr>
              <p:cNvPr id="36906" name="Freeform 42"/>
              <p:cNvSpPr>
                <a:spLocks/>
              </p:cNvSpPr>
              <p:nvPr/>
            </p:nvSpPr>
            <p:spPr bwMode="auto">
              <a:xfrm>
                <a:off x="5866926" y="3849255"/>
                <a:ext cx="369331"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3|4</a:t>
                </a:r>
              </a:p>
            </p:txBody>
          </p:sp>
          <p:sp>
            <p:nvSpPr>
              <p:cNvPr id="36907" name="Freeform 43"/>
              <p:cNvSpPr>
                <a:spLocks/>
              </p:cNvSpPr>
              <p:nvPr/>
            </p:nvSpPr>
            <p:spPr bwMode="auto">
              <a:xfrm>
                <a:off x="5866926" y="4029618"/>
                <a:ext cx="369331"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4|5</a:t>
                </a:r>
              </a:p>
            </p:txBody>
          </p:sp>
          <p:sp>
            <p:nvSpPr>
              <p:cNvPr id="36908" name="Freeform 44"/>
              <p:cNvSpPr>
                <a:spLocks/>
              </p:cNvSpPr>
              <p:nvPr/>
            </p:nvSpPr>
            <p:spPr bwMode="auto">
              <a:xfrm>
                <a:off x="5866926" y="4209981"/>
                <a:ext cx="369331"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6|6</a:t>
                </a:r>
              </a:p>
            </p:txBody>
          </p:sp>
          <p:sp>
            <p:nvSpPr>
              <p:cNvPr id="36909" name="Freeform 45"/>
              <p:cNvSpPr>
                <a:spLocks/>
              </p:cNvSpPr>
              <p:nvPr/>
            </p:nvSpPr>
            <p:spPr bwMode="auto">
              <a:xfrm>
                <a:off x="5866926" y="4390344"/>
                <a:ext cx="369331"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7|8</a:t>
                </a:r>
              </a:p>
            </p:txBody>
          </p:sp>
          <p:sp>
            <p:nvSpPr>
              <p:cNvPr id="36910" name="Freeform 46"/>
              <p:cNvSpPr>
                <a:spLocks/>
              </p:cNvSpPr>
              <p:nvPr/>
            </p:nvSpPr>
            <p:spPr bwMode="auto">
              <a:xfrm>
                <a:off x="5866926" y="4570707"/>
                <a:ext cx="369331"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9|9</a:t>
                </a:r>
              </a:p>
            </p:txBody>
          </p:sp>
        </p:grpSp>
        <p:grpSp>
          <p:nvGrpSpPr>
            <p:cNvPr id="216" name="Group 215" hidden="1">
              <a:extLst>
                <a:ext uri="{FF2B5EF4-FFF2-40B4-BE49-F238E27FC236}">
                  <a16:creationId xmlns:a16="http://schemas.microsoft.com/office/drawing/2014/main" id="{5E3AEB00-FE93-48DA-8E9E-C455A6BE7D1E}"/>
                </a:ext>
              </a:extLst>
            </p:cNvPr>
            <p:cNvGrpSpPr/>
            <p:nvPr/>
          </p:nvGrpSpPr>
          <p:grpSpPr>
            <a:xfrm>
              <a:off x="6315734" y="3488529"/>
              <a:ext cx="170688" cy="18288"/>
              <a:chOff x="5067902" y="2166974"/>
              <a:chExt cx="170688" cy="18288"/>
            </a:xfrm>
          </p:grpSpPr>
          <p:sp>
            <p:nvSpPr>
              <p:cNvPr id="217" name="magnet">
                <a:extLst>
                  <a:ext uri="{FF2B5EF4-FFF2-40B4-BE49-F238E27FC236}">
                    <a16:creationId xmlns:a16="http://schemas.microsoft.com/office/drawing/2014/main" id="{E99A0060-D948-42ED-9BDC-8296A3C261B3}"/>
                  </a:ext>
                </a:extLst>
              </p:cNvPr>
              <p:cNvSpPr>
                <a:spLocks/>
              </p:cNvSpPr>
              <p:nvPr/>
            </p:nvSpPr>
            <p:spPr bwMode="auto">
              <a:xfrm>
                <a:off x="5067902" y="2166974"/>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spc="-113" dirty="0">
                  <a:solidFill>
                    <a:schemeClr val="tx1">
                      <a:lumMod val="75000"/>
                      <a:lumOff val="25000"/>
                    </a:schemeClr>
                  </a:solidFill>
                  <a:latin typeface="Proxima Nova Rg" panose="02000506030000020004" pitchFamily="50" charset="0"/>
                </a:endParaRPr>
              </a:p>
            </p:txBody>
          </p:sp>
          <p:sp>
            <p:nvSpPr>
              <p:cNvPr id="218" name="magnet">
                <a:extLst>
                  <a:ext uri="{FF2B5EF4-FFF2-40B4-BE49-F238E27FC236}">
                    <a16:creationId xmlns:a16="http://schemas.microsoft.com/office/drawing/2014/main" id="{2EA7CD6C-3A64-4D77-9584-07BF51AB7FF7}"/>
                  </a:ext>
                </a:extLst>
              </p:cNvPr>
              <p:cNvSpPr>
                <a:spLocks/>
              </p:cNvSpPr>
              <p:nvPr/>
            </p:nvSpPr>
            <p:spPr bwMode="auto">
              <a:xfrm>
                <a:off x="5220302" y="2166974"/>
                <a:ext cx="18288" cy="18288"/>
              </a:xfrm>
              <a:prstGeom prst="rect">
                <a:avLst/>
              </a:prstGeom>
              <a:solidFill>
                <a:srgbClr val="EF3E42"/>
              </a:solidFill>
              <a:ln w="12700" cap="rnd">
                <a:noFill/>
                <a:round/>
                <a:headEnd type="none" w="sm" len="sm"/>
                <a:tailEnd type="none" w="sm" len="sm"/>
              </a:ln>
            </p:spPr>
            <p:txBody>
              <a:bodyPr lIns="0" tIns="13716" rIns="0" bIns="13716"/>
              <a:lstStyle/>
              <a:p>
                <a:pPr algn="ctr"/>
                <a:endParaRPr lang="en-US" sz="1000" b="1" spc="-113" dirty="0">
                  <a:solidFill>
                    <a:schemeClr val="tx1">
                      <a:lumMod val="75000"/>
                      <a:lumOff val="25000"/>
                    </a:schemeClr>
                  </a:solidFill>
                  <a:latin typeface="Proxima Nova Rg" panose="02000506030000020004" pitchFamily="50" charset="0"/>
                </a:endParaRPr>
              </a:p>
            </p:txBody>
          </p:sp>
        </p:grpSp>
      </p:grpSp>
      <p:sp>
        <p:nvSpPr>
          <p:cNvPr id="125" name="Highlight Box">
            <a:extLst>
              <a:ext uri="{FF2B5EF4-FFF2-40B4-BE49-F238E27FC236}">
                <a16:creationId xmlns:a16="http://schemas.microsoft.com/office/drawing/2014/main" id="{8CCE929E-B084-4FA8-9E20-A256A8742FF0}"/>
              </a:ext>
            </a:extLst>
          </p:cNvPr>
          <p:cNvSpPr/>
          <p:nvPr/>
        </p:nvSpPr>
        <p:spPr>
          <a:xfrm>
            <a:off x="5593039" y="1350054"/>
            <a:ext cx="747368" cy="177373"/>
          </a:xfrm>
          <a:prstGeom prst="roundRect">
            <a:avLst>
              <a:gd name="adj" fmla="val 418"/>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1">
            <a:extLst>
              <a:ext uri="{FF2B5EF4-FFF2-40B4-BE49-F238E27FC236}">
                <a16:creationId xmlns:a16="http://schemas.microsoft.com/office/drawing/2014/main" id="{AFB26840-7EE8-0B94-0B98-48B45B840338}"/>
              </a:ext>
            </a:extLst>
          </p:cNvPr>
          <p:cNvSpPr>
            <a:spLocks noChangeAspect="1" noChangeArrowheads="1"/>
          </p:cNvSpPr>
          <p:nvPr/>
        </p:nvSpPr>
        <p:spPr bwMode="auto">
          <a:xfrm rot="5400000">
            <a:off x="5619752" y="1204796"/>
            <a:ext cx="182880" cy="182880"/>
          </a:xfrm>
          <a:prstGeom prst="rightArrow">
            <a:avLst>
              <a:gd name="adj1" fmla="val 50000"/>
              <a:gd name="adj2" fmla="val 50019"/>
            </a:avLst>
          </a:prstGeom>
          <a:solidFill>
            <a:schemeClr val="accent1"/>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sz="2100" dirty="0"/>
          </a:p>
        </p:txBody>
      </p:sp>
      <p:sp>
        <p:nvSpPr>
          <p:cNvPr id="5" name="Arrow2">
            <a:extLst>
              <a:ext uri="{FF2B5EF4-FFF2-40B4-BE49-F238E27FC236}">
                <a16:creationId xmlns:a16="http://schemas.microsoft.com/office/drawing/2014/main" id="{B3A07DAC-E7B5-6BB7-9265-C1816AABDB3A}"/>
              </a:ext>
            </a:extLst>
          </p:cNvPr>
          <p:cNvSpPr>
            <a:spLocks noChangeAspect="1" noChangeArrowheads="1"/>
          </p:cNvSpPr>
          <p:nvPr/>
        </p:nvSpPr>
        <p:spPr bwMode="auto">
          <a:xfrm rot="5400000">
            <a:off x="6001225" y="1204796"/>
            <a:ext cx="182880" cy="182880"/>
          </a:xfrm>
          <a:prstGeom prst="rightArrow">
            <a:avLst>
              <a:gd name="adj1" fmla="val 50000"/>
              <a:gd name="adj2" fmla="val 50019"/>
            </a:avLst>
          </a:prstGeom>
          <a:solidFill>
            <a:schemeClr val="accent1"/>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sz="2100" dirty="0"/>
          </a:p>
        </p:txBody>
      </p:sp>
      <p:sp>
        <p:nvSpPr>
          <p:cNvPr id="6" name="pass1-run1-2">
            <a:extLst>
              <a:ext uri="{FF2B5EF4-FFF2-40B4-BE49-F238E27FC236}">
                <a16:creationId xmlns:a16="http://schemas.microsoft.com/office/drawing/2014/main" id="{5E440024-B667-83FD-73B5-269068449802}"/>
              </a:ext>
            </a:extLst>
          </p:cNvPr>
          <p:cNvSpPr>
            <a:spLocks/>
          </p:cNvSpPr>
          <p:nvPr/>
        </p:nvSpPr>
        <p:spPr bwMode="auto">
          <a:xfrm>
            <a:off x="5783309" y="1768297"/>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2|</a:t>
            </a:r>
            <a:r>
              <a:rPr lang="en-US" sz="1000" b="1" dirty="0">
                <a:solidFill>
                  <a:schemeClr val="bg1">
                    <a:lumMod val="75000"/>
                  </a:schemeClr>
                </a:solidFill>
                <a:latin typeface="Inconsolata" panose="00000509000000000000" pitchFamily="49" charset="0"/>
              </a:rPr>
              <a:t>_</a:t>
            </a:r>
          </a:p>
        </p:txBody>
      </p:sp>
      <p:sp>
        <p:nvSpPr>
          <p:cNvPr id="7" name="pass1-run1-3">
            <a:extLst>
              <a:ext uri="{FF2B5EF4-FFF2-40B4-BE49-F238E27FC236}">
                <a16:creationId xmlns:a16="http://schemas.microsoft.com/office/drawing/2014/main" id="{0AED0A9E-4861-FB6C-591F-1EE7B2EA86FC}"/>
              </a:ext>
            </a:extLst>
          </p:cNvPr>
          <p:cNvSpPr>
            <a:spLocks/>
          </p:cNvSpPr>
          <p:nvPr/>
        </p:nvSpPr>
        <p:spPr bwMode="auto">
          <a:xfrm>
            <a:off x="5783309" y="1768297"/>
            <a:ext cx="365760" cy="182880"/>
          </a:xfrm>
          <a:prstGeom prst="rect">
            <a:avLst/>
          </a:prstGeom>
          <a:solidFill>
            <a:schemeClr val="bg1">
              <a:lumMod val="75000"/>
            </a:schemeClr>
          </a:solidFill>
          <a:ln w="12700" cap="rnd">
            <a:solidFill>
              <a:srgbClr val="646464"/>
            </a:solidFill>
            <a:round/>
            <a:headEnd type="none" w="sm" len="sm"/>
            <a:tailEnd type="none" w="sm" len="sm"/>
          </a:ln>
        </p:spPr>
        <p:txBody>
          <a:bodyPr lIns="18288" tIns="18288" rIns="18288" bIns="18288" anchor="b" anchorCtr="0"/>
          <a:lstStyle/>
          <a:p>
            <a:pPr algn="ctr"/>
            <a:r>
              <a:rPr lang="en-US" sz="1000" b="1" dirty="0">
                <a:solidFill>
                  <a:schemeClr val="tx1">
                    <a:lumMod val="75000"/>
                    <a:lumOff val="25000"/>
                  </a:schemeClr>
                </a:solidFill>
                <a:latin typeface="Inconsolata" panose="00000509000000000000" pitchFamily="49" charset="0"/>
              </a:rPr>
              <a:t>2|3</a:t>
            </a:r>
          </a:p>
        </p:txBody>
      </p:sp>
      <p:sp>
        <p:nvSpPr>
          <p:cNvPr id="126" name="Highlight Box">
            <a:extLst>
              <a:ext uri="{FF2B5EF4-FFF2-40B4-BE49-F238E27FC236}">
                <a16:creationId xmlns:a16="http://schemas.microsoft.com/office/drawing/2014/main" id="{86620757-FC2D-4C83-9282-4E4BC0B47035}"/>
              </a:ext>
            </a:extLst>
          </p:cNvPr>
          <p:cNvSpPr/>
          <p:nvPr/>
        </p:nvSpPr>
        <p:spPr>
          <a:xfrm>
            <a:off x="5783309" y="1772088"/>
            <a:ext cx="362561" cy="177373"/>
          </a:xfrm>
          <a:prstGeom prst="roundRect">
            <a:avLst>
              <a:gd name="adj" fmla="val 418"/>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60280"/>
      </p:ext>
    </p:extLst>
  </p:cSld>
  <p:clrMapOvr>
    <a:masterClrMapping/>
  </p:clrMapOvr>
  <p:transition advTm="2735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25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982"/>
                                        </p:tgtEl>
                                        <p:attrNameLst>
                                          <p:attrName>style.visibility</p:attrName>
                                        </p:attrNameLst>
                                      </p:cBhvr>
                                      <p:to>
                                        <p:strVal val="visible"/>
                                      </p:to>
                                    </p:set>
                                    <p:animEffect transition="in" filter="wipe(up)">
                                      <p:cBhvr>
                                        <p:cTn id="12" dur="250"/>
                                        <p:tgtEl>
                                          <p:spTgt spid="3698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6956"/>
                                        </p:tgtEl>
                                        <p:attrNameLst>
                                          <p:attrName>style.visibility</p:attrName>
                                        </p:attrNameLst>
                                      </p:cBhvr>
                                      <p:to>
                                        <p:strVal val="visible"/>
                                      </p:to>
                                    </p:set>
                                    <p:animEffect transition="in" filter="wipe(left)">
                                      <p:cBhvr>
                                        <p:cTn id="15" dur="250"/>
                                        <p:tgtEl>
                                          <p:spTgt spid="36956"/>
                                        </p:tgtEl>
                                      </p:cBhvr>
                                    </p:animEffect>
                                  </p:childTnLst>
                                </p:cTn>
                              </p:par>
                            </p:childTnLst>
                          </p:cTn>
                        </p:par>
                        <p:par>
                          <p:cTn id="16" fill="hold">
                            <p:stCondLst>
                              <p:cond delay="250"/>
                            </p:stCondLst>
                            <p:childTnLst>
                              <p:par>
                                <p:cTn id="17" presetID="22" presetClass="entr" presetSubtype="1" fill="hold" nodeType="afterEffect">
                                  <p:stCondLst>
                                    <p:cond delay="0"/>
                                  </p:stCondLst>
                                  <p:childTnLst>
                                    <p:set>
                                      <p:cBhvr>
                                        <p:cTn id="18" dur="1" fill="hold">
                                          <p:stCondLst>
                                            <p:cond delay="0"/>
                                          </p:stCondLst>
                                        </p:cTn>
                                        <p:tgtEl>
                                          <p:spTgt spid="166"/>
                                        </p:tgtEl>
                                        <p:attrNameLst>
                                          <p:attrName>style.visibility</p:attrName>
                                        </p:attrNameLst>
                                      </p:cBhvr>
                                      <p:to>
                                        <p:strVal val="visible"/>
                                      </p:to>
                                    </p:set>
                                    <p:animEffect transition="in" filter="wipe(up)">
                                      <p:cBhvr>
                                        <p:cTn id="19" dur="250"/>
                                        <p:tgtEl>
                                          <p:spTgt spid="166"/>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53"/>
                                        </p:tgtEl>
                                        <p:attrNameLst>
                                          <p:attrName>style.visibility</p:attrName>
                                        </p:attrNameLst>
                                      </p:cBhvr>
                                      <p:to>
                                        <p:strVal val="visible"/>
                                      </p:to>
                                    </p:set>
                                    <p:animEffect transition="in" filter="fade">
                                      <p:cBhvr>
                                        <p:cTn id="23" dur="250"/>
                                        <p:tgtEl>
                                          <p:spTgt spid="153"/>
                                        </p:tgtEl>
                                      </p:cBhvr>
                                    </p:animEffect>
                                  </p:childTnLst>
                                </p:cTn>
                              </p:par>
                            </p:childTnLst>
                          </p:cTn>
                        </p:par>
                        <p:par>
                          <p:cTn id="24" fill="hold">
                            <p:stCondLst>
                              <p:cond delay="750"/>
                            </p:stCondLst>
                            <p:childTnLst>
                              <p:par>
                                <p:cTn id="25" presetID="10" presetClass="entr" presetSubtype="0" fill="hold" nodeType="after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fade">
                                      <p:cBhvr>
                                        <p:cTn id="27" dur="25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957"/>
                                        </p:tgtEl>
                                        <p:attrNameLst>
                                          <p:attrName>style.visibility</p:attrName>
                                        </p:attrNameLst>
                                      </p:cBhvr>
                                      <p:to>
                                        <p:strVal val="visible"/>
                                      </p:to>
                                    </p:set>
                                    <p:animEffect transition="in" filter="wipe(left)">
                                      <p:cBhvr>
                                        <p:cTn id="32" dur="250"/>
                                        <p:tgtEl>
                                          <p:spTgt spid="36957"/>
                                        </p:tgtEl>
                                      </p:cBhvr>
                                    </p:animEffect>
                                  </p:childTnLst>
                                </p:cTn>
                              </p:par>
                            </p:childTnLst>
                          </p:cTn>
                        </p:par>
                        <p:par>
                          <p:cTn id="33" fill="hold">
                            <p:stCondLst>
                              <p:cond delay="250"/>
                            </p:stCondLst>
                            <p:childTnLst>
                              <p:par>
                                <p:cTn id="34" presetID="22" presetClass="entr" presetSubtype="1" fill="hold" nodeType="afterEffect">
                                  <p:stCondLst>
                                    <p:cond delay="0"/>
                                  </p:stCondLst>
                                  <p:childTnLst>
                                    <p:set>
                                      <p:cBhvr>
                                        <p:cTn id="35" dur="1" fill="hold">
                                          <p:stCondLst>
                                            <p:cond delay="0"/>
                                          </p:stCondLst>
                                        </p:cTn>
                                        <p:tgtEl>
                                          <p:spTgt spid="168"/>
                                        </p:tgtEl>
                                        <p:attrNameLst>
                                          <p:attrName>style.visibility</p:attrName>
                                        </p:attrNameLst>
                                      </p:cBhvr>
                                      <p:to>
                                        <p:strVal val="visible"/>
                                      </p:to>
                                    </p:set>
                                    <p:animEffect transition="in" filter="wipe(up)">
                                      <p:cBhvr>
                                        <p:cTn id="36" dur="250"/>
                                        <p:tgtEl>
                                          <p:spTgt spid="168"/>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72"/>
                                        </p:tgtEl>
                                        <p:attrNameLst>
                                          <p:attrName>style.visibility</p:attrName>
                                        </p:attrNameLst>
                                      </p:cBhvr>
                                      <p:to>
                                        <p:strVal val="visible"/>
                                      </p:to>
                                    </p:set>
                                    <p:animEffect transition="in" filter="fade">
                                      <p:cBhvr>
                                        <p:cTn id="40" dur="250"/>
                                        <p:tgtEl>
                                          <p:spTgt spid="1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250"/>
                                        <p:tgtEl>
                                          <p:spTgt spid="1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6889"/>
                                        </p:tgtEl>
                                        <p:attrNameLst>
                                          <p:attrName>style.visibility</p:attrName>
                                        </p:attrNameLst>
                                      </p:cBhvr>
                                      <p:to>
                                        <p:strVal val="visible"/>
                                      </p:to>
                                    </p:set>
                                    <p:animEffect transition="in" filter="fade">
                                      <p:cBhvr>
                                        <p:cTn id="50" dur="250"/>
                                        <p:tgtEl>
                                          <p:spTgt spid="36889"/>
                                        </p:tgtEl>
                                      </p:cBhvr>
                                    </p:animEffect>
                                  </p:childTnLst>
                                </p:cTn>
                              </p:par>
                            </p:childTnLst>
                          </p:cTn>
                        </p:par>
                        <p:par>
                          <p:cTn id="51" fill="hold">
                            <p:stCondLst>
                              <p:cond delay="250"/>
                            </p:stCondLst>
                            <p:childTnLst>
                              <p:par>
                                <p:cTn id="52" presetID="10" presetClass="entr" presetSubtype="0" fill="hold" grpId="0" nodeType="afterEffect">
                                  <p:stCondLst>
                                    <p:cond delay="0"/>
                                  </p:stCondLst>
                                  <p:childTnLst>
                                    <p:set>
                                      <p:cBhvr>
                                        <p:cTn id="53" dur="1" fill="hold">
                                          <p:stCondLst>
                                            <p:cond delay="0"/>
                                          </p:stCondLst>
                                        </p:cTn>
                                        <p:tgtEl>
                                          <p:spTgt spid="126"/>
                                        </p:tgtEl>
                                        <p:attrNameLst>
                                          <p:attrName>style.visibility</p:attrName>
                                        </p:attrNameLst>
                                      </p:cBhvr>
                                      <p:to>
                                        <p:strVal val="visible"/>
                                      </p:to>
                                    </p:set>
                                    <p:animEffect transition="in" filter="fade">
                                      <p:cBhvr>
                                        <p:cTn id="54" dur="250"/>
                                        <p:tgtEl>
                                          <p:spTgt spid="1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250"/>
                                        <p:tgtEl>
                                          <p:spTgt spid="126"/>
                                        </p:tgtEl>
                                      </p:cBhvr>
                                    </p:animEffect>
                                    <p:set>
                                      <p:cBhvr>
                                        <p:cTn id="59" dur="1" fill="hold">
                                          <p:stCondLst>
                                            <p:cond delay="249"/>
                                          </p:stCondLst>
                                        </p:cTn>
                                        <p:tgtEl>
                                          <p:spTgt spid="126"/>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50"/>
                                        <p:tgtEl>
                                          <p:spTgt spid="125"/>
                                        </p:tgtEl>
                                      </p:cBhvr>
                                    </p:animEffect>
                                    <p:set>
                                      <p:cBhvr>
                                        <p:cTn id="62" dur="1" fill="hold">
                                          <p:stCondLst>
                                            <p:cond delay="249"/>
                                          </p:stCondLst>
                                        </p:cTn>
                                        <p:tgtEl>
                                          <p:spTgt spid="125"/>
                                        </p:tgtEl>
                                        <p:attrNameLst>
                                          <p:attrName>style.visibility</p:attrName>
                                        </p:attrNameLst>
                                      </p:cBhvr>
                                      <p:to>
                                        <p:strVal val="hidden"/>
                                      </p:to>
                                    </p:set>
                                  </p:childTnLst>
                                </p:cTn>
                              </p:par>
                            </p:childTnLst>
                          </p:cTn>
                        </p:par>
                        <p:par>
                          <p:cTn id="63" fill="hold">
                            <p:stCondLst>
                              <p:cond delay="250"/>
                            </p:stCondLst>
                            <p:childTnLst>
                              <p:par>
                                <p:cTn id="64" presetID="22" presetClass="entr" presetSubtype="1"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up)">
                                      <p:cBhvr>
                                        <p:cTn id="66" dur="250"/>
                                        <p:tgtEl>
                                          <p:spTgt spid="4"/>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up)">
                                      <p:cBhvr>
                                        <p:cTn id="69" dur="25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250"/>
                                        <p:tgtEl>
                                          <p:spTgt spid="6"/>
                                        </p:tgtEl>
                                      </p:cBhvr>
                                    </p:animEffect>
                                  </p:childTnLst>
                                </p:cTn>
                              </p:par>
                            </p:childTnLst>
                          </p:cTn>
                        </p:par>
                        <p:par>
                          <p:cTn id="75" fill="hold">
                            <p:stCondLst>
                              <p:cond delay="250"/>
                            </p:stCondLst>
                            <p:childTnLst>
                              <p:par>
                                <p:cTn id="76" presetID="63" presetClass="path" presetSubtype="0" accel="50000" decel="50000" fill="hold" grpId="1" nodeType="afterEffect">
                                  <p:stCondLst>
                                    <p:cond delay="0"/>
                                  </p:stCondLst>
                                  <p:childTnLst>
                                    <p:animMotion origin="layout" path="M 4.16667E-6 -4.32099E-6 L 0.01458 0.00031 " pathEditMode="relative" rAng="0" ptsTypes="AA">
                                      <p:cBhvr>
                                        <p:cTn id="77" dur="500" fill="hold"/>
                                        <p:tgtEl>
                                          <p:spTgt spid="5"/>
                                        </p:tgtEl>
                                        <p:attrNameLst>
                                          <p:attrName>ppt_x</p:attrName>
                                          <p:attrName>ppt_y</p:attrName>
                                        </p:attrNameLst>
                                      </p:cBhvr>
                                      <p:rCtr x="729" y="0"/>
                                    </p:animMotion>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25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grpId="1" nodeType="clickEffect">
                                  <p:stCondLst>
                                    <p:cond delay="0"/>
                                  </p:stCondLst>
                                  <p:childTnLst>
                                    <p:animMotion origin="layout" path="M 8.33333E-7 -4.32099E-6 L 0.01476 -4.32099E-6 " pathEditMode="relative" rAng="0" ptsTypes="AA">
                                      <p:cBhvr>
                                        <p:cTn id="86" dur="500" fill="hold"/>
                                        <p:tgtEl>
                                          <p:spTgt spid="4"/>
                                        </p:tgtEl>
                                        <p:attrNameLst>
                                          <p:attrName>ppt_x</p:attrName>
                                          <p:attrName>ppt_y</p:attrName>
                                        </p:attrNameLst>
                                      </p:cBhvr>
                                      <p:rCtr x="729" y="0"/>
                                    </p:animMotion>
                                  </p:childTnLst>
                                </p:cTn>
                              </p:par>
                            </p:childTnLst>
                          </p:cTn>
                        </p:par>
                        <p:par>
                          <p:cTn id="87" fill="hold">
                            <p:stCondLst>
                              <p:cond delay="500"/>
                            </p:stCondLst>
                            <p:childTnLst>
                              <p:par>
                                <p:cTn id="88" presetID="10" presetClass="entr" presetSubtype="0" fill="hold" grpId="0" nodeType="afterEffect">
                                  <p:stCondLst>
                                    <p:cond delay="0"/>
                                  </p:stCondLst>
                                  <p:childTnLst>
                                    <p:set>
                                      <p:cBhvr>
                                        <p:cTn id="89" dur="1" fill="hold">
                                          <p:stCondLst>
                                            <p:cond delay="0"/>
                                          </p:stCondLst>
                                        </p:cTn>
                                        <p:tgtEl>
                                          <p:spTgt spid="36890"/>
                                        </p:tgtEl>
                                        <p:attrNameLst>
                                          <p:attrName>style.visibility</p:attrName>
                                        </p:attrNameLst>
                                      </p:cBhvr>
                                      <p:to>
                                        <p:strVal val="visible"/>
                                      </p:to>
                                    </p:set>
                                    <p:animEffect transition="in" filter="fade">
                                      <p:cBhvr>
                                        <p:cTn id="90" dur="250"/>
                                        <p:tgtEl>
                                          <p:spTgt spid="3689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2" nodeType="clickEffect">
                                  <p:stCondLst>
                                    <p:cond delay="0"/>
                                  </p:stCondLst>
                                  <p:childTnLst>
                                    <p:animEffect transition="out" filter="fade">
                                      <p:cBhvr>
                                        <p:cTn id="94" dur="250"/>
                                        <p:tgtEl>
                                          <p:spTgt spid="4"/>
                                        </p:tgtEl>
                                      </p:cBhvr>
                                    </p:animEffect>
                                    <p:set>
                                      <p:cBhvr>
                                        <p:cTn id="95" dur="1" fill="hold">
                                          <p:stCondLst>
                                            <p:cond delay="249"/>
                                          </p:stCondLst>
                                        </p:cTn>
                                        <p:tgtEl>
                                          <p:spTgt spid="4"/>
                                        </p:tgtEl>
                                        <p:attrNameLst>
                                          <p:attrName>style.visibility</p:attrName>
                                        </p:attrNameLst>
                                      </p:cBhvr>
                                      <p:to>
                                        <p:strVal val="hidden"/>
                                      </p:to>
                                    </p:set>
                                  </p:childTnLst>
                                </p:cTn>
                              </p:par>
                              <p:par>
                                <p:cTn id="96" presetID="10" presetClass="exit" presetSubtype="0" fill="hold" grpId="2" nodeType="withEffect">
                                  <p:stCondLst>
                                    <p:cond delay="0"/>
                                  </p:stCondLst>
                                  <p:childTnLst>
                                    <p:animEffect transition="out" filter="fade">
                                      <p:cBhvr>
                                        <p:cTn id="97" dur="250"/>
                                        <p:tgtEl>
                                          <p:spTgt spid="5"/>
                                        </p:tgtEl>
                                      </p:cBhvr>
                                    </p:animEffect>
                                    <p:set>
                                      <p:cBhvr>
                                        <p:cTn id="98" dur="1" fill="hold">
                                          <p:stCondLst>
                                            <p:cond delay="249"/>
                                          </p:stCondLst>
                                        </p:cTn>
                                        <p:tgtEl>
                                          <p:spTgt spid="5"/>
                                        </p:tgtEl>
                                        <p:attrNameLst>
                                          <p:attrName>style.visibility</p:attrName>
                                        </p:attrNameLst>
                                      </p:cBhvr>
                                      <p:to>
                                        <p:strVal val="hidden"/>
                                      </p:to>
                                    </p:set>
                                  </p:childTnLst>
                                </p:cTn>
                              </p:par>
                            </p:childTnLst>
                          </p:cTn>
                        </p:par>
                        <p:par>
                          <p:cTn id="99" fill="hold">
                            <p:stCondLst>
                              <p:cond delay="250"/>
                            </p:stCondLst>
                            <p:childTnLst>
                              <p:par>
                                <p:cTn id="100" presetID="10" presetClass="entr" presetSubtype="0" fill="hold" grpId="0" nodeType="afterEffect">
                                  <p:stCondLst>
                                    <p:cond delay="0"/>
                                  </p:stCondLst>
                                  <p:childTnLst>
                                    <p:set>
                                      <p:cBhvr>
                                        <p:cTn id="101" dur="1" fill="hold">
                                          <p:stCondLst>
                                            <p:cond delay="0"/>
                                          </p:stCondLst>
                                        </p:cTn>
                                        <p:tgtEl>
                                          <p:spTgt spid="36891"/>
                                        </p:tgtEl>
                                        <p:attrNameLst>
                                          <p:attrName>style.visibility</p:attrName>
                                        </p:attrNameLst>
                                      </p:cBhvr>
                                      <p:to>
                                        <p:strVal val="visible"/>
                                      </p:to>
                                    </p:set>
                                    <p:animEffect transition="in" filter="fade">
                                      <p:cBhvr>
                                        <p:cTn id="102" dur="250"/>
                                        <p:tgtEl>
                                          <p:spTgt spid="36891"/>
                                        </p:tgtEl>
                                      </p:cBhvr>
                                    </p:animEffect>
                                  </p:childTnLst>
                                </p:cTn>
                              </p:par>
                            </p:childTnLst>
                          </p:cTn>
                        </p:par>
                        <p:par>
                          <p:cTn id="103" fill="hold">
                            <p:stCondLst>
                              <p:cond delay="500"/>
                            </p:stCondLst>
                            <p:childTnLst>
                              <p:par>
                                <p:cTn id="104" presetID="10" presetClass="entr" presetSubtype="0" fill="hold" grpId="0" nodeType="afterEffect">
                                  <p:stCondLst>
                                    <p:cond delay="0"/>
                                  </p:stCondLst>
                                  <p:childTnLst>
                                    <p:set>
                                      <p:cBhvr>
                                        <p:cTn id="105" dur="1" fill="hold">
                                          <p:stCondLst>
                                            <p:cond delay="0"/>
                                          </p:stCondLst>
                                        </p:cTn>
                                        <p:tgtEl>
                                          <p:spTgt spid="36892"/>
                                        </p:tgtEl>
                                        <p:attrNameLst>
                                          <p:attrName>style.visibility</p:attrName>
                                        </p:attrNameLst>
                                      </p:cBhvr>
                                      <p:to>
                                        <p:strVal val="visible"/>
                                      </p:to>
                                    </p:set>
                                    <p:animEffect transition="in" filter="fade">
                                      <p:cBhvr>
                                        <p:cTn id="106" dur="250"/>
                                        <p:tgtEl>
                                          <p:spTgt spid="36892"/>
                                        </p:tgtEl>
                                      </p:cBhvr>
                                    </p:animEffect>
                                  </p:childTnLst>
                                </p:cTn>
                              </p:par>
                            </p:childTnLst>
                          </p:cTn>
                        </p:par>
                        <p:par>
                          <p:cTn id="107" fill="hold">
                            <p:stCondLst>
                              <p:cond delay="750"/>
                            </p:stCondLst>
                            <p:childTnLst>
                              <p:par>
                                <p:cTn id="108" presetID="10" presetClass="entr" presetSubtype="0" fill="hold" grpId="0" nodeType="afterEffect">
                                  <p:stCondLst>
                                    <p:cond delay="0"/>
                                  </p:stCondLst>
                                  <p:childTnLst>
                                    <p:set>
                                      <p:cBhvr>
                                        <p:cTn id="109" dur="1" fill="hold">
                                          <p:stCondLst>
                                            <p:cond delay="0"/>
                                          </p:stCondLst>
                                        </p:cTn>
                                        <p:tgtEl>
                                          <p:spTgt spid="36893"/>
                                        </p:tgtEl>
                                        <p:attrNameLst>
                                          <p:attrName>style.visibility</p:attrName>
                                        </p:attrNameLst>
                                      </p:cBhvr>
                                      <p:to>
                                        <p:strVal val="visible"/>
                                      </p:to>
                                    </p:set>
                                    <p:animEffect transition="in" filter="fade">
                                      <p:cBhvr>
                                        <p:cTn id="110" dur="250"/>
                                        <p:tgtEl>
                                          <p:spTgt spid="36893"/>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36894"/>
                                        </p:tgtEl>
                                        <p:attrNameLst>
                                          <p:attrName>style.visibility</p:attrName>
                                        </p:attrNameLst>
                                      </p:cBhvr>
                                      <p:to>
                                        <p:strVal val="visible"/>
                                      </p:to>
                                    </p:set>
                                    <p:animEffect transition="in" filter="fade">
                                      <p:cBhvr>
                                        <p:cTn id="114" dur="250"/>
                                        <p:tgtEl>
                                          <p:spTgt spid="36894"/>
                                        </p:tgtEl>
                                      </p:cBhvr>
                                    </p:animEffect>
                                  </p:childTnLst>
                                </p:cTn>
                              </p:par>
                            </p:childTnLst>
                          </p:cTn>
                        </p:par>
                        <p:par>
                          <p:cTn id="115" fill="hold">
                            <p:stCondLst>
                              <p:cond delay="1250"/>
                            </p:stCondLst>
                            <p:childTnLst>
                              <p:par>
                                <p:cTn id="116" presetID="10" presetClass="entr" presetSubtype="0" fill="hold" grpId="0" nodeType="afterEffect">
                                  <p:stCondLst>
                                    <p:cond delay="0"/>
                                  </p:stCondLst>
                                  <p:childTnLst>
                                    <p:set>
                                      <p:cBhvr>
                                        <p:cTn id="117" dur="1" fill="hold">
                                          <p:stCondLst>
                                            <p:cond delay="0"/>
                                          </p:stCondLst>
                                        </p:cTn>
                                        <p:tgtEl>
                                          <p:spTgt spid="36895"/>
                                        </p:tgtEl>
                                        <p:attrNameLst>
                                          <p:attrName>style.visibility</p:attrName>
                                        </p:attrNameLst>
                                      </p:cBhvr>
                                      <p:to>
                                        <p:strVal val="visible"/>
                                      </p:to>
                                    </p:set>
                                    <p:animEffect transition="in" filter="fade">
                                      <p:cBhvr>
                                        <p:cTn id="118" dur="250"/>
                                        <p:tgtEl>
                                          <p:spTgt spid="3689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36958"/>
                                        </p:tgtEl>
                                        <p:attrNameLst>
                                          <p:attrName>style.visibility</p:attrName>
                                        </p:attrNameLst>
                                      </p:cBhvr>
                                      <p:to>
                                        <p:strVal val="visible"/>
                                      </p:to>
                                    </p:set>
                                    <p:animEffect transition="in" filter="wipe(left)">
                                      <p:cBhvr>
                                        <p:cTn id="123" dur="250"/>
                                        <p:tgtEl>
                                          <p:spTgt spid="36958"/>
                                        </p:tgtEl>
                                      </p:cBhvr>
                                    </p:animEffect>
                                  </p:childTnLst>
                                </p:cTn>
                              </p:par>
                            </p:childTnLst>
                          </p:cTn>
                        </p:par>
                        <p:par>
                          <p:cTn id="124" fill="hold">
                            <p:stCondLst>
                              <p:cond delay="250"/>
                            </p:stCondLst>
                            <p:childTnLst>
                              <p:par>
                                <p:cTn id="125" presetID="22" presetClass="entr" presetSubtype="1" fill="hold" nodeType="afterEffect">
                                  <p:stCondLst>
                                    <p:cond delay="0"/>
                                  </p:stCondLst>
                                  <p:childTnLst>
                                    <p:set>
                                      <p:cBhvr>
                                        <p:cTn id="126" dur="1" fill="hold">
                                          <p:stCondLst>
                                            <p:cond delay="0"/>
                                          </p:stCondLst>
                                        </p:cTn>
                                        <p:tgtEl>
                                          <p:spTgt spid="169"/>
                                        </p:tgtEl>
                                        <p:attrNameLst>
                                          <p:attrName>style.visibility</p:attrName>
                                        </p:attrNameLst>
                                      </p:cBhvr>
                                      <p:to>
                                        <p:strVal val="visible"/>
                                      </p:to>
                                    </p:set>
                                    <p:animEffect transition="in" filter="wipe(up)">
                                      <p:cBhvr>
                                        <p:cTn id="127" dur="250"/>
                                        <p:tgtEl>
                                          <p:spTgt spid="169"/>
                                        </p:tgtEl>
                                      </p:cBhvr>
                                    </p:animEffect>
                                  </p:childTnLst>
                                </p:cTn>
                              </p:par>
                            </p:childTnLst>
                          </p:cTn>
                        </p:par>
                        <p:par>
                          <p:cTn id="128" fill="hold">
                            <p:stCondLst>
                              <p:cond delay="500"/>
                            </p:stCondLst>
                            <p:childTnLst>
                              <p:par>
                                <p:cTn id="129" presetID="10" presetClass="entr" presetSubtype="0" fill="hold" nodeType="afterEffect">
                                  <p:stCondLst>
                                    <p:cond delay="0"/>
                                  </p:stCondLst>
                                  <p:childTnLst>
                                    <p:set>
                                      <p:cBhvr>
                                        <p:cTn id="130" dur="1" fill="hold">
                                          <p:stCondLst>
                                            <p:cond delay="0"/>
                                          </p:stCondLst>
                                        </p:cTn>
                                        <p:tgtEl>
                                          <p:spTgt spid="177"/>
                                        </p:tgtEl>
                                        <p:attrNameLst>
                                          <p:attrName>style.visibility</p:attrName>
                                        </p:attrNameLst>
                                      </p:cBhvr>
                                      <p:to>
                                        <p:strVal val="visible"/>
                                      </p:to>
                                    </p:set>
                                    <p:animEffect transition="in" filter="fade">
                                      <p:cBhvr>
                                        <p:cTn id="131" dur="250"/>
                                        <p:tgtEl>
                                          <p:spTgt spid="177"/>
                                        </p:tgtEl>
                                      </p:cBhvr>
                                    </p:animEffect>
                                  </p:childTnLst>
                                </p:cTn>
                              </p:par>
                            </p:childTnLst>
                          </p:cTn>
                        </p:par>
                        <p:par>
                          <p:cTn id="132" fill="hold">
                            <p:stCondLst>
                              <p:cond delay="750"/>
                            </p:stCondLst>
                            <p:childTnLst>
                              <p:par>
                                <p:cTn id="133" presetID="10" presetClass="entr" presetSubtype="0" fill="hold" grpId="0" nodeType="afterEffect">
                                  <p:stCondLst>
                                    <p:cond delay="0"/>
                                  </p:stCondLst>
                                  <p:childTnLst>
                                    <p:set>
                                      <p:cBhvr>
                                        <p:cTn id="134" dur="1" fill="hold">
                                          <p:stCondLst>
                                            <p:cond delay="0"/>
                                          </p:stCondLst>
                                        </p:cTn>
                                        <p:tgtEl>
                                          <p:spTgt spid="36955"/>
                                        </p:tgtEl>
                                        <p:attrNameLst>
                                          <p:attrName>style.visibility</p:attrName>
                                        </p:attrNameLst>
                                      </p:cBhvr>
                                      <p:to>
                                        <p:strVal val="visible"/>
                                      </p:to>
                                    </p:set>
                                    <p:animEffect transition="in" filter="fade">
                                      <p:cBhvr>
                                        <p:cTn id="135" dur="250"/>
                                        <p:tgtEl>
                                          <p:spTgt spid="36955"/>
                                        </p:tgtEl>
                                      </p:cBhvr>
                                    </p:animEffect>
                                  </p:childTnLst>
                                </p:cTn>
                              </p:par>
                            </p:childTnLst>
                          </p:cTn>
                        </p:par>
                        <p:par>
                          <p:cTn id="136" fill="hold">
                            <p:stCondLst>
                              <p:cond delay="1000"/>
                            </p:stCondLst>
                            <p:childTnLst>
                              <p:par>
                                <p:cTn id="137" presetID="10" presetClass="entr" presetSubtype="0" fill="hold" grpId="0" nodeType="afterEffect">
                                  <p:stCondLst>
                                    <p:cond delay="0"/>
                                  </p:stCondLst>
                                  <p:childTnLst>
                                    <p:set>
                                      <p:cBhvr>
                                        <p:cTn id="138" dur="1" fill="hold">
                                          <p:stCondLst>
                                            <p:cond delay="0"/>
                                          </p:stCondLst>
                                        </p:cTn>
                                        <p:tgtEl>
                                          <p:spTgt spid="36897"/>
                                        </p:tgtEl>
                                        <p:attrNameLst>
                                          <p:attrName>style.visibility</p:attrName>
                                        </p:attrNameLst>
                                      </p:cBhvr>
                                      <p:to>
                                        <p:strVal val="visible"/>
                                      </p:to>
                                    </p:set>
                                    <p:animEffect transition="in" filter="fade">
                                      <p:cBhvr>
                                        <p:cTn id="139" dur="250"/>
                                        <p:tgtEl>
                                          <p:spTgt spid="36897"/>
                                        </p:tgtEl>
                                      </p:cBhvr>
                                    </p:animEffect>
                                  </p:childTnLst>
                                </p:cTn>
                              </p:par>
                            </p:childTnLst>
                          </p:cTn>
                        </p:par>
                        <p:par>
                          <p:cTn id="140" fill="hold">
                            <p:stCondLst>
                              <p:cond delay="1250"/>
                            </p:stCondLst>
                            <p:childTnLst>
                              <p:par>
                                <p:cTn id="141" presetID="10" presetClass="entr" presetSubtype="0" fill="hold" grpId="0" nodeType="afterEffect">
                                  <p:stCondLst>
                                    <p:cond delay="0"/>
                                  </p:stCondLst>
                                  <p:childTnLst>
                                    <p:set>
                                      <p:cBhvr>
                                        <p:cTn id="142" dur="1" fill="hold">
                                          <p:stCondLst>
                                            <p:cond delay="0"/>
                                          </p:stCondLst>
                                        </p:cTn>
                                        <p:tgtEl>
                                          <p:spTgt spid="36898"/>
                                        </p:tgtEl>
                                        <p:attrNameLst>
                                          <p:attrName>style.visibility</p:attrName>
                                        </p:attrNameLst>
                                      </p:cBhvr>
                                      <p:to>
                                        <p:strVal val="visible"/>
                                      </p:to>
                                    </p:set>
                                    <p:animEffect transition="in" filter="fade">
                                      <p:cBhvr>
                                        <p:cTn id="143" dur="250"/>
                                        <p:tgtEl>
                                          <p:spTgt spid="36898"/>
                                        </p:tgtEl>
                                      </p:cBhvr>
                                    </p:animEffect>
                                  </p:childTnLst>
                                </p:cTn>
                              </p:par>
                            </p:childTnLst>
                          </p:cTn>
                        </p:par>
                        <p:par>
                          <p:cTn id="144" fill="hold">
                            <p:stCondLst>
                              <p:cond delay="1500"/>
                            </p:stCondLst>
                            <p:childTnLst>
                              <p:par>
                                <p:cTn id="145" presetID="10" presetClass="entr" presetSubtype="0" fill="hold" grpId="0" nodeType="afterEffect">
                                  <p:stCondLst>
                                    <p:cond delay="0"/>
                                  </p:stCondLst>
                                  <p:childTnLst>
                                    <p:set>
                                      <p:cBhvr>
                                        <p:cTn id="146" dur="1" fill="hold">
                                          <p:stCondLst>
                                            <p:cond delay="0"/>
                                          </p:stCondLst>
                                        </p:cTn>
                                        <p:tgtEl>
                                          <p:spTgt spid="36899"/>
                                        </p:tgtEl>
                                        <p:attrNameLst>
                                          <p:attrName>style.visibility</p:attrName>
                                        </p:attrNameLst>
                                      </p:cBhvr>
                                      <p:to>
                                        <p:strVal val="visible"/>
                                      </p:to>
                                    </p:set>
                                    <p:animEffect transition="in" filter="fade">
                                      <p:cBhvr>
                                        <p:cTn id="147" dur="250"/>
                                        <p:tgtEl>
                                          <p:spTgt spid="36899"/>
                                        </p:tgtEl>
                                      </p:cBhvr>
                                    </p:animEffect>
                                  </p:childTnLst>
                                </p:cTn>
                              </p:par>
                            </p:childTnLst>
                          </p:cTn>
                        </p:par>
                        <p:par>
                          <p:cTn id="148" fill="hold">
                            <p:stCondLst>
                              <p:cond delay="1750"/>
                            </p:stCondLst>
                            <p:childTnLst>
                              <p:par>
                                <p:cTn id="149" presetID="10" presetClass="entr" presetSubtype="0" fill="hold" grpId="0" nodeType="afterEffect">
                                  <p:stCondLst>
                                    <p:cond delay="0"/>
                                  </p:stCondLst>
                                  <p:childTnLst>
                                    <p:set>
                                      <p:cBhvr>
                                        <p:cTn id="150" dur="1" fill="hold">
                                          <p:stCondLst>
                                            <p:cond delay="0"/>
                                          </p:stCondLst>
                                        </p:cTn>
                                        <p:tgtEl>
                                          <p:spTgt spid="36900"/>
                                        </p:tgtEl>
                                        <p:attrNameLst>
                                          <p:attrName>style.visibility</p:attrName>
                                        </p:attrNameLst>
                                      </p:cBhvr>
                                      <p:to>
                                        <p:strVal val="visible"/>
                                      </p:to>
                                    </p:set>
                                    <p:animEffect transition="in" filter="fade">
                                      <p:cBhvr>
                                        <p:cTn id="151" dur="250"/>
                                        <p:tgtEl>
                                          <p:spTgt spid="36900"/>
                                        </p:tgtEl>
                                      </p:cBhvr>
                                    </p:animEffect>
                                  </p:childTnLst>
                                </p:cTn>
                              </p:par>
                            </p:childTnLst>
                          </p:cTn>
                        </p:par>
                        <p:par>
                          <p:cTn id="152" fill="hold">
                            <p:stCondLst>
                              <p:cond delay="2000"/>
                            </p:stCondLst>
                            <p:childTnLst>
                              <p:par>
                                <p:cTn id="153" presetID="10" presetClass="entr" presetSubtype="0" fill="hold" grpId="0" nodeType="afterEffect">
                                  <p:stCondLst>
                                    <p:cond delay="0"/>
                                  </p:stCondLst>
                                  <p:childTnLst>
                                    <p:set>
                                      <p:cBhvr>
                                        <p:cTn id="154" dur="1" fill="hold">
                                          <p:stCondLst>
                                            <p:cond delay="0"/>
                                          </p:stCondLst>
                                        </p:cTn>
                                        <p:tgtEl>
                                          <p:spTgt spid="36901"/>
                                        </p:tgtEl>
                                        <p:attrNameLst>
                                          <p:attrName>style.visibility</p:attrName>
                                        </p:attrNameLst>
                                      </p:cBhvr>
                                      <p:to>
                                        <p:strVal val="visible"/>
                                      </p:to>
                                    </p:set>
                                    <p:animEffect transition="in" filter="fade">
                                      <p:cBhvr>
                                        <p:cTn id="155" dur="250"/>
                                        <p:tgtEl>
                                          <p:spTgt spid="36901"/>
                                        </p:tgtEl>
                                      </p:cBhvr>
                                    </p:animEffect>
                                  </p:childTnLst>
                                </p:cTn>
                              </p:par>
                            </p:childTnLst>
                          </p:cTn>
                        </p:par>
                        <p:par>
                          <p:cTn id="156" fill="hold">
                            <p:stCondLst>
                              <p:cond delay="2250"/>
                            </p:stCondLst>
                            <p:childTnLst>
                              <p:par>
                                <p:cTn id="157" presetID="10" presetClass="entr" presetSubtype="0" fill="hold" grpId="0" nodeType="afterEffect">
                                  <p:stCondLst>
                                    <p:cond delay="0"/>
                                  </p:stCondLst>
                                  <p:childTnLst>
                                    <p:set>
                                      <p:cBhvr>
                                        <p:cTn id="158" dur="1" fill="hold">
                                          <p:stCondLst>
                                            <p:cond delay="0"/>
                                          </p:stCondLst>
                                        </p:cTn>
                                        <p:tgtEl>
                                          <p:spTgt spid="36902"/>
                                        </p:tgtEl>
                                        <p:attrNameLst>
                                          <p:attrName>style.visibility</p:attrName>
                                        </p:attrNameLst>
                                      </p:cBhvr>
                                      <p:to>
                                        <p:strVal val="visible"/>
                                      </p:to>
                                    </p:set>
                                    <p:animEffect transition="in" filter="fade">
                                      <p:cBhvr>
                                        <p:cTn id="159" dur="250"/>
                                        <p:tgtEl>
                                          <p:spTgt spid="36902"/>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36959"/>
                                        </p:tgtEl>
                                        <p:attrNameLst>
                                          <p:attrName>style.visibility</p:attrName>
                                        </p:attrNameLst>
                                      </p:cBhvr>
                                      <p:to>
                                        <p:strVal val="visible"/>
                                      </p:to>
                                    </p:set>
                                    <p:animEffect transition="in" filter="wipe(left)">
                                      <p:cBhvr>
                                        <p:cTn id="164" dur="250"/>
                                        <p:tgtEl>
                                          <p:spTgt spid="36959"/>
                                        </p:tgtEl>
                                      </p:cBhvr>
                                    </p:animEffect>
                                  </p:childTnLst>
                                </p:cTn>
                              </p:par>
                            </p:childTnLst>
                          </p:cTn>
                        </p:par>
                        <p:par>
                          <p:cTn id="165" fill="hold">
                            <p:stCondLst>
                              <p:cond delay="250"/>
                            </p:stCondLst>
                            <p:childTnLst>
                              <p:par>
                                <p:cTn id="166" presetID="22" presetClass="entr" presetSubtype="1" fill="hold" nodeType="afterEffect">
                                  <p:stCondLst>
                                    <p:cond delay="0"/>
                                  </p:stCondLst>
                                  <p:childTnLst>
                                    <p:set>
                                      <p:cBhvr>
                                        <p:cTn id="167" dur="1" fill="hold">
                                          <p:stCondLst>
                                            <p:cond delay="0"/>
                                          </p:stCondLst>
                                        </p:cTn>
                                        <p:tgtEl>
                                          <p:spTgt spid="171"/>
                                        </p:tgtEl>
                                        <p:attrNameLst>
                                          <p:attrName>style.visibility</p:attrName>
                                        </p:attrNameLst>
                                      </p:cBhvr>
                                      <p:to>
                                        <p:strVal val="visible"/>
                                      </p:to>
                                    </p:set>
                                    <p:animEffect transition="in" filter="wipe(up)">
                                      <p:cBhvr>
                                        <p:cTn id="168" dur="250"/>
                                        <p:tgtEl>
                                          <p:spTgt spid="171"/>
                                        </p:tgtEl>
                                      </p:cBhvr>
                                    </p:animEffect>
                                  </p:childTnLst>
                                </p:cTn>
                              </p:par>
                            </p:childTnLst>
                          </p:cTn>
                        </p:par>
                        <p:par>
                          <p:cTn id="169" fill="hold">
                            <p:stCondLst>
                              <p:cond delay="500"/>
                            </p:stCondLst>
                            <p:childTnLst>
                              <p:par>
                                <p:cTn id="170" presetID="22" presetClass="entr" presetSubtype="1" fill="hold" nodeType="afterEffect">
                                  <p:stCondLst>
                                    <p:cond delay="0"/>
                                  </p:stCondLst>
                                  <p:childTnLst>
                                    <p:set>
                                      <p:cBhvr>
                                        <p:cTn id="171" dur="1" fill="hold">
                                          <p:stCondLst>
                                            <p:cond delay="0"/>
                                          </p:stCondLst>
                                        </p:cTn>
                                        <p:tgtEl>
                                          <p:spTgt spid="163"/>
                                        </p:tgtEl>
                                        <p:attrNameLst>
                                          <p:attrName>style.visibility</p:attrName>
                                        </p:attrNameLst>
                                      </p:cBhvr>
                                      <p:to>
                                        <p:strVal val="visible"/>
                                      </p:to>
                                    </p:set>
                                    <p:animEffect transition="in" filter="wipe(up)">
                                      <p:cBhvr>
                                        <p:cTn id="172" dur="250"/>
                                        <p:tgtEl>
                                          <p:spTgt spid="163"/>
                                        </p:tgtEl>
                                      </p:cBhvr>
                                    </p:animEffect>
                                  </p:childTnLst>
                                </p:cTn>
                              </p:par>
                            </p:childTnLst>
                          </p:cTn>
                        </p:par>
                        <p:par>
                          <p:cTn id="173" fill="hold">
                            <p:stCondLst>
                              <p:cond delay="750"/>
                            </p:stCondLst>
                            <p:childTnLst>
                              <p:par>
                                <p:cTn id="174" presetID="10" presetClass="entr" presetSubtype="0" fill="hold" nodeType="afterEffect">
                                  <p:stCondLst>
                                    <p:cond delay="0"/>
                                  </p:stCondLst>
                                  <p:childTnLst>
                                    <p:set>
                                      <p:cBhvr>
                                        <p:cTn id="175" dur="1" fill="hold">
                                          <p:stCondLst>
                                            <p:cond delay="0"/>
                                          </p:stCondLst>
                                        </p:cTn>
                                        <p:tgtEl>
                                          <p:spTgt spid="188"/>
                                        </p:tgtEl>
                                        <p:attrNameLst>
                                          <p:attrName>style.visibility</p:attrName>
                                        </p:attrNameLst>
                                      </p:cBhvr>
                                      <p:to>
                                        <p:strVal val="visible"/>
                                      </p:to>
                                    </p:set>
                                    <p:animEffect transition="in" filter="fade">
                                      <p:cBhvr>
                                        <p:cTn id="176" dur="25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56" grpId="0" animBg="1"/>
      <p:bldP spid="36957" grpId="0" animBg="1"/>
      <p:bldP spid="36958" grpId="0" animBg="1"/>
      <p:bldP spid="36959" grpId="0" animBg="1"/>
      <p:bldP spid="36982" grpId="0" animBg="1"/>
      <p:bldP spid="36889" grpId="0" animBg="1"/>
      <p:bldP spid="36890" grpId="0" animBg="1"/>
      <p:bldP spid="36891" grpId="0" animBg="1"/>
      <p:bldP spid="36892" grpId="0" animBg="1"/>
      <p:bldP spid="36893" grpId="0" animBg="1"/>
      <p:bldP spid="36894" grpId="0" animBg="1"/>
      <p:bldP spid="36895" grpId="0" animBg="1"/>
      <p:bldP spid="36897" grpId="0" animBg="1"/>
      <p:bldP spid="36898" grpId="0" animBg="1"/>
      <p:bldP spid="36899" grpId="0" animBg="1"/>
      <p:bldP spid="36955" grpId="0" animBg="1"/>
      <p:bldP spid="36900" grpId="0" animBg="1"/>
      <p:bldP spid="36901" grpId="0" animBg="1"/>
      <p:bldP spid="36902" grpId="0" animBg="1"/>
      <p:bldP spid="125" grpId="0" animBg="1"/>
      <p:bldP spid="125" grpId="1" animBg="1"/>
      <p:bldP spid="4" grpId="0" animBg="1"/>
      <p:bldP spid="4" grpId="1" animBg="1"/>
      <p:bldP spid="4" grpId="2" animBg="1"/>
      <p:bldP spid="5" grpId="0" animBg="1"/>
      <p:bldP spid="5" grpId="1" animBg="1"/>
      <p:bldP spid="5" grpId="2" animBg="1"/>
      <p:bldP spid="6" grpId="0" animBg="1"/>
      <p:bldP spid="7" grpId="0" animBg="1"/>
      <p:bldP spid="126" grpId="0" animBg="1"/>
      <p:bldP spid="1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Simplified 2-Way External Merge Sort</a:t>
            </a:r>
          </a:p>
        </p:txBody>
      </p:sp>
      <p:sp>
        <p:nvSpPr>
          <p:cNvPr id="38915" name="Content Placeholder 2"/>
          <p:cNvSpPr>
            <a:spLocks noGrp="1"/>
          </p:cNvSpPr>
          <p:nvPr>
            <p:ph idx="1"/>
          </p:nvPr>
        </p:nvSpPr>
        <p:spPr/>
        <p:txBody>
          <a:bodyPr/>
          <a:lstStyle/>
          <a:p>
            <a:r>
              <a:rPr lang="en-US" dirty="0"/>
              <a:t>This algorithm only requires three buffer pool pages to perform the sorting (</a:t>
            </a:r>
            <a:r>
              <a:rPr lang="en-US" b="1" i="1" dirty="0">
                <a:solidFill>
                  <a:schemeClr val="accent1"/>
                </a:solidFill>
              </a:rPr>
              <a:t>B</a:t>
            </a:r>
            <a:r>
              <a:rPr lang="en-US" b="1" dirty="0">
                <a:solidFill>
                  <a:schemeClr val="accent1"/>
                </a:solidFill>
              </a:rPr>
              <a:t>=3</a:t>
            </a:r>
            <a:r>
              <a:rPr lang="en-US" dirty="0"/>
              <a:t>).</a:t>
            </a:r>
          </a:p>
          <a:p>
            <a:pPr lvl="1"/>
            <a:r>
              <a:rPr lang="en-US" dirty="0"/>
              <a:t>Two input pages, one output page</a:t>
            </a:r>
          </a:p>
          <a:p>
            <a:endParaRPr lang="en-US" sz="1200" dirty="0"/>
          </a:p>
          <a:p>
            <a:r>
              <a:rPr lang="en-US" dirty="0"/>
              <a:t>But even if we have more buffer space available (</a:t>
            </a:r>
            <a:r>
              <a:rPr lang="en-US" b="1" i="1" dirty="0">
                <a:solidFill>
                  <a:schemeClr val="accent1"/>
                </a:solidFill>
              </a:rPr>
              <a:t>B</a:t>
            </a:r>
            <a:r>
              <a:rPr lang="en-US" b="1" dirty="0">
                <a:solidFill>
                  <a:schemeClr val="accent1"/>
                </a:solidFill>
              </a:rPr>
              <a:t>&gt;3</a:t>
            </a:r>
            <a:r>
              <a:rPr lang="en-US" dirty="0"/>
              <a:t>), it does not effectively utilize them if the worker must block on disk I/O…</a:t>
            </a:r>
          </a:p>
          <a:p>
            <a:endParaRPr lang="en-US" sz="1200" dirty="0"/>
          </a:p>
        </p:txBody>
      </p:sp>
      <p:sp>
        <p:nvSpPr>
          <p:cNvPr id="3" name="Slide Number Placeholder 3" descr=" 5">
            <a:extLst>
              <a:ext uri="{FF2B5EF4-FFF2-40B4-BE49-F238E27FC236}">
                <a16:creationId xmlns:a16="http://schemas.microsoft.com/office/drawing/2014/main" id="{40D895D3-01AE-AE2D-44B2-2A9A1DD625AF}"/>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5700998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dirty="0"/>
              <a:t>General External Merge Sort</a:t>
            </a:r>
          </a:p>
        </p:txBody>
      </p:sp>
      <p:sp>
        <p:nvSpPr>
          <p:cNvPr id="41992" name="Content Placeholder 1"/>
          <p:cNvSpPr>
            <a:spLocks noGrp="1"/>
          </p:cNvSpPr>
          <p:nvPr>
            <p:ph idx="1"/>
          </p:nvPr>
        </p:nvSpPr>
        <p:spPr/>
        <p:txBody>
          <a:bodyPr/>
          <a:lstStyle/>
          <a:p>
            <a:r>
              <a:rPr lang="en-US" b="1" dirty="0"/>
              <a:t>Pass #0</a:t>
            </a:r>
          </a:p>
          <a:p>
            <a:pPr lvl="1"/>
            <a:r>
              <a:rPr lang="en-US" dirty="0"/>
              <a:t>Use </a:t>
            </a:r>
            <a:r>
              <a:rPr lang="en-US" b="1" i="1" dirty="0">
                <a:solidFill>
                  <a:schemeClr val="accent1"/>
                </a:solidFill>
              </a:rPr>
              <a:t>B</a:t>
            </a:r>
            <a:r>
              <a:rPr lang="en-US" dirty="0"/>
              <a:t> buffer pages</a:t>
            </a:r>
          </a:p>
          <a:p>
            <a:pPr lvl="1"/>
            <a:r>
              <a:rPr lang="en-US" dirty="0"/>
              <a:t>Produce </a:t>
            </a:r>
            <a:r>
              <a:rPr lang="en-US" b="1" dirty="0">
                <a:solidFill>
                  <a:schemeClr val="accent1"/>
                </a:solidFill>
              </a:rPr>
              <a:t>⌈</a:t>
            </a:r>
            <a:r>
              <a:rPr lang="en-US" b="1" i="1" dirty="0">
                <a:solidFill>
                  <a:schemeClr val="accent1"/>
                </a:solidFill>
              </a:rPr>
              <a:t>N</a:t>
            </a:r>
            <a:r>
              <a:rPr lang="en-US" b="1" dirty="0">
                <a:solidFill>
                  <a:schemeClr val="accent1"/>
                </a:solidFill>
              </a:rPr>
              <a:t> / </a:t>
            </a:r>
            <a:r>
              <a:rPr lang="en-US" b="1" i="1" dirty="0">
                <a:solidFill>
                  <a:schemeClr val="accent1"/>
                </a:solidFill>
              </a:rPr>
              <a:t>B</a:t>
            </a:r>
            <a:r>
              <a:rPr lang="en-US" b="1" dirty="0">
                <a:solidFill>
                  <a:schemeClr val="accent1"/>
                </a:solidFill>
              </a:rPr>
              <a:t>⌉</a:t>
            </a:r>
            <a:r>
              <a:rPr lang="en-US" dirty="0"/>
              <a:t> sorted runs of size </a:t>
            </a:r>
            <a:r>
              <a:rPr lang="en-US" b="1" i="1" dirty="0">
                <a:solidFill>
                  <a:schemeClr val="accent1"/>
                </a:solidFill>
              </a:rPr>
              <a:t>B</a:t>
            </a:r>
          </a:p>
          <a:p>
            <a:r>
              <a:rPr lang="en-US" b="1" dirty="0"/>
              <a:t>Pass #1,2,3,…</a:t>
            </a:r>
          </a:p>
          <a:p>
            <a:pPr lvl="1"/>
            <a:r>
              <a:rPr lang="en-US" dirty="0"/>
              <a:t>Merge </a:t>
            </a:r>
            <a:r>
              <a:rPr lang="en-US" b="1" i="1" dirty="0">
                <a:solidFill>
                  <a:schemeClr val="accent1"/>
                </a:solidFill>
              </a:rPr>
              <a:t>B</a:t>
            </a:r>
            <a:r>
              <a:rPr lang="en-US" b="1" dirty="0">
                <a:solidFill>
                  <a:schemeClr val="accent1"/>
                </a:solidFill>
              </a:rPr>
              <a:t>-1</a:t>
            </a:r>
            <a:r>
              <a:rPr lang="en-US" dirty="0"/>
              <a:t> runs (i.e., M-way merge)</a:t>
            </a:r>
          </a:p>
          <a:p>
            <a:endParaRPr lang="en-US" sz="1200" dirty="0"/>
          </a:p>
          <a:p>
            <a:r>
              <a:rPr lang="en-US" dirty="0"/>
              <a:t>Number of passes = </a:t>
            </a:r>
            <a:r>
              <a:rPr lang="en-US" b="1" dirty="0">
                <a:solidFill>
                  <a:schemeClr val="accent1"/>
                </a:solidFill>
              </a:rPr>
              <a:t>1 + ⌈ log</a:t>
            </a:r>
            <a:r>
              <a:rPr lang="en-US" b="1" i="1" baseline="-25000" dirty="0">
                <a:solidFill>
                  <a:schemeClr val="accent1"/>
                </a:solidFill>
              </a:rPr>
              <a:t>B</a:t>
            </a:r>
            <a:r>
              <a:rPr lang="en-US" b="1" baseline="-25000" dirty="0">
                <a:solidFill>
                  <a:schemeClr val="accent1"/>
                </a:solidFill>
              </a:rPr>
              <a:t>-1</a:t>
            </a:r>
            <a:r>
              <a:rPr lang="en-US" b="1" dirty="0">
                <a:solidFill>
                  <a:schemeClr val="accent1"/>
                </a:solidFill>
              </a:rPr>
              <a:t> ⌈</a:t>
            </a:r>
            <a:r>
              <a:rPr lang="en-US" b="1" i="1" dirty="0">
                <a:solidFill>
                  <a:schemeClr val="accent1"/>
                </a:solidFill>
              </a:rPr>
              <a:t>N</a:t>
            </a:r>
            <a:r>
              <a:rPr lang="en-US" b="1" dirty="0">
                <a:solidFill>
                  <a:schemeClr val="accent1"/>
                </a:solidFill>
              </a:rPr>
              <a:t> / </a:t>
            </a:r>
            <a:r>
              <a:rPr lang="en-US" b="1" i="1" dirty="0">
                <a:solidFill>
                  <a:schemeClr val="accent1"/>
                </a:solidFill>
              </a:rPr>
              <a:t>B</a:t>
            </a:r>
            <a:r>
              <a:rPr lang="en-US" b="1" dirty="0">
                <a:solidFill>
                  <a:schemeClr val="accent1"/>
                </a:solidFill>
              </a:rPr>
              <a:t>⌉ ⌉ </a:t>
            </a:r>
          </a:p>
          <a:p>
            <a:r>
              <a:rPr lang="en-US" dirty="0"/>
              <a:t>Total I/O Cost = </a:t>
            </a:r>
            <a:r>
              <a:rPr lang="en-US" b="1" dirty="0">
                <a:solidFill>
                  <a:schemeClr val="accent1"/>
                </a:solidFill>
              </a:rPr>
              <a:t>2</a:t>
            </a:r>
            <a:r>
              <a:rPr lang="en-US" b="1" i="1" dirty="0">
                <a:solidFill>
                  <a:schemeClr val="accent1"/>
                </a:solidFill>
              </a:rPr>
              <a:t>N </a:t>
            </a:r>
            <a:r>
              <a:rPr lang="en-US" b="1" dirty="0">
                <a:solidFill>
                  <a:schemeClr val="accent1"/>
                </a:solidFill>
              </a:rPr>
              <a:t>∙ (# of passes)</a:t>
            </a:r>
          </a:p>
        </p:txBody>
      </p:sp>
      <p:grpSp>
        <p:nvGrpSpPr>
          <p:cNvPr id="49" name="Group 48" hidden="1"/>
          <p:cNvGrpSpPr/>
          <p:nvPr/>
        </p:nvGrpSpPr>
        <p:grpSpPr>
          <a:xfrm>
            <a:off x="3657600" y="2968784"/>
            <a:ext cx="1828800" cy="1371600"/>
            <a:chOff x="2422269" y="3580224"/>
            <a:chExt cx="2438400" cy="1828800"/>
          </a:xfrm>
        </p:grpSpPr>
        <p:sp>
          <p:nvSpPr>
            <p:cNvPr id="50" name="Rectangle 49"/>
            <p:cNvSpPr/>
            <p:nvPr/>
          </p:nvSpPr>
          <p:spPr bwMode="auto">
            <a:xfrm>
              <a:off x="2422269" y="3580224"/>
              <a:ext cx="2438400" cy="1828800"/>
            </a:xfrm>
            <a:prstGeom prst="rect">
              <a:avLst/>
            </a:prstGeom>
            <a:solidFill>
              <a:schemeClr val="bg1">
                <a:lumMod val="95000"/>
              </a:schemeClr>
            </a:solidFill>
            <a:ln w="28575"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2100" u="sng">
                <a:latin typeface="Proxima Nova Regular" charset="0"/>
              </a:endParaRPr>
            </a:p>
          </p:txBody>
        </p:sp>
        <p:sp>
          <p:nvSpPr>
            <p:cNvPr id="51" name="Rectangle 50"/>
            <p:cNvSpPr/>
            <p:nvPr/>
          </p:nvSpPr>
          <p:spPr>
            <a:xfrm>
              <a:off x="2889658" y="3594064"/>
              <a:ext cx="1333699" cy="338555"/>
            </a:xfrm>
            <a:prstGeom prst="rect">
              <a:avLst/>
            </a:prstGeom>
          </p:spPr>
          <p:txBody>
            <a:bodyPr wrap="none" lIns="0" rIns="0" anchor="ctr" anchorCtr="0">
              <a:spAutoFit/>
            </a:bodyPr>
            <a:lstStyle/>
            <a:p>
              <a:pPr eaLnBrk="0" hangingPunct="0"/>
              <a:r>
                <a:rPr lang="en-US" sz="1050" dirty="0">
                  <a:solidFill>
                    <a:srgbClr val="C00000"/>
                  </a:solidFill>
                  <a:latin typeface="Proxima Nova Regular" charset="0"/>
                  <a:ea typeface="Proxima Nova Regular" charset="0"/>
                  <a:cs typeface="Proxima Nova Regular" charset="0"/>
                </a:rPr>
                <a:t>B</a:t>
              </a:r>
              <a:r>
                <a:rPr lang="en-US" sz="1050" dirty="0">
                  <a:latin typeface="Proxima Nova Regular" charset="0"/>
                  <a:ea typeface="Proxima Nova Regular" charset="0"/>
                  <a:cs typeface="Proxima Nova Regular" charset="0"/>
                </a:rPr>
                <a:t> Memory Pages</a:t>
              </a:r>
            </a:p>
          </p:txBody>
        </p:sp>
      </p:grpSp>
      <p:grpSp>
        <p:nvGrpSpPr>
          <p:cNvPr id="52" name="Group 51" hidden="1"/>
          <p:cNvGrpSpPr/>
          <p:nvPr/>
        </p:nvGrpSpPr>
        <p:grpSpPr>
          <a:xfrm>
            <a:off x="1756292" y="3060224"/>
            <a:ext cx="1234440" cy="1526208"/>
            <a:chOff x="915353" y="4080299"/>
            <a:chExt cx="1645920" cy="2034945"/>
          </a:xfrm>
        </p:grpSpPr>
        <p:sp>
          <p:nvSpPr>
            <p:cNvPr id="53" name="Flowchart: Magnetic Disk 52"/>
            <p:cNvSpPr>
              <a:spLocks noChangeAspect="1"/>
            </p:cNvSpPr>
            <p:nvPr/>
          </p:nvSpPr>
          <p:spPr bwMode="auto">
            <a:xfrm>
              <a:off x="915353" y="4080299"/>
              <a:ext cx="1645920" cy="1584959"/>
            </a:xfrm>
            <a:prstGeom prst="flowChartMagneticDisk">
              <a:avLst/>
            </a:prstGeom>
            <a:solidFill>
              <a:schemeClr val="bg1"/>
            </a:solidFill>
            <a:ln w="2857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2100" u="sng">
                <a:latin typeface="Proxima Nova Regular" charset="0"/>
              </a:endParaRPr>
            </a:p>
          </p:txBody>
        </p:sp>
        <p:sp>
          <p:nvSpPr>
            <p:cNvPr id="54" name="Rectangle 53"/>
            <p:cNvSpPr/>
            <p:nvPr/>
          </p:nvSpPr>
          <p:spPr>
            <a:xfrm>
              <a:off x="1459392" y="5715135"/>
              <a:ext cx="448841" cy="400109"/>
            </a:xfrm>
            <a:prstGeom prst="rect">
              <a:avLst/>
            </a:prstGeom>
          </p:spPr>
          <p:txBody>
            <a:bodyPr wrap="none" lIns="0" rIns="0" anchor="ctr" anchorCtr="0">
              <a:spAutoFit/>
            </a:bodyPr>
            <a:lstStyle/>
            <a:p>
              <a:pPr eaLnBrk="0" hangingPunct="0"/>
              <a:r>
                <a:rPr lang="en-US" sz="1350" dirty="0">
                  <a:latin typeface="Proxima Nova Regular" charset="0"/>
                  <a:ea typeface="Proxima Nova Regular" charset="0"/>
                  <a:cs typeface="Proxima Nova Regular" charset="0"/>
                </a:rPr>
                <a:t>Disk</a:t>
              </a:r>
            </a:p>
          </p:txBody>
        </p:sp>
      </p:grpSp>
      <p:grpSp>
        <p:nvGrpSpPr>
          <p:cNvPr id="58" name="Group 57" hidden="1"/>
          <p:cNvGrpSpPr/>
          <p:nvPr/>
        </p:nvGrpSpPr>
        <p:grpSpPr>
          <a:xfrm>
            <a:off x="2099192" y="3313415"/>
            <a:ext cx="548640" cy="824682"/>
            <a:chOff x="1372553" y="4569704"/>
            <a:chExt cx="731520" cy="1099576"/>
          </a:xfrm>
        </p:grpSpPr>
        <p:sp>
          <p:nvSpPr>
            <p:cNvPr id="59" name="Rectangle 58"/>
            <p:cNvSpPr/>
            <p:nvPr/>
          </p:nvSpPr>
          <p:spPr bwMode="auto">
            <a:xfrm>
              <a:off x="1372553" y="481527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0" name="Rectangle 59"/>
            <p:cNvSpPr/>
            <p:nvPr/>
          </p:nvSpPr>
          <p:spPr bwMode="auto">
            <a:xfrm>
              <a:off x="1372553" y="506084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1" name="Rectangle 60"/>
            <p:cNvSpPr/>
            <p:nvPr/>
          </p:nvSpPr>
          <p:spPr bwMode="auto">
            <a:xfrm>
              <a:off x="1372553" y="5486400"/>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2" name="Rectangle 61"/>
            <p:cNvSpPr/>
            <p:nvPr/>
          </p:nvSpPr>
          <p:spPr>
            <a:xfrm>
              <a:off x="1691024" y="5106328"/>
              <a:ext cx="153888" cy="492443"/>
            </a:xfrm>
            <a:prstGeom prst="rect">
              <a:avLst/>
            </a:prstGeom>
          </p:spPr>
          <p:txBody>
            <a:bodyPr wrap="none" lIns="0" rIns="0" anchor="ctr" anchorCtr="0">
              <a:spAutoFit/>
            </a:bodyPr>
            <a:lstStyle/>
            <a:p>
              <a:r>
                <a:rPr lang="en-US" dirty="0">
                  <a:latin typeface="Proxima Nova Regular" charset="0"/>
                  <a:ea typeface="Proxima Nova Regular" charset="0"/>
                  <a:cs typeface="Proxima Nova Regular" charset="0"/>
                </a:rPr>
                <a:t>⋮</a:t>
              </a:r>
            </a:p>
          </p:txBody>
        </p:sp>
        <p:sp>
          <p:nvSpPr>
            <p:cNvPr id="63" name="Rectangle 62"/>
            <p:cNvSpPr/>
            <p:nvPr/>
          </p:nvSpPr>
          <p:spPr bwMode="auto">
            <a:xfrm>
              <a:off x="1372553" y="456970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grpSp>
      <p:grpSp>
        <p:nvGrpSpPr>
          <p:cNvPr id="2" name="Group 1" hidden="1"/>
          <p:cNvGrpSpPr/>
          <p:nvPr/>
        </p:nvGrpSpPr>
        <p:grpSpPr>
          <a:xfrm>
            <a:off x="6153269" y="3060224"/>
            <a:ext cx="1234440" cy="1526208"/>
            <a:chOff x="6680359" y="4080299"/>
            <a:chExt cx="1645920" cy="2034945"/>
          </a:xfrm>
        </p:grpSpPr>
        <p:grpSp>
          <p:nvGrpSpPr>
            <p:cNvPr id="55" name="Group 54"/>
            <p:cNvGrpSpPr/>
            <p:nvPr/>
          </p:nvGrpSpPr>
          <p:grpSpPr>
            <a:xfrm>
              <a:off x="6680359" y="4080299"/>
              <a:ext cx="1645920" cy="2034945"/>
              <a:chOff x="6777990" y="4080299"/>
              <a:chExt cx="1645920" cy="2034945"/>
            </a:xfrm>
          </p:grpSpPr>
          <p:sp>
            <p:nvSpPr>
              <p:cNvPr id="56" name="Flowchart: Magnetic Disk 55"/>
              <p:cNvSpPr>
                <a:spLocks noChangeAspect="1"/>
              </p:cNvSpPr>
              <p:nvPr/>
            </p:nvSpPr>
            <p:spPr bwMode="auto">
              <a:xfrm>
                <a:off x="6777990" y="4080299"/>
                <a:ext cx="1645920" cy="1584959"/>
              </a:xfrm>
              <a:prstGeom prst="flowChartMagneticDisk">
                <a:avLst/>
              </a:prstGeom>
              <a:solidFill>
                <a:schemeClr val="bg1"/>
              </a:solidFill>
              <a:ln w="2857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2100" u="sng">
                  <a:latin typeface="Proxima Nova Regular" charset="0"/>
                </a:endParaRPr>
              </a:p>
            </p:txBody>
          </p:sp>
          <p:sp>
            <p:nvSpPr>
              <p:cNvPr id="57" name="Rectangle 56"/>
              <p:cNvSpPr/>
              <p:nvPr/>
            </p:nvSpPr>
            <p:spPr>
              <a:xfrm>
                <a:off x="7322029" y="5715135"/>
                <a:ext cx="448841" cy="400109"/>
              </a:xfrm>
              <a:prstGeom prst="rect">
                <a:avLst/>
              </a:prstGeom>
            </p:spPr>
            <p:txBody>
              <a:bodyPr wrap="none" lIns="0" rIns="0" anchor="ctr" anchorCtr="0">
                <a:spAutoFit/>
              </a:bodyPr>
              <a:lstStyle/>
              <a:p>
                <a:pPr eaLnBrk="0" hangingPunct="0"/>
                <a:r>
                  <a:rPr lang="en-US" sz="1350" dirty="0">
                    <a:latin typeface="Proxima Nova Regular" charset="0"/>
                    <a:ea typeface="Proxima Nova Regular" charset="0"/>
                    <a:cs typeface="Proxima Nova Regular" charset="0"/>
                  </a:rPr>
                  <a:t>Disk</a:t>
                </a:r>
              </a:p>
            </p:txBody>
          </p:sp>
        </p:grpSp>
        <p:grpSp>
          <p:nvGrpSpPr>
            <p:cNvPr id="64" name="Group 63"/>
            <p:cNvGrpSpPr/>
            <p:nvPr/>
          </p:nvGrpSpPr>
          <p:grpSpPr>
            <a:xfrm>
              <a:off x="7137559" y="4423062"/>
              <a:ext cx="731520" cy="1099576"/>
              <a:chOff x="1372553" y="4569704"/>
              <a:chExt cx="731520" cy="1099576"/>
            </a:xfrm>
          </p:grpSpPr>
          <p:sp>
            <p:nvSpPr>
              <p:cNvPr id="65" name="Rectangle 64"/>
              <p:cNvSpPr/>
              <p:nvPr/>
            </p:nvSpPr>
            <p:spPr bwMode="auto">
              <a:xfrm>
                <a:off x="1372553" y="481527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6" name="Rectangle 65"/>
              <p:cNvSpPr/>
              <p:nvPr/>
            </p:nvSpPr>
            <p:spPr bwMode="auto">
              <a:xfrm>
                <a:off x="1372553" y="506084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7" name="Rectangle 66"/>
              <p:cNvSpPr/>
              <p:nvPr/>
            </p:nvSpPr>
            <p:spPr bwMode="auto">
              <a:xfrm>
                <a:off x="1372553" y="5486400"/>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8" name="Rectangle 67"/>
              <p:cNvSpPr/>
              <p:nvPr/>
            </p:nvSpPr>
            <p:spPr>
              <a:xfrm>
                <a:off x="1691024" y="5106328"/>
                <a:ext cx="153888" cy="492443"/>
              </a:xfrm>
              <a:prstGeom prst="rect">
                <a:avLst/>
              </a:prstGeom>
            </p:spPr>
            <p:txBody>
              <a:bodyPr wrap="none" lIns="0" rIns="0" anchor="ctr" anchorCtr="0">
                <a:spAutoFit/>
              </a:bodyPr>
              <a:lstStyle/>
              <a:p>
                <a:r>
                  <a:rPr lang="en-US" dirty="0">
                    <a:latin typeface="Proxima Nova Regular" charset="0"/>
                    <a:ea typeface="Proxima Nova Regular" charset="0"/>
                    <a:cs typeface="Proxima Nova Regular" charset="0"/>
                  </a:rPr>
                  <a:t>⋮</a:t>
                </a:r>
              </a:p>
            </p:txBody>
          </p:sp>
          <p:sp>
            <p:nvSpPr>
              <p:cNvPr id="69" name="Rectangle 68"/>
              <p:cNvSpPr/>
              <p:nvPr/>
            </p:nvSpPr>
            <p:spPr bwMode="auto">
              <a:xfrm>
                <a:off x="1372553" y="456970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grpSp>
      </p:grpSp>
      <p:grpSp>
        <p:nvGrpSpPr>
          <p:cNvPr id="70" name="Group 69" hidden="1"/>
          <p:cNvGrpSpPr/>
          <p:nvPr/>
        </p:nvGrpSpPr>
        <p:grpSpPr>
          <a:xfrm>
            <a:off x="3823723" y="3313415"/>
            <a:ext cx="548640" cy="824682"/>
            <a:chOff x="3671928" y="4417886"/>
            <a:chExt cx="731520" cy="1099576"/>
          </a:xfrm>
        </p:grpSpPr>
        <p:sp>
          <p:nvSpPr>
            <p:cNvPr id="71" name="Rectangle 70"/>
            <p:cNvSpPr/>
            <p:nvPr/>
          </p:nvSpPr>
          <p:spPr bwMode="auto">
            <a:xfrm>
              <a:off x="3671928" y="4663456"/>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r>
                <a:rPr lang="en-US" sz="788" dirty="0">
                  <a:latin typeface="Proxima Nova Regular" charset="0"/>
                  <a:ea typeface="Proxima Nova Regular" charset="0"/>
                  <a:cs typeface="Proxima Nova Regular" charset="0"/>
                </a:rPr>
                <a:t>Page 2</a:t>
              </a:r>
            </a:p>
          </p:txBody>
        </p:sp>
        <p:sp>
          <p:nvSpPr>
            <p:cNvPr id="72" name="Rectangle 71"/>
            <p:cNvSpPr/>
            <p:nvPr/>
          </p:nvSpPr>
          <p:spPr bwMode="auto">
            <a:xfrm>
              <a:off x="3671928" y="4909026"/>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r>
                <a:rPr lang="en-US" sz="788" dirty="0">
                  <a:latin typeface="Proxima Nova Regular" charset="0"/>
                  <a:ea typeface="Proxima Nova Regular" charset="0"/>
                  <a:cs typeface="Proxima Nova Regular" charset="0"/>
                </a:rPr>
                <a:t>Page 3</a:t>
              </a:r>
            </a:p>
          </p:txBody>
        </p:sp>
        <p:sp>
          <p:nvSpPr>
            <p:cNvPr id="73" name="Rectangle 72"/>
            <p:cNvSpPr/>
            <p:nvPr/>
          </p:nvSpPr>
          <p:spPr bwMode="auto">
            <a:xfrm>
              <a:off x="3671928" y="5334582"/>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r>
                <a:rPr lang="en-US" sz="788" dirty="0">
                  <a:latin typeface="Proxima Nova Regular" charset="0"/>
                  <a:ea typeface="Proxima Nova Regular" charset="0"/>
                  <a:cs typeface="Proxima Nova Regular" charset="0"/>
                </a:rPr>
                <a:t>Page B-1</a:t>
              </a:r>
            </a:p>
          </p:txBody>
        </p:sp>
        <p:sp>
          <p:nvSpPr>
            <p:cNvPr id="74" name="Rectangle 73"/>
            <p:cNvSpPr/>
            <p:nvPr/>
          </p:nvSpPr>
          <p:spPr>
            <a:xfrm>
              <a:off x="3990399" y="4954510"/>
              <a:ext cx="153888" cy="492443"/>
            </a:xfrm>
            <a:prstGeom prst="rect">
              <a:avLst/>
            </a:prstGeom>
          </p:spPr>
          <p:txBody>
            <a:bodyPr wrap="none" lIns="0" rIns="0" anchor="ctr" anchorCtr="0">
              <a:spAutoFit/>
            </a:bodyPr>
            <a:lstStyle/>
            <a:p>
              <a:r>
                <a:rPr lang="en-US" dirty="0">
                  <a:latin typeface="Proxima Nova Regular" charset="0"/>
                  <a:ea typeface="Proxima Nova Regular" charset="0"/>
                  <a:cs typeface="Proxima Nova Regular" charset="0"/>
                </a:rPr>
                <a:t>⋮</a:t>
              </a:r>
            </a:p>
          </p:txBody>
        </p:sp>
        <p:sp>
          <p:nvSpPr>
            <p:cNvPr id="75" name="Rectangle 74"/>
            <p:cNvSpPr/>
            <p:nvPr/>
          </p:nvSpPr>
          <p:spPr bwMode="auto">
            <a:xfrm>
              <a:off x="3671928" y="4417886"/>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788" dirty="0">
                  <a:latin typeface="Proxima Nova Regular" charset="0"/>
                  <a:ea typeface="Proxima Nova Regular" charset="0"/>
                  <a:cs typeface="Proxima Nova Regular" charset="0"/>
                </a:rPr>
                <a:t>Page 1</a:t>
              </a:r>
            </a:p>
          </p:txBody>
        </p:sp>
      </p:grpSp>
      <p:sp>
        <p:nvSpPr>
          <p:cNvPr id="76" name="Rectangle 75" hidden="1"/>
          <p:cNvSpPr/>
          <p:nvPr/>
        </p:nvSpPr>
        <p:spPr bwMode="auto">
          <a:xfrm>
            <a:off x="4837853" y="3657176"/>
            <a:ext cx="548640" cy="13716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r>
              <a:rPr lang="en-US" sz="788" dirty="0">
                <a:latin typeface="Proxima Nova Regular" charset="0"/>
                <a:ea typeface="Proxima Nova Regular" charset="0"/>
                <a:cs typeface="Proxima Nova Regular" charset="0"/>
              </a:rPr>
              <a:t>Output</a:t>
            </a:r>
          </a:p>
        </p:txBody>
      </p:sp>
      <p:grpSp>
        <p:nvGrpSpPr>
          <p:cNvPr id="77" name="Group 76" hidden="1"/>
          <p:cNvGrpSpPr/>
          <p:nvPr/>
        </p:nvGrpSpPr>
        <p:grpSpPr>
          <a:xfrm>
            <a:off x="2647832" y="3381995"/>
            <a:ext cx="1175891" cy="687522"/>
            <a:chOff x="2104073" y="4509326"/>
            <a:chExt cx="1567855" cy="916696"/>
          </a:xfrm>
        </p:grpSpPr>
        <p:cxnSp>
          <p:nvCxnSpPr>
            <p:cNvPr id="78" name="Straight Arrow Connector 2"/>
            <p:cNvCxnSpPr>
              <a:cxnSpLocks noChangeShapeType="1"/>
              <a:stCxn id="63" idx="3"/>
              <a:endCxn id="75" idx="1"/>
            </p:cNvCxnSpPr>
            <p:nvPr/>
          </p:nvCxnSpPr>
          <p:spPr bwMode="auto">
            <a:xfrm>
              <a:off x="2104073" y="4509326"/>
              <a:ext cx="1567855" cy="0"/>
            </a:xfrm>
            <a:prstGeom prst="straightConnector1">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79" name="Straight Arrow Connector 2"/>
            <p:cNvCxnSpPr>
              <a:cxnSpLocks noChangeShapeType="1"/>
              <a:stCxn id="59" idx="3"/>
              <a:endCxn id="71" idx="1"/>
            </p:cNvCxnSpPr>
            <p:nvPr/>
          </p:nvCxnSpPr>
          <p:spPr bwMode="auto">
            <a:xfrm>
              <a:off x="2104073" y="4754896"/>
              <a:ext cx="1567855" cy="0"/>
            </a:xfrm>
            <a:prstGeom prst="straightConnector1">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0" name="Straight Arrow Connector 2"/>
            <p:cNvCxnSpPr>
              <a:cxnSpLocks noChangeShapeType="1"/>
              <a:stCxn id="60" idx="3"/>
              <a:endCxn id="72" idx="1"/>
            </p:cNvCxnSpPr>
            <p:nvPr/>
          </p:nvCxnSpPr>
          <p:spPr bwMode="auto">
            <a:xfrm>
              <a:off x="2104073" y="5000466"/>
              <a:ext cx="1567855" cy="0"/>
            </a:xfrm>
            <a:prstGeom prst="straightConnector1">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1" name="Straight Arrow Connector 2"/>
            <p:cNvCxnSpPr>
              <a:cxnSpLocks noChangeShapeType="1"/>
              <a:stCxn id="61" idx="3"/>
              <a:endCxn id="73" idx="1"/>
            </p:cNvCxnSpPr>
            <p:nvPr/>
          </p:nvCxnSpPr>
          <p:spPr bwMode="auto">
            <a:xfrm>
              <a:off x="2104073" y="5426022"/>
              <a:ext cx="1567855" cy="0"/>
            </a:xfrm>
            <a:prstGeom prst="straightConnector1">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grpSp>
      <p:cxnSp>
        <p:nvCxnSpPr>
          <p:cNvPr id="82" name="Straight Arrow Connector 2" hidden="1"/>
          <p:cNvCxnSpPr>
            <a:cxnSpLocks noChangeShapeType="1"/>
            <a:stCxn id="75" idx="3"/>
            <a:endCxn id="76" idx="1"/>
          </p:cNvCxnSpPr>
          <p:nvPr/>
        </p:nvCxnSpPr>
        <p:spPr bwMode="auto">
          <a:xfrm>
            <a:off x="4372363" y="3381995"/>
            <a:ext cx="465490" cy="343761"/>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3" name="Straight Arrow Connector 2" hidden="1"/>
          <p:cNvCxnSpPr>
            <a:cxnSpLocks noChangeShapeType="1"/>
            <a:stCxn id="71" idx="3"/>
            <a:endCxn id="76" idx="1"/>
          </p:cNvCxnSpPr>
          <p:nvPr/>
        </p:nvCxnSpPr>
        <p:spPr bwMode="auto">
          <a:xfrm>
            <a:off x="4372363" y="3566172"/>
            <a:ext cx="465490" cy="159584"/>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4" name="Straight Arrow Connector 2" hidden="1"/>
          <p:cNvCxnSpPr>
            <a:cxnSpLocks noChangeShapeType="1"/>
            <a:stCxn id="72" idx="3"/>
            <a:endCxn id="76" idx="1"/>
          </p:cNvCxnSpPr>
          <p:nvPr/>
        </p:nvCxnSpPr>
        <p:spPr bwMode="auto">
          <a:xfrm flipV="1">
            <a:off x="4372363" y="3725756"/>
            <a:ext cx="465490" cy="24594"/>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5" name="Straight Arrow Connector 2" hidden="1"/>
          <p:cNvCxnSpPr>
            <a:cxnSpLocks noChangeShapeType="1"/>
            <a:stCxn id="73" idx="3"/>
            <a:endCxn id="76" idx="1"/>
          </p:cNvCxnSpPr>
          <p:nvPr/>
        </p:nvCxnSpPr>
        <p:spPr bwMode="auto">
          <a:xfrm flipV="1">
            <a:off x="4372363" y="3725756"/>
            <a:ext cx="465490" cy="343761"/>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6" name="Straight Arrow Connector 2" hidden="1"/>
          <p:cNvCxnSpPr>
            <a:cxnSpLocks noChangeShapeType="1"/>
            <a:stCxn id="76" idx="3"/>
            <a:endCxn id="56" idx="2"/>
          </p:cNvCxnSpPr>
          <p:nvPr/>
        </p:nvCxnSpPr>
        <p:spPr bwMode="auto">
          <a:xfrm flipV="1">
            <a:off x="5386493" y="3654585"/>
            <a:ext cx="766777" cy="71171"/>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sp>
        <p:nvSpPr>
          <p:cNvPr id="4" name="Slide Number Placeholder 3" descr=" 5">
            <a:extLst>
              <a:ext uri="{FF2B5EF4-FFF2-40B4-BE49-F238E27FC236}">
                <a16:creationId xmlns:a16="http://schemas.microsoft.com/office/drawing/2014/main" id="{E15E07D9-572C-B7EA-71FA-61E887EBC15E}"/>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39757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250"/>
                                        <p:tgtEl>
                                          <p:spTgt spid="7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5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left)">
                                      <p:cBhvr>
                                        <p:cTn id="16" dur="250"/>
                                        <p:tgtEl>
                                          <p:spTgt spid="82"/>
                                        </p:tgtEl>
                                      </p:cBhvr>
                                    </p:animEffect>
                                  </p:childTnLst>
                                </p:cTn>
                              </p:par>
                              <p:par>
                                <p:cTn id="17" presetID="22" presetClass="entr" presetSubtype="8"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wipe(left)">
                                      <p:cBhvr>
                                        <p:cTn id="19" dur="250"/>
                                        <p:tgtEl>
                                          <p:spTgt spid="83"/>
                                        </p:tgtEl>
                                      </p:cBhvr>
                                    </p:animEffect>
                                  </p:childTnLst>
                                </p:cTn>
                              </p:par>
                              <p:par>
                                <p:cTn id="20" presetID="22" presetClass="entr" presetSubtype="8" fill="hold"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left)">
                                      <p:cBhvr>
                                        <p:cTn id="22" dur="250"/>
                                        <p:tgtEl>
                                          <p:spTgt spid="84"/>
                                        </p:tgtEl>
                                      </p:cBhvr>
                                    </p:animEffect>
                                  </p:childTnLst>
                                </p:cTn>
                              </p:par>
                              <p:par>
                                <p:cTn id="23" presetID="22" presetClass="entr" presetSubtype="8"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250"/>
                                        <p:tgtEl>
                                          <p:spTgt spid="85"/>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250"/>
                                        <p:tgtEl>
                                          <p:spTgt spid="7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left)">
                                      <p:cBhvr>
                                        <p:cTn id="33" dur="250"/>
                                        <p:tgtEl>
                                          <p:spTgt spid="86"/>
                                        </p:tgtEl>
                                      </p:cBhvr>
                                    </p:animEffect>
                                  </p:childTnLst>
                                </p:cTn>
                              </p:par>
                            </p:childTnLst>
                          </p:cTn>
                        </p:par>
                        <p:par>
                          <p:cTn id="34" fill="hold">
                            <p:stCondLst>
                              <p:cond delay="750"/>
                            </p:stCondLst>
                            <p:childTnLst>
                              <p:par>
                                <p:cTn id="35" presetID="10"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en-US" dirty="0"/>
              <a:t>Example</a:t>
            </a:r>
          </a:p>
        </p:txBody>
      </p:sp>
      <p:sp>
        <p:nvSpPr>
          <p:cNvPr id="52229" name="Rectangle 3"/>
          <p:cNvSpPr>
            <a:spLocks noGrp="1" noChangeArrowheads="1"/>
          </p:cNvSpPr>
          <p:nvPr>
            <p:ph idx="1"/>
          </p:nvPr>
        </p:nvSpPr>
        <p:spPr/>
        <p:txBody>
          <a:bodyPr/>
          <a:lstStyle/>
          <a:p>
            <a:r>
              <a:rPr lang="en-US" dirty="0"/>
              <a:t>Determine how many passes it takes to sort 108 pages with 5 buffer pool pages: </a:t>
            </a:r>
            <a:r>
              <a:rPr lang="en-US" b="1" i="1" dirty="0">
                <a:solidFill>
                  <a:schemeClr val="accent1"/>
                </a:solidFill>
              </a:rPr>
              <a:t>N</a:t>
            </a:r>
            <a:r>
              <a:rPr lang="en-US" b="1" dirty="0">
                <a:solidFill>
                  <a:schemeClr val="accent1"/>
                </a:solidFill>
              </a:rPr>
              <a:t>=108</a:t>
            </a:r>
            <a:r>
              <a:rPr lang="en-US" dirty="0"/>
              <a:t>, </a:t>
            </a:r>
            <a:r>
              <a:rPr lang="en-US" b="1" i="1" dirty="0">
                <a:solidFill>
                  <a:schemeClr val="accent1"/>
                </a:solidFill>
              </a:rPr>
              <a:t>B</a:t>
            </a:r>
            <a:r>
              <a:rPr lang="en-US" b="1" dirty="0">
                <a:solidFill>
                  <a:schemeClr val="accent1"/>
                </a:solidFill>
              </a:rPr>
              <a:t>=5</a:t>
            </a:r>
          </a:p>
          <a:p>
            <a:pPr lvl="1"/>
            <a:r>
              <a:rPr lang="en-US" sz="1900" b="1" dirty="0"/>
              <a:t>Pass #0:</a:t>
            </a:r>
            <a:r>
              <a:rPr lang="en-US" sz="1900" dirty="0"/>
              <a:t> </a:t>
            </a:r>
            <a:r>
              <a:rPr lang="en-US" sz="1900" b="1" dirty="0">
                <a:solidFill>
                  <a:schemeClr val="accent1"/>
                </a:solidFill>
              </a:rPr>
              <a:t>⌈</a:t>
            </a:r>
            <a:r>
              <a:rPr lang="en-US" sz="1900" b="1" i="1" dirty="0">
                <a:solidFill>
                  <a:schemeClr val="accent1"/>
                </a:solidFill>
              </a:rPr>
              <a:t>N</a:t>
            </a:r>
            <a:r>
              <a:rPr lang="en-US" sz="1900" b="1" dirty="0">
                <a:solidFill>
                  <a:schemeClr val="accent1"/>
                </a:solidFill>
              </a:rPr>
              <a:t> / </a:t>
            </a:r>
            <a:r>
              <a:rPr lang="en-US" sz="1900" b="1" i="1" dirty="0">
                <a:solidFill>
                  <a:schemeClr val="accent1"/>
                </a:solidFill>
              </a:rPr>
              <a:t>B</a:t>
            </a:r>
            <a:r>
              <a:rPr lang="en-US" sz="1900" b="1" dirty="0">
                <a:solidFill>
                  <a:schemeClr val="accent1"/>
                </a:solidFill>
              </a:rPr>
              <a:t>⌉</a:t>
            </a:r>
            <a:r>
              <a:rPr lang="en-US" sz="1900" dirty="0"/>
              <a:t> = ⌈108 / 5⌉ = 22 sorted runs of 5 pages each (last run is only 3 pages).</a:t>
            </a:r>
          </a:p>
          <a:p>
            <a:pPr lvl="1"/>
            <a:r>
              <a:rPr lang="en-US" sz="1900" b="1" dirty="0"/>
              <a:t>Pass #1:</a:t>
            </a:r>
            <a:r>
              <a:rPr lang="en-US" sz="1900" dirty="0"/>
              <a:t> </a:t>
            </a:r>
            <a:r>
              <a:rPr lang="en-US" sz="1900" b="1" dirty="0">
                <a:solidFill>
                  <a:schemeClr val="accent1"/>
                </a:solidFill>
              </a:rPr>
              <a:t>⌈</a:t>
            </a:r>
            <a:r>
              <a:rPr lang="en-US" sz="1900" b="1" i="1" dirty="0">
                <a:solidFill>
                  <a:schemeClr val="accent1"/>
                </a:solidFill>
              </a:rPr>
              <a:t>N’</a:t>
            </a:r>
            <a:r>
              <a:rPr lang="en-US" sz="1900" b="1" dirty="0">
                <a:solidFill>
                  <a:schemeClr val="accent1"/>
                </a:solidFill>
              </a:rPr>
              <a:t> / </a:t>
            </a:r>
            <a:r>
              <a:rPr lang="en-US" sz="1900" b="1" i="1" dirty="0">
                <a:solidFill>
                  <a:schemeClr val="accent1"/>
                </a:solidFill>
              </a:rPr>
              <a:t>B</a:t>
            </a:r>
            <a:r>
              <a:rPr lang="en-US" sz="1900" b="1" dirty="0">
                <a:solidFill>
                  <a:schemeClr val="accent1"/>
                </a:solidFill>
              </a:rPr>
              <a:t>-1⌉</a:t>
            </a:r>
            <a:r>
              <a:rPr lang="en-US" sz="1900" dirty="0"/>
              <a:t> = ⌈22 / 4⌉ = 6 sorted runs of 20 pages each (last run is only 8 pages).</a:t>
            </a:r>
          </a:p>
          <a:p>
            <a:pPr lvl="1"/>
            <a:r>
              <a:rPr lang="en-US" sz="1900" b="1" dirty="0"/>
              <a:t>Pass #2:</a:t>
            </a:r>
            <a:r>
              <a:rPr lang="en-US" sz="1900" dirty="0"/>
              <a:t> </a:t>
            </a:r>
            <a:r>
              <a:rPr lang="en-US" sz="1900" b="1" dirty="0">
                <a:solidFill>
                  <a:schemeClr val="accent1"/>
                </a:solidFill>
              </a:rPr>
              <a:t>⌈</a:t>
            </a:r>
            <a:r>
              <a:rPr lang="en-US" sz="1900" b="1" i="1" dirty="0">
                <a:solidFill>
                  <a:schemeClr val="accent1"/>
                </a:solidFill>
              </a:rPr>
              <a:t>N’’</a:t>
            </a:r>
            <a:r>
              <a:rPr lang="en-US" sz="1900" b="1" dirty="0">
                <a:solidFill>
                  <a:schemeClr val="accent1"/>
                </a:solidFill>
              </a:rPr>
              <a:t> / </a:t>
            </a:r>
            <a:r>
              <a:rPr lang="en-US" sz="1900" b="1" i="1" dirty="0">
                <a:solidFill>
                  <a:schemeClr val="accent1"/>
                </a:solidFill>
              </a:rPr>
              <a:t>B</a:t>
            </a:r>
            <a:r>
              <a:rPr lang="en-US" sz="1900" b="1" dirty="0">
                <a:solidFill>
                  <a:schemeClr val="accent1"/>
                </a:solidFill>
              </a:rPr>
              <a:t>-1⌉</a:t>
            </a:r>
            <a:r>
              <a:rPr lang="en-US" sz="1900" dirty="0"/>
              <a:t> = ⌈6 / 4⌉ = 2 sorted runs, first one has 80 pages and second one has 28 pages.</a:t>
            </a:r>
          </a:p>
          <a:p>
            <a:pPr lvl="1"/>
            <a:r>
              <a:rPr lang="en-US" sz="1900" b="1" dirty="0"/>
              <a:t>Pass #3:</a:t>
            </a:r>
            <a:r>
              <a:rPr lang="en-US" sz="1900" dirty="0"/>
              <a:t> Sorted file of 108 pages.</a:t>
            </a:r>
            <a:endParaRPr lang="en-US" sz="200" dirty="0"/>
          </a:p>
          <a:p>
            <a:r>
              <a:rPr lang="en-US" b="1" dirty="0">
                <a:solidFill>
                  <a:schemeClr val="accent1"/>
                </a:solidFill>
                <a:ea typeface="Proxima Nova Regular" charset="0"/>
              </a:rPr>
              <a:t>1+⌈ log</a:t>
            </a:r>
            <a:r>
              <a:rPr lang="en-US" b="1" i="1" baseline="-25000" dirty="0">
                <a:solidFill>
                  <a:schemeClr val="accent1"/>
                </a:solidFill>
                <a:ea typeface="Proxima Nova Regular" charset="0"/>
              </a:rPr>
              <a:t>B</a:t>
            </a:r>
            <a:r>
              <a:rPr lang="en-US" b="1" baseline="-25000" dirty="0">
                <a:solidFill>
                  <a:schemeClr val="accent1"/>
                </a:solidFill>
                <a:ea typeface="Proxima Nova Regular" charset="0"/>
              </a:rPr>
              <a:t>-1</a:t>
            </a:r>
            <a:r>
              <a:rPr lang="en-US" b="1" dirty="0">
                <a:solidFill>
                  <a:schemeClr val="accent1"/>
                </a:solidFill>
                <a:ea typeface="Proxima Nova Regular" charset="0"/>
              </a:rPr>
              <a:t>⌈</a:t>
            </a:r>
            <a:r>
              <a:rPr lang="en-US" b="1" i="1" dirty="0">
                <a:solidFill>
                  <a:schemeClr val="accent1"/>
                </a:solidFill>
                <a:ea typeface="Proxima Nova Regular" charset="0"/>
              </a:rPr>
              <a:t>N</a:t>
            </a:r>
            <a:r>
              <a:rPr lang="en-US" b="1" dirty="0">
                <a:solidFill>
                  <a:schemeClr val="accent1"/>
                </a:solidFill>
                <a:ea typeface="Proxima Nova Regular" charset="0"/>
              </a:rPr>
              <a:t> / </a:t>
            </a:r>
            <a:r>
              <a:rPr lang="en-US" b="1" i="1" dirty="0">
                <a:solidFill>
                  <a:schemeClr val="accent1"/>
                </a:solidFill>
                <a:ea typeface="Proxima Nova Regular" charset="0"/>
              </a:rPr>
              <a:t>B</a:t>
            </a:r>
            <a:r>
              <a:rPr lang="en-US" b="1" dirty="0">
                <a:solidFill>
                  <a:schemeClr val="accent1"/>
                </a:solidFill>
                <a:ea typeface="Proxima Nova Regular" charset="0"/>
              </a:rPr>
              <a:t>⌉ ⌉</a:t>
            </a:r>
            <a:r>
              <a:rPr lang="en-US" dirty="0">
                <a:solidFill>
                  <a:srgbClr val="F86D6D"/>
                </a:solidFill>
                <a:ea typeface="Proxima Nova Regular" charset="0"/>
              </a:rPr>
              <a:t> </a:t>
            </a:r>
            <a:r>
              <a:rPr lang="en-US" dirty="0">
                <a:solidFill>
                  <a:srgbClr val="646464"/>
                </a:solidFill>
                <a:ea typeface="Proxima Nova Regular" charset="0"/>
              </a:rPr>
              <a:t>= 1+⌈log</a:t>
            </a:r>
            <a:r>
              <a:rPr lang="en-US" baseline="-25000" dirty="0">
                <a:solidFill>
                  <a:srgbClr val="646464"/>
                </a:solidFill>
                <a:ea typeface="Proxima Nova Regular" charset="0"/>
              </a:rPr>
              <a:t>4</a:t>
            </a:r>
            <a:r>
              <a:rPr lang="en-US" dirty="0">
                <a:solidFill>
                  <a:srgbClr val="646464"/>
                </a:solidFill>
                <a:ea typeface="Proxima Nova Regular" charset="0"/>
              </a:rPr>
              <a:t> 22⌉ = 1+⌈2.229...⌉</a:t>
            </a:r>
            <a:br>
              <a:rPr lang="en-US" dirty="0">
                <a:solidFill>
                  <a:srgbClr val="646464"/>
                </a:solidFill>
                <a:ea typeface="Proxima Nova Regular" charset="0"/>
              </a:rPr>
            </a:br>
            <a:r>
              <a:rPr lang="en-US" dirty="0">
                <a:solidFill>
                  <a:srgbClr val="646464"/>
                </a:solidFill>
                <a:ea typeface="Proxima Nova Regular" charset="0"/>
                <a:sym typeface="Wingdings" charset="2"/>
              </a:rPr>
              <a:t>                                = </a:t>
            </a:r>
            <a:r>
              <a:rPr lang="en-US" b="1" dirty="0">
                <a:solidFill>
                  <a:srgbClr val="646464"/>
                </a:solidFill>
                <a:ea typeface="Proxima Nova Regular" charset="0"/>
                <a:sym typeface="Wingdings" charset="2"/>
              </a:rPr>
              <a:t>4 passes</a:t>
            </a:r>
            <a:endParaRPr lang="en-US" b="1" dirty="0">
              <a:solidFill>
                <a:srgbClr val="646464"/>
              </a:solidFill>
              <a:ea typeface="Proxima Nova Regular" charset="0"/>
            </a:endParaRPr>
          </a:p>
          <a:p>
            <a:endParaRPr lang="en-US" dirty="0"/>
          </a:p>
          <a:p>
            <a:pPr lvl="1"/>
            <a:endParaRPr lang="en-US" dirty="0"/>
          </a:p>
          <a:p>
            <a:pPr lvl="1"/>
            <a:endParaRPr lang="en-US" dirty="0"/>
          </a:p>
          <a:p>
            <a:endParaRPr lang="en-US" dirty="0"/>
          </a:p>
        </p:txBody>
      </p:sp>
      <p:sp>
        <p:nvSpPr>
          <p:cNvPr id="3" name="Slide Number Placeholder 3" descr=" 5">
            <a:extLst>
              <a:ext uri="{FF2B5EF4-FFF2-40B4-BE49-F238E27FC236}">
                <a16:creationId xmlns:a16="http://schemas.microsoft.com/office/drawing/2014/main" id="{6E356145-32EF-6D7D-58A3-1B5337EDA3B8}"/>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208195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animEffect transition="in" filter="fade">
                                      <p:cBhvr>
                                        <p:cTn id="7" dur="250"/>
                                        <p:tgtEl>
                                          <p:spTgt spid="522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29">
                                            <p:txEl>
                                              <p:pRg st="2" end="2"/>
                                            </p:txEl>
                                          </p:spTgt>
                                        </p:tgtEl>
                                        <p:attrNameLst>
                                          <p:attrName>style.visibility</p:attrName>
                                        </p:attrNameLst>
                                      </p:cBhvr>
                                      <p:to>
                                        <p:strVal val="visible"/>
                                      </p:to>
                                    </p:set>
                                    <p:animEffect transition="in" filter="fade">
                                      <p:cBhvr>
                                        <p:cTn id="12" dur="250"/>
                                        <p:tgtEl>
                                          <p:spTgt spid="522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29">
                                            <p:txEl>
                                              <p:pRg st="3" end="3"/>
                                            </p:txEl>
                                          </p:spTgt>
                                        </p:tgtEl>
                                        <p:attrNameLst>
                                          <p:attrName>style.visibility</p:attrName>
                                        </p:attrNameLst>
                                      </p:cBhvr>
                                      <p:to>
                                        <p:strVal val="visible"/>
                                      </p:to>
                                    </p:set>
                                    <p:animEffect transition="in" filter="fade">
                                      <p:cBhvr>
                                        <p:cTn id="17" dur="250"/>
                                        <p:tgtEl>
                                          <p:spTgt spid="5222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29">
                                            <p:txEl>
                                              <p:pRg st="4" end="4"/>
                                            </p:txEl>
                                          </p:spTgt>
                                        </p:tgtEl>
                                        <p:attrNameLst>
                                          <p:attrName>style.visibility</p:attrName>
                                        </p:attrNameLst>
                                      </p:cBhvr>
                                      <p:to>
                                        <p:strVal val="visible"/>
                                      </p:to>
                                    </p:set>
                                    <p:animEffect transition="in" filter="fade">
                                      <p:cBhvr>
                                        <p:cTn id="22" dur="250"/>
                                        <p:tgtEl>
                                          <p:spTgt spid="5222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229">
                                            <p:txEl>
                                              <p:pRg st="5" end="5"/>
                                            </p:txEl>
                                          </p:spTgt>
                                        </p:tgtEl>
                                        <p:attrNameLst>
                                          <p:attrName>style.visibility</p:attrName>
                                        </p:attrNameLst>
                                      </p:cBhvr>
                                      <p:to>
                                        <p:strVal val="visible"/>
                                      </p:to>
                                    </p:set>
                                    <p:animEffect transition="in" filter="fade">
                                      <p:cBhvr>
                                        <p:cTn id="27" dur="250"/>
                                        <p:tgtEl>
                                          <p:spTgt spid="522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34763E-C468-4339-BE24-7AD06439F99E}"/>
              </a:ext>
            </a:extLst>
          </p:cNvPr>
          <p:cNvSpPr>
            <a:spLocks noGrp="1"/>
          </p:cNvSpPr>
          <p:nvPr>
            <p:ph type="title"/>
          </p:nvPr>
        </p:nvSpPr>
        <p:spPr/>
        <p:txBody>
          <a:bodyPr/>
          <a:lstStyle/>
          <a:p>
            <a:r>
              <a:rPr lang="en-US" dirty="0"/>
              <a:t>Double Buffering Optimization</a:t>
            </a:r>
          </a:p>
        </p:txBody>
      </p:sp>
      <p:sp>
        <p:nvSpPr>
          <p:cNvPr id="6" name="Content Placeholder 5">
            <a:extLst>
              <a:ext uri="{FF2B5EF4-FFF2-40B4-BE49-F238E27FC236}">
                <a16:creationId xmlns:a16="http://schemas.microsoft.com/office/drawing/2014/main" id="{CDCD9292-F7E5-4598-B2B8-21A477445EB9}"/>
              </a:ext>
            </a:extLst>
          </p:cNvPr>
          <p:cNvSpPr>
            <a:spLocks noGrp="1"/>
          </p:cNvSpPr>
          <p:nvPr>
            <p:ph idx="1"/>
          </p:nvPr>
        </p:nvSpPr>
        <p:spPr/>
        <p:txBody>
          <a:bodyPr/>
          <a:lstStyle/>
          <a:p>
            <a:r>
              <a:rPr lang="en-US" dirty="0"/>
              <a:t>Prefetch the next run in the background and store it in a second buffer while the system is processing the current run.</a:t>
            </a:r>
          </a:p>
          <a:p>
            <a:pPr lvl="1"/>
            <a:r>
              <a:rPr lang="en-US" dirty="0"/>
              <a:t>Reduces the wait time for I/O requests at each step by continuously utilizing the disk.</a:t>
            </a:r>
          </a:p>
        </p:txBody>
      </p:sp>
      <p:sp>
        <p:nvSpPr>
          <p:cNvPr id="2" name="Slide Number Placeholder 3" descr=" 5">
            <a:extLst>
              <a:ext uri="{FF2B5EF4-FFF2-40B4-BE49-F238E27FC236}">
                <a16:creationId xmlns:a16="http://schemas.microsoft.com/office/drawing/2014/main" id="{75413C24-6244-FA8B-2115-2BC83B388AFB}"/>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3964524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lowchart: Magnetic Disk 6">
            <a:extLst>
              <a:ext uri="{FF2B5EF4-FFF2-40B4-BE49-F238E27FC236}">
                <a16:creationId xmlns:a16="http://schemas.microsoft.com/office/drawing/2014/main" id="{3EC9A654-5C7A-88C1-C320-EA70875FCA3A}"/>
              </a:ext>
            </a:extLst>
          </p:cNvPr>
          <p:cNvSpPr>
            <a:spLocks noChangeAspect="1"/>
          </p:cNvSpPr>
          <p:nvPr/>
        </p:nvSpPr>
        <p:spPr bwMode="auto">
          <a:xfrm>
            <a:off x="1219200" y="2952750"/>
            <a:ext cx="1967386" cy="1905000"/>
          </a:xfrm>
          <a:prstGeom prst="flowChartMagneticDisk">
            <a:avLst/>
          </a:prstGeom>
          <a:solidFill>
            <a:schemeClr val="bg1"/>
          </a:solidFill>
          <a:ln w="28575" cap="flat" cmpd="sng" algn="ctr">
            <a:solidFill>
              <a:srgbClr val="646464"/>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defTabSz="685800" eaLnBrk="0" fontAlgn="base" hangingPunct="0">
              <a:spcBef>
                <a:spcPct val="0"/>
              </a:spcBef>
              <a:spcAft>
                <a:spcPct val="0"/>
              </a:spcAft>
            </a:pPr>
            <a:endParaRPr lang="en-US" sz="2100" u="sng" dirty="0">
              <a:latin typeface="Proxima Nova Regular" charset="0"/>
            </a:endParaRPr>
          </a:p>
        </p:txBody>
      </p:sp>
      <p:sp>
        <p:nvSpPr>
          <p:cNvPr id="107" name="Rectangle 106">
            <a:extLst>
              <a:ext uri="{FF2B5EF4-FFF2-40B4-BE49-F238E27FC236}">
                <a16:creationId xmlns:a16="http://schemas.microsoft.com/office/drawing/2014/main" id="{4751511C-8683-E379-5485-C152397F9320}"/>
              </a:ext>
            </a:extLst>
          </p:cNvPr>
          <p:cNvSpPr/>
          <p:nvPr/>
        </p:nvSpPr>
        <p:spPr>
          <a:xfrm>
            <a:off x="1905248" y="3118495"/>
            <a:ext cx="595291" cy="400110"/>
          </a:xfrm>
          <a:prstGeom prst="rect">
            <a:avLst/>
          </a:prstGeom>
        </p:spPr>
        <p:txBody>
          <a:bodyPr wrap="square" lIns="45720" tIns="45720" rIns="45720" bIns="45720" anchor="ctr" anchorCtr="0">
            <a:spAutoFit/>
          </a:bodyPr>
          <a:lstStyle/>
          <a:p>
            <a:pPr eaLnBrk="0" hangingPunct="0"/>
            <a:r>
              <a:rPr lang="en-US" sz="2000" b="1" i="1" dirty="0">
                <a:solidFill>
                  <a:srgbClr val="646464"/>
                </a:solidFill>
                <a:latin typeface="Crimson Text" panose="02000503000000000000" pitchFamily="2" charset="0"/>
                <a:ea typeface="Proxima Nova Regular" charset="0"/>
                <a:cs typeface="Proxima Nova Regular" charset="0"/>
              </a:rPr>
              <a:t>Disk</a:t>
            </a:r>
          </a:p>
        </p:txBody>
      </p:sp>
      <p:sp>
        <p:nvSpPr>
          <p:cNvPr id="5" name="Title 4">
            <a:extLst>
              <a:ext uri="{FF2B5EF4-FFF2-40B4-BE49-F238E27FC236}">
                <a16:creationId xmlns:a16="http://schemas.microsoft.com/office/drawing/2014/main" id="{6734763E-C468-4339-BE24-7AD06439F99E}"/>
              </a:ext>
            </a:extLst>
          </p:cNvPr>
          <p:cNvSpPr>
            <a:spLocks noGrp="1"/>
          </p:cNvSpPr>
          <p:nvPr>
            <p:ph type="title"/>
          </p:nvPr>
        </p:nvSpPr>
        <p:spPr/>
        <p:txBody>
          <a:bodyPr/>
          <a:lstStyle/>
          <a:p>
            <a:r>
              <a:rPr lang="en-US" dirty="0"/>
              <a:t>Double Buffering</a:t>
            </a:r>
          </a:p>
        </p:txBody>
      </p:sp>
      <p:sp>
        <p:nvSpPr>
          <p:cNvPr id="6" name="Content Placeholder 5">
            <a:extLst>
              <a:ext uri="{FF2B5EF4-FFF2-40B4-BE49-F238E27FC236}">
                <a16:creationId xmlns:a16="http://schemas.microsoft.com/office/drawing/2014/main" id="{CDCD9292-F7E5-4598-B2B8-21A477445EB9}"/>
              </a:ext>
            </a:extLst>
          </p:cNvPr>
          <p:cNvSpPr>
            <a:spLocks noGrp="1"/>
          </p:cNvSpPr>
          <p:nvPr>
            <p:ph idx="1"/>
          </p:nvPr>
        </p:nvSpPr>
        <p:spPr/>
        <p:txBody>
          <a:bodyPr/>
          <a:lstStyle/>
          <a:p>
            <a:r>
              <a:rPr lang="en-US" dirty="0"/>
              <a:t>Prefetch next run in the background and store in a second buffer while processing the current run.</a:t>
            </a:r>
          </a:p>
          <a:p>
            <a:pPr lvl="1"/>
            <a:r>
              <a:rPr lang="en-US" dirty="0"/>
              <a:t>Overlap CPU and I/O operations</a:t>
            </a:r>
          </a:p>
          <a:p>
            <a:pPr lvl="1"/>
            <a:r>
              <a:rPr lang="en-US" dirty="0"/>
              <a:t>Reduces effective buffers available by half</a:t>
            </a:r>
          </a:p>
        </p:txBody>
      </p:sp>
      <p:sp>
        <p:nvSpPr>
          <p:cNvPr id="2" name="Slide Number Placeholder 3" descr=" 5">
            <a:extLst>
              <a:ext uri="{FF2B5EF4-FFF2-40B4-BE49-F238E27FC236}">
                <a16:creationId xmlns:a16="http://schemas.microsoft.com/office/drawing/2014/main" id="{75413C24-6244-FA8B-2115-2BC83B388AFB}"/>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
        <p:nvSpPr>
          <p:cNvPr id="122" name="Rounded Rectangle 121">
            <a:extLst>
              <a:ext uri="{FF2B5EF4-FFF2-40B4-BE49-F238E27FC236}">
                <a16:creationId xmlns:a16="http://schemas.microsoft.com/office/drawing/2014/main" id="{4AFBD4C0-30BD-3042-60EB-014D106298FB}"/>
              </a:ext>
            </a:extLst>
          </p:cNvPr>
          <p:cNvSpPr/>
          <p:nvPr/>
        </p:nvSpPr>
        <p:spPr>
          <a:xfrm>
            <a:off x="3488863" y="2762250"/>
            <a:ext cx="2743200" cy="2095500"/>
          </a:xfrm>
          <a:prstGeom prst="rect">
            <a:avLst/>
          </a:prstGeom>
          <a:solidFill>
            <a:schemeClr val="bg1">
              <a:lumMod val="75000"/>
            </a:schemeClr>
          </a:solidFill>
          <a:ln w="9525">
            <a:noFill/>
            <a:prstDash val="solid"/>
            <a:miter lim="800000"/>
            <a:headEnd/>
            <a:tailEnd/>
          </a:ln>
          <a:effectLst/>
        </p:spPr>
        <p:txBody>
          <a:bodyPr/>
          <a:lstStyle/>
          <a:p>
            <a:pPr eaLnBrk="0" hangingPunct="0"/>
            <a:endParaRPr lang="en-US" sz="2400" dirty="0">
              <a:solidFill>
                <a:schemeClr val="tx1"/>
              </a:solidFill>
              <a:latin typeface="DejaVu Sans Mono" pitchFamily="49" charset="0"/>
            </a:endParaRPr>
          </a:p>
        </p:txBody>
      </p:sp>
      <p:sp>
        <p:nvSpPr>
          <p:cNvPr id="125" name="Rectangle 124">
            <a:extLst>
              <a:ext uri="{FF2B5EF4-FFF2-40B4-BE49-F238E27FC236}">
                <a16:creationId xmlns:a16="http://schemas.microsoft.com/office/drawing/2014/main" id="{F47839BE-0C3F-D5BA-90F3-3E0BA001260A}"/>
              </a:ext>
            </a:extLst>
          </p:cNvPr>
          <p:cNvSpPr/>
          <p:nvPr/>
        </p:nvSpPr>
        <p:spPr>
          <a:xfrm>
            <a:off x="3565063" y="2885214"/>
            <a:ext cx="838200" cy="225557"/>
          </a:xfrm>
          <a:prstGeom prst="rect">
            <a:avLst/>
          </a:prstGeom>
          <a:solidFill>
            <a:schemeClr val="accent6"/>
          </a:solidFill>
          <a:ln w="12700">
            <a:solidFill>
              <a:schemeClr val="tx1">
                <a:lumMod val="65000"/>
                <a:lumOff val="3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b="1" i="1" dirty="0">
                <a:solidFill>
                  <a:schemeClr val="tx1">
                    <a:lumMod val="65000"/>
                    <a:lumOff val="35000"/>
                  </a:schemeClr>
                </a:solidFill>
              </a:rPr>
              <a:t>Buffer</a:t>
            </a:r>
          </a:p>
        </p:txBody>
      </p:sp>
      <p:sp>
        <p:nvSpPr>
          <p:cNvPr id="127" name="Rectangle 126">
            <a:extLst>
              <a:ext uri="{FF2B5EF4-FFF2-40B4-BE49-F238E27FC236}">
                <a16:creationId xmlns:a16="http://schemas.microsoft.com/office/drawing/2014/main" id="{E559FBBE-9183-0B12-4C72-5B8DF2BAEB82}"/>
              </a:ext>
            </a:extLst>
          </p:cNvPr>
          <p:cNvSpPr/>
          <p:nvPr/>
        </p:nvSpPr>
        <p:spPr>
          <a:xfrm>
            <a:off x="3565063" y="3494286"/>
            <a:ext cx="838200" cy="225557"/>
          </a:xfrm>
          <a:prstGeom prst="rect">
            <a:avLst/>
          </a:prstGeom>
          <a:solidFill>
            <a:schemeClr val="accent6"/>
          </a:solidFill>
          <a:ln w="12700">
            <a:solidFill>
              <a:schemeClr val="tx1">
                <a:lumMod val="65000"/>
                <a:lumOff val="3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b="1" i="1" dirty="0">
                <a:solidFill>
                  <a:schemeClr val="tx1">
                    <a:lumMod val="65000"/>
                    <a:lumOff val="35000"/>
                  </a:schemeClr>
                </a:solidFill>
              </a:rPr>
              <a:t>Buffer</a:t>
            </a:r>
          </a:p>
        </p:txBody>
      </p:sp>
      <p:sp>
        <p:nvSpPr>
          <p:cNvPr id="129" name="Rectangle 128">
            <a:extLst>
              <a:ext uri="{FF2B5EF4-FFF2-40B4-BE49-F238E27FC236}">
                <a16:creationId xmlns:a16="http://schemas.microsoft.com/office/drawing/2014/main" id="{13628065-FB7F-64FB-D06B-C5F8D42D4093}"/>
              </a:ext>
            </a:extLst>
          </p:cNvPr>
          <p:cNvSpPr/>
          <p:nvPr/>
        </p:nvSpPr>
        <p:spPr>
          <a:xfrm>
            <a:off x="3565063" y="4286250"/>
            <a:ext cx="838200" cy="225557"/>
          </a:xfrm>
          <a:prstGeom prst="rect">
            <a:avLst/>
          </a:prstGeom>
          <a:solidFill>
            <a:schemeClr val="accent6"/>
          </a:solidFill>
          <a:ln w="12700">
            <a:solidFill>
              <a:schemeClr val="tx1">
                <a:lumMod val="65000"/>
                <a:lumOff val="3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b="1" i="1" dirty="0">
                <a:solidFill>
                  <a:schemeClr val="tx1">
                    <a:lumMod val="65000"/>
                    <a:lumOff val="35000"/>
                  </a:schemeClr>
                </a:solidFill>
              </a:rPr>
              <a:t>Buffer</a:t>
            </a:r>
          </a:p>
        </p:txBody>
      </p:sp>
      <p:sp>
        <p:nvSpPr>
          <p:cNvPr id="149" name="Rectangle 148">
            <a:extLst>
              <a:ext uri="{FF2B5EF4-FFF2-40B4-BE49-F238E27FC236}">
                <a16:creationId xmlns:a16="http://schemas.microsoft.com/office/drawing/2014/main" id="{85782228-A2A0-51BA-F847-B2AFCD568349}"/>
              </a:ext>
            </a:extLst>
          </p:cNvPr>
          <p:cNvSpPr/>
          <p:nvPr/>
        </p:nvSpPr>
        <p:spPr>
          <a:xfrm>
            <a:off x="5241463" y="3510398"/>
            <a:ext cx="838200" cy="225557"/>
          </a:xfrm>
          <a:prstGeom prst="rect">
            <a:avLst/>
          </a:prstGeom>
          <a:solidFill>
            <a:schemeClr val="accent6"/>
          </a:solidFill>
          <a:ln w="12700">
            <a:solidFill>
              <a:schemeClr val="tx1">
                <a:lumMod val="65000"/>
                <a:lumOff val="3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b="1" i="1" dirty="0">
                <a:solidFill>
                  <a:schemeClr val="tx1">
                    <a:lumMod val="65000"/>
                    <a:lumOff val="35000"/>
                  </a:schemeClr>
                </a:solidFill>
              </a:rPr>
              <a:t>Buffer</a:t>
            </a:r>
          </a:p>
        </p:txBody>
      </p:sp>
      <p:sp>
        <p:nvSpPr>
          <p:cNvPr id="151" name="TextBox 150">
            <a:extLst>
              <a:ext uri="{FF2B5EF4-FFF2-40B4-BE49-F238E27FC236}">
                <a16:creationId xmlns:a16="http://schemas.microsoft.com/office/drawing/2014/main" id="{503C01D7-5D34-DBB0-43D3-0D1AD434E7B3}"/>
              </a:ext>
            </a:extLst>
          </p:cNvPr>
          <p:cNvSpPr txBox="1"/>
          <p:nvPr/>
        </p:nvSpPr>
        <p:spPr>
          <a:xfrm>
            <a:off x="5258298" y="3204746"/>
            <a:ext cx="806887" cy="338554"/>
          </a:xfrm>
          <a:prstGeom prst="rect">
            <a:avLst/>
          </a:prstGeom>
          <a:noFill/>
        </p:spPr>
        <p:txBody>
          <a:bodyPr wrap="square" lIns="45720" tIns="45720" rIns="45720" bIns="45720" rtlCol="0">
            <a:spAutoFit/>
          </a:bodyPr>
          <a:lstStyle/>
          <a:p>
            <a:pPr algn="ctr"/>
            <a:r>
              <a:rPr lang="en-US" sz="1600" b="1" i="1" dirty="0">
                <a:solidFill>
                  <a:schemeClr val="tx1">
                    <a:lumMod val="65000"/>
                    <a:lumOff val="35000"/>
                  </a:schemeClr>
                </a:solidFill>
              </a:rPr>
              <a:t>output</a:t>
            </a:r>
          </a:p>
        </p:txBody>
      </p:sp>
      <p:cxnSp>
        <p:nvCxnSpPr>
          <p:cNvPr id="11" name="Curved Connector 10">
            <a:extLst>
              <a:ext uri="{FF2B5EF4-FFF2-40B4-BE49-F238E27FC236}">
                <a16:creationId xmlns:a16="http://schemas.microsoft.com/office/drawing/2014/main" id="{09E02717-14C5-6E7A-39B3-42E2D0924722}"/>
              </a:ext>
            </a:extLst>
          </p:cNvPr>
          <p:cNvCxnSpPr>
            <a:cxnSpLocks/>
            <a:stCxn id="125" idx="3"/>
            <a:endCxn id="25" idx="1"/>
          </p:cNvCxnSpPr>
          <p:nvPr/>
        </p:nvCxnSpPr>
        <p:spPr>
          <a:xfrm>
            <a:off x="4403263" y="2997993"/>
            <a:ext cx="838200" cy="625184"/>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86C46274-76AD-EAE7-6AE2-E81442AB475F}"/>
              </a:ext>
            </a:extLst>
          </p:cNvPr>
          <p:cNvCxnSpPr>
            <a:cxnSpLocks/>
            <a:stCxn id="127" idx="3"/>
            <a:endCxn id="25" idx="1"/>
          </p:cNvCxnSpPr>
          <p:nvPr/>
        </p:nvCxnSpPr>
        <p:spPr>
          <a:xfrm>
            <a:off x="4403263" y="3607065"/>
            <a:ext cx="838200" cy="16112"/>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0517113B-9AD6-339B-71FF-040E6B354BEB}"/>
              </a:ext>
            </a:extLst>
          </p:cNvPr>
          <p:cNvCxnSpPr>
            <a:cxnSpLocks/>
            <a:stCxn id="129" idx="3"/>
            <a:endCxn id="25" idx="1"/>
          </p:cNvCxnSpPr>
          <p:nvPr/>
        </p:nvCxnSpPr>
        <p:spPr>
          <a:xfrm flipV="1">
            <a:off x="4403263" y="3623177"/>
            <a:ext cx="838200" cy="775852"/>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merge-page1">
            <a:extLst>
              <a:ext uri="{FF2B5EF4-FFF2-40B4-BE49-F238E27FC236}">
                <a16:creationId xmlns:a16="http://schemas.microsoft.com/office/drawing/2014/main" id="{4431EBC8-9B2C-F009-0DB5-0A9290DA7BE2}"/>
              </a:ext>
            </a:extLst>
          </p:cNvPr>
          <p:cNvSpPr/>
          <p:nvPr/>
        </p:nvSpPr>
        <p:spPr>
          <a:xfrm>
            <a:off x="5241463" y="3510398"/>
            <a:ext cx="838200" cy="225557"/>
          </a:xfrm>
          <a:prstGeom prst="rect">
            <a:avLst/>
          </a:prstGeom>
          <a:solidFill>
            <a:schemeClr val="accent1"/>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Merged</a:t>
            </a:r>
            <a:r>
              <a:rPr lang="en-US" sz="1050" b="1" spc="-300" dirty="0">
                <a:solidFill>
                  <a:schemeClr val="bg1"/>
                </a:solidFill>
                <a:latin typeface="Inconsolata" panose="00000509000000000000" pitchFamily="49" charset="0"/>
              </a:rPr>
              <a:t> </a:t>
            </a:r>
            <a:r>
              <a:rPr lang="en-US" sz="1050" b="1" dirty="0">
                <a:solidFill>
                  <a:schemeClr val="bg1"/>
                </a:solidFill>
                <a:latin typeface="Inconsolata" panose="00000509000000000000" pitchFamily="49" charset="0"/>
              </a:rPr>
              <a:t>Page</a:t>
            </a:r>
          </a:p>
        </p:txBody>
      </p:sp>
      <p:sp>
        <p:nvSpPr>
          <p:cNvPr id="46" name="Rectangle 45">
            <a:extLst>
              <a:ext uri="{FF2B5EF4-FFF2-40B4-BE49-F238E27FC236}">
                <a16:creationId xmlns:a16="http://schemas.microsoft.com/office/drawing/2014/main" id="{CB5E6E76-2A87-821C-8B4F-0F9FE9701981}"/>
              </a:ext>
            </a:extLst>
          </p:cNvPr>
          <p:cNvSpPr/>
          <p:nvPr/>
        </p:nvSpPr>
        <p:spPr>
          <a:xfrm>
            <a:off x="3565063" y="3143250"/>
            <a:ext cx="838200" cy="225557"/>
          </a:xfrm>
          <a:prstGeom prst="rect">
            <a:avLst/>
          </a:prstGeom>
          <a:solidFill>
            <a:schemeClr val="accent6"/>
          </a:solidFill>
          <a:ln w="12700">
            <a:solidFill>
              <a:schemeClr val="tx1">
                <a:lumMod val="65000"/>
                <a:lumOff val="3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b="1" i="1" dirty="0">
                <a:solidFill>
                  <a:schemeClr val="tx1">
                    <a:lumMod val="65000"/>
                    <a:lumOff val="35000"/>
                  </a:schemeClr>
                </a:solidFill>
              </a:rPr>
              <a:t>Buffer</a:t>
            </a:r>
          </a:p>
        </p:txBody>
      </p:sp>
      <p:sp>
        <p:nvSpPr>
          <p:cNvPr id="47" name="Rectangle 46">
            <a:extLst>
              <a:ext uri="{FF2B5EF4-FFF2-40B4-BE49-F238E27FC236}">
                <a16:creationId xmlns:a16="http://schemas.microsoft.com/office/drawing/2014/main" id="{2AF59540-7AF0-2EF0-93D0-5BE0770ABCD6}"/>
              </a:ext>
            </a:extLst>
          </p:cNvPr>
          <p:cNvSpPr/>
          <p:nvPr/>
        </p:nvSpPr>
        <p:spPr>
          <a:xfrm>
            <a:off x="3565063" y="3752322"/>
            <a:ext cx="838200" cy="225557"/>
          </a:xfrm>
          <a:prstGeom prst="rect">
            <a:avLst/>
          </a:prstGeom>
          <a:solidFill>
            <a:schemeClr val="accent6"/>
          </a:solidFill>
          <a:ln w="12700">
            <a:solidFill>
              <a:schemeClr val="tx1">
                <a:lumMod val="65000"/>
                <a:lumOff val="3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b="1" i="1" dirty="0">
                <a:solidFill>
                  <a:schemeClr val="tx1">
                    <a:lumMod val="65000"/>
                    <a:lumOff val="35000"/>
                  </a:schemeClr>
                </a:solidFill>
              </a:rPr>
              <a:t>Buffer</a:t>
            </a:r>
          </a:p>
        </p:txBody>
      </p:sp>
      <p:sp>
        <p:nvSpPr>
          <p:cNvPr id="48" name="Rectangle 47">
            <a:extLst>
              <a:ext uri="{FF2B5EF4-FFF2-40B4-BE49-F238E27FC236}">
                <a16:creationId xmlns:a16="http://schemas.microsoft.com/office/drawing/2014/main" id="{CCC43F84-46FF-57AF-A293-AC3EE5EC832F}"/>
              </a:ext>
            </a:extLst>
          </p:cNvPr>
          <p:cNvSpPr/>
          <p:nvPr/>
        </p:nvSpPr>
        <p:spPr>
          <a:xfrm>
            <a:off x="3565063" y="4544286"/>
            <a:ext cx="838200" cy="225557"/>
          </a:xfrm>
          <a:prstGeom prst="rect">
            <a:avLst/>
          </a:prstGeom>
          <a:solidFill>
            <a:schemeClr val="accent6"/>
          </a:solidFill>
          <a:ln w="12700">
            <a:solidFill>
              <a:schemeClr val="tx1">
                <a:lumMod val="65000"/>
                <a:lumOff val="3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b="1" i="1" dirty="0">
                <a:solidFill>
                  <a:schemeClr val="tx1">
                    <a:lumMod val="65000"/>
                    <a:lumOff val="35000"/>
                  </a:schemeClr>
                </a:solidFill>
              </a:rPr>
              <a:t>Buffer</a:t>
            </a:r>
          </a:p>
        </p:txBody>
      </p:sp>
      <p:sp>
        <p:nvSpPr>
          <p:cNvPr id="50" name="output2">
            <a:extLst>
              <a:ext uri="{FF2B5EF4-FFF2-40B4-BE49-F238E27FC236}">
                <a16:creationId xmlns:a16="http://schemas.microsoft.com/office/drawing/2014/main" id="{A1F3B7D8-00EF-8A8D-FB66-39C7185B9725}"/>
              </a:ext>
            </a:extLst>
          </p:cNvPr>
          <p:cNvSpPr/>
          <p:nvPr/>
        </p:nvSpPr>
        <p:spPr>
          <a:xfrm>
            <a:off x="5241463" y="3781134"/>
            <a:ext cx="838200" cy="225557"/>
          </a:xfrm>
          <a:prstGeom prst="rect">
            <a:avLst/>
          </a:prstGeom>
          <a:solidFill>
            <a:schemeClr val="accent6"/>
          </a:solidFill>
          <a:ln w="12700">
            <a:solidFill>
              <a:schemeClr val="tx1">
                <a:lumMod val="65000"/>
                <a:lumOff val="3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b="1" i="1" dirty="0">
                <a:solidFill>
                  <a:schemeClr val="tx1">
                    <a:lumMod val="65000"/>
                    <a:lumOff val="35000"/>
                  </a:schemeClr>
                </a:solidFill>
              </a:rPr>
              <a:t>Buffer</a:t>
            </a:r>
          </a:p>
        </p:txBody>
      </p:sp>
      <p:grpSp>
        <p:nvGrpSpPr>
          <p:cNvPr id="38" name="Group 37">
            <a:extLst>
              <a:ext uri="{FF2B5EF4-FFF2-40B4-BE49-F238E27FC236}">
                <a16:creationId xmlns:a16="http://schemas.microsoft.com/office/drawing/2014/main" id="{C2309D4B-B31B-E445-8C76-7EB005ED056A}"/>
              </a:ext>
            </a:extLst>
          </p:cNvPr>
          <p:cNvGrpSpPr/>
          <p:nvPr/>
        </p:nvGrpSpPr>
        <p:grpSpPr>
          <a:xfrm>
            <a:off x="4403263" y="3256029"/>
            <a:ext cx="838200" cy="1401036"/>
            <a:chOff x="4403263" y="3256029"/>
            <a:chExt cx="838200" cy="1401036"/>
          </a:xfrm>
        </p:grpSpPr>
        <p:cxnSp>
          <p:nvCxnSpPr>
            <p:cNvPr id="59" name="Curved Connector 58">
              <a:extLst>
                <a:ext uri="{FF2B5EF4-FFF2-40B4-BE49-F238E27FC236}">
                  <a16:creationId xmlns:a16="http://schemas.microsoft.com/office/drawing/2014/main" id="{6F7A34EF-6A65-5DE8-3408-B92C6FFF8A0C}"/>
                </a:ext>
              </a:extLst>
            </p:cNvPr>
            <p:cNvCxnSpPr>
              <a:cxnSpLocks/>
              <a:stCxn id="46" idx="3"/>
              <a:endCxn id="62" idx="1"/>
            </p:cNvCxnSpPr>
            <p:nvPr/>
          </p:nvCxnSpPr>
          <p:spPr>
            <a:xfrm>
              <a:off x="4403263" y="3256029"/>
              <a:ext cx="838200" cy="637884"/>
            </a:xfrm>
            <a:prstGeom prst="curvedConnector3">
              <a:avLst/>
            </a:prstGeom>
            <a:ln w="19050">
              <a:solidFill>
                <a:srgbClr val="2C6BD8"/>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a:extLst>
                <a:ext uri="{FF2B5EF4-FFF2-40B4-BE49-F238E27FC236}">
                  <a16:creationId xmlns:a16="http://schemas.microsoft.com/office/drawing/2014/main" id="{7AD76358-B8A7-7232-2370-786C0CF15A00}"/>
                </a:ext>
              </a:extLst>
            </p:cNvPr>
            <p:cNvCxnSpPr>
              <a:cxnSpLocks/>
              <a:stCxn id="47" idx="3"/>
              <a:endCxn id="62" idx="1"/>
            </p:cNvCxnSpPr>
            <p:nvPr/>
          </p:nvCxnSpPr>
          <p:spPr>
            <a:xfrm>
              <a:off x="4403263" y="3865101"/>
              <a:ext cx="838200" cy="28812"/>
            </a:xfrm>
            <a:prstGeom prst="curvedConnector3">
              <a:avLst/>
            </a:prstGeom>
            <a:ln w="19050">
              <a:solidFill>
                <a:srgbClr val="2C6BD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81060BE1-2258-70F2-B8D9-D868FED078B4}"/>
                </a:ext>
              </a:extLst>
            </p:cNvPr>
            <p:cNvCxnSpPr>
              <a:cxnSpLocks/>
              <a:stCxn id="48" idx="3"/>
              <a:endCxn id="62" idx="1"/>
            </p:cNvCxnSpPr>
            <p:nvPr/>
          </p:nvCxnSpPr>
          <p:spPr>
            <a:xfrm flipV="1">
              <a:off x="4403263" y="3893913"/>
              <a:ext cx="838200" cy="763152"/>
            </a:xfrm>
            <a:prstGeom prst="curvedConnector3">
              <a:avLst/>
            </a:prstGeom>
            <a:ln w="19050">
              <a:solidFill>
                <a:srgbClr val="2C6BD8"/>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merge-page2">
            <a:extLst>
              <a:ext uri="{FF2B5EF4-FFF2-40B4-BE49-F238E27FC236}">
                <a16:creationId xmlns:a16="http://schemas.microsoft.com/office/drawing/2014/main" id="{F25AA547-98CD-3997-79B4-35783A1A12B9}"/>
              </a:ext>
            </a:extLst>
          </p:cNvPr>
          <p:cNvSpPr/>
          <p:nvPr/>
        </p:nvSpPr>
        <p:spPr>
          <a:xfrm>
            <a:off x="5241463" y="3781134"/>
            <a:ext cx="838200" cy="225557"/>
          </a:xfrm>
          <a:prstGeom prst="rect">
            <a:avLst/>
          </a:prstGeom>
          <a:solidFill>
            <a:srgbClr val="2C6BD8"/>
          </a:solidFill>
          <a:ln w="12700">
            <a:solidFill>
              <a:schemeClr val="tx1">
                <a:lumMod val="65000"/>
                <a:lumOff val="3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Merged</a:t>
            </a:r>
            <a:r>
              <a:rPr lang="en-US" sz="1050" b="1" spc="-300" dirty="0">
                <a:solidFill>
                  <a:schemeClr val="bg1"/>
                </a:solidFill>
                <a:latin typeface="Inconsolata" panose="00000509000000000000" pitchFamily="49" charset="0"/>
              </a:rPr>
              <a:t> </a:t>
            </a:r>
            <a:r>
              <a:rPr lang="en-US" sz="1050" b="1" dirty="0">
                <a:solidFill>
                  <a:schemeClr val="bg1"/>
                </a:solidFill>
                <a:latin typeface="Inconsolata" panose="00000509000000000000" pitchFamily="49" charset="0"/>
              </a:rPr>
              <a:t>Page</a:t>
            </a:r>
          </a:p>
        </p:txBody>
      </p:sp>
      <p:sp>
        <p:nvSpPr>
          <p:cNvPr id="66" name="todisk-arrow1">
            <a:extLst>
              <a:ext uri="{FF2B5EF4-FFF2-40B4-BE49-F238E27FC236}">
                <a16:creationId xmlns:a16="http://schemas.microsoft.com/office/drawing/2014/main" id="{65033618-F842-546A-9783-8F7018DF1E39}"/>
              </a:ext>
            </a:extLst>
          </p:cNvPr>
          <p:cNvSpPr/>
          <p:nvPr/>
        </p:nvSpPr>
        <p:spPr>
          <a:xfrm>
            <a:off x="6132354" y="3464553"/>
            <a:ext cx="914400" cy="293944"/>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i="1" dirty="0"/>
              <a:t>To Disk</a:t>
            </a:r>
          </a:p>
        </p:txBody>
      </p:sp>
      <p:sp>
        <p:nvSpPr>
          <p:cNvPr id="67" name="todisk-arrow2">
            <a:extLst>
              <a:ext uri="{FF2B5EF4-FFF2-40B4-BE49-F238E27FC236}">
                <a16:creationId xmlns:a16="http://schemas.microsoft.com/office/drawing/2014/main" id="{BE65C73D-722E-F1F0-65DA-4E1CA183FD7B}"/>
              </a:ext>
            </a:extLst>
          </p:cNvPr>
          <p:cNvSpPr/>
          <p:nvPr/>
        </p:nvSpPr>
        <p:spPr>
          <a:xfrm>
            <a:off x="6134181" y="3750237"/>
            <a:ext cx="914400" cy="293944"/>
          </a:xfrm>
          <a:prstGeom prst="rightArrow">
            <a:avLst/>
          </a:prstGeom>
          <a:solidFill>
            <a:srgbClr val="2C6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i="1" dirty="0"/>
              <a:t>To Disk</a:t>
            </a:r>
          </a:p>
        </p:txBody>
      </p:sp>
      <p:sp>
        <p:nvSpPr>
          <p:cNvPr id="123" name="Rectangle 122">
            <a:extLst>
              <a:ext uri="{FF2B5EF4-FFF2-40B4-BE49-F238E27FC236}">
                <a16:creationId xmlns:a16="http://schemas.microsoft.com/office/drawing/2014/main" id="{07C14835-B4BC-B5D6-F6E1-3D83B6CA8EAE}"/>
              </a:ext>
            </a:extLst>
          </p:cNvPr>
          <p:cNvSpPr/>
          <p:nvPr/>
        </p:nvSpPr>
        <p:spPr>
          <a:xfrm>
            <a:off x="3511830" y="2438340"/>
            <a:ext cx="1179362" cy="400110"/>
          </a:xfrm>
          <a:prstGeom prst="rect">
            <a:avLst/>
          </a:prstGeom>
        </p:spPr>
        <p:txBody>
          <a:bodyPr wrap="none" lIns="0" rIns="0" anchor="ctr" anchorCtr="0">
            <a:spAutoFit/>
          </a:bodyPr>
          <a:lstStyle/>
          <a:p>
            <a:pPr eaLnBrk="0" hangingPunct="0"/>
            <a:r>
              <a:rPr lang="en-US" sz="2000" b="1" i="1" dirty="0">
                <a:solidFill>
                  <a:srgbClr val="646464"/>
                </a:solidFill>
                <a:latin typeface="Crimson Text" panose="02000503000000000000" pitchFamily="2" charset="0"/>
                <a:ea typeface="Proxima Nova Regular" charset="0"/>
                <a:cs typeface="Proxima Nova Regular" charset="0"/>
              </a:rPr>
              <a:t>Buffer Pool</a:t>
            </a:r>
          </a:p>
        </p:txBody>
      </p:sp>
      <p:sp>
        <p:nvSpPr>
          <p:cNvPr id="35" name="Rectangle 34">
            <a:extLst>
              <a:ext uri="{FF2B5EF4-FFF2-40B4-BE49-F238E27FC236}">
                <a16:creationId xmlns:a16="http://schemas.microsoft.com/office/drawing/2014/main" id="{188F9E73-37C3-4FD6-1012-04225B92E353}"/>
              </a:ext>
            </a:extLst>
          </p:cNvPr>
          <p:cNvSpPr/>
          <p:nvPr/>
        </p:nvSpPr>
        <p:spPr>
          <a:xfrm>
            <a:off x="7301419" y="3312153"/>
            <a:ext cx="838200" cy="225557"/>
          </a:xfrm>
          <a:prstGeom prst="rect">
            <a:avLst/>
          </a:prstGeom>
          <a:solidFill>
            <a:schemeClr val="accent1"/>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Sorted run</a:t>
            </a:r>
          </a:p>
        </p:txBody>
      </p:sp>
      <p:sp>
        <p:nvSpPr>
          <p:cNvPr id="41" name="Rectangle 40">
            <a:extLst>
              <a:ext uri="{FF2B5EF4-FFF2-40B4-BE49-F238E27FC236}">
                <a16:creationId xmlns:a16="http://schemas.microsoft.com/office/drawing/2014/main" id="{AB449BDE-C451-926D-9B3F-A897B6EC692A}"/>
              </a:ext>
            </a:extLst>
          </p:cNvPr>
          <p:cNvSpPr/>
          <p:nvPr/>
        </p:nvSpPr>
        <p:spPr>
          <a:xfrm>
            <a:off x="7240352" y="3388353"/>
            <a:ext cx="838200" cy="225557"/>
          </a:xfrm>
          <a:prstGeom prst="rect">
            <a:avLst/>
          </a:prstGeom>
          <a:solidFill>
            <a:schemeClr val="accent1"/>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Sorted run</a:t>
            </a:r>
          </a:p>
        </p:txBody>
      </p:sp>
      <p:sp>
        <p:nvSpPr>
          <p:cNvPr id="42" name="Rectangle 41">
            <a:extLst>
              <a:ext uri="{FF2B5EF4-FFF2-40B4-BE49-F238E27FC236}">
                <a16:creationId xmlns:a16="http://schemas.microsoft.com/office/drawing/2014/main" id="{C8E3F916-23DC-DC4F-945C-FF0F32F6E84E}"/>
              </a:ext>
            </a:extLst>
          </p:cNvPr>
          <p:cNvSpPr/>
          <p:nvPr/>
        </p:nvSpPr>
        <p:spPr>
          <a:xfrm>
            <a:off x="7179286" y="3464553"/>
            <a:ext cx="838200" cy="225557"/>
          </a:xfrm>
          <a:prstGeom prst="rect">
            <a:avLst/>
          </a:prstGeom>
          <a:solidFill>
            <a:schemeClr val="accent1"/>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Sorted Run</a:t>
            </a:r>
          </a:p>
        </p:txBody>
      </p:sp>
      <p:sp>
        <p:nvSpPr>
          <p:cNvPr id="43" name="Rectangle 42">
            <a:extLst>
              <a:ext uri="{FF2B5EF4-FFF2-40B4-BE49-F238E27FC236}">
                <a16:creationId xmlns:a16="http://schemas.microsoft.com/office/drawing/2014/main" id="{9141D766-794A-A72D-FBEC-292428B88F67}"/>
              </a:ext>
            </a:extLst>
          </p:cNvPr>
          <p:cNvSpPr/>
          <p:nvPr/>
        </p:nvSpPr>
        <p:spPr>
          <a:xfrm>
            <a:off x="7315200" y="3781876"/>
            <a:ext cx="838200" cy="225557"/>
          </a:xfrm>
          <a:prstGeom prst="rect">
            <a:avLst/>
          </a:prstGeom>
          <a:solidFill>
            <a:srgbClr val="2C6BD8"/>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Sorted run</a:t>
            </a:r>
          </a:p>
        </p:txBody>
      </p:sp>
      <p:sp>
        <p:nvSpPr>
          <p:cNvPr id="44" name="Rectangle 43">
            <a:extLst>
              <a:ext uri="{FF2B5EF4-FFF2-40B4-BE49-F238E27FC236}">
                <a16:creationId xmlns:a16="http://schemas.microsoft.com/office/drawing/2014/main" id="{B5F1CF4B-3D7D-B152-E9B5-1186DCB482A0}"/>
              </a:ext>
            </a:extLst>
          </p:cNvPr>
          <p:cNvSpPr/>
          <p:nvPr/>
        </p:nvSpPr>
        <p:spPr>
          <a:xfrm>
            <a:off x="7254133" y="3858076"/>
            <a:ext cx="838200" cy="225557"/>
          </a:xfrm>
          <a:prstGeom prst="rect">
            <a:avLst/>
          </a:prstGeom>
          <a:solidFill>
            <a:srgbClr val="2C6BD8"/>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Sorted run</a:t>
            </a:r>
          </a:p>
        </p:txBody>
      </p:sp>
      <p:sp>
        <p:nvSpPr>
          <p:cNvPr id="45" name="Rectangle 44">
            <a:extLst>
              <a:ext uri="{FF2B5EF4-FFF2-40B4-BE49-F238E27FC236}">
                <a16:creationId xmlns:a16="http://schemas.microsoft.com/office/drawing/2014/main" id="{E78D3560-9AC7-05C8-4E0E-D74F5512ED54}"/>
              </a:ext>
            </a:extLst>
          </p:cNvPr>
          <p:cNvSpPr/>
          <p:nvPr/>
        </p:nvSpPr>
        <p:spPr>
          <a:xfrm>
            <a:off x="7193067" y="3934276"/>
            <a:ext cx="838200" cy="225557"/>
          </a:xfrm>
          <a:prstGeom prst="rect">
            <a:avLst/>
          </a:prstGeom>
          <a:solidFill>
            <a:srgbClr val="2C6BD8"/>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Sorted Run</a:t>
            </a:r>
          </a:p>
        </p:txBody>
      </p:sp>
      <p:sp>
        <p:nvSpPr>
          <p:cNvPr id="13" name="Rectangle 12">
            <a:extLst>
              <a:ext uri="{FF2B5EF4-FFF2-40B4-BE49-F238E27FC236}">
                <a16:creationId xmlns:a16="http://schemas.microsoft.com/office/drawing/2014/main" id="{1F45020A-BCAF-1C36-432E-796C63DF02B7}"/>
              </a:ext>
            </a:extLst>
          </p:cNvPr>
          <p:cNvSpPr/>
          <p:nvPr/>
        </p:nvSpPr>
        <p:spPr>
          <a:xfrm>
            <a:off x="1703111" y="4145038"/>
            <a:ext cx="70532" cy="276999"/>
          </a:xfrm>
          <a:prstGeom prst="rect">
            <a:avLst/>
          </a:prstGeom>
        </p:spPr>
        <p:txBody>
          <a:bodyPr wrap="none" lIns="0" tIns="0" rIns="0" bIns="0">
            <a:spAutoFit/>
          </a:bodyPr>
          <a:lstStyle/>
          <a:p>
            <a:pPr algn="ctr"/>
            <a:r>
              <a:rPr lang="en-US" b="1" dirty="0">
                <a:solidFill>
                  <a:schemeClr val="tx1">
                    <a:lumMod val="65000"/>
                    <a:lumOff val="35000"/>
                  </a:schemeClr>
                </a:solidFill>
                <a:latin typeface="Inconsolata" panose="00000509000000000000" pitchFamily="49" charset="0"/>
                <a:cs typeface="Consolas" pitchFamily="49" charset="0"/>
              </a:rPr>
              <a:t>⋮</a:t>
            </a:r>
            <a:endParaRPr lang="en-US" b="1" dirty="0">
              <a:solidFill>
                <a:schemeClr val="tx1">
                  <a:lumMod val="65000"/>
                  <a:lumOff val="35000"/>
                </a:schemeClr>
              </a:solidFill>
              <a:latin typeface="Inconsolata" panose="00000509000000000000" pitchFamily="49" charset="0"/>
            </a:endParaRPr>
          </a:p>
        </p:txBody>
      </p:sp>
      <p:sp>
        <p:nvSpPr>
          <p:cNvPr id="28" name="Rectangle 27">
            <a:extLst>
              <a:ext uri="{FF2B5EF4-FFF2-40B4-BE49-F238E27FC236}">
                <a16:creationId xmlns:a16="http://schemas.microsoft.com/office/drawing/2014/main" id="{E282003C-4B33-0418-847A-651F1E0C6B68}"/>
              </a:ext>
            </a:extLst>
          </p:cNvPr>
          <p:cNvSpPr/>
          <p:nvPr/>
        </p:nvSpPr>
        <p:spPr>
          <a:xfrm>
            <a:off x="2632143" y="4145038"/>
            <a:ext cx="70532" cy="276999"/>
          </a:xfrm>
          <a:prstGeom prst="rect">
            <a:avLst/>
          </a:prstGeom>
        </p:spPr>
        <p:txBody>
          <a:bodyPr wrap="none" lIns="0" tIns="0" rIns="0" bIns="0">
            <a:spAutoFit/>
          </a:bodyPr>
          <a:lstStyle/>
          <a:p>
            <a:pPr algn="ctr"/>
            <a:r>
              <a:rPr lang="en-US" b="1" dirty="0">
                <a:solidFill>
                  <a:schemeClr val="tx1">
                    <a:lumMod val="65000"/>
                    <a:lumOff val="35000"/>
                  </a:schemeClr>
                </a:solidFill>
                <a:latin typeface="Inconsolata" panose="00000509000000000000" pitchFamily="49" charset="0"/>
                <a:cs typeface="Consolas" pitchFamily="49" charset="0"/>
              </a:rPr>
              <a:t>⋮</a:t>
            </a:r>
            <a:endParaRPr lang="en-US" b="1" dirty="0">
              <a:solidFill>
                <a:schemeClr val="tx1">
                  <a:lumMod val="65000"/>
                  <a:lumOff val="35000"/>
                </a:schemeClr>
              </a:solidFill>
              <a:latin typeface="Inconsolata" panose="00000509000000000000" pitchFamily="49" charset="0"/>
            </a:endParaRPr>
          </a:p>
        </p:txBody>
      </p:sp>
      <p:sp>
        <p:nvSpPr>
          <p:cNvPr id="30" name="Rectangle 29">
            <a:extLst>
              <a:ext uri="{FF2B5EF4-FFF2-40B4-BE49-F238E27FC236}">
                <a16:creationId xmlns:a16="http://schemas.microsoft.com/office/drawing/2014/main" id="{4E0F6D59-5FEB-14BC-A94E-C167B259BEFE}"/>
              </a:ext>
            </a:extLst>
          </p:cNvPr>
          <p:cNvSpPr/>
          <p:nvPr/>
        </p:nvSpPr>
        <p:spPr>
          <a:xfrm>
            <a:off x="3935732" y="3993991"/>
            <a:ext cx="70532" cy="276999"/>
          </a:xfrm>
          <a:prstGeom prst="rect">
            <a:avLst/>
          </a:prstGeom>
        </p:spPr>
        <p:txBody>
          <a:bodyPr wrap="none" lIns="0" tIns="0" rIns="0" bIns="0">
            <a:spAutoFit/>
          </a:bodyPr>
          <a:lstStyle/>
          <a:p>
            <a:pPr algn="ctr"/>
            <a:r>
              <a:rPr lang="en-US" b="1" dirty="0">
                <a:solidFill>
                  <a:schemeClr val="tx1">
                    <a:lumMod val="65000"/>
                    <a:lumOff val="35000"/>
                  </a:schemeClr>
                </a:solidFill>
                <a:latin typeface="Inconsolata" panose="00000509000000000000" pitchFamily="49" charset="0"/>
                <a:cs typeface="Consolas" pitchFamily="49" charset="0"/>
              </a:rPr>
              <a:t>⋮</a:t>
            </a:r>
            <a:endParaRPr lang="en-US" b="1" dirty="0">
              <a:solidFill>
                <a:schemeClr val="tx1">
                  <a:lumMod val="65000"/>
                  <a:lumOff val="35000"/>
                </a:schemeClr>
              </a:solidFill>
              <a:latin typeface="Inconsolata" panose="00000509000000000000" pitchFamily="49" charset="0"/>
            </a:endParaRPr>
          </a:p>
        </p:txBody>
      </p:sp>
      <p:sp>
        <p:nvSpPr>
          <p:cNvPr id="14" name="page2-3">
            <a:extLst>
              <a:ext uri="{FF2B5EF4-FFF2-40B4-BE49-F238E27FC236}">
                <a16:creationId xmlns:a16="http://schemas.microsoft.com/office/drawing/2014/main" id="{F329617C-5D0A-3DCE-E7AF-68AE4EB53FAA}"/>
              </a:ext>
            </a:extLst>
          </p:cNvPr>
          <p:cNvSpPr/>
          <p:nvPr/>
        </p:nvSpPr>
        <p:spPr>
          <a:xfrm>
            <a:off x="2248309" y="3681742"/>
            <a:ext cx="838200" cy="225557"/>
          </a:xfrm>
          <a:prstGeom prst="rect">
            <a:avLst/>
          </a:prstGeom>
          <a:solidFill>
            <a:schemeClr val="tx1">
              <a:lumMod val="50000"/>
              <a:lumOff val="50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Page</a:t>
            </a:r>
          </a:p>
        </p:txBody>
      </p:sp>
      <p:sp>
        <p:nvSpPr>
          <p:cNvPr id="16" name="page2-3">
            <a:extLst>
              <a:ext uri="{FF2B5EF4-FFF2-40B4-BE49-F238E27FC236}">
                <a16:creationId xmlns:a16="http://schemas.microsoft.com/office/drawing/2014/main" id="{E7DDB60F-83F8-657B-ECBE-297A7D278B44}"/>
              </a:ext>
            </a:extLst>
          </p:cNvPr>
          <p:cNvSpPr/>
          <p:nvPr/>
        </p:nvSpPr>
        <p:spPr>
          <a:xfrm>
            <a:off x="2248309" y="3973253"/>
            <a:ext cx="838200" cy="225557"/>
          </a:xfrm>
          <a:prstGeom prst="rect">
            <a:avLst/>
          </a:prstGeom>
          <a:solidFill>
            <a:schemeClr val="tx1">
              <a:lumMod val="50000"/>
              <a:lumOff val="50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Page</a:t>
            </a:r>
          </a:p>
        </p:txBody>
      </p:sp>
      <p:sp>
        <p:nvSpPr>
          <p:cNvPr id="17" name="page2-3">
            <a:extLst>
              <a:ext uri="{FF2B5EF4-FFF2-40B4-BE49-F238E27FC236}">
                <a16:creationId xmlns:a16="http://schemas.microsoft.com/office/drawing/2014/main" id="{A6931F17-7D6B-DF4D-49A8-81C7400BBCE4}"/>
              </a:ext>
            </a:extLst>
          </p:cNvPr>
          <p:cNvSpPr/>
          <p:nvPr/>
        </p:nvSpPr>
        <p:spPr>
          <a:xfrm>
            <a:off x="2248309" y="4385735"/>
            <a:ext cx="838200" cy="225557"/>
          </a:xfrm>
          <a:prstGeom prst="rect">
            <a:avLst/>
          </a:prstGeom>
          <a:solidFill>
            <a:schemeClr val="tx1">
              <a:lumMod val="50000"/>
              <a:lumOff val="50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Page</a:t>
            </a:r>
          </a:p>
        </p:txBody>
      </p:sp>
      <p:sp>
        <p:nvSpPr>
          <p:cNvPr id="18" name="page2-3">
            <a:extLst>
              <a:ext uri="{FF2B5EF4-FFF2-40B4-BE49-F238E27FC236}">
                <a16:creationId xmlns:a16="http://schemas.microsoft.com/office/drawing/2014/main" id="{9D7935BD-E2DB-697F-BE72-DEB92FE6F13F}"/>
              </a:ext>
            </a:extLst>
          </p:cNvPr>
          <p:cNvSpPr/>
          <p:nvPr/>
        </p:nvSpPr>
        <p:spPr>
          <a:xfrm>
            <a:off x="2248309" y="3681742"/>
            <a:ext cx="838200" cy="225557"/>
          </a:xfrm>
          <a:prstGeom prst="rect">
            <a:avLst/>
          </a:prstGeom>
          <a:solidFill>
            <a:schemeClr val="tx1">
              <a:lumMod val="50000"/>
              <a:lumOff val="50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Page</a:t>
            </a:r>
          </a:p>
        </p:txBody>
      </p:sp>
      <p:sp>
        <p:nvSpPr>
          <p:cNvPr id="19" name="page2-1">
            <a:extLst>
              <a:ext uri="{FF2B5EF4-FFF2-40B4-BE49-F238E27FC236}">
                <a16:creationId xmlns:a16="http://schemas.microsoft.com/office/drawing/2014/main" id="{522C280F-362B-D3CA-2278-6633BF52A4BE}"/>
              </a:ext>
            </a:extLst>
          </p:cNvPr>
          <p:cNvSpPr/>
          <p:nvPr/>
        </p:nvSpPr>
        <p:spPr>
          <a:xfrm>
            <a:off x="2248309" y="3973253"/>
            <a:ext cx="838200" cy="225557"/>
          </a:xfrm>
          <a:prstGeom prst="rect">
            <a:avLst/>
          </a:prstGeom>
          <a:solidFill>
            <a:schemeClr val="tx1">
              <a:lumMod val="50000"/>
              <a:lumOff val="50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Page</a:t>
            </a:r>
          </a:p>
        </p:txBody>
      </p:sp>
      <p:sp>
        <p:nvSpPr>
          <p:cNvPr id="20" name="page2-2">
            <a:extLst>
              <a:ext uri="{FF2B5EF4-FFF2-40B4-BE49-F238E27FC236}">
                <a16:creationId xmlns:a16="http://schemas.microsoft.com/office/drawing/2014/main" id="{A682FB42-7C85-92F4-5E71-99C58FD3DA14}"/>
              </a:ext>
            </a:extLst>
          </p:cNvPr>
          <p:cNvSpPr/>
          <p:nvPr/>
        </p:nvSpPr>
        <p:spPr>
          <a:xfrm>
            <a:off x="2248309" y="4385735"/>
            <a:ext cx="838200" cy="225557"/>
          </a:xfrm>
          <a:prstGeom prst="rect">
            <a:avLst/>
          </a:prstGeom>
          <a:solidFill>
            <a:schemeClr val="tx1">
              <a:lumMod val="50000"/>
              <a:lumOff val="50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bg1"/>
                </a:solidFill>
                <a:latin typeface="Inconsolata" panose="00000509000000000000" pitchFamily="49" charset="0"/>
              </a:rPr>
              <a:t>Page</a:t>
            </a:r>
          </a:p>
        </p:txBody>
      </p:sp>
      <p:sp>
        <p:nvSpPr>
          <p:cNvPr id="26" name="page1-3">
            <a:extLst>
              <a:ext uri="{FF2B5EF4-FFF2-40B4-BE49-F238E27FC236}">
                <a16:creationId xmlns:a16="http://schemas.microsoft.com/office/drawing/2014/main" id="{4F0C8E12-3E6D-81F1-4D62-E1DB01BAC95F}"/>
              </a:ext>
            </a:extLst>
          </p:cNvPr>
          <p:cNvSpPr/>
          <p:nvPr/>
        </p:nvSpPr>
        <p:spPr>
          <a:xfrm>
            <a:off x="1311048" y="3681742"/>
            <a:ext cx="838200" cy="225557"/>
          </a:xfrm>
          <a:prstGeom prst="rect">
            <a:avLst/>
          </a:prstGeom>
          <a:solidFill>
            <a:schemeClr val="bg1">
              <a:lumMod val="9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tx1">
                    <a:lumMod val="65000"/>
                    <a:lumOff val="35000"/>
                  </a:schemeClr>
                </a:solidFill>
                <a:latin typeface="Inconsolata" panose="00000509000000000000" pitchFamily="49" charset="0"/>
              </a:rPr>
              <a:t>Page</a:t>
            </a:r>
          </a:p>
        </p:txBody>
      </p:sp>
      <p:sp>
        <p:nvSpPr>
          <p:cNvPr id="27" name="page1-3">
            <a:extLst>
              <a:ext uri="{FF2B5EF4-FFF2-40B4-BE49-F238E27FC236}">
                <a16:creationId xmlns:a16="http://schemas.microsoft.com/office/drawing/2014/main" id="{A856F0ED-4167-FF4B-F6D6-046922404821}"/>
              </a:ext>
            </a:extLst>
          </p:cNvPr>
          <p:cNvSpPr/>
          <p:nvPr/>
        </p:nvSpPr>
        <p:spPr>
          <a:xfrm>
            <a:off x="1311048" y="3973253"/>
            <a:ext cx="838200" cy="225557"/>
          </a:xfrm>
          <a:prstGeom prst="rect">
            <a:avLst/>
          </a:prstGeom>
          <a:solidFill>
            <a:schemeClr val="bg1">
              <a:lumMod val="9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tx1">
                    <a:lumMod val="65000"/>
                    <a:lumOff val="35000"/>
                  </a:schemeClr>
                </a:solidFill>
                <a:latin typeface="Inconsolata" panose="00000509000000000000" pitchFamily="49" charset="0"/>
              </a:rPr>
              <a:t>Page</a:t>
            </a:r>
          </a:p>
        </p:txBody>
      </p:sp>
      <p:sp>
        <p:nvSpPr>
          <p:cNvPr id="31" name="page1-3">
            <a:extLst>
              <a:ext uri="{FF2B5EF4-FFF2-40B4-BE49-F238E27FC236}">
                <a16:creationId xmlns:a16="http://schemas.microsoft.com/office/drawing/2014/main" id="{DEBC3441-9D73-43E0-B411-EAB850FA4CF0}"/>
              </a:ext>
            </a:extLst>
          </p:cNvPr>
          <p:cNvSpPr/>
          <p:nvPr/>
        </p:nvSpPr>
        <p:spPr>
          <a:xfrm>
            <a:off x="1311048" y="4385735"/>
            <a:ext cx="838200" cy="225557"/>
          </a:xfrm>
          <a:prstGeom prst="rect">
            <a:avLst/>
          </a:prstGeom>
          <a:solidFill>
            <a:schemeClr val="bg1">
              <a:lumMod val="9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tx1">
                    <a:lumMod val="65000"/>
                    <a:lumOff val="35000"/>
                  </a:schemeClr>
                </a:solidFill>
                <a:latin typeface="Inconsolata" panose="00000509000000000000" pitchFamily="49" charset="0"/>
              </a:rPr>
              <a:t>Page</a:t>
            </a:r>
          </a:p>
        </p:txBody>
      </p:sp>
      <p:sp>
        <p:nvSpPr>
          <p:cNvPr id="49" name="page1-2">
            <a:extLst>
              <a:ext uri="{FF2B5EF4-FFF2-40B4-BE49-F238E27FC236}">
                <a16:creationId xmlns:a16="http://schemas.microsoft.com/office/drawing/2014/main" id="{B5BC42AC-8EB6-B6E7-C667-60A3B5BD5C6E}"/>
              </a:ext>
            </a:extLst>
          </p:cNvPr>
          <p:cNvSpPr/>
          <p:nvPr/>
        </p:nvSpPr>
        <p:spPr>
          <a:xfrm>
            <a:off x="1311048" y="3681742"/>
            <a:ext cx="838200" cy="225557"/>
          </a:xfrm>
          <a:prstGeom prst="rect">
            <a:avLst/>
          </a:prstGeom>
          <a:solidFill>
            <a:schemeClr val="bg1">
              <a:lumMod val="9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tx1">
                    <a:lumMod val="65000"/>
                    <a:lumOff val="35000"/>
                  </a:schemeClr>
                </a:solidFill>
                <a:latin typeface="Inconsolata" panose="00000509000000000000" pitchFamily="49" charset="0"/>
              </a:rPr>
              <a:t>Page</a:t>
            </a:r>
          </a:p>
        </p:txBody>
      </p:sp>
      <p:sp>
        <p:nvSpPr>
          <p:cNvPr id="51" name="page1-2">
            <a:extLst>
              <a:ext uri="{FF2B5EF4-FFF2-40B4-BE49-F238E27FC236}">
                <a16:creationId xmlns:a16="http://schemas.microsoft.com/office/drawing/2014/main" id="{4DD3A3F8-A996-2788-9BE3-9341EB117FF2}"/>
              </a:ext>
            </a:extLst>
          </p:cNvPr>
          <p:cNvSpPr/>
          <p:nvPr/>
        </p:nvSpPr>
        <p:spPr>
          <a:xfrm>
            <a:off x="1311048" y="3973253"/>
            <a:ext cx="838200" cy="225557"/>
          </a:xfrm>
          <a:prstGeom prst="rect">
            <a:avLst/>
          </a:prstGeom>
          <a:solidFill>
            <a:schemeClr val="bg1">
              <a:lumMod val="9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tx1">
                    <a:lumMod val="65000"/>
                    <a:lumOff val="35000"/>
                  </a:schemeClr>
                </a:solidFill>
                <a:latin typeface="Inconsolata" panose="00000509000000000000" pitchFamily="49" charset="0"/>
              </a:rPr>
              <a:t>Page</a:t>
            </a:r>
          </a:p>
        </p:txBody>
      </p:sp>
      <p:sp>
        <p:nvSpPr>
          <p:cNvPr id="52" name="page1-2">
            <a:extLst>
              <a:ext uri="{FF2B5EF4-FFF2-40B4-BE49-F238E27FC236}">
                <a16:creationId xmlns:a16="http://schemas.microsoft.com/office/drawing/2014/main" id="{07153128-F8FD-E5FA-C952-EE0451777C4A}"/>
              </a:ext>
            </a:extLst>
          </p:cNvPr>
          <p:cNvSpPr/>
          <p:nvPr/>
        </p:nvSpPr>
        <p:spPr>
          <a:xfrm>
            <a:off x="1311048" y="4385735"/>
            <a:ext cx="838200" cy="225557"/>
          </a:xfrm>
          <a:prstGeom prst="rect">
            <a:avLst/>
          </a:prstGeom>
          <a:solidFill>
            <a:schemeClr val="bg1">
              <a:lumMod val="9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tx1">
                    <a:lumMod val="65000"/>
                    <a:lumOff val="35000"/>
                  </a:schemeClr>
                </a:solidFill>
                <a:latin typeface="Inconsolata" panose="00000509000000000000" pitchFamily="49" charset="0"/>
              </a:rPr>
              <a:t>Page</a:t>
            </a:r>
          </a:p>
        </p:txBody>
      </p:sp>
      <p:sp>
        <p:nvSpPr>
          <p:cNvPr id="113" name="page1-1">
            <a:extLst>
              <a:ext uri="{FF2B5EF4-FFF2-40B4-BE49-F238E27FC236}">
                <a16:creationId xmlns:a16="http://schemas.microsoft.com/office/drawing/2014/main" id="{4B4F20F5-65D5-4F32-CB86-103D84F6DE40}"/>
              </a:ext>
            </a:extLst>
          </p:cNvPr>
          <p:cNvSpPr/>
          <p:nvPr/>
        </p:nvSpPr>
        <p:spPr>
          <a:xfrm>
            <a:off x="1311048" y="3681742"/>
            <a:ext cx="838200" cy="225557"/>
          </a:xfrm>
          <a:prstGeom prst="rect">
            <a:avLst/>
          </a:prstGeom>
          <a:solidFill>
            <a:schemeClr val="bg1">
              <a:lumMod val="9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tx1">
                    <a:lumMod val="65000"/>
                    <a:lumOff val="35000"/>
                  </a:schemeClr>
                </a:solidFill>
                <a:latin typeface="Inconsolata" panose="00000509000000000000" pitchFamily="49" charset="0"/>
              </a:rPr>
              <a:t>Page</a:t>
            </a:r>
          </a:p>
        </p:txBody>
      </p:sp>
      <p:sp>
        <p:nvSpPr>
          <p:cNvPr id="114" name="page1-1">
            <a:extLst>
              <a:ext uri="{FF2B5EF4-FFF2-40B4-BE49-F238E27FC236}">
                <a16:creationId xmlns:a16="http://schemas.microsoft.com/office/drawing/2014/main" id="{2A0C2A0F-9616-D22E-CBE3-D6D399EDA057}"/>
              </a:ext>
            </a:extLst>
          </p:cNvPr>
          <p:cNvSpPr/>
          <p:nvPr/>
        </p:nvSpPr>
        <p:spPr>
          <a:xfrm>
            <a:off x="1311048" y="3973253"/>
            <a:ext cx="838200" cy="225557"/>
          </a:xfrm>
          <a:prstGeom prst="rect">
            <a:avLst/>
          </a:prstGeom>
          <a:solidFill>
            <a:schemeClr val="bg1">
              <a:lumMod val="9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tx1">
                    <a:lumMod val="65000"/>
                    <a:lumOff val="35000"/>
                  </a:schemeClr>
                </a:solidFill>
                <a:latin typeface="Inconsolata" panose="00000509000000000000" pitchFamily="49" charset="0"/>
              </a:rPr>
              <a:t>Page</a:t>
            </a:r>
          </a:p>
        </p:txBody>
      </p:sp>
      <p:sp>
        <p:nvSpPr>
          <p:cNvPr id="116" name="page1-1">
            <a:extLst>
              <a:ext uri="{FF2B5EF4-FFF2-40B4-BE49-F238E27FC236}">
                <a16:creationId xmlns:a16="http://schemas.microsoft.com/office/drawing/2014/main" id="{EF5251D8-BD79-6905-0B47-B7A31EBAD902}"/>
              </a:ext>
            </a:extLst>
          </p:cNvPr>
          <p:cNvSpPr/>
          <p:nvPr/>
        </p:nvSpPr>
        <p:spPr>
          <a:xfrm>
            <a:off x="1311048" y="4385735"/>
            <a:ext cx="838200" cy="225557"/>
          </a:xfrm>
          <a:prstGeom prst="rect">
            <a:avLst/>
          </a:prstGeom>
          <a:solidFill>
            <a:schemeClr val="bg1">
              <a:lumMod val="9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050" b="1" dirty="0">
                <a:solidFill>
                  <a:schemeClr val="tx1">
                    <a:lumMod val="65000"/>
                    <a:lumOff val="35000"/>
                  </a:schemeClr>
                </a:solidFill>
                <a:latin typeface="Inconsolata" panose="00000509000000000000" pitchFamily="49" charset="0"/>
              </a:rPr>
              <a:t>Page</a:t>
            </a:r>
          </a:p>
        </p:txBody>
      </p:sp>
    </p:spTree>
    <p:extLst>
      <p:ext uri="{BB962C8B-B14F-4D97-AF65-F5344CB8AC3E}">
        <p14:creationId xmlns:p14="http://schemas.microsoft.com/office/powerpoint/2010/main" val="3169267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4.16667E-6 -2.46914E-6 L 0.24671 -0.15401 " pathEditMode="relative" rAng="0" ptsTypes="AA">
                                      <p:cBhvr>
                                        <p:cTn id="6" dur="500" fill="hold"/>
                                        <p:tgtEl>
                                          <p:spTgt spid="113"/>
                                        </p:tgtEl>
                                        <p:attrNameLst>
                                          <p:attrName>ppt_x</p:attrName>
                                          <p:attrName>ppt_y</p:attrName>
                                        </p:attrNameLst>
                                      </p:cBhvr>
                                      <p:rCtr x="12326" y="-7716"/>
                                    </p:animMotion>
                                  </p:childTnLst>
                                </p:cTn>
                              </p:par>
                              <p:par>
                                <p:cTn id="7" presetID="0" presetClass="path" presetSubtype="0" accel="50000" decel="50000" fill="hold" grpId="1" nodeType="withEffect">
                                  <p:stCondLst>
                                    <p:cond delay="250"/>
                                  </p:stCondLst>
                                  <p:childTnLst>
                                    <p:animMotion origin="layout" path="M -4.16667E-6 -2.59259E-6 L 0.24671 -0.09105 " pathEditMode="relative" rAng="0" ptsTypes="AA">
                                      <p:cBhvr>
                                        <p:cTn id="8" dur="500" fill="hold"/>
                                        <p:tgtEl>
                                          <p:spTgt spid="114"/>
                                        </p:tgtEl>
                                        <p:attrNameLst>
                                          <p:attrName>ppt_x</p:attrName>
                                          <p:attrName>ppt_y</p:attrName>
                                        </p:attrNameLst>
                                      </p:cBhvr>
                                      <p:rCtr x="12326" y="-4568"/>
                                    </p:animMotion>
                                  </p:childTnLst>
                                </p:cTn>
                              </p:par>
                              <p:par>
                                <p:cTn id="9" presetID="0" presetClass="path" presetSubtype="0" accel="50000" decel="50000" fill="hold" grpId="1" nodeType="withEffect">
                                  <p:stCondLst>
                                    <p:cond delay="250"/>
                                  </p:stCondLst>
                                  <p:childTnLst>
                                    <p:animMotion origin="layout" path="M -4.16667E-6 -1.35802E-6 L 0.24601 -0.0179 " pathEditMode="relative" rAng="0" ptsTypes="AA">
                                      <p:cBhvr>
                                        <p:cTn id="10" dur="500" fill="hold"/>
                                        <p:tgtEl>
                                          <p:spTgt spid="116"/>
                                        </p:tgtEl>
                                        <p:attrNameLst>
                                          <p:attrName>ppt_x</p:attrName>
                                          <p:attrName>ppt_y</p:attrName>
                                        </p:attrNameLst>
                                      </p:cBhvr>
                                      <p:rCtr x="12292" y="-895"/>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50"/>
                                        <p:tgtEl>
                                          <p:spTgt spid="11"/>
                                        </p:tgtEl>
                                      </p:cBhvr>
                                    </p:animEffect>
                                  </p:childTnLst>
                                </p:cTn>
                              </p:par>
                              <p:par>
                                <p:cTn id="16" presetID="2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25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25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250"/>
                                        <p:tgtEl>
                                          <p:spTgt spid="25"/>
                                        </p:tgtEl>
                                      </p:cBhvr>
                                    </p:animEffect>
                                  </p:childTnLst>
                                </p:cTn>
                              </p:par>
                            </p:childTnLst>
                          </p:cTn>
                        </p:par>
                        <p:par>
                          <p:cTn id="27" fill="hold">
                            <p:stCondLst>
                              <p:cond delay="250"/>
                            </p:stCondLst>
                            <p:childTnLst>
                              <p:par>
                                <p:cTn id="28" presetID="22" presetClass="entr" presetSubtype="8" fill="hold" grpId="0" nodeType="after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wipe(left)">
                                      <p:cBhvr>
                                        <p:cTn id="30" dur="25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250"/>
                                        <p:tgtEl>
                                          <p:spTgt spid="35"/>
                                        </p:tgtEl>
                                      </p:cBhvr>
                                    </p:animEffect>
                                  </p:childTnLst>
                                </p:cTn>
                              </p:par>
                            </p:childTnLst>
                          </p:cTn>
                        </p:par>
                        <p:par>
                          <p:cTn id="36" fill="hold">
                            <p:stCondLst>
                              <p:cond delay="25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250"/>
                                        <p:tgtEl>
                                          <p:spTgt spid="41"/>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25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2" nodeType="clickEffect">
                                  <p:stCondLst>
                                    <p:cond delay="0"/>
                                  </p:stCondLst>
                                  <p:childTnLst>
                                    <p:animEffect transition="out" filter="fade">
                                      <p:cBhvr>
                                        <p:cTn id="47" dur="250"/>
                                        <p:tgtEl>
                                          <p:spTgt spid="113"/>
                                        </p:tgtEl>
                                      </p:cBhvr>
                                    </p:animEffect>
                                    <p:set>
                                      <p:cBhvr>
                                        <p:cTn id="48" dur="1" fill="hold">
                                          <p:stCondLst>
                                            <p:cond delay="249"/>
                                          </p:stCondLst>
                                        </p:cTn>
                                        <p:tgtEl>
                                          <p:spTgt spid="113"/>
                                        </p:tgtEl>
                                        <p:attrNameLst>
                                          <p:attrName>style.visibility</p:attrName>
                                        </p:attrNameLst>
                                      </p:cBhvr>
                                      <p:to>
                                        <p:strVal val="hidden"/>
                                      </p:to>
                                    </p:set>
                                  </p:childTnLst>
                                </p:cTn>
                              </p:par>
                              <p:par>
                                <p:cTn id="49" presetID="10" presetClass="exit" presetSubtype="0" fill="hold" grpId="2" nodeType="withEffect">
                                  <p:stCondLst>
                                    <p:cond delay="0"/>
                                  </p:stCondLst>
                                  <p:childTnLst>
                                    <p:animEffect transition="out" filter="fade">
                                      <p:cBhvr>
                                        <p:cTn id="50" dur="250"/>
                                        <p:tgtEl>
                                          <p:spTgt spid="114"/>
                                        </p:tgtEl>
                                      </p:cBhvr>
                                    </p:animEffect>
                                    <p:set>
                                      <p:cBhvr>
                                        <p:cTn id="51" dur="1" fill="hold">
                                          <p:stCondLst>
                                            <p:cond delay="249"/>
                                          </p:stCondLst>
                                        </p:cTn>
                                        <p:tgtEl>
                                          <p:spTgt spid="114"/>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250"/>
                                        <p:tgtEl>
                                          <p:spTgt spid="116"/>
                                        </p:tgtEl>
                                      </p:cBhvr>
                                    </p:animEffect>
                                    <p:set>
                                      <p:cBhvr>
                                        <p:cTn id="54" dur="1" fill="hold">
                                          <p:stCondLst>
                                            <p:cond delay="249"/>
                                          </p:stCondLst>
                                        </p:cTn>
                                        <p:tgtEl>
                                          <p:spTgt spid="11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50"/>
                                        <p:tgtEl>
                                          <p:spTgt spid="11"/>
                                        </p:tgtEl>
                                      </p:cBhvr>
                                    </p:animEffect>
                                    <p:set>
                                      <p:cBhvr>
                                        <p:cTn id="57" dur="1" fill="hold">
                                          <p:stCondLst>
                                            <p:cond delay="249"/>
                                          </p:stCondLst>
                                        </p:cTn>
                                        <p:tgtEl>
                                          <p:spTgt spid="11"/>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50"/>
                                        <p:tgtEl>
                                          <p:spTgt spid="12"/>
                                        </p:tgtEl>
                                      </p:cBhvr>
                                    </p:animEffect>
                                    <p:set>
                                      <p:cBhvr>
                                        <p:cTn id="60" dur="1" fill="hold">
                                          <p:stCondLst>
                                            <p:cond delay="249"/>
                                          </p:stCondLst>
                                        </p:cTn>
                                        <p:tgtEl>
                                          <p:spTgt spid="12"/>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250"/>
                                        <p:tgtEl>
                                          <p:spTgt spid="15"/>
                                        </p:tgtEl>
                                      </p:cBhvr>
                                    </p:animEffect>
                                    <p:set>
                                      <p:cBhvr>
                                        <p:cTn id="63" dur="1" fill="hold">
                                          <p:stCondLst>
                                            <p:cond delay="249"/>
                                          </p:stCondLst>
                                        </p:cTn>
                                        <p:tgtEl>
                                          <p:spTgt spid="1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50"/>
                                        <p:tgtEl>
                                          <p:spTgt spid="25"/>
                                        </p:tgtEl>
                                      </p:cBhvr>
                                    </p:animEffect>
                                    <p:set>
                                      <p:cBhvr>
                                        <p:cTn id="66" dur="1" fill="hold">
                                          <p:stCondLst>
                                            <p:cond delay="249"/>
                                          </p:stCondLst>
                                        </p:cTn>
                                        <p:tgtEl>
                                          <p:spTgt spid="2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50"/>
                                        <p:tgtEl>
                                          <p:spTgt spid="66"/>
                                        </p:tgtEl>
                                      </p:cBhvr>
                                    </p:animEffect>
                                    <p:set>
                                      <p:cBhvr>
                                        <p:cTn id="69" dur="1" fill="hold">
                                          <p:stCondLst>
                                            <p:cond delay="249"/>
                                          </p:stCondLst>
                                        </p:cTn>
                                        <p:tgtEl>
                                          <p:spTgt spid="66"/>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50"/>
                                        <p:tgtEl>
                                          <p:spTgt spid="42"/>
                                        </p:tgtEl>
                                      </p:cBhvr>
                                    </p:animEffect>
                                    <p:set>
                                      <p:cBhvr>
                                        <p:cTn id="72" dur="1" fill="hold">
                                          <p:stCondLst>
                                            <p:cond delay="249"/>
                                          </p:stCondLst>
                                        </p:cTn>
                                        <p:tgtEl>
                                          <p:spTgt spid="4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50"/>
                                        <p:tgtEl>
                                          <p:spTgt spid="41"/>
                                        </p:tgtEl>
                                      </p:cBhvr>
                                    </p:animEffect>
                                    <p:set>
                                      <p:cBhvr>
                                        <p:cTn id="75" dur="1" fill="hold">
                                          <p:stCondLst>
                                            <p:cond delay="249"/>
                                          </p:stCondLst>
                                        </p:cTn>
                                        <p:tgtEl>
                                          <p:spTgt spid="41"/>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50"/>
                                        <p:tgtEl>
                                          <p:spTgt spid="35"/>
                                        </p:tgtEl>
                                      </p:cBhvr>
                                    </p:animEffect>
                                    <p:set>
                                      <p:cBhvr>
                                        <p:cTn id="78" dur="1" fill="hold">
                                          <p:stCondLst>
                                            <p:cond delay="249"/>
                                          </p:stCondLst>
                                        </p:cTn>
                                        <p:tgtEl>
                                          <p:spTgt spid="3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250"/>
                                        <p:tgtEl>
                                          <p:spTgt spid="4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250"/>
                                        <p:tgtEl>
                                          <p:spTgt spid="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250"/>
                                        <p:tgtEl>
                                          <p:spTgt spid="4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250"/>
                                        <p:tgtEl>
                                          <p:spTgt spid="50"/>
                                        </p:tgtEl>
                                      </p:cBhvr>
                                    </p:animEffect>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0" nodeType="clickEffect">
                                  <p:stCondLst>
                                    <p:cond delay="0"/>
                                  </p:stCondLst>
                                  <p:childTnLst>
                                    <p:animMotion origin="layout" path="M 2.77778E-7 -1.11111E-6 L 0.2474 -0.15432 " pathEditMode="relative" rAng="0" ptsTypes="AA">
                                      <p:cBhvr>
                                        <p:cTn id="96" dur="1000" fill="hold"/>
                                        <p:tgtEl>
                                          <p:spTgt spid="49"/>
                                        </p:tgtEl>
                                        <p:attrNameLst>
                                          <p:attrName>ppt_x</p:attrName>
                                          <p:attrName>ppt_y</p:attrName>
                                        </p:attrNameLst>
                                      </p:cBhvr>
                                      <p:rCtr x="12361" y="-7716"/>
                                    </p:animMotion>
                                  </p:childTnLst>
                                </p:cTn>
                              </p:par>
                            </p:childTnLst>
                          </p:cTn>
                        </p:par>
                        <p:par>
                          <p:cTn id="97" fill="hold">
                            <p:stCondLst>
                              <p:cond delay="1000"/>
                            </p:stCondLst>
                            <p:childTnLst>
                              <p:par>
                                <p:cTn id="98" presetID="0" presetClass="path" presetSubtype="0" accel="50000" decel="50000" fill="hold" grpId="0" nodeType="afterEffect">
                                  <p:stCondLst>
                                    <p:cond delay="250"/>
                                  </p:stCondLst>
                                  <p:childTnLst>
                                    <p:animMotion origin="layout" path="M -4.16667E-6 -3.08642E-6 L 0.24584 -0.09382 " pathEditMode="relative" rAng="0" ptsTypes="AA">
                                      <p:cBhvr>
                                        <p:cTn id="99" dur="500" fill="hold"/>
                                        <p:tgtEl>
                                          <p:spTgt spid="51"/>
                                        </p:tgtEl>
                                        <p:attrNameLst>
                                          <p:attrName>ppt_x</p:attrName>
                                          <p:attrName>ppt_y</p:attrName>
                                        </p:attrNameLst>
                                      </p:cBhvr>
                                      <p:rCtr x="12292" y="-4691"/>
                                    </p:animMotion>
                                  </p:childTnLst>
                                </p:cTn>
                              </p:par>
                            </p:childTnLst>
                          </p:cTn>
                        </p:par>
                        <p:par>
                          <p:cTn id="100" fill="hold">
                            <p:stCondLst>
                              <p:cond delay="1750"/>
                            </p:stCondLst>
                            <p:childTnLst>
                              <p:par>
                                <p:cTn id="101" presetID="0" presetClass="path" presetSubtype="0" accel="50000" decel="50000" fill="hold" grpId="0" nodeType="afterEffect">
                                  <p:stCondLst>
                                    <p:cond delay="250"/>
                                  </p:stCondLst>
                                  <p:childTnLst>
                                    <p:animMotion origin="layout" path="M -4.16667E-6 -1.35802E-6 L 0.24601 -0.01913 " pathEditMode="relative" rAng="0" ptsTypes="AA">
                                      <p:cBhvr>
                                        <p:cTn id="102" dur="500" fill="hold"/>
                                        <p:tgtEl>
                                          <p:spTgt spid="52"/>
                                        </p:tgtEl>
                                        <p:attrNameLst>
                                          <p:attrName>ppt_x</p:attrName>
                                          <p:attrName>ppt_y</p:attrName>
                                        </p:attrNameLst>
                                      </p:cBhvr>
                                      <p:rCtr x="12292" y="-957"/>
                                    </p:animMotion>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Effect transition="in" filter="wipe(left)">
                                      <p:cBhvr>
                                        <p:cTn id="106" dur="250"/>
                                        <p:tgtEl>
                                          <p:spTgt spid="11"/>
                                        </p:tgtEl>
                                      </p:cBhvr>
                                    </p:animEffect>
                                  </p:childTnLst>
                                </p:cTn>
                              </p:par>
                              <p:par>
                                <p:cTn id="107" presetID="22" presetClass="entr" presetSubtype="8" fill="hold" nodeType="with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left)">
                                      <p:cBhvr>
                                        <p:cTn id="109" dur="250"/>
                                        <p:tgtEl>
                                          <p:spTgt spid="12"/>
                                        </p:tgtEl>
                                      </p:cBhvr>
                                    </p:animEffect>
                                  </p:childTnLst>
                                </p:cTn>
                              </p:par>
                              <p:par>
                                <p:cTn id="110" presetID="22" presetClass="entr" presetSubtype="8" fill="hold" nodeType="with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wipe(left)">
                                      <p:cBhvr>
                                        <p:cTn id="112" dur="250"/>
                                        <p:tgtEl>
                                          <p:spTgt spid="15"/>
                                        </p:tgtEl>
                                      </p:cBhvr>
                                    </p:animEffect>
                                  </p:childTnLst>
                                </p:cTn>
                              </p:par>
                            </p:childTnLst>
                          </p:cTn>
                        </p:par>
                        <p:par>
                          <p:cTn id="113" fill="hold">
                            <p:stCondLst>
                              <p:cond delay="2750"/>
                            </p:stCondLst>
                            <p:childTnLst>
                              <p:par>
                                <p:cTn id="114" presetID="0" presetClass="path" presetSubtype="0" accel="50000" decel="50000" fill="hold" grpId="0" nodeType="afterEffect">
                                  <p:stCondLst>
                                    <p:cond delay="0"/>
                                  </p:stCondLst>
                                  <p:childTnLst>
                                    <p:animMotion origin="layout" path="M 0.0085 -0.00216 L 0.14479 -0.1037 " pathEditMode="relative" rAng="0" ptsTypes="AA">
                                      <p:cBhvr>
                                        <p:cTn id="115" dur="2000" fill="hold"/>
                                        <p:tgtEl>
                                          <p:spTgt spid="18"/>
                                        </p:tgtEl>
                                        <p:attrNameLst>
                                          <p:attrName>ppt_x</p:attrName>
                                          <p:attrName>ppt_y</p:attrName>
                                        </p:attrNameLst>
                                      </p:cBhvr>
                                      <p:rCtr x="6806" y="-5093"/>
                                    </p:animMotion>
                                  </p:childTnLst>
                                </p:cTn>
                              </p:par>
                              <p:par>
                                <p:cTn id="116" presetID="10" presetClass="entr" presetSubtype="0" fill="hold" grpId="2" nodeType="with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fade">
                                      <p:cBhvr>
                                        <p:cTn id="118" dur="250"/>
                                        <p:tgtEl>
                                          <p:spTgt spid="25"/>
                                        </p:tgtEl>
                                      </p:cBhvr>
                                    </p:animEffect>
                                  </p:childTnLst>
                                </p:cTn>
                              </p:par>
                              <p:par>
                                <p:cTn id="119" presetID="22" presetClass="entr" presetSubtype="8" fill="hold" grpId="2" nodeType="with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wipe(left)">
                                      <p:cBhvr>
                                        <p:cTn id="121" dur="500"/>
                                        <p:tgtEl>
                                          <p:spTgt spid="66"/>
                                        </p:tgtEl>
                                      </p:cBhvr>
                                    </p:animEffect>
                                  </p:childTnLst>
                                </p:cTn>
                              </p:par>
                            </p:childTnLst>
                          </p:cTn>
                        </p:par>
                        <p:par>
                          <p:cTn id="122" fill="hold">
                            <p:stCondLst>
                              <p:cond delay="4750"/>
                            </p:stCondLst>
                            <p:childTnLst>
                              <p:par>
                                <p:cTn id="123" presetID="0" presetClass="path" presetSubtype="0" accel="50000" decel="50000" fill="hold" grpId="0" nodeType="afterEffect">
                                  <p:stCondLst>
                                    <p:cond delay="0"/>
                                  </p:stCondLst>
                                  <p:childTnLst>
                                    <p:animMotion origin="layout" path="M 3.33333E-6 -2.59259E-6 L 0.14514 -0.04413 " pathEditMode="relative" rAng="0" ptsTypes="AA">
                                      <p:cBhvr>
                                        <p:cTn id="124" dur="2000" fill="hold"/>
                                        <p:tgtEl>
                                          <p:spTgt spid="19"/>
                                        </p:tgtEl>
                                        <p:attrNameLst>
                                          <p:attrName>ppt_x</p:attrName>
                                          <p:attrName>ppt_y</p:attrName>
                                        </p:attrNameLst>
                                      </p:cBhvr>
                                      <p:rCtr x="7257" y="-2222"/>
                                    </p:animMotion>
                                  </p:childTnLst>
                                </p:cTn>
                              </p:par>
                              <p:par>
                                <p:cTn id="125" presetID="14" presetClass="entr" presetSubtype="10" fill="hold" grpId="2" nodeType="with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randombar(horizontal)">
                                      <p:cBhvr>
                                        <p:cTn id="127" dur="500"/>
                                        <p:tgtEl>
                                          <p:spTgt spid="42"/>
                                        </p:tgtEl>
                                      </p:cBhvr>
                                    </p:animEffect>
                                  </p:childTnLst>
                                </p:cTn>
                              </p:par>
                              <p:par>
                                <p:cTn id="128" presetID="0" presetClass="path" presetSubtype="0" accel="50000" decel="50000" fill="hold" grpId="0" nodeType="withEffect">
                                  <p:stCondLst>
                                    <p:cond delay="0"/>
                                  </p:stCondLst>
                                  <p:childTnLst>
                                    <p:animMotion origin="layout" path="M 3.33333E-6 -1.35802E-6 L 0.14444 0.03025 " pathEditMode="relative" rAng="0" ptsTypes="AA">
                                      <p:cBhvr>
                                        <p:cTn id="129" dur="2000" fill="hold"/>
                                        <p:tgtEl>
                                          <p:spTgt spid="20"/>
                                        </p:tgtEl>
                                        <p:attrNameLst>
                                          <p:attrName>ppt_x</p:attrName>
                                          <p:attrName>ppt_y</p:attrName>
                                        </p:attrNameLst>
                                      </p:cBhvr>
                                      <p:rCtr x="7222" y="1512"/>
                                    </p:animMotion>
                                  </p:childTnLst>
                                </p:cTn>
                              </p:par>
                              <p:par>
                                <p:cTn id="130" presetID="14" presetClass="entr" presetSubtype="10" fill="hold" grpId="2" nodeType="with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randombar(horizontal)">
                                      <p:cBhvr>
                                        <p:cTn id="132" dur="500"/>
                                        <p:tgtEl>
                                          <p:spTgt spid="41"/>
                                        </p:tgtEl>
                                      </p:cBhvr>
                                    </p:animEffect>
                                  </p:childTnLst>
                                </p:cTn>
                              </p:par>
                              <p:par>
                                <p:cTn id="133" presetID="14" presetClass="entr" presetSubtype="10" fill="hold" grpId="2" nodeType="with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randombar(horizontal)">
                                      <p:cBhvr>
                                        <p:cTn id="135" dur="500"/>
                                        <p:tgtEl>
                                          <p:spTgt spid="3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38"/>
                                        </p:tgtEl>
                                        <p:attrNameLst>
                                          <p:attrName>style.visibility</p:attrName>
                                        </p:attrNameLst>
                                      </p:cBhvr>
                                      <p:to>
                                        <p:strVal val="visible"/>
                                      </p:to>
                                    </p:set>
                                    <p:animEffect transition="in" filter="wipe(left)">
                                      <p:cBhvr>
                                        <p:cTn id="140" dur="250"/>
                                        <p:tgtEl>
                                          <p:spTgt spid="38"/>
                                        </p:tgtEl>
                                      </p:cBhvr>
                                    </p:animEffect>
                                  </p:childTnLst>
                                </p:cTn>
                              </p:par>
                            </p:childTnLst>
                          </p:cTn>
                        </p:par>
                        <p:par>
                          <p:cTn id="141" fill="hold">
                            <p:stCondLst>
                              <p:cond delay="250"/>
                            </p:stCondLst>
                            <p:childTnLst>
                              <p:par>
                                <p:cTn id="142" presetID="10" presetClass="entr" presetSubtype="0" fill="hold" grpId="0" nodeType="afterEffect">
                                  <p:stCondLst>
                                    <p:cond delay="0"/>
                                  </p:stCondLst>
                                  <p:childTnLst>
                                    <p:set>
                                      <p:cBhvr>
                                        <p:cTn id="143" dur="1" fill="hold">
                                          <p:stCondLst>
                                            <p:cond delay="0"/>
                                          </p:stCondLst>
                                        </p:cTn>
                                        <p:tgtEl>
                                          <p:spTgt spid="62"/>
                                        </p:tgtEl>
                                        <p:attrNameLst>
                                          <p:attrName>style.visibility</p:attrName>
                                        </p:attrNameLst>
                                      </p:cBhvr>
                                      <p:to>
                                        <p:strVal val="visible"/>
                                      </p:to>
                                    </p:set>
                                    <p:animEffect transition="in" filter="fade">
                                      <p:cBhvr>
                                        <p:cTn id="144" dur="250"/>
                                        <p:tgtEl>
                                          <p:spTgt spid="62"/>
                                        </p:tgtEl>
                                      </p:cBhvr>
                                    </p:animEffect>
                                  </p:childTnLst>
                                </p:cTn>
                              </p:par>
                            </p:childTnLst>
                          </p:cTn>
                        </p:par>
                        <p:par>
                          <p:cTn id="145" fill="hold">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67"/>
                                        </p:tgtEl>
                                        <p:attrNameLst>
                                          <p:attrName>style.visibility</p:attrName>
                                        </p:attrNameLst>
                                      </p:cBhvr>
                                      <p:to>
                                        <p:strVal val="visible"/>
                                      </p:to>
                                    </p:set>
                                    <p:animEffect transition="in" filter="wipe(left)">
                                      <p:cBhvr>
                                        <p:cTn id="148" dur="250"/>
                                        <p:tgtEl>
                                          <p:spTgt spid="67"/>
                                        </p:tgtEl>
                                      </p:cBhvr>
                                    </p:animEffect>
                                  </p:childTnLst>
                                </p:cTn>
                              </p:par>
                            </p:childTnLst>
                          </p:cTn>
                        </p:par>
                        <p:par>
                          <p:cTn id="149" fill="hold">
                            <p:stCondLst>
                              <p:cond delay="750"/>
                            </p:stCondLst>
                            <p:childTnLst>
                              <p:par>
                                <p:cTn id="150" presetID="10" presetClass="entr" presetSubtype="0" fill="hold" grpId="0" nodeType="afterEffect">
                                  <p:stCondLst>
                                    <p:cond delay="0"/>
                                  </p:stCondLst>
                                  <p:childTnLst>
                                    <p:set>
                                      <p:cBhvr>
                                        <p:cTn id="151" dur="1" fill="hold">
                                          <p:stCondLst>
                                            <p:cond delay="0"/>
                                          </p:stCondLst>
                                        </p:cTn>
                                        <p:tgtEl>
                                          <p:spTgt spid="45"/>
                                        </p:tgtEl>
                                        <p:attrNameLst>
                                          <p:attrName>style.visibility</p:attrName>
                                        </p:attrNameLst>
                                      </p:cBhvr>
                                      <p:to>
                                        <p:strVal val="visible"/>
                                      </p:to>
                                    </p:set>
                                    <p:animEffect transition="in" filter="fade">
                                      <p:cBhvr>
                                        <p:cTn id="152" dur="250"/>
                                        <p:tgtEl>
                                          <p:spTgt spid="45"/>
                                        </p:tgtEl>
                                      </p:cBhvr>
                                    </p:animEffect>
                                  </p:childTnLst>
                                </p:cTn>
                              </p:par>
                            </p:childTnLst>
                          </p:cTn>
                        </p:par>
                        <p:par>
                          <p:cTn id="153" fill="hold">
                            <p:stCondLst>
                              <p:cond delay="1000"/>
                            </p:stCondLst>
                            <p:childTnLst>
                              <p:par>
                                <p:cTn id="154" presetID="10" presetClass="entr" presetSubtype="0" fill="hold" grpId="0" nodeType="afterEffect">
                                  <p:stCondLst>
                                    <p:cond delay="0"/>
                                  </p:stCondLst>
                                  <p:childTnLst>
                                    <p:set>
                                      <p:cBhvr>
                                        <p:cTn id="155" dur="1" fill="hold">
                                          <p:stCondLst>
                                            <p:cond delay="0"/>
                                          </p:stCondLst>
                                        </p:cTn>
                                        <p:tgtEl>
                                          <p:spTgt spid="44"/>
                                        </p:tgtEl>
                                        <p:attrNameLst>
                                          <p:attrName>style.visibility</p:attrName>
                                        </p:attrNameLst>
                                      </p:cBhvr>
                                      <p:to>
                                        <p:strVal val="visible"/>
                                      </p:to>
                                    </p:set>
                                    <p:animEffect transition="in" filter="fade">
                                      <p:cBhvr>
                                        <p:cTn id="156" dur="250"/>
                                        <p:tgtEl>
                                          <p:spTgt spid="44"/>
                                        </p:tgtEl>
                                      </p:cBhvr>
                                    </p:animEffect>
                                  </p:childTnLst>
                                </p:cTn>
                              </p:par>
                            </p:childTnLst>
                          </p:cTn>
                        </p:par>
                        <p:par>
                          <p:cTn id="157" fill="hold">
                            <p:stCondLst>
                              <p:cond delay="1250"/>
                            </p:stCondLst>
                            <p:childTnLst>
                              <p:par>
                                <p:cTn id="158" presetID="10" presetClass="entr" presetSubtype="0" fill="hold" grpId="0" nodeType="after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fade">
                                      <p:cBhvr>
                                        <p:cTn id="160" dur="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46" grpId="0" animBg="1"/>
      <p:bldP spid="47" grpId="0" animBg="1"/>
      <p:bldP spid="48" grpId="0" animBg="1"/>
      <p:bldP spid="50" grpId="0" animBg="1"/>
      <p:bldP spid="62" grpId="0" animBg="1"/>
      <p:bldP spid="66" grpId="0" animBg="1"/>
      <p:bldP spid="66" grpId="1" animBg="1"/>
      <p:bldP spid="66" grpId="2" animBg="1"/>
      <p:bldP spid="67" grpId="0" animBg="1"/>
      <p:bldP spid="35" grpId="0" animBg="1"/>
      <p:bldP spid="35" grpId="1" animBg="1"/>
      <p:bldP spid="35" grpId="2" animBg="1"/>
      <p:bldP spid="41" grpId="0" animBg="1"/>
      <p:bldP spid="41" grpId="1" animBg="1"/>
      <p:bldP spid="41" grpId="2" animBg="1"/>
      <p:bldP spid="42" grpId="0" animBg="1"/>
      <p:bldP spid="42" grpId="1" animBg="1"/>
      <p:bldP spid="42" grpId="2" animBg="1"/>
      <p:bldP spid="43" grpId="0" animBg="1"/>
      <p:bldP spid="44" grpId="0" animBg="1"/>
      <p:bldP spid="45" grpId="0" animBg="1"/>
      <p:bldP spid="18" grpId="0" animBg="1"/>
      <p:bldP spid="19" grpId="0" animBg="1"/>
      <p:bldP spid="20" grpId="0" animBg="1"/>
      <p:bldP spid="49" grpId="0" animBg="1"/>
      <p:bldP spid="51" grpId="0" animBg="1"/>
      <p:bldP spid="52" grpId="0" animBg="1"/>
      <p:bldP spid="113" grpId="1" animBg="1"/>
      <p:bldP spid="113" grpId="2" animBg="1"/>
      <p:bldP spid="114" grpId="1" animBg="1"/>
      <p:bldP spid="114" grpId="2" animBg="1"/>
      <p:bldP spid="116" grpId="1" animBg="1"/>
      <p:bldP spid="116" grpId="2"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t>K-WAY MERGE ALGORITHM</a:t>
            </a:r>
            <a:endParaRPr lang="en-US" dirty="0"/>
          </a:p>
        </p:txBody>
      </p:sp>
      <p:sp>
        <p:nvSpPr>
          <p:cNvPr id="41992" name="Content Placeholder 1"/>
          <p:cNvSpPr>
            <a:spLocks noGrp="1"/>
          </p:cNvSpPr>
          <p:nvPr>
            <p:ph idx="1"/>
          </p:nvPr>
        </p:nvSpPr>
        <p:spPr/>
        <p:txBody>
          <a:bodyPr/>
          <a:lstStyle/>
          <a:p>
            <a:r>
              <a:rPr lang="en-US" dirty="0"/>
              <a:t>Input: </a:t>
            </a:r>
            <a:r>
              <a:rPr lang="en-US" b="1" i="1" dirty="0">
                <a:solidFill>
                  <a:schemeClr val="accent1"/>
                </a:solidFill>
              </a:rPr>
              <a:t>K</a:t>
            </a:r>
            <a:r>
              <a:rPr lang="en-US" dirty="0"/>
              <a:t> sorted sub-arrays</a:t>
            </a:r>
          </a:p>
          <a:p>
            <a:pPr lvl="1"/>
            <a:r>
              <a:rPr lang="en-US" dirty="0"/>
              <a:t>Efficiently computes the minimum element of all </a:t>
            </a:r>
            <a:r>
              <a:rPr lang="en-US" b="1" i="1" dirty="0">
                <a:solidFill>
                  <a:schemeClr val="accent1"/>
                </a:solidFill>
              </a:rPr>
              <a:t>K</a:t>
            </a:r>
            <a:r>
              <a:rPr lang="en-US" dirty="0"/>
              <a:t> sub-arrays</a:t>
            </a:r>
          </a:p>
          <a:p>
            <a:pPr lvl="1"/>
            <a:r>
              <a:rPr lang="en-US" dirty="0"/>
              <a:t>Repeatedly transfers that element to output array</a:t>
            </a:r>
          </a:p>
          <a:p>
            <a:endParaRPr lang="en-US" dirty="0"/>
          </a:p>
          <a:p>
            <a:r>
              <a:rPr lang="en-US" dirty="0"/>
              <a:t>Internally maintains a heap to efficiently compute minimum element.</a:t>
            </a:r>
          </a:p>
          <a:p>
            <a:r>
              <a:rPr lang="en-US" dirty="0"/>
              <a:t>Time Complexity = </a:t>
            </a:r>
            <a:r>
              <a:rPr lang="en-US" b="1" dirty="0">
                <a:solidFill>
                  <a:schemeClr val="accent1"/>
                </a:solidFill>
              </a:rPr>
              <a:t>O(N log</a:t>
            </a:r>
            <a:r>
              <a:rPr lang="en-US" b="1" baseline="-25000" dirty="0">
                <a:solidFill>
                  <a:schemeClr val="accent1"/>
                </a:solidFill>
              </a:rPr>
              <a:t>2</a:t>
            </a:r>
            <a:r>
              <a:rPr lang="en-US" b="1" dirty="0">
                <a:solidFill>
                  <a:schemeClr val="accent1"/>
                </a:solidFill>
              </a:rPr>
              <a:t>K)</a:t>
            </a:r>
          </a:p>
        </p:txBody>
      </p:sp>
      <p:grpSp>
        <p:nvGrpSpPr>
          <p:cNvPr id="49" name="Group 48" hidden="1"/>
          <p:cNvGrpSpPr/>
          <p:nvPr/>
        </p:nvGrpSpPr>
        <p:grpSpPr>
          <a:xfrm>
            <a:off x="3657600" y="2968784"/>
            <a:ext cx="1828800" cy="1371600"/>
            <a:chOff x="2422269" y="3580224"/>
            <a:chExt cx="2438400" cy="1828800"/>
          </a:xfrm>
        </p:grpSpPr>
        <p:sp>
          <p:nvSpPr>
            <p:cNvPr id="50" name="Rectangle 49"/>
            <p:cNvSpPr/>
            <p:nvPr/>
          </p:nvSpPr>
          <p:spPr bwMode="auto">
            <a:xfrm>
              <a:off x="2422269" y="3580224"/>
              <a:ext cx="2438400" cy="1828800"/>
            </a:xfrm>
            <a:prstGeom prst="rect">
              <a:avLst/>
            </a:prstGeom>
            <a:solidFill>
              <a:schemeClr val="bg1">
                <a:lumMod val="95000"/>
              </a:schemeClr>
            </a:solidFill>
            <a:ln w="28575"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2100" u="sng">
                <a:latin typeface="Proxima Nova Regular" charset="0"/>
              </a:endParaRPr>
            </a:p>
          </p:txBody>
        </p:sp>
        <p:sp>
          <p:nvSpPr>
            <p:cNvPr id="51" name="Rectangle 50"/>
            <p:cNvSpPr/>
            <p:nvPr/>
          </p:nvSpPr>
          <p:spPr>
            <a:xfrm>
              <a:off x="2889658" y="3594064"/>
              <a:ext cx="1333699" cy="338555"/>
            </a:xfrm>
            <a:prstGeom prst="rect">
              <a:avLst/>
            </a:prstGeom>
          </p:spPr>
          <p:txBody>
            <a:bodyPr wrap="none" lIns="0" rIns="0" anchor="ctr" anchorCtr="0">
              <a:spAutoFit/>
            </a:bodyPr>
            <a:lstStyle/>
            <a:p>
              <a:pPr eaLnBrk="0" hangingPunct="0"/>
              <a:r>
                <a:rPr lang="en-US" sz="1050" dirty="0">
                  <a:solidFill>
                    <a:srgbClr val="C00000"/>
                  </a:solidFill>
                  <a:latin typeface="Proxima Nova Regular" charset="0"/>
                  <a:ea typeface="Proxima Nova Regular" charset="0"/>
                  <a:cs typeface="Proxima Nova Regular" charset="0"/>
                </a:rPr>
                <a:t>B</a:t>
              </a:r>
              <a:r>
                <a:rPr lang="en-US" sz="1050" dirty="0">
                  <a:latin typeface="Proxima Nova Regular" charset="0"/>
                  <a:ea typeface="Proxima Nova Regular" charset="0"/>
                  <a:cs typeface="Proxima Nova Regular" charset="0"/>
                </a:rPr>
                <a:t> Memory Pages</a:t>
              </a:r>
            </a:p>
          </p:txBody>
        </p:sp>
      </p:grpSp>
      <p:grpSp>
        <p:nvGrpSpPr>
          <p:cNvPr id="52" name="Group 51" hidden="1"/>
          <p:cNvGrpSpPr/>
          <p:nvPr/>
        </p:nvGrpSpPr>
        <p:grpSpPr>
          <a:xfrm>
            <a:off x="1756292" y="3060224"/>
            <a:ext cx="1234440" cy="1526208"/>
            <a:chOff x="915353" y="4080299"/>
            <a:chExt cx="1645920" cy="2034945"/>
          </a:xfrm>
        </p:grpSpPr>
        <p:sp>
          <p:nvSpPr>
            <p:cNvPr id="53" name="Flowchart: Magnetic Disk 52"/>
            <p:cNvSpPr>
              <a:spLocks noChangeAspect="1"/>
            </p:cNvSpPr>
            <p:nvPr/>
          </p:nvSpPr>
          <p:spPr bwMode="auto">
            <a:xfrm>
              <a:off x="915353" y="4080299"/>
              <a:ext cx="1645920" cy="1584959"/>
            </a:xfrm>
            <a:prstGeom prst="flowChartMagneticDisk">
              <a:avLst/>
            </a:prstGeom>
            <a:solidFill>
              <a:schemeClr val="bg1"/>
            </a:solidFill>
            <a:ln w="2857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2100" u="sng">
                <a:latin typeface="Proxima Nova Regular" charset="0"/>
              </a:endParaRPr>
            </a:p>
          </p:txBody>
        </p:sp>
        <p:sp>
          <p:nvSpPr>
            <p:cNvPr id="54" name="Rectangle 53"/>
            <p:cNvSpPr/>
            <p:nvPr/>
          </p:nvSpPr>
          <p:spPr>
            <a:xfrm>
              <a:off x="1459392" y="5715135"/>
              <a:ext cx="448841" cy="400109"/>
            </a:xfrm>
            <a:prstGeom prst="rect">
              <a:avLst/>
            </a:prstGeom>
          </p:spPr>
          <p:txBody>
            <a:bodyPr wrap="none" lIns="0" rIns="0" anchor="ctr" anchorCtr="0">
              <a:spAutoFit/>
            </a:bodyPr>
            <a:lstStyle/>
            <a:p>
              <a:pPr eaLnBrk="0" hangingPunct="0"/>
              <a:r>
                <a:rPr lang="en-US" sz="1350" dirty="0">
                  <a:latin typeface="Proxima Nova Regular" charset="0"/>
                  <a:ea typeface="Proxima Nova Regular" charset="0"/>
                  <a:cs typeface="Proxima Nova Regular" charset="0"/>
                </a:rPr>
                <a:t>Disk</a:t>
              </a:r>
            </a:p>
          </p:txBody>
        </p:sp>
      </p:grpSp>
      <p:grpSp>
        <p:nvGrpSpPr>
          <p:cNvPr id="58" name="Group 57" hidden="1"/>
          <p:cNvGrpSpPr/>
          <p:nvPr/>
        </p:nvGrpSpPr>
        <p:grpSpPr>
          <a:xfrm>
            <a:off x="2099192" y="3313415"/>
            <a:ext cx="548640" cy="824682"/>
            <a:chOff x="1372553" y="4569704"/>
            <a:chExt cx="731520" cy="1099576"/>
          </a:xfrm>
        </p:grpSpPr>
        <p:sp>
          <p:nvSpPr>
            <p:cNvPr id="59" name="Rectangle 58"/>
            <p:cNvSpPr/>
            <p:nvPr/>
          </p:nvSpPr>
          <p:spPr bwMode="auto">
            <a:xfrm>
              <a:off x="1372553" y="481527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0" name="Rectangle 59"/>
            <p:cNvSpPr/>
            <p:nvPr/>
          </p:nvSpPr>
          <p:spPr bwMode="auto">
            <a:xfrm>
              <a:off x="1372553" y="506084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1" name="Rectangle 60"/>
            <p:cNvSpPr/>
            <p:nvPr/>
          </p:nvSpPr>
          <p:spPr bwMode="auto">
            <a:xfrm>
              <a:off x="1372553" y="5486400"/>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2" name="Rectangle 61"/>
            <p:cNvSpPr/>
            <p:nvPr/>
          </p:nvSpPr>
          <p:spPr>
            <a:xfrm>
              <a:off x="1691024" y="5106328"/>
              <a:ext cx="153888" cy="492443"/>
            </a:xfrm>
            <a:prstGeom prst="rect">
              <a:avLst/>
            </a:prstGeom>
          </p:spPr>
          <p:txBody>
            <a:bodyPr wrap="none" lIns="0" rIns="0" anchor="ctr" anchorCtr="0">
              <a:spAutoFit/>
            </a:bodyPr>
            <a:lstStyle/>
            <a:p>
              <a:r>
                <a:rPr lang="en-US" dirty="0">
                  <a:latin typeface="Proxima Nova Regular" charset="0"/>
                  <a:ea typeface="Proxima Nova Regular" charset="0"/>
                  <a:cs typeface="Proxima Nova Regular" charset="0"/>
                </a:rPr>
                <a:t>⋮</a:t>
              </a:r>
            </a:p>
          </p:txBody>
        </p:sp>
        <p:sp>
          <p:nvSpPr>
            <p:cNvPr id="63" name="Rectangle 62"/>
            <p:cNvSpPr/>
            <p:nvPr/>
          </p:nvSpPr>
          <p:spPr bwMode="auto">
            <a:xfrm>
              <a:off x="1372553" y="456970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grpSp>
      <p:grpSp>
        <p:nvGrpSpPr>
          <p:cNvPr id="2" name="Group 1" hidden="1"/>
          <p:cNvGrpSpPr/>
          <p:nvPr/>
        </p:nvGrpSpPr>
        <p:grpSpPr>
          <a:xfrm>
            <a:off x="6153269" y="3060224"/>
            <a:ext cx="1234440" cy="1526208"/>
            <a:chOff x="6680359" y="4080299"/>
            <a:chExt cx="1645920" cy="2034945"/>
          </a:xfrm>
        </p:grpSpPr>
        <p:grpSp>
          <p:nvGrpSpPr>
            <p:cNvPr id="55" name="Group 54"/>
            <p:cNvGrpSpPr/>
            <p:nvPr/>
          </p:nvGrpSpPr>
          <p:grpSpPr>
            <a:xfrm>
              <a:off x="6680359" y="4080299"/>
              <a:ext cx="1645920" cy="2034945"/>
              <a:chOff x="6777990" y="4080299"/>
              <a:chExt cx="1645920" cy="2034945"/>
            </a:xfrm>
          </p:grpSpPr>
          <p:sp>
            <p:nvSpPr>
              <p:cNvPr id="56" name="Flowchart: Magnetic Disk 55"/>
              <p:cNvSpPr>
                <a:spLocks noChangeAspect="1"/>
              </p:cNvSpPr>
              <p:nvPr/>
            </p:nvSpPr>
            <p:spPr bwMode="auto">
              <a:xfrm>
                <a:off x="6777990" y="4080299"/>
                <a:ext cx="1645920" cy="1584959"/>
              </a:xfrm>
              <a:prstGeom prst="flowChartMagneticDisk">
                <a:avLst/>
              </a:prstGeom>
              <a:solidFill>
                <a:schemeClr val="bg1"/>
              </a:solidFill>
              <a:ln w="2857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2100" u="sng">
                  <a:latin typeface="Proxima Nova Regular" charset="0"/>
                </a:endParaRPr>
              </a:p>
            </p:txBody>
          </p:sp>
          <p:sp>
            <p:nvSpPr>
              <p:cNvPr id="57" name="Rectangle 56"/>
              <p:cNvSpPr/>
              <p:nvPr/>
            </p:nvSpPr>
            <p:spPr>
              <a:xfrm>
                <a:off x="7322029" y="5715135"/>
                <a:ext cx="448841" cy="400109"/>
              </a:xfrm>
              <a:prstGeom prst="rect">
                <a:avLst/>
              </a:prstGeom>
            </p:spPr>
            <p:txBody>
              <a:bodyPr wrap="none" lIns="0" rIns="0" anchor="ctr" anchorCtr="0">
                <a:spAutoFit/>
              </a:bodyPr>
              <a:lstStyle/>
              <a:p>
                <a:pPr eaLnBrk="0" hangingPunct="0"/>
                <a:r>
                  <a:rPr lang="en-US" sz="1350" dirty="0">
                    <a:latin typeface="Proxima Nova Regular" charset="0"/>
                    <a:ea typeface="Proxima Nova Regular" charset="0"/>
                    <a:cs typeface="Proxima Nova Regular" charset="0"/>
                  </a:rPr>
                  <a:t>Disk</a:t>
                </a:r>
              </a:p>
            </p:txBody>
          </p:sp>
        </p:grpSp>
        <p:grpSp>
          <p:nvGrpSpPr>
            <p:cNvPr id="64" name="Group 63"/>
            <p:cNvGrpSpPr/>
            <p:nvPr/>
          </p:nvGrpSpPr>
          <p:grpSpPr>
            <a:xfrm>
              <a:off x="7137559" y="4423062"/>
              <a:ext cx="731520" cy="1099576"/>
              <a:chOff x="1372553" y="4569704"/>
              <a:chExt cx="731520" cy="1099576"/>
            </a:xfrm>
          </p:grpSpPr>
          <p:sp>
            <p:nvSpPr>
              <p:cNvPr id="65" name="Rectangle 64"/>
              <p:cNvSpPr/>
              <p:nvPr/>
            </p:nvSpPr>
            <p:spPr bwMode="auto">
              <a:xfrm>
                <a:off x="1372553" y="481527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6" name="Rectangle 65"/>
              <p:cNvSpPr/>
              <p:nvPr/>
            </p:nvSpPr>
            <p:spPr bwMode="auto">
              <a:xfrm>
                <a:off x="1372553" y="506084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7" name="Rectangle 66"/>
              <p:cNvSpPr/>
              <p:nvPr/>
            </p:nvSpPr>
            <p:spPr bwMode="auto">
              <a:xfrm>
                <a:off x="1372553" y="5486400"/>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sp>
            <p:nvSpPr>
              <p:cNvPr id="68" name="Rectangle 67"/>
              <p:cNvSpPr/>
              <p:nvPr/>
            </p:nvSpPr>
            <p:spPr>
              <a:xfrm>
                <a:off x="1691024" y="5106328"/>
                <a:ext cx="153888" cy="492443"/>
              </a:xfrm>
              <a:prstGeom prst="rect">
                <a:avLst/>
              </a:prstGeom>
            </p:spPr>
            <p:txBody>
              <a:bodyPr wrap="none" lIns="0" rIns="0" anchor="ctr" anchorCtr="0">
                <a:spAutoFit/>
              </a:bodyPr>
              <a:lstStyle/>
              <a:p>
                <a:r>
                  <a:rPr lang="en-US" dirty="0">
                    <a:latin typeface="Proxima Nova Regular" charset="0"/>
                    <a:ea typeface="Proxima Nova Regular" charset="0"/>
                    <a:cs typeface="Proxima Nova Regular" charset="0"/>
                  </a:rPr>
                  <a:t>⋮</a:t>
                </a:r>
              </a:p>
            </p:txBody>
          </p:sp>
          <p:sp>
            <p:nvSpPr>
              <p:cNvPr id="69" name="Rectangle 68"/>
              <p:cNvSpPr/>
              <p:nvPr/>
            </p:nvSpPr>
            <p:spPr bwMode="auto">
              <a:xfrm>
                <a:off x="1372553" y="4569704"/>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900" dirty="0">
                  <a:latin typeface="Proxima Nova Regular" charset="0"/>
                  <a:ea typeface="Proxima Nova Regular" charset="0"/>
                  <a:cs typeface="Proxima Nova Regular" charset="0"/>
                </a:endParaRPr>
              </a:p>
            </p:txBody>
          </p:sp>
        </p:grpSp>
      </p:grpSp>
      <p:grpSp>
        <p:nvGrpSpPr>
          <p:cNvPr id="70" name="Group 69" hidden="1"/>
          <p:cNvGrpSpPr/>
          <p:nvPr/>
        </p:nvGrpSpPr>
        <p:grpSpPr>
          <a:xfrm>
            <a:off x="3823723" y="3313415"/>
            <a:ext cx="548640" cy="824682"/>
            <a:chOff x="3671928" y="4417886"/>
            <a:chExt cx="731520" cy="1099576"/>
          </a:xfrm>
        </p:grpSpPr>
        <p:sp>
          <p:nvSpPr>
            <p:cNvPr id="71" name="Rectangle 70"/>
            <p:cNvSpPr/>
            <p:nvPr/>
          </p:nvSpPr>
          <p:spPr bwMode="auto">
            <a:xfrm>
              <a:off x="3671928" y="4663456"/>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r>
                <a:rPr lang="en-US" sz="788" dirty="0">
                  <a:latin typeface="Proxima Nova Regular" charset="0"/>
                  <a:ea typeface="Proxima Nova Regular" charset="0"/>
                  <a:cs typeface="Proxima Nova Regular" charset="0"/>
                </a:rPr>
                <a:t>Page 2</a:t>
              </a:r>
            </a:p>
          </p:txBody>
        </p:sp>
        <p:sp>
          <p:nvSpPr>
            <p:cNvPr id="72" name="Rectangle 71"/>
            <p:cNvSpPr/>
            <p:nvPr/>
          </p:nvSpPr>
          <p:spPr bwMode="auto">
            <a:xfrm>
              <a:off x="3671928" y="4909026"/>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r>
                <a:rPr lang="en-US" sz="788" dirty="0">
                  <a:latin typeface="Proxima Nova Regular" charset="0"/>
                  <a:ea typeface="Proxima Nova Regular" charset="0"/>
                  <a:cs typeface="Proxima Nova Regular" charset="0"/>
                </a:rPr>
                <a:t>Page 3</a:t>
              </a:r>
            </a:p>
          </p:txBody>
        </p:sp>
        <p:sp>
          <p:nvSpPr>
            <p:cNvPr id="73" name="Rectangle 72"/>
            <p:cNvSpPr/>
            <p:nvPr/>
          </p:nvSpPr>
          <p:spPr bwMode="auto">
            <a:xfrm>
              <a:off x="3671928" y="5334582"/>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r>
                <a:rPr lang="en-US" sz="788" dirty="0">
                  <a:latin typeface="Proxima Nova Regular" charset="0"/>
                  <a:ea typeface="Proxima Nova Regular" charset="0"/>
                  <a:cs typeface="Proxima Nova Regular" charset="0"/>
                </a:rPr>
                <a:t>Page B-1</a:t>
              </a:r>
            </a:p>
          </p:txBody>
        </p:sp>
        <p:sp>
          <p:nvSpPr>
            <p:cNvPr id="74" name="Rectangle 73"/>
            <p:cNvSpPr/>
            <p:nvPr/>
          </p:nvSpPr>
          <p:spPr>
            <a:xfrm>
              <a:off x="3990399" y="4954510"/>
              <a:ext cx="153888" cy="492443"/>
            </a:xfrm>
            <a:prstGeom prst="rect">
              <a:avLst/>
            </a:prstGeom>
          </p:spPr>
          <p:txBody>
            <a:bodyPr wrap="none" lIns="0" rIns="0" anchor="ctr" anchorCtr="0">
              <a:spAutoFit/>
            </a:bodyPr>
            <a:lstStyle/>
            <a:p>
              <a:r>
                <a:rPr lang="en-US" dirty="0">
                  <a:latin typeface="Proxima Nova Regular" charset="0"/>
                  <a:ea typeface="Proxima Nova Regular" charset="0"/>
                  <a:cs typeface="Proxima Nova Regular" charset="0"/>
                </a:rPr>
                <a:t>⋮</a:t>
              </a:r>
            </a:p>
          </p:txBody>
        </p:sp>
        <p:sp>
          <p:nvSpPr>
            <p:cNvPr id="75" name="Rectangle 74"/>
            <p:cNvSpPr/>
            <p:nvPr/>
          </p:nvSpPr>
          <p:spPr bwMode="auto">
            <a:xfrm>
              <a:off x="3671928" y="4417886"/>
              <a:ext cx="731520" cy="18288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788" dirty="0">
                  <a:latin typeface="Proxima Nova Regular" charset="0"/>
                  <a:ea typeface="Proxima Nova Regular" charset="0"/>
                  <a:cs typeface="Proxima Nova Regular" charset="0"/>
                </a:rPr>
                <a:t>Page 1</a:t>
              </a:r>
            </a:p>
          </p:txBody>
        </p:sp>
      </p:grpSp>
      <p:sp>
        <p:nvSpPr>
          <p:cNvPr id="76" name="Rectangle 75" hidden="1"/>
          <p:cNvSpPr/>
          <p:nvPr/>
        </p:nvSpPr>
        <p:spPr bwMode="auto">
          <a:xfrm>
            <a:off x="4837853" y="3657176"/>
            <a:ext cx="548640" cy="137160"/>
          </a:xfrm>
          <a:prstGeom prst="rect">
            <a:avLst/>
          </a:prstGeom>
          <a:solidFill>
            <a:schemeClr val="accent4">
              <a:lumMod val="10000"/>
              <a:lumOff val="90000"/>
            </a:schemeClr>
          </a:solidFill>
          <a:ln w="19050" cap="flat" cmpd="sng" algn="ctr">
            <a:solidFill>
              <a:schemeClr val="tx1"/>
            </a:solidFill>
            <a:prstDash val="solid"/>
            <a:round/>
            <a:headEnd type="none" w="sm" len="sm"/>
            <a:tailEnd type="triangle" w="med" len="med"/>
          </a:ln>
          <a:effectLst/>
        </p:spPr>
        <p:txBody>
          <a:bodyPr vert="horz" wrap="none" lIns="68580" tIns="34290" rIns="68580" bIns="34290" numCol="1" rtlCol="0" anchor="ctr" anchorCtr="0" compatLnSpc="1">
            <a:prstTxWarp prst="textNoShape">
              <a:avLst/>
            </a:prstTxWarp>
          </a:bodyPr>
          <a:lstStyle/>
          <a:p>
            <a:r>
              <a:rPr lang="en-US" sz="788" dirty="0">
                <a:latin typeface="Proxima Nova Regular" charset="0"/>
                <a:ea typeface="Proxima Nova Regular" charset="0"/>
                <a:cs typeface="Proxima Nova Regular" charset="0"/>
              </a:rPr>
              <a:t>Output</a:t>
            </a:r>
          </a:p>
        </p:txBody>
      </p:sp>
      <p:grpSp>
        <p:nvGrpSpPr>
          <p:cNvPr id="77" name="Group 76" hidden="1"/>
          <p:cNvGrpSpPr/>
          <p:nvPr/>
        </p:nvGrpSpPr>
        <p:grpSpPr>
          <a:xfrm>
            <a:off x="2647832" y="3381995"/>
            <a:ext cx="1175891" cy="687522"/>
            <a:chOff x="2104073" y="4509326"/>
            <a:chExt cx="1567855" cy="916696"/>
          </a:xfrm>
        </p:grpSpPr>
        <p:cxnSp>
          <p:nvCxnSpPr>
            <p:cNvPr id="78" name="Straight Arrow Connector 2"/>
            <p:cNvCxnSpPr>
              <a:cxnSpLocks noChangeShapeType="1"/>
              <a:stCxn id="63" idx="3"/>
              <a:endCxn id="75" idx="1"/>
            </p:cNvCxnSpPr>
            <p:nvPr/>
          </p:nvCxnSpPr>
          <p:spPr bwMode="auto">
            <a:xfrm>
              <a:off x="2104073" y="4509326"/>
              <a:ext cx="1567855" cy="0"/>
            </a:xfrm>
            <a:prstGeom prst="straightConnector1">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79" name="Straight Arrow Connector 2"/>
            <p:cNvCxnSpPr>
              <a:cxnSpLocks noChangeShapeType="1"/>
              <a:stCxn id="59" idx="3"/>
              <a:endCxn id="71" idx="1"/>
            </p:cNvCxnSpPr>
            <p:nvPr/>
          </p:nvCxnSpPr>
          <p:spPr bwMode="auto">
            <a:xfrm>
              <a:off x="2104073" y="4754896"/>
              <a:ext cx="1567855" cy="0"/>
            </a:xfrm>
            <a:prstGeom prst="straightConnector1">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0" name="Straight Arrow Connector 2"/>
            <p:cNvCxnSpPr>
              <a:cxnSpLocks noChangeShapeType="1"/>
              <a:stCxn id="60" idx="3"/>
              <a:endCxn id="72" idx="1"/>
            </p:cNvCxnSpPr>
            <p:nvPr/>
          </p:nvCxnSpPr>
          <p:spPr bwMode="auto">
            <a:xfrm>
              <a:off x="2104073" y="5000466"/>
              <a:ext cx="1567855" cy="0"/>
            </a:xfrm>
            <a:prstGeom prst="straightConnector1">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1" name="Straight Arrow Connector 2"/>
            <p:cNvCxnSpPr>
              <a:cxnSpLocks noChangeShapeType="1"/>
              <a:stCxn id="61" idx="3"/>
              <a:endCxn id="73" idx="1"/>
            </p:cNvCxnSpPr>
            <p:nvPr/>
          </p:nvCxnSpPr>
          <p:spPr bwMode="auto">
            <a:xfrm>
              <a:off x="2104073" y="5426022"/>
              <a:ext cx="1567855" cy="0"/>
            </a:xfrm>
            <a:prstGeom prst="straightConnector1">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grpSp>
      <p:cxnSp>
        <p:nvCxnSpPr>
          <p:cNvPr id="82" name="Straight Arrow Connector 2" hidden="1"/>
          <p:cNvCxnSpPr>
            <a:cxnSpLocks noChangeShapeType="1"/>
            <a:stCxn id="75" idx="3"/>
            <a:endCxn id="76" idx="1"/>
          </p:cNvCxnSpPr>
          <p:nvPr/>
        </p:nvCxnSpPr>
        <p:spPr bwMode="auto">
          <a:xfrm>
            <a:off x="4372363" y="3381995"/>
            <a:ext cx="465490" cy="343761"/>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3" name="Straight Arrow Connector 2" hidden="1"/>
          <p:cNvCxnSpPr>
            <a:cxnSpLocks noChangeShapeType="1"/>
            <a:stCxn id="71" idx="3"/>
            <a:endCxn id="76" idx="1"/>
          </p:cNvCxnSpPr>
          <p:nvPr/>
        </p:nvCxnSpPr>
        <p:spPr bwMode="auto">
          <a:xfrm>
            <a:off x="4372363" y="3566172"/>
            <a:ext cx="465490" cy="159584"/>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4" name="Straight Arrow Connector 2" hidden="1"/>
          <p:cNvCxnSpPr>
            <a:cxnSpLocks noChangeShapeType="1"/>
            <a:stCxn id="72" idx="3"/>
            <a:endCxn id="76" idx="1"/>
          </p:cNvCxnSpPr>
          <p:nvPr/>
        </p:nvCxnSpPr>
        <p:spPr bwMode="auto">
          <a:xfrm flipV="1">
            <a:off x="4372363" y="3725756"/>
            <a:ext cx="465490" cy="24594"/>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5" name="Straight Arrow Connector 2" hidden="1"/>
          <p:cNvCxnSpPr>
            <a:cxnSpLocks noChangeShapeType="1"/>
            <a:stCxn id="73" idx="3"/>
            <a:endCxn id="76" idx="1"/>
          </p:cNvCxnSpPr>
          <p:nvPr/>
        </p:nvCxnSpPr>
        <p:spPr bwMode="auto">
          <a:xfrm flipV="1">
            <a:off x="4372363" y="3725756"/>
            <a:ext cx="465490" cy="343761"/>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cxnSp>
        <p:nvCxnSpPr>
          <p:cNvPr id="86" name="Straight Arrow Connector 2" hidden="1"/>
          <p:cNvCxnSpPr>
            <a:cxnSpLocks noChangeShapeType="1"/>
            <a:stCxn id="76" idx="3"/>
            <a:endCxn id="56" idx="2"/>
          </p:cNvCxnSpPr>
          <p:nvPr/>
        </p:nvCxnSpPr>
        <p:spPr bwMode="auto">
          <a:xfrm flipV="1">
            <a:off x="5386493" y="3654585"/>
            <a:ext cx="766777" cy="71171"/>
          </a:xfrm>
          <a:prstGeom prst="curvedConnector3">
            <a:avLst>
              <a:gd name="adj1" fmla="val 50000"/>
            </a:avLst>
          </a:prstGeom>
          <a:noFill/>
          <a:ln w="41275" algn="ctr">
            <a:solidFill>
              <a:srgbClr val="C00000"/>
            </a:solidFill>
            <a:round/>
            <a:headEnd type="none" w="sm" len="sm"/>
            <a:tailEnd type="triangle" w="med" len="sm"/>
          </a:ln>
          <a:extLst>
            <a:ext uri="{909E8E84-426E-40DD-AFC4-6F175D3DCCD1}">
              <a14:hiddenFill xmlns:a14="http://schemas.microsoft.com/office/drawing/2010/main">
                <a:noFill/>
              </a14:hiddenFill>
            </a:ext>
          </a:extLst>
        </p:spPr>
      </p:cxnSp>
      <p:sp>
        <p:nvSpPr>
          <p:cNvPr id="4" name="Slide Number Placeholder 3" descr=" 5">
            <a:extLst>
              <a:ext uri="{FF2B5EF4-FFF2-40B4-BE49-F238E27FC236}">
                <a16:creationId xmlns:a16="http://schemas.microsoft.com/office/drawing/2014/main" id="{1CB9BAA1-1CA3-3405-21BE-6ECD2553579C}"/>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819364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250"/>
                                        <p:tgtEl>
                                          <p:spTgt spid="7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5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left)">
                                      <p:cBhvr>
                                        <p:cTn id="16" dur="250"/>
                                        <p:tgtEl>
                                          <p:spTgt spid="82"/>
                                        </p:tgtEl>
                                      </p:cBhvr>
                                    </p:animEffect>
                                  </p:childTnLst>
                                </p:cTn>
                              </p:par>
                              <p:par>
                                <p:cTn id="17" presetID="22" presetClass="entr" presetSubtype="8"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wipe(left)">
                                      <p:cBhvr>
                                        <p:cTn id="19" dur="250"/>
                                        <p:tgtEl>
                                          <p:spTgt spid="83"/>
                                        </p:tgtEl>
                                      </p:cBhvr>
                                    </p:animEffect>
                                  </p:childTnLst>
                                </p:cTn>
                              </p:par>
                              <p:par>
                                <p:cTn id="20" presetID="22" presetClass="entr" presetSubtype="8" fill="hold"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left)">
                                      <p:cBhvr>
                                        <p:cTn id="22" dur="250"/>
                                        <p:tgtEl>
                                          <p:spTgt spid="84"/>
                                        </p:tgtEl>
                                      </p:cBhvr>
                                    </p:animEffect>
                                  </p:childTnLst>
                                </p:cTn>
                              </p:par>
                              <p:par>
                                <p:cTn id="23" presetID="22" presetClass="entr" presetSubtype="8"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250"/>
                                        <p:tgtEl>
                                          <p:spTgt spid="85"/>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250"/>
                                        <p:tgtEl>
                                          <p:spTgt spid="7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left)">
                                      <p:cBhvr>
                                        <p:cTn id="33" dur="250"/>
                                        <p:tgtEl>
                                          <p:spTgt spid="86"/>
                                        </p:tgtEl>
                                      </p:cBhvr>
                                    </p:animEffect>
                                  </p:childTnLst>
                                </p:cTn>
                              </p:par>
                            </p:childTnLst>
                          </p:cTn>
                        </p:par>
                        <p:par>
                          <p:cTn id="34" fill="hold">
                            <p:stCondLst>
                              <p:cond delay="750"/>
                            </p:stCondLst>
                            <p:childTnLst>
                              <p:par>
                                <p:cTn id="35" presetID="10"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05AF-8F4D-A6CC-6FE2-20B7061B86A9}"/>
              </a:ext>
            </a:extLst>
          </p:cNvPr>
          <p:cNvSpPr>
            <a:spLocks noGrp="1"/>
          </p:cNvSpPr>
          <p:nvPr>
            <p:ph type="title"/>
          </p:nvPr>
        </p:nvSpPr>
        <p:spPr/>
        <p:txBody>
          <a:bodyPr/>
          <a:lstStyle/>
          <a:p>
            <a:r>
              <a:rPr lang="en-US" dirty="0"/>
              <a:t>Comparison Optimizations</a:t>
            </a:r>
          </a:p>
        </p:txBody>
      </p:sp>
      <p:sp>
        <p:nvSpPr>
          <p:cNvPr id="3" name="Content Placeholder 2">
            <a:extLst>
              <a:ext uri="{FF2B5EF4-FFF2-40B4-BE49-F238E27FC236}">
                <a16:creationId xmlns:a16="http://schemas.microsoft.com/office/drawing/2014/main" id="{91F9D389-6AF2-324A-7C44-115941B46EBA}"/>
              </a:ext>
            </a:extLst>
          </p:cNvPr>
          <p:cNvSpPr>
            <a:spLocks noGrp="1"/>
          </p:cNvSpPr>
          <p:nvPr>
            <p:ph idx="1"/>
          </p:nvPr>
        </p:nvSpPr>
        <p:spPr/>
        <p:txBody>
          <a:bodyPr/>
          <a:lstStyle/>
          <a:p>
            <a:r>
              <a:rPr lang="en-US" b="1" dirty="0"/>
              <a:t>Approach #1: Code Specialization</a:t>
            </a:r>
          </a:p>
          <a:p>
            <a:pPr lvl="1"/>
            <a:r>
              <a:rPr lang="en-US" dirty="0"/>
              <a:t>Instead of providing a comparison function as a pointer to sorting algorithm, create a hardcoded version of sort that is specific to a key type.</a:t>
            </a:r>
          </a:p>
          <a:p>
            <a:endParaRPr lang="en-US" dirty="0"/>
          </a:p>
          <a:p>
            <a:r>
              <a:rPr lang="en-US" b="1" dirty="0"/>
              <a:t>Approach #2: Suffix Truncation</a:t>
            </a:r>
          </a:p>
          <a:p>
            <a:pPr lvl="1"/>
            <a:r>
              <a:rPr lang="en-US" dirty="0"/>
              <a:t>First compare a binary prefix of long </a:t>
            </a:r>
            <a:r>
              <a:rPr lang="en-US" b="1" dirty="0">
                <a:solidFill>
                  <a:schemeClr val="accent1"/>
                </a:solidFill>
                <a:latin typeface="Inconsolata" panose="00000509000000000000" pitchFamily="49" charset="0"/>
              </a:rPr>
              <a:t>VARCHAR</a:t>
            </a:r>
            <a:r>
              <a:rPr lang="en-US" dirty="0"/>
              <a:t> keys instead of slower string comparison. Fallback to slower version if prefixes are equal.</a:t>
            </a:r>
          </a:p>
        </p:txBody>
      </p:sp>
      <p:sp>
        <p:nvSpPr>
          <p:cNvPr id="5" name="Slide Number Placeholder 3" descr=" 5">
            <a:extLst>
              <a:ext uri="{FF2B5EF4-FFF2-40B4-BE49-F238E27FC236}">
                <a16:creationId xmlns:a16="http://schemas.microsoft.com/office/drawing/2014/main" id="{B2309D8E-2922-BB2F-9985-CA33ED44CAB1}"/>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641731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28"/>
          <p:cNvSpPr>
            <a:spLocks noGrp="1" noChangeArrowheads="1"/>
          </p:cNvSpPr>
          <p:nvPr>
            <p:ph type="title"/>
          </p:nvPr>
        </p:nvSpPr>
        <p:spPr/>
        <p:txBody>
          <a:bodyPr/>
          <a:lstStyle/>
          <a:p>
            <a:r>
              <a:rPr lang="en-US" dirty="0"/>
              <a:t>Using </a:t>
            </a:r>
            <a:r>
              <a:rPr lang="en-US" dirty="0" err="1"/>
              <a:t>B+Trees</a:t>
            </a:r>
            <a:r>
              <a:rPr lang="en-US" dirty="0"/>
              <a:t> For Sorting</a:t>
            </a:r>
          </a:p>
        </p:txBody>
      </p:sp>
      <p:sp>
        <p:nvSpPr>
          <p:cNvPr id="52227" name="Rectangle 1029"/>
          <p:cNvSpPr>
            <a:spLocks noGrp="1" noChangeArrowheads="1"/>
          </p:cNvSpPr>
          <p:nvPr>
            <p:ph idx="1"/>
          </p:nvPr>
        </p:nvSpPr>
        <p:spPr/>
        <p:txBody>
          <a:bodyPr/>
          <a:lstStyle/>
          <a:p>
            <a:r>
              <a:rPr lang="en-US" dirty="0"/>
              <a:t>If the table that must be sorted already has a B+Tree index on the sort attribute(s), then we can use that to accelerate sorting.</a:t>
            </a:r>
          </a:p>
          <a:p>
            <a:pPr lvl="1"/>
            <a:r>
              <a:rPr lang="en-US" dirty="0"/>
              <a:t>Some DBMSs support prefix key scans for sorting.</a:t>
            </a:r>
          </a:p>
          <a:p>
            <a:endParaRPr lang="en-US" sz="1200" dirty="0"/>
          </a:p>
          <a:p>
            <a:r>
              <a:rPr lang="en-US" dirty="0"/>
              <a:t>Retrieve tuples in desired sort order by simply traversing the leaf pages of the tree.</a:t>
            </a:r>
          </a:p>
          <a:p>
            <a:r>
              <a:rPr lang="en-US" dirty="0"/>
              <a:t>Cases to consider:</a:t>
            </a:r>
          </a:p>
          <a:p>
            <a:pPr lvl="1"/>
            <a:r>
              <a:rPr lang="en-US" dirty="0"/>
              <a:t>Clustered B+Tree</a:t>
            </a:r>
          </a:p>
          <a:p>
            <a:pPr lvl="1"/>
            <a:r>
              <a:rPr lang="en-US" dirty="0" err="1"/>
              <a:t>Unclustered</a:t>
            </a:r>
            <a:r>
              <a:rPr lang="en-US" dirty="0"/>
              <a:t> </a:t>
            </a:r>
            <a:r>
              <a:rPr lang="en-US" dirty="0" err="1"/>
              <a:t>B+Tree</a:t>
            </a:r>
            <a:r>
              <a:rPr lang="en-US" dirty="0"/>
              <a:t>	</a:t>
            </a:r>
          </a:p>
        </p:txBody>
      </p:sp>
      <p:sp>
        <p:nvSpPr>
          <p:cNvPr id="3" name="Slide Number Placeholder 3" descr=" 5">
            <a:extLst>
              <a:ext uri="{FF2B5EF4-FFF2-40B4-BE49-F238E27FC236}">
                <a16:creationId xmlns:a16="http://schemas.microsoft.com/office/drawing/2014/main" id="{46EB55D2-B063-3F6E-0FE6-626CBDB13368}"/>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9441764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1B0064-E35C-40DA-BDE1-F87C0B0B2FEF}"/>
              </a:ext>
            </a:extLst>
          </p:cNvPr>
          <p:cNvSpPr>
            <a:spLocks noGrp="1"/>
          </p:cNvSpPr>
          <p:nvPr>
            <p:ph type="title"/>
          </p:nvPr>
        </p:nvSpPr>
        <p:spPr/>
        <p:txBody>
          <a:bodyPr/>
          <a:lstStyle/>
          <a:p>
            <a:r>
              <a:rPr lang="en-US" dirty="0"/>
              <a:t>Algorithms for a Disk-Oriented DBMS</a:t>
            </a:r>
          </a:p>
        </p:txBody>
      </p:sp>
      <p:sp>
        <p:nvSpPr>
          <p:cNvPr id="6" name="Content Placeholder 5">
            <a:extLst>
              <a:ext uri="{FF2B5EF4-FFF2-40B4-BE49-F238E27FC236}">
                <a16:creationId xmlns:a16="http://schemas.microsoft.com/office/drawing/2014/main" id="{27250EA1-4D13-42F4-A3EF-162031CB526B}"/>
              </a:ext>
            </a:extLst>
          </p:cNvPr>
          <p:cNvSpPr>
            <a:spLocks noGrp="1"/>
          </p:cNvSpPr>
          <p:nvPr>
            <p:ph idx="1"/>
          </p:nvPr>
        </p:nvSpPr>
        <p:spPr/>
        <p:txBody>
          <a:bodyPr/>
          <a:lstStyle/>
          <a:p>
            <a:r>
              <a:rPr lang="en-US" dirty="0"/>
              <a:t>Just like it cannot assume that a table fits entirely in memory, a disk-oriented DBMS cannot assume that query results fit in memory.</a:t>
            </a:r>
          </a:p>
          <a:p>
            <a:endParaRPr lang="en-US" sz="1200" dirty="0"/>
          </a:p>
          <a:p>
            <a:r>
              <a:rPr lang="en-US" dirty="0"/>
              <a:t>We will use the buffer pool to implement algorithms that need to spill to disk.</a:t>
            </a:r>
          </a:p>
          <a:p>
            <a:endParaRPr lang="en-US" sz="1200" dirty="0"/>
          </a:p>
          <a:p>
            <a:r>
              <a:rPr lang="en-US" dirty="0"/>
              <a:t>We are also going to prefer algorithms that maximize the amount of sequential I/O.</a:t>
            </a:r>
          </a:p>
        </p:txBody>
      </p:sp>
      <p:sp>
        <p:nvSpPr>
          <p:cNvPr id="2" name="Slide Number Placeholder 3" descr=" 5">
            <a:extLst>
              <a:ext uri="{FF2B5EF4-FFF2-40B4-BE49-F238E27FC236}">
                <a16:creationId xmlns:a16="http://schemas.microsoft.com/office/drawing/2014/main" id="{B8CE0327-A466-FD3A-3D5D-F1B9CAB7417E}"/>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7084321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AE19-A9C6-5C8A-B1F2-38EF1BE50184}"/>
              </a:ext>
            </a:extLst>
          </p:cNvPr>
          <p:cNvSpPr>
            <a:spLocks noGrp="1"/>
          </p:cNvSpPr>
          <p:nvPr>
            <p:ph type="title"/>
          </p:nvPr>
        </p:nvSpPr>
        <p:spPr/>
        <p:txBody>
          <a:bodyPr/>
          <a:lstStyle/>
          <a:p>
            <a:r>
              <a:rPr lang="en-US" dirty="0"/>
              <a:t>Using </a:t>
            </a:r>
            <a:r>
              <a:rPr lang="en-US" dirty="0" err="1"/>
              <a:t>B+Trees</a:t>
            </a:r>
            <a:r>
              <a:rPr lang="en-US" dirty="0"/>
              <a:t> For Sorting</a:t>
            </a:r>
          </a:p>
        </p:txBody>
      </p:sp>
      <p:sp>
        <p:nvSpPr>
          <p:cNvPr id="4" name="Slide Number Placeholder 3">
            <a:extLst>
              <a:ext uri="{FF2B5EF4-FFF2-40B4-BE49-F238E27FC236}">
                <a16:creationId xmlns:a16="http://schemas.microsoft.com/office/drawing/2014/main" id="{9E51BD7B-A53A-1CDA-9D52-5D0DF6CEAF3F}"/>
              </a:ext>
            </a:extLst>
          </p:cNvPr>
          <p:cNvSpPr>
            <a:spLocks noGrp="1"/>
          </p:cNvSpPr>
          <p:nvPr>
            <p:ph type="sldNum" sz="quarter" idx="4"/>
          </p:nvPr>
        </p:nvSpPr>
        <p:spPr/>
        <p:txBody>
          <a:bodyPr/>
          <a:lstStyle/>
          <a:p>
            <a:fld id="{97DD1AB5-42BA-4E8A-BFEE-435884E16AAB}" type="slidenum">
              <a:rPr lang="en-US" smtClean="0"/>
              <a:pPr/>
              <a:t>20</a:t>
            </a:fld>
            <a:endParaRPr lang="en-US" dirty="0"/>
          </a:p>
        </p:txBody>
      </p:sp>
      <p:sp>
        <p:nvSpPr>
          <p:cNvPr id="5" name="Content Placeholder 2">
            <a:extLst>
              <a:ext uri="{FF2B5EF4-FFF2-40B4-BE49-F238E27FC236}">
                <a16:creationId xmlns:a16="http://schemas.microsoft.com/office/drawing/2014/main" id="{1BC8BDD8-DA97-E66B-155D-7A5803A9C3F5}"/>
              </a:ext>
            </a:extLst>
          </p:cNvPr>
          <p:cNvSpPr>
            <a:spLocks noGrp="1"/>
          </p:cNvSpPr>
          <p:nvPr>
            <p:ph idx="1"/>
          </p:nvPr>
        </p:nvSpPr>
        <p:spPr>
          <a:xfrm>
            <a:off x="457200" y="971550"/>
            <a:ext cx="4754880" cy="3657600"/>
          </a:xfrm>
        </p:spPr>
        <p:txBody>
          <a:bodyPr/>
          <a:lstStyle/>
          <a:p>
            <a:r>
              <a:rPr lang="en-US" dirty="0">
                <a:ea typeface="Proxima Nova Regular" charset="0"/>
              </a:rPr>
              <a:t>Traverse to the left-most leaf page, and then retrieve tuples from all leaf pages.</a:t>
            </a:r>
          </a:p>
          <a:p>
            <a:endParaRPr lang="en-US" sz="1600" dirty="0">
              <a:ea typeface="Proxima Nova Regular" charset="0"/>
            </a:endParaRPr>
          </a:p>
          <a:p>
            <a:r>
              <a:rPr lang="en-US" dirty="0"/>
              <a:t>This is always better than external sorting because there is no computational cost, and all disk access is sequential.</a:t>
            </a:r>
          </a:p>
        </p:txBody>
      </p:sp>
      <p:sp>
        <p:nvSpPr>
          <p:cNvPr id="6" name="Rectangle 1376">
            <a:extLst>
              <a:ext uri="{FF2B5EF4-FFF2-40B4-BE49-F238E27FC236}">
                <a16:creationId xmlns:a16="http://schemas.microsoft.com/office/drawing/2014/main" id="{D26C2EB4-32F2-94BA-5D1C-A62CA0831BDB}"/>
              </a:ext>
            </a:extLst>
          </p:cNvPr>
          <p:cNvSpPr>
            <a:spLocks noChangeArrowheads="1"/>
          </p:cNvSpPr>
          <p:nvPr/>
        </p:nvSpPr>
        <p:spPr bwMode="auto">
          <a:xfrm>
            <a:off x="5410200" y="1200150"/>
            <a:ext cx="1449917" cy="375104"/>
          </a:xfrm>
          <a:prstGeom prst="rect">
            <a:avLst/>
          </a:prstGeom>
          <a:noFill/>
          <a:ln>
            <a:noFill/>
          </a:ln>
        </p:spPr>
        <p:txBody>
          <a:bodyPr wrap="none" lIns="67866" tIns="33338" rIns="67866" bIns="33338">
            <a:spAutoFit/>
          </a:bodyPr>
          <a:lstStyle/>
          <a:p>
            <a:pPr>
              <a:defRPr/>
            </a:pPr>
            <a:r>
              <a:rPr lang="en-US" sz="2000" b="1" i="1" dirty="0" err="1">
                <a:solidFill>
                  <a:srgbClr val="646464"/>
                </a:solidFill>
                <a:latin typeface="Crimson Text" panose="02000503000000000000" pitchFamily="2" charset="0"/>
              </a:rPr>
              <a:t>B+Tree</a:t>
            </a:r>
            <a:r>
              <a:rPr lang="en-US" sz="2000" b="1" i="1" dirty="0">
                <a:solidFill>
                  <a:srgbClr val="646464"/>
                </a:solidFill>
                <a:latin typeface="Crimson Text" panose="02000503000000000000" pitchFamily="2" charset="0"/>
              </a:rPr>
              <a:t> Index</a:t>
            </a:r>
          </a:p>
        </p:txBody>
      </p:sp>
      <p:grpSp>
        <p:nvGrpSpPr>
          <p:cNvPr id="7" name="Group 6">
            <a:extLst>
              <a:ext uri="{FF2B5EF4-FFF2-40B4-BE49-F238E27FC236}">
                <a16:creationId xmlns:a16="http://schemas.microsoft.com/office/drawing/2014/main" id="{1F9DEA44-E62D-45D5-3DA2-5D6DF6B0162E}"/>
              </a:ext>
            </a:extLst>
          </p:cNvPr>
          <p:cNvGrpSpPr/>
          <p:nvPr/>
        </p:nvGrpSpPr>
        <p:grpSpPr>
          <a:xfrm>
            <a:off x="6286389" y="1340644"/>
            <a:ext cx="1600422" cy="752568"/>
            <a:chOff x="1771539" y="1885950"/>
            <a:chExt cx="1600422" cy="752568"/>
          </a:xfrm>
        </p:grpSpPr>
        <p:sp>
          <p:nvSpPr>
            <p:cNvPr id="8" name="Isosceles Triangle 43">
              <a:extLst>
                <a:ext uri="{FF2B5EF4-FFF2-40B4-BE49-F238E27FC236}">
                  <a16:creationId xmlns:a16="http://schemas.microsoft.com/office/drawing/2014/main" id="{C0091373-7BE9-069C-6F7A-7B3DEAC7FA0F}"/>
                </a:ext>
              </a:extLst>
            </p:cNvPr>
            <p:cNvSpPr/>
            <p:nvPr/>
          </p:nvSpPr>
          <p:spPr bwMode="auto">
            <a:xfrm>
              <a:off x="1771650" y="1885950"/>
              <a:ext cx="1600200" cy="628650"/>
            </a:xfrm>
            <a:prstGeom prst="triangle">
              <a:avLst/>
            </a:prstGeom>
            <a:solidFill>
              <a:schemeClr val="bg1">
                <a:lumMod val="95000"/>
              </a:schemeClr>
            </a:solidFill>
            <a:ln w="28575" cap="flat" cmpd="sng" algn="ctr">
              <a:solidFill>
                <a:srgbClr val="646464"/>
              </a:solidFill>
              <a:prstDash val="solid"/>
              <a:round/>
              <a:headEnd type="none" w="sm" len="sm"/>
              <a:tailEnd type="triangle" w="med" len="med"/>
            </a:ln>
            <a:effectLst/>
          </p:spPr>
          <p:txBody>
            <a:bodyPr wrap="none" anchor="ctr"/>
            <a:lstStyle/>
            <a:p>
              <a:pPr>
                <a:defRPr/>
              </a:pPr>
              <a:endParaRPr lang="en-US" sz="1350">
                <a:latin typeface="Times New Roman" pitchFamily="-112" charset="0"/>
              </a:endParaRPr>
            </a:p>
          </p:txBody>
        </p:sp>
        <p:grpSp>
          <p:nvGrpSpPr>
            <p:cNvPr id="9" name="Group 4">
              <a:extLst>
                <a:ext uri="{FF2B5EF4-FFF2-40B4-BE49-F238E27FC236}">
                  <a16:creationId xmlns:a16="http://schemas.microsoft.com/office/drawing/2014/main" id="{4AC30584-CB97-958A-4B65-9A06228873F7}"/>
                </a:ext>
              </a:extLst>
            </p:cNvPr>
            <p:cNvGrpSpPr>
              <a:grpSpLocks/>
            </p:cNvGrpSpPr>
            <p:nvPr/>
          </p:nvGrpSpPr>
          <p:grpSpPr bwMode="auto">
            <a:xfrm>
              <a:off x="1771539" y="2524188"/>
              <a:ext cx="342947" cy="114330"/>
              <a:chOff x="609600" y="3827324"/>
              <a:chExt cx="457200" cy="152400"/>
            </a:xfrm>
          </p:grpSpPr>
          <p:sp>
            <p:nvSpPr>
              <p:cNvPr id="22" name="Rectangle 3">
                <a:extLst>
                  <a:ext uri="{FF2B5EF4-FFF2-40B4-BE49-F238E27FC236}">
                    <a16:creationId xmlns:a16="http://schemas.microsoft.com/office/drawing/2014/main" id="{D7417700-54C9-FC9E-CA73-36AD60E745A3}"/>
                  </a:ext>
                </a:extLst>
              </p:cNvPr>
              <p:cNvSpPr>
                <a:spLocks noChangeArrowheads="1"/>
              </p:cNvSpPr>
              <p:nvPr/>
            </p:nvSpPr>
            <p:spPr bwMode="auto">
              <a:xfrm>
                <a:off x="6096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23" name="Rectangle 12">
                <a:extLst>
                  <a:ext uri="{FF2B5EF4-FFF2-40B4-BE49-F238E27FC236}">
                    <a16:creationId xmlns:a16="http://schemas.microsoft.com/office/drawing/2014/main" id="{649EF057-9739-EE14-DA11-EADAE11D4238}"/>
                  </a:ext>
                </a:extLst>
              </p:cNvPr>
              <p:cNvSpPr>
                <a:spLocks noChangeArrowheads="1"/>
              </p:cNvSpPr>
              <p:nvPr/>
            </p:nvSpPr>
            <p:spPr bwMode="auto">
              <a:xfrm>
                <a:off x="7620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24" name="Rectangle 13">
                <a:extLst>
                  <a:ext uri="{FF2B5EF4-FFF2-40B4-BE49-F238E27FC236}">
                    <a16:creationId xmlns:a16="http://schemas.microsoft.com/office/drawing/2014/main" id="{C571CF04-9D64-6625-F0CC-A4C269B0634C}"/>
                  </a:ext>
                </a:extLst>
              </p:cNvPr>
              <p:cNvSpPr>
                <a:spLocks noChangeArrowheads="1"/>
              </p:cNvSpPr>
              <p:nvPr/>
            </p:nvSpPr>
            <p:spPr bwMode="auto">
              <a:xfrm>
                <a:off x="9144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grpSp>
        <p:grpSp>
          <p:nvGrpSpPr>
            <p:cNvPr id="10" name="Group 15">
              <a:extLst>
                <a:ext uri="{FF2B5EF4-FFF2-40B4-BE49-F238E27FC236}">
                  <a16:creationId xmlns:a16="http://schemas.microsoft.com/office/drawing/2014/main" id="{D746C003-95B4-172F-D62E-4328431908AE}"/>
                </a:ext>
              </a:extLst>
            </p:cNvPr>
            <p:cNvGrpSpPr>
              <a:grpSpLocks/>
            </p:cNvGrpSpPr>
            <p:nvPr/>
          </p:nvGrpSpPr>
          <p:grpSpPr bwMode="auto">
            <a:xfrm>
              <a:off x="2190697" y="2524188"/>
              <a:ext cx="342947" cy="114330"/>
              <a:chOff x="609600" y="3827324"/>
              <a:chExt cx="457200" cy="152400"/>
            </a:xfrm>
          </p:grpSpPr>
          <p:sp>
            <p:nvSpPr>
              <p:cNvPr id="19" name="Rectangle 18">
                <a:extLst>
                  <a:ext uri="{FF2B5EF4-FFF2-40B4-BE49-F238E27FC236}">
                    <a16:creationId xmlns:a16="http://schemas.microsoft.com/office/drawing/2014/main" id="{C1DBE0BE-4F31-5D11-0F92-293202BD9AF2}"/>
                  </a:ext>
                </a:extLst>
              </p:cNvPr>
              <p:cNvSpPr>
                <a:spLocks noChangeArrowheads="1"/>
              </p:cNvSpPr>
              <p:nvPr/>
            </p:nvSpPr>
            <p:spPr bwMode="auto">
              <a:xfrm>
                <a:off x="6096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20" name="Rectangle 19">
                <a:extLst>
                  <a:ext uri="{FF2B5EF4-FFF2-40B4-BE49-F238E27FC236}">
                    <a16:creationId xmlns:a16="http://schemas.microsoft.com/office/drawing/2014/main" id="{084F8BD2-786E-3A4E-7203-9480E70FD545}"/>
                  </a:ext>
                </a:extLst>
              </p:cNvPr>
              <p:cNvSpPr>
                <a:spLocks noChangeArrowheads="1"/>
              </p:cNvSpPr>
              <p:nvPr/>
            </p:nvSpPr>
            <p:spPr bwMode="auto">
              <a:xfrm>
                <a:off x="7620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21" name="Rectangle 20">
                <a:extLst>
                  <a:ext uri="{FF2B5EF4-FFF2-40B4-BE49-F238E27FC236}">
                    <a16:creationId xmlns:a16="http://schemas.microsoft.com/office/drawing/2014/main" id="{4A7E674D-B7AD-6F1A-C42E-22D2BB5C4C1B}"/>
                  </a:ext>
                </a:extLst>
              </p:cNvPr>
              <p:cNvSpPr>
                <a:spLocks noChangeArrowheads="1"/>
              </p:cNvSpPr>
              <p:nvPr/>
            </p:nvSpPr>
            <p:spPr bwMode="auto">
              <a:xfrm>
                <a:off x="9144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grpSp>
        <p:grpSp>
          <p:nvGrpSpPr>
            <p:cNvPr id="11" name="Group 19">
              <a:extLst>
                <a:ext uri="{FF2B5EF4-FFF2-40B4-BE49-F238E27FC236}">
                  <a16:creationId xmlns:a16="http://schemas.microsoft.com/office/drawing/2014/main" id="{542D1C92-ADED-E08D-C7D8-71EF0792466D}"/>
                </a:ext>
              </a:extLst>
            </p:cNvPr>
            <p:cNvGrpSpPr>
              <a:grpSpLocks/>
            </p:cNvGrpSpPr>
            <p:nvPr/>
          </p:nvGrpSpPr>
          <p:grpSpPr bwMode="auto">
            <a:xfrm>
              <a:off x="2609855" y="2524188"/>
              <a:ext cx="342947" cy="114330"/>
              <a:chOff x="609600" y="3827324"/>
              <a:chExt cx="457200" cy="152400"/>
            </a:xfrm>
          </p:grpSpPr>
          <p:sp>
            <p:nvSpPr>
              <p:cNvPr id="16" name="Rectangle 20">
                <a:extLst>
                  <a:ext uri="{FF2B5EF4-FFF2-40B4-BE49-F238E27FC236}">
                    <a16:creationId xmlns:a16="http://schemas.microsoft.com/office/drawing/2014/main" id="{40B29304-C773-D4D5-0682-98A4B553885D}"/>
                  </a:ext>
                </a:extLst>
              </p:cNvPr>
              <p:cNvSpPr>
                <a:spLocks noChangeArrowheads="1"/>
              </p:cNvSpPr>
              <p:nvPr/>
            </p:nvSpPr>
            <p:spPr bwMode="auto">
              <a:xfrm>
                <a:off x="6096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17" name="Rectangle 21">
                <a:extLst>
                  <a:ext uri="{FF2B5EF4-FFF2-40B4-BE49-F238E27FC236}">
                    <a16:creationId xmlns:a16="http://schemas.microsoft.com/office/drawing/2014/main" id="{12520D2F-123B-00DD-6936-5C3B6ABA7606}"/>
                  </a:ext>
                </a:extLst>
              </p:cNvPr>
              <p:cNvSpPr>
                <a:spLocks noChangeArrowheads="1"/>
              </p:cNvSpPr>
              <p:nvPr/>
            </p:nvSpPr>
            <p:spPr bwMode="auto">
              <a:xfrm>
                <a:off x="7620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18" name="Rectangle 22">
                <a:extLst>
                  <a:ext uri="{FF2B5EF4-FFF2-40B4-BE49-F238E27FC236}">
                    <a16:creationId xmlns:a16="http://schemas.microsoft.com/office/drawing/2014/main" id="{45C0B654-0934-64E0-67FC-4907D5C1EC21}"/>
                  </a:ext>
                </a:extLst>
              </p:cNvPr>
              <p:cNvSpPr>
                <a:spLocks noChangeArrowheads="1"/>
              </p:cNvSpPr>
              <p:nvPr/>
            </p:nvSpPr>
            <p:spPr bwMode="auto">
              <a:xfrm>
                <a:off x="9144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grpSp>
        <p:grpSp>
          <p:nvGrpSpPr>
            <p:cNvPr id="12" name="Group 23">
              <a:extLst>
                <a:ext uri="{FF2B5EF4-FFF2-40B4-BE49-F238E27FC236}">
                  <a16:creationId xmlns:a16="http://schemas.microsoft.com/office/drawing/2014/main" id="{3C01591D-F53B-1C86-E8DD-E74D095FDF66}"/>
                </a:ext>
              </a:extLst>
            </p:cNvPr>
            <p:cNvGrpSpPr>
              <a:grpSpLocks/>
            </p:cNvGrpSpPr>
            <p:nvPr/>
          </p:nvGrpSpPr>
          <p:grpSpPr bwMode="auto">
            <a:xfrm>
              <a:off x="3029014" y="2524188"/>
              <a:ext cx="342947" cy="114330"/>
              <a:chOff x="609600" y="3827324"/>
              <a:chExt cx="457200" cy="152400"/>
            </a:xfrm>
          </p:grpSpPr>
          <p:sp>
            <p:nvSpPr>
              <p:cNvPr id="13" name="Rectangle 24">
                <a:extLst>
                  <a:ext uri="{FF2B5EF4-FFF2-40B4-BE49-F238E27FC236}">
                    <a16:creationId xmlns:a16="http://schemas.microsoft.com/office/drawing/2014/main" id="{BB2A2EB9-7422-F573-F855-6766FF17E976}"/>
                  </a:ext>
                </a:extLst>
              </p:cNvPr>
              <p:cNvSpPr>
                <a:spLocks noChangeArrowheads="1"/>
              </p:cNvSpPr>
              <p:nvPr/>
            </p:nvSpPr>
            <p:spPr bwMode="auto">
              <a:xfrm>
                <a:off x="6096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14" name="Rectangle 25">
                <a:extLst>
                  <a:ext uri="{FF2B5EF4-FFF2-40B4-BE49-F238E27FC236}">
                    <a16:creationId xmlns:a16="http://schemas.microsoft.com/office/drawing/2014/main" id="{C67E1274-D460-F095-39BF-C589C92E7838}"/>
                  </a:ext>
                </a:extLst>
              </p:cNvPr>
              <p:cNvSpPr>
                <a:spLocks noChangeArrowheads="1"/>
              </p:cNvSpPr>
              <p:nvPr/>
            </p:nvSpPr>
            <p:spPr bwMode="auto">
              <a:xfrm>
                <a:off x="7620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15" name="Rectangle 26">
                <a:extLst>
                  <a:ext uri="{FF2B5EF4-FFF2-40B4-BE49-F238E27FC236}">
                    <a16:creationId xmlns:a16="http://schemas.microsoft.com/office/drawing/2014/main" id="{FAD57FDC-A38D-55C3-E570-2A0D8358DE1A}"/>
                  </a:ext>
                </a:extLst>
              </p:cNvPr>
              <p:cNvSpPr>
                <a:spLocks noChangeArrowheads="1"/>
              </p:cNvSpPr>
              <p:nvPr/>
            </p:nvSpPr>
            <p:spPr bwMode="auto">
              <a:xfrm>
                <a:off x="9144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grpSp>
      </p:grpSp>
      <p:cxnSp>
        <p:nvCxnSpPr>
          <p:cNvPr id="25" name="Straight Connector 24">
            <a:extLst>
              <a:ext uri="{FF2B5EF4-FFF2-40B4-BE49-F238E27FC236}">
                <a16:creationId xmlns:a16="http://schemas.microsoft.com/office/drawing/2014/main" id="{931BB03D-F313-A5C6-6DD7-408A006B6489}"/>
              </a:ext>
            </a:extLst>
          </p:cNvPr>
          <p:cNvCxnSpPr/>
          <p:nvPr/>
        </p:nvCxnSpPr>
        <p:spPr>
          <a:xfrm>
            <a:off x="5257800" y="2368408"/>
            <a:ext cx="3657600" cy="0"/>
          </a:xfrm>
          <a:prstGeom prst="line">
            <a:avLst/>
          </a:prstGeom>
          <a:ln w="34925">
            <a:solidFill>
              <a:srgbClr val="474866"/>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Arrow Connector 6">
            <a:extLst>
              <a:ext uri="{FF2B5EF4-FFF2-40B4-BE49-F238E27FC236}">
                <a16:creationId xmlns:a16="http://schemas.microsoft.com/office/drawing/2014/main" id="{269AF544-0091-47EC-3A9C-893F29A03AAF}"/>
              </a:ext>
            </a:extLst>
          </p:cNvPr>
          <p:cNvCxnSpPr>
            <a:cxnSpLocks/>
          </p:cNvCxnSpPr>
          <p:nvPr/>
        </p:nvCxnSpPr>
        <p:spPr bwMode="auto">
          <a:xfrm rot="5400000">
            <a:off x="5571863" y="1867497"/>
            <a:ext cx="550391" cy="1001822"/>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grpSp>
        <p:nvGrpSpPr>
          <p:cNvPr id="27" name="Group 26">
            <a:extLst>
              <a:ext uri="{FF2B5EF4-FFF2-40B4-BE49-F238E27FC236}">
                <a16:creationId xmlns:a16="http://schemas.microsoft.com/office/drawing/2014/main" id="{37A66702-04F5-9E08-4413-2FB3D0246565}"/>
              </a:ext>
            </a:extLst>
          </p:cNvPr>
          <p:cNvGrpSpPr/>
          <p:nvPr/>
        </p:nvGrpSpPr>
        <p:grpSpPr>
          <a:xfrm>
            <a:off x="5257916" y="2643603"/>
            <a:ext cx="3657368" cy="457200"/>
            <a:chOff x="5105516" y="2643603"/>
            <a:chExt cx="3657368" cy="457200"/>
          </a:xfrm>
        </p:grpSpPr>
        <p:grpSp>
          <p:nvGrpSpPr>
            <p:cNvPr id="28" name="Group 27">
              <a:extLst>
                <a:ext uri="{FF2B5EF4-FFF2-40B4-BE49-F238E27FC236}">
                  <a16:creationId xmlns:a16="http://schemas.microsoft.com/office/drawing/2014/main" id="{43B07EFF-61EB-BE7C-ACE3-EEE309F26266}"/>
                </a:ext>
              </a:extLst>
            </p:cNvPr>
            <p:cNvGrpSpPr/>
            <p:nvPr/>
          </p:nvGrpSpPr>
          <p:grpSpPr>
            <a:xfrm>
              <a:off x="5105516" y="2643603"/>
              <a:ext cx="838084" cy="457200"/>
              <a:chOff x="2585831" y="4219980"/>
              <a:chExt cx="457200" cy="457200"/>
            </a:xfrm>
          </p:grpSpPr>
          <p:grpSp>
            <p:nvGrpSpPr>
              <p:cNvPr id="53" name="Group 52">
                <a:extLst>
                  <a:ext uri="{FF2B5EF4-FFF2-40B4-BE49-F238E27FC236}">
                    <a16:creationId xmlns:a16="http://schemas.microsoft.com/office/drawing/2014/main" id="{3BAC2F8F-B85A-A393-94E5-0FD5F9EE034A}"/>
                  </a:ext>
                </a:extLst>
              </p:cNvPr>
              <p:cNvGrpSpPr/>
              <p:nvPr/>
            </p:nvGrpSpPr>
            <p:grpSpPr>
              <a:xfrm>
                <a:off x="2585831" y="4219980"/>
                <a:ext cx="457200" cy="91440"/>
                <a:chOff x="3352800" y="3851910"/>
                <a:chExt cx="457200" cy="91440"/>
              </a:xfrm>
            </p:grpSpPr>
            <p:sp>
              <p:nvSpPr>
                <p:cNvPr id="55" name="Rectangle 54">
                  <a:extLst>
                    <a:ext uri="{FF2B5EF4-FFF2-40B4-BE49-F238E27FC236}">
                      <a16:creationId xmlns:a16="http://schemas.microsoft.com/office/drawing/2014/main" id="{CD1CD596-12FA-D059-4C8D-30BACE4B0220}"/>
                    </a:ext>
                  </a:extLst>
                </p:cNvPr>
                <p:cNvSpPr/>
                <p:nvPr/>
              </p:nvSpPr>
              <p:spPr>
                <a:xfrm>
                  <a:off x="335280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6" name="Rectangle 55">
                  <a:extLst>
                    <a:ext uri="{FF2B5EF4-FFF2-40B4-BE49-F238E27FC236}">
                      <a16:creationId xmlns:a16="http://schemas.microsoft.com/office/drawing/2014/main" id="{2B65BCEE-1054-F7D2-E767-7FE412E80DC6}"/>
                    </a:ext>
                  </a:extLst>
                </p:cNvPr>
                <p:cNvSpPr/>
                <p:nvPr/>
              </p:nvSpPr>
              <p:spPr>
                <a:xfrm>
                  <a:off x="344424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7" name="Rectangle 56">
                  <a:extLst>
                    <a:ext uri="{FF2B5EF4-FFF2-40B4-BE49-F238E27FC236}">
                      <a16:creationId xmlns:a16="http://schemas.microsoft.com/office/drawing/2014/main" id="{2E3AD58D-CDF2-5BCE-0C73-3BB62F7FFE09}"/>
                    </a:ext>
                  </a:extLst>
                </p:cNvPr>
                <p:cNvSpPr/>
                <p:nvPr/>
              </p:nvSpPr>
              <p:spPr>
                <a:xfrm>
                  <a:off x="353568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8" name="Rectangle 57">
                  <a:extLst>
                    <a:ext uri="{FF2B5EF4-FFF2-40B4-BE49-F238E27FC236}">
                      <a16:creationId xmlns:a16="http://schemas.microsoft.com/office/drawing/2014/main" id="{978B17A2-BD15-B07D-6A4B-EE04DA5E3417}"/>
                    </a:ext>
                  </a:extLst>
                </p:cNvPr>
                <p:cNvSpPr/>
                <p:nvPr/>
              </p:nvSpPr>
              <p:spPr>
                <a:xfrm>
                  <a:off x="362712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9" name="Rectangle 58">
                  <a:extLst>
                    <a:ext uri="{FF2B5EF4-FFF2-40B4-BE49-F238E27FC236}">
                      <a16:creationId xmlns:a16="http://schemas.microsoft.com/office/drawing/2014/main" id="{3B85A557-3989-A823-3FBE-770A89B7E38A}"/>
                    </a:ext>
                  </a:extLst>
                </p:cNvPr>
                <p:cNvSpPr/>
                <p:nvPr/>
              </p:nvSpPr>
              <p:spPr>
                <a:xfrm>
                  <a:off x="371856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grpSp>
          <p:sp>
            <p:nvSpPr>
              <p:cNvPr id="54" name="Rectangle 53">
                <a:extLst>
                  <a:ext uri="{FF2B5EF4-FFF2-40B4-BE49-F238E27FC236}">
                    <a16:creationId xmlns:a16="http://schemas.microsoft.com/office/drawing/2014/main" id="{A117C11C-C9D2-4D13-C40D-FF460440113C}"/>
                  </a:ext>
                </a:extLst>
              </p:cNvPr>
              <p:cNvSpPr/>
              <p:nvPr/>
            </p:nvSpPr>
            <p:spPr>
              <a:xfrm>
                <a:off x="2585831" y="4219980"/>
                <a:ext cx="457200" cy="457200"/>
              </a:xfrm>
              <a:prstGeom prst="rect">
                <a:avLst/>
              </a:prstGeom>
              <a:solidFill>
                <a:schemeClr val="bg1">
                  <a:lumMod val="50000"/>
                </a:schemeClr>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r>
                  <a:rPr lang="en-US" sz="2000" b="1" dirty="0">
                    <a:solidFill>
                      <a:schemeClr val="bg1"/>
                    </a:solidFill>
                    <a:latin typeface="Inconsolata" panose="00000509000000000000" pitchFamily="49" charset="0"/>
                  </a:rPr>
                  <a:t>101</a:t>
                </a:r>
              </a:p>
            </p:txBody>
          </p:sp>
        </p:grpSp>
        <p:grpSp>
          <p:nvGrpSpPr>
            <p:cNvPr id="29" name="Group 28">
              <a:extLst>
                <a:ext uri="{FF2B5EF4-FFF2-40B4-BE49-F238E27FC236}">
                  <a16:creationId xmlns:a16="http://schemas.microsoft.com/office/drawing/2014/main" id="{A2C074C1-D6FB-E605-FDB0-854D51577AC9}"/>
                </a:ext>
              </a:extLst>
            </p:cNvPr>
            <p:cNvGrpSpPr/>
            <p:nvPr/>
          </p:nvGrpSpPr>
          <p:grpSpPr>
            <a:xfrm>
              <a:off x="6045277" y="2643603"/>
              <a:ext cx="838084" cy="457200"/>
              <a:chOff x="3304484" y="4208458"/>
              <a:chExt cx="457200" cy="457200"/>
            </a:xfrm>
          </p:grpSpPr>
          <p:grpSp>
            <p:nvGrpSpPr>
              <p:cNvPr id="46" name="Group 45">
                <a:extLst>
                  <a:ext uri="{FF2B5EF4-FFF2-40B4-BE49-F238E27FC236}">
                    <a16:creationId xmlns:a16="http://schemas.microsoft.com/office/drawing/2014/main" id="{EA499BD0-ADB3-AF59-D82C-042157998EB3}"/>
                  </a:ext>
                </a:extLst>
              </p:cNvPr>
              <p:cNvGrpSpPr/>
              <p:nvPr/>
            </p:nvGrpSpPr>
            <p:grpSpPr>
              <a:xfrm>
                <a:off x="3304484" y="4208458"/>
                <a:ext cx="457200" cy="91440"/>
                <a:chOff x="3352800" y="3851910"/>
                <a:chExt cx="457200" cy="91440"/>
              </a:xfrm>
            </p:grpSpPr>
            <p:sp>
              <p:nvSpPr>
                <p:cNvPr id="48" name="Rectangle 47">
                  <a:extLst>
                    <a:ext uri="{FF2B5EF4-FFF2-40B4-BE49-F238E27FC236}">
                      <a16:creationId xmlns:a16="http://schemas.microsoft.com/office/drawing/2014/main" id="{8347E92C-380E-3236-B7AB-98BD92C3A035}"/>
                    </a:ext>
                  </a:extLst>
                </p:cNvPr>
                <p:cNvSpPr/>
                <p:nvPr/>
              </p:nvSpPr>
              <p:spPr>
                <a:xfrm>
                  <a:off x="335280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9" name="Rectangle 48">
                  <a:extLst>
                    <a:ext uri="{FF2B5EF4-FFF2-40B4-BE49-F238E27FC236}">
                      <a16:creationId xmlns:a16="http://schemas.microsoft.com/office/drawing/2014/main" id="{93634067-903D-6761-75E1-F045C1B028B6}"/>
                    </a:ext>
                  </a:extLst>
                </p:cNvPr>
                <p:cNvSpPr/>
                <p:nvPr/>
              </p:nvSpPr>
              <p:spPr>
                <a:xfrm>
                  <a:off x="344424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0" name="Rectangle 49">
                  <a:extLst>
                    <a:ext uri="{FF2B5EF4-FFF2-40B4-BE49-F238E27FC236}">
                      <a16:creationId xmlns:a16="http://schemas.microsoft.com/office/drawing/2014/main" id="{80CDDFBA-84DD-5D94-7933-86D97C25C780}"/>
                    </a:ext>
                  </a:extLst>
                </p:cNvPr>
                <p:cNvSpPr/>
                <p:nvPr/>
              </p:nvSpPr>
              <p:spPr>
                <a:xfrm>
                  <a:off x="353568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1" name="Rectangle 50">
                  <a:extLst>
                    <a:ext uri="{FF2B5EF4-FFF2-40B4-BE49-F238E27FC236}">
                      <a16:creationId xmlns:a16="http://schemas.microsoft.com/office/drawing/2014/main" id="{E1D3C655-BC4D-DD92-69C7-E9F02D02188A}"/>
                    </a:ext>
                  </a:extLst>
                </p:cNvPr>
                <p:cNvSpPr/>
                <p:nvPr/>
              </p:nvSpPr>
              <p:spPr>
                <a:xfrm>
                  <a:off x="362712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2" name="Rectangle 51">
                  <a:extLst>
                    <a:ext uri="{FF2B5EF4-FFF2-40B4-BE49-F238E27FC236}">
                      <a16:creationId xmlns:a16="http://schemas.microsoft.com/office/drawing/2014/main" id="{5F5C9AD3-8011-6701-F92F-7181DAA141C8}"/>
                    </a:ext>
                  </a:extLst>
                </p:cNvPr>
                <p:cNvSpPr/>
                <p:nvPr/>
              </p:nvSpPr>
              <p:spPr>
                <a:xfrm>
                  <a:off x="371856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grpSp>
          <p:sp>
            <p:nvSpPr>
              <p:cNvPr id="47" name="Rectangle 46">
                <a:extLst>
                  <a:ext uri="{FF2B5EF4-FFF2-40B4-BE49-F238E27FC236}">
                    <a16:creationId xmlns:a16="http://schemas.microsoft.com/office/drawing/2014/main" id="{3B3A37D4-06BD-6FB5-25AB-490E536B1395}"/>
                  </a:ext>
                </a:extLst>
              </p:cNvPr>
              <p:cNvSpPr/>
              <p:nvPr/>
            </p:nvSpPr>
            <p:spPr>
              <a:xfrm>
                <a:off x="3304484" y="4208458"/>
                <a:ext cx="457200" cy="457200"/>
              </a:xfrm>
              <a:prstGeom prst="rect">
                <a:avLst/>
              </a:prstGeom>
              <a:solidFill>
                <a:schemeClr val="bg1">
                  <a:lumMod val="50000"/>
                </a:schemeClr>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r>
                  <a:rPr lang="en-US" sz="2000" b="1" dirty="0">
                    <a:solidFill>
                      <a:schemeClr val="bg1"/>
                    </a:solidFill>
                    <a:latin typeface="Inconsolata" panose="00000509000000000000" pitchFamily="49" charset="0"/>
                  </a:rPr>
                  <a:t>102</a:t>
                </a:r>
              </a:p>
            </p:txBody>
          </p:sp>
        </p:grpSp>
        <p:grpSp>
          <p:nvGrpSpPr>
            <p:cNvPr id="30" name="Group 29">
              <a:extLst>
                <a:ext uri="{FF2B5EF4-FFF2-40B4-BE49-F238E27FC236}">
                  <a16:creationId xmlns:a16="http://schemas.microsoft.com/office/drawing/2014/main" id="{03943D87-55ED-C786-16D5-8BAA28DDA988}"/>
                </a:ext>
              </a:extLst>
            </p:cNvPr>
            <p:cNvGrpSpPr/>
            <p:nvPr/>
          </p:nvGrpSpPr>
          <p:grpSpPr>
            <a:xfrm>
              <a:off x="6985038" y="2643603"/>
              <a:ext cx="838084" cy="457200"/>
              <a:chOff x="5364113" y="4200463"/>
              <a:chExt cx="457200" cy="457200"/>
            </a:xfrm>
          </p:grpSpPr>
          <p:grpSp>
            <p:nvGrpSpPr>
              <p:cNvPr id="39" name="Group 38">
                <a:extLst>
                  <a:ext uri="{FF2B5EF4-FFF2-40B4-BE49-F238E27FC236}">
                    <a16:creationId xmlns:a16="http://schemas.microsoft.com/office/drawing/2014/main" id="{35E22E09-443C-8215-64ED-8FD344BBCFF5}"/>
                  </a:ext>
                </a:extLst>
              </p:cNvPr>
              <p:cNvGrpSpPr/>
              <p:nvPr/>
            </p:nvGrpSpPr>
            <p:grpSpPr>
              <a:xfrm>
                <a:off x="5364113" y="4200463"/>
                <a:ext cx="457200" cy="91440"/>
                <a:chOff x="3352800" y="3851910"/>
                <a:chExt cx="457200" cy="91440"/>
              </a:xfrm>
            </p:grpSpPr>
            <p:sp>
              <p:nvSpPr>
                <p:cNvPr id="41" name="Rectangle 40">
                  <a:extLst>
                    <a:ext uri="{FF2B5EF4-FFF2-40B4-BE49-F238E27FC236}">
                      <a16:creationId xmlns:a16="http://schemas.microsoft.com/office/drawing/2014/main" id="{2350E374-6A6A-3D97-0328-8240D7D3AEF6}"/>
                    </a:ext>
                  </a:extLst>
                </p:cNvPr>
                <p:cNvSpPr/>
                <p:nvPr/>
              </p:nvSpPr>
              <p:spPr>
                <a:xfrm>
                  <a:off x="335280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2" name="Rectangle 41">
                  <a:extLst>
                    <a:ext uri="{FF2B5EF4-FFF2-40B4-BE49-F238E27FC236}">
                      <a16:creationId xmlns:a16="http://schemas.microsoft.com/office/drawing/2014/main" id="{1EB2CF31-473D-A1ED-55BD-583013F753DA}"/>
                    </a:ext>
                  </a:extLst>
                </p:cNvPr>
                <p:cNvSpPr/>
                <p:nvPr/>
              </p:nvSpPr>
              <p:spPr>
                <a:xfrm>
                  <a:off x="344424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3" name="Rectangle 42">
                  <a:extLst>
                    <a:ext uri="{FF2B5EF4-FFF2-40B4-BE49-F238E27FC236}">
                      <a16:creationId xmlns:a16="http://schemas.microsoft.com/office/drawing/2014/main" id="{826AF1F5-4A23-A938-E083-7B7AA5476EA6}"/>
                    </a:ext>
                  </a:extLst>
                </p:cNvPr>
                <p:cNvSpPr/>
                <p:nvPr/>
              </p:nvSpPr>
              <p:spPr>
                <a:xfrm>
                  <a:off x="353568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4" name="Rectangle 43">
                  <a:extLst>
                    <a:ext uri="{FF2B5EF4-FFF2-40B4-BE49-F238E27FC236}">
                      <a16:creationId xmlns:a16="http://schemas.microsoft.com/office/drawing/2014/main" id="{A5BD0FE7-180F-16F1-4446-E88AEE29D7BE}"/>
                    </a:ext>
                  </a:extLst>
                </p:cNvPr>
                <p:cNvSpPr/>
                <p:nvPr/>
              </p:nvSpPr>
              <p:spPr>
                <a:xfrm>
                  <a:off x="362712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5" name="Rectangle 44">
                  <a:extLst>
                    <a:ext uri="{FF2B5EF4-FFF2-40B4-BE49-F238E27FC236}">
                      <a16:creationId xmlns:a16="http://schemas.microsoft.com/office/drawing/2014/main" id="{0C2430E0-A971-51E9-3F68-95288C13D4EC}"/>
                    </a:ext>
                  </a:extLst>
                </p:cNvPr>
                <p:cNvSpPr/>
                <p:nvPr/>
              </p:nvSpPr>
              <p:spPr>
                <a:xfrm>
                  <a:off x="371856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grpSp>
          <p:sp>
            <p:nvSpPr>
              <p:cNvPr id="40" name="Rectangle 39">
                <a:extLst>
                  <a:ext uri="{FF2B5EF4-FFF2-40B4-BE49-F238E27FC236}">
                    <a16:creationId xmlns:a16="http://schemas.microsoft.com/office/drawing/2014/main" id="{F0199751-9EE8-5638-4209-7FE6FEF6F598}"/>
                  </a:ext>
                </a:extLst>
              </p:cNvPr>
              <p:cNvSpPr/>
              <p:nvPr/>
            </p:nvSpPr>
            <p:spPr>
              <a:xfrm>
                <a:off x="5364113" y="4200463"/>
                <a:ext cx="457200" cy="457200"/>
              </a:xfrm>
              <a:prstGeom prst="rect">
                <a:avLst/>
              </a:prstGeom>
              <a:solidFill>
                <a:schemeClr val="bg1">
                  <a:lumMod val="50000"/>
                </a:schemeClr>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r>
                  <a:rPr lang="en-US" sz="2000" b="1" dirty="0">
                    <a:solidFill>
                      <a:schemeClr val="bg1"/>
                    </a:solidFill>
                    <a:latin typeface="Inconsolata" panose="00000509000000000000" pitchFamily="49" charset="0"/>
                  </a:rPr>
                  <a:t>103</a:t>
                </a:r>
              </a:p>
            </p:txBody>
          </p:sp>
        </p:grpSp>
        <p:grpSp>
          <p:nvGrpSpPr>
            <p:cNvPr id="31" name="Group 30">
              <a:extLst>
                <a:ext uri="{FF2B5EF4-FFF2-40B4-BE49-F238E27FC236}">
                  <a16:creationId xmlns:a16="http://schemas.microsoft.com/office/drawing/2014/main" id="{21F05D78-5EB0-AD27-D9ED-22F890F3629A}"/>
                </a:ext>
              </a:extLst>
            </p:cNvPr>
            <p:cNvGrpSpPr/>
            <p:nvPr/>
          </p:nvGrpSpPr>
          <p:grpSpPr>
            <a:xfrm>
              <a:off x="7924800" y="2643603"/>
              <a:ext cx="838084" cy="457200"/>
              <a:chOff x="6082766" y="4188941"/>
              <a:chExt cx="457200" cy="457200"/>
            </a:xfrm>
          </p:grpSpPr>
          <p:grpSp>
            <p:nvGrpSpPr>
              <p:cNvPr id="32" name="Group 31">
                <a:extLst>
                  <a:ext uri="{FF2B5EF4-FFF2-40B4-BE49-F238E27FC236}">
                    <a16:creationId xmlns:a16="http://schemas.microsoft.com/office/drawing/2014/main" id="{2EE5C447-300F-4B5D-D3ED-426CC2BD8E10}"/>
                  </a:ext>
                </a:extLst>
              </p:cNvPr>
              <p:cNvGrpSpPr/>
              <p:nvPr/>
            </p:nvGrpSpPr>
            <p:grpSpPr>
              <a:xfrm>
                <a:off x="6082766" y="4188941"/>
                <a:ext cx="457200" cy="91440"/>
                <a:chOff x="3352800" y="3851910"/>
                <a:chExt cx="457200" cy="91440"/>
              </a:xfrm>
            </p:grpSpPr>
            <p:sp>
              <p:nvSpPr>
                <p:cNvPr id="34" name="Rectangle 33">
                  <a:extLst>
                    <a:ext uri="{FF2B5EF4-FFF2-40B4-BE49-F238E27FC236}">
                      <a16:creationId xmlns:a16="http://schemas.microsoft.com/office/drawing/2014/main" id="{9B852191-904D-B089-AAFD-97ADEAE785CB}"/>
                    </a:ext>
                  </a:extLst>
                </p:cNvPr>
                <p:cNvSpPr/>
                <p:nvPr/>
              </p:nvSpPr>
              <p:spPr>
                <a:xfrm>
                  <a:off x="335280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35" name="Rectangle 34">
                  <a:extLst>
                    <a:ext uri="{FF2B5EF4-FFF2-40B4-BE49-F238E27FC236}">
                      <a16:creationId xmlns:a16="http://schemas.microsoft.com/office/drawing/2014/main" id="{6E66A0CB-9504-57DA-FAA7-4B40AC91930A}"/>
                    </a:ext>
                  </a:extLst>
                </p:cNvPr>
                <p:cNvSpPr/>
                <p:nvPr/>
              </p:nvSpPr>
              <p:spPr>
                <a:xfrm>
                  <a:off x="344424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36" name="Rectangle 35">
                  <a:extLst>
                    <a:ext uri="{FF2B5EF4-FFF2-40B4-BE49-F238E27FC236}">
                      <a16:creationId xmlns:a16="http://schemas.microsoft.com/office/drawing/2014/main" id="{EC6826F1-D7A6-5880-9C16-9D81A3F3C00C}"/>
                    </a:ext>
                  </a:extLst>
                </p:cNvPr>
                <p:cNvSpPr/>
                <p:nvPr/>
              </p:nvSpPr>
              <p:spPr>
                <a:xfrm>
                  <a:off x="353568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37" name="Rectangle 36">
                  <a:extLst>
                    <a:ext uri="{FF2B5EF4-FFF2-40B4-BE49-F238E27FC236}">
                      <a16:creationId xmlns:a16="http://schemas.microsoft.com/office/drawing/2014/main" id="{D33D0D13-3B19-0446-7A78-2F6B7B40D3FB}"/>
                    </a:ext>
                  </a:extLst>
                </p:cNvPr>
                <p:cNvSpPr/>
                <p:nvPr/>
              </p:nvSpPr>
              <p:spPr>
                <a:xfrm>
                  <a:off x="362712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38" name="Rectangle 37">
                  <a:extLst>
                    <a:ext uri="{FF2B5EF4-FFF2-40B4-BE49-F238E27FC236}">
                      <a16:creationId xmlns:a16="http://schemas.microsoft.com/office/drawing/2014/main" id="{7207BDB7-A9D9-4C9D-9E7E-0FACF30782A8}"/>
                    </a:ext>
                  </a:extLst>
                </p:cNvPr>
                <p:cNvSpPr/>
                <p:nvPr/>
              </p:nvSpPr>
              <p:spPr>
                <a:xfrm>
                  <a:off x="3718560" y="3851910"/>
                  <a:ext cx="91440" cy="91440"/>
                </a:xfrm>
                <a:prstGeom prst="rect">
                  <a:avLst/>
                </a:prstGeom>
                <a:solidFill>
                  <a:schemeClr val="bg1"/>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grpSp>
          <p:sp>
            <p:nvSpPr>
              <p:cNvPr id="33" name="Rectangle 32">
                <a:extLst>
                  <a:ext uri="{FF2B5EF4-FFF2-40B4-BE49-F238E27FC236}">
                    <a16:creationId xmlns:a16="http://schemas.microsoft.com/office/drawing/2014/main" id="{460A3D07-2D9C-42B1-5FE2-A4DA52DE257D}"/>
                  </a:ext>
                </a:extLst>
              </p:cNvPr>
              <p:cNvSpPr/>
              <p:nvPr/>
            </p:nvSpPr>
            <p:spPr>
              <a:xfrm>
                <a:off x="6082766" y="4188941"/>
                <a:ext cx="457200" cy="457200"/>
              </a:xfrm>
              <a:prstGeom prst="rect">
                <a:avLst/>
              </a:prstGeom>
              <a:solidFill>
                <a:schemeClr val="bg1">
                  <a:lumMod val="50000"/>
                </a:schemeClr>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r>
                  <a:rPr lang="en-US" sz="2000" b="1" dirty="0">
                    <a:solidFill>
                      <a:schemeClr val="bg1"/>
                    </a:solidFill>
                    <a:latin typeface="Inconsolata" panose="00000509000000000000" pitchFamily="49" charset="0"/>
                  </a:rPr>
                  <a:t>104</a:t>
                </a:r>
              </a:p>
            </p:txBody>
          </p:sp>
        </p:grpSp>
      </p:grpSp>
      <p:cxnSp>
        <p:nvCxnSpPr>
          <p:cNvPr id="60" name="Straight Arrow Connector 6">
            <a:extLst>
              <a:ext uri="{FF2B5EF4-FFF2-40B4-BE49-F238E27FC236}">
                <a16:creationId xmlns:a16="http://schemas.microsoft.com/office/drawing/2014/main" id="{B7356D17-2BE0-7E65-98F9-32BAC2A7C842}"/>
              </a:ext>
            </a:extLst>
          </p:cNvPr>
          <p:cNvCxnSpPr>
            <a:cxnSpLocks/>
            <a:stCxn id="23" idx="2"/>
            <a:endCxn id="57" idx="0"/>
          </p:cNvCxnSpPr>
          <p:nvPr/>
        </p:nvCxnSpPr>
        <p:spPr bwMode="auto">
          <a:xfrm rot="5400000">
            <a:off x="5792216" y="1977955"/>
            <a:ext cx="550391" cy="780904"/>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1" name="Straight Arrow Connector 6">
            <a:extLst>
              <a:ext uri="{FF2B5EF4-FFF2-40B4-BE49-F238E27FC236}">
                <a16:creationId xmlns:a16="http://schemas.microsoft.com/office/drawing/2014/main" id="{BB2EFF30-E532-840B-CC6E-E80EBC731566}"/>
              </a:ext>
            </a:extLst>
          </p:cNvPr>
          <p:cNvCxnSpPr>
            <a:cxnSpLocks/>
            <a:stCxn id="24" idx="2"/>
            <a:endCxn id="59" idx="0"/>
          </p:cNvCxnSpPr>
          <p:nvPr/>
        </p:nvCxnSpPr>
        <p:spPr bwMode="auto">
          <a:xfrm rot="5400000">
            <a:off x="6016990" y="2088414"/>
            <a:ext cx="550391" cy="559986"/>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2" name="Straight Arrow Connector 6">
            <a:extLst>
              <a:ext uri="{FF2B5EF4-FFF2-40B4-BE49-F238E27FC236}">
                <a16:creationId xmlns:a16="http://schemas.microsoft.com/office/drawing/2014/main" id="{1E2B37E7-CFCF-0D14-11C8-CCB1C882626B}"/>
              </a:ext>
            </a:extLst>
          </p:cNvPr>
          <p:cNvCxnSpPr>
            <a:cxnSpLocks/>
            <a:stCxn id="21" idx="2"/>
            <a:endCxn id="52" idx="0"/>
          </p:cNvCxnSpPr>
          <p:nvPr/>
        </p:nvCxnSpPr>
        <p:spPr bwMode="auto">
          <a:xfrm rot="5400000">
            <a:off x="6696450" y="2348716"/>
            <a:ext cx="550391" cy="39383"/>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3" name="Straight Arrow Connector 6">
            <a:extLst>
              <a:ext uri="{FF2B5EF4-FFF2-40B4-BE49-F238E27FC236}">
                <a16:creationId xmlns:a16="http://schemas.microsoft.com/office/drawing/2014/main" id="{14E585EB-C270-FD21-968F-4B96F1416F7E}"/>
              </a:ext>
            </a:extLst>
          </p:cNvPr>
          <p:cNvCxnSpPr>
            <a:cxnSpLocks/>
            <a:stCxn id="20" idx="2"/>
            <a:endCxn id="50" idx="0"/>
          </p:cNvCxnSpPr>
          <p:nvPr/>
        </p:nvCxnSpPr>
        <p:spPr bwMode="auto">
          <a:xfrm rot="5400000">
            <a:off x="6471676" y="2238257"/>
            <a:ext cx="550391" cy="260301"/>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4" name="Straight Arrow Connector 6">
            <a:extLst>
              <a:ext uri="{FF2B5EF4-FFF2-40B4-BE49-F238E27FC236}">
                <a16:creationId xmlns:a16="http://schemas.microsoft.com/office/drawing/2014/main" id="{D75F943A-579E-E75F-FF75-215893146343}"/>
              </a:ext>
            </a:extLst>
          </p:cNvPr>
          <p:cNvCxnSpPr>
            <a:cxnSpLocks/>
            <a:stCxn id="19" idx="2"/>
            <a:endCxn id="48" idx="0"/>
          </p:cNvCxnSpPr>
          <p:nvPr/>
        </p:nvCxnSpPr>
        <p:spPr bwMode="auto">
          <a:xfrm rot="5400000">
            <a:off x="6246901" y="2127798"/>
            <a:ext cx="550391" cy="481219"/>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5" name="Straight Arrow Connector 6">
            <a:extLst>
              <a:ext uri="{FF2B5EF4-FFF2-40B4-BE49-F238E27FC236}">
                <a16:creationId xmlns:a16="http://schemas.microsoft.com/office/drawing/2014/main" id="{6305AB65-AE8F-09A5-ECA3-BC88856DD699}"/>
              </a:ext>
            </a:extLst>
          </p:cNvPr>
          <p:cNvCxnSpPr>
            <a:cxnSpLocks/>
            <a:stCxn id="15" idx="2"/>
            <a:endCxn id="38" idx="0"/>
          </p:cNvCxnSpPr>
          <p:nvPr/>
        </p:nvCxnSpPr>
        <p:spPr bwMode="auto">
          <a:xfrm rot="16200000" flipH="1">
            <a:off x="8055369" y="1867495"/>
            <a:ext cx="550391" cy="1001823"/>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6" name="Straight Arrow Connector 6">
            <a:extLst>
              <a:ext uri="{FF2B5EF4-FFF2-40B4-BE49-F238E27FC236}">
                <a16:creationId xmlns:a16="http://schemas.microsoft.com/office/drawing/2014/main" id="{1A8E6A60-AE2D-5365-C1E8-B32A9637996B}"/>
              </a:ext>
            </a:extLst>
          </p:cNvPr>
          <p:cNvCxnSpPr>
            <a:cxnSpLocks/>
            <a:stCxn id="14" idx="2"/>
            <a:endCxn id="36" idx="0"/>
          </p:cNvCxnSpPr>
          <p:nvPr/>
        </p:nvCxnSpPr>
        <p:spPr bwMode="auto">
          <a:xfrm rot="16200000" flipH="1">
            <a:off x="7830595" y="1977954"/>
            <a:ext cx="550391" cy="780905"/>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7" name="Straight Arrow Connector 6">
            <a:extLst>
              <a:ext uri="{FF2B5EF4-FFF2-40B4-BE49-F238E27FC236}">
                <a16:creationId xmlns:a16="http://schemas.microsoft.com/office/drawing/2014/main" id="{542375EC-C375-D0DA-8AE4-252BF32C2F6E}"/>
              </a:ext>
            </a:extLst>
          </p:cNvPr>
          <p:cNvCxnSpPr>
            <a:cxnSpLocks/>
            <a:stCxn id="13" idx="2"/>
            <a:endCxn id="34" idx="0"/>
          </p:cNvCxnSpPr>
          <p:nvPr/>
        </p:nvCxnSpPr>
        <p:spPr bwMode="auto">
          <a:xfrm rot="16200000" flipH="1">
            <a:off x="7605820" y="2088413"/>
            <a:ext cx="550391" cy="559987"/>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8" name="Straight Arrow Connector 6">
            <a:extLst>
              <a:ext uri="{FF2B5EF4-FFF2-40B4-BE49-F238E27FC236}">
                <a16:creationId xmlns:a16="http://schemas.microsoft.com/office/drawing/2014/main" id="{EF5F68CA-BF12-F75F-0A3F-B103B4906BB3}"/>
              </a:ext>
            </a:extLst>
          </p:cNvPr>
          <p:cNvCxnSpPr>
            <a:cxnSpLocks/>
            <a:stCxn id="18" idx="2"/>
            <a:endCxn id="45" idx="0"/>
          </p:cNvCxnSpPr>
          <p:nvPr/>
        </p:nvCxnSpPr>
        <p:spPr bwMode="auto">
          <a:xfrm rot="16200000" flipH="1">
            <a:off x="7375909" y="2127797"/>
            <a:ext cx="550391" cy="481220"/>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9" name="Straight Arrow Connector 6">
            <a:extLst>
              <a:ext uri="{FF2B5EF4-FFF2-40B4-BE49-F238E27FC236}">
                <a16:creationId xmlns:a16="http://schemas.microsoft.com/office/drawing/2014/main" id="{21379FE9-0A3D-885F-AAF7-7F5F88DF248B}"/>
              </a:ext>
            </a:extLst>
          </p:cNvPr>
          <p:cNvCxnSpPr>
            <a:cxnSpLocks/>
            <a:stCxn id="17" idx="2"/>
            <a:endCxn id="43" idx="0"/>
          </p:cNvCxnSpPr>
          <p:nvPr/>
        </p:nvCxnSpPr>
        <p:spPr bwMode="auto">
          <a:xfrm rot="16200000" flipH="1">
            <a:off x="7151135" y="2238256"/>
            <a:ext cx="550391" cy="260302"/>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70" name="Straight Arrow Connector 6">
            <a:extLst>
              <a:ext uri="{FF2B5EF4-FFF2-40B4-BE49-F238E27FC236}">
                <a16:creationId xmlns:a16="http://schemas.microsoft.com/office/drawing/2014/main" id="{86409EBA-129E-D097-3D76-AF88CFDC5050}"/>
              </a:ext>
            </a:extLst>
          </p:cNvPr>
          <p:cNvCxnSpPr>
            <a:cxnSpLocks/>
            <a:stCxn id="16" idx="2"/>
            <a:endCxn id="41" idx="0"/>
          </p:cNvCxnSpPr>
          <p:nvPr/>
        </p:nvCxnSpPr>
        <p:spPr bwMode="auto">
          <a:xfrm rot="16200000" flipH="1">
            <a:off x="6926360" y="2348715"/>
            <a:ext cx="550391" cy="39384"/>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sp>
        <p:nvSpPr>
          <p:cNvPr id="71" name="Rectangle 1375">
            <a:extLst>
              <a:ext uri="{FF2B5EF4-FFF2-40B4-BE49-F238E27FC236}">
                <a16:creationId xmlns:a16="http://schemas.microsoft.com/office/drawing/2014/main" id="{E4C9D23A-75DC-8E85-A7F4-A911A652A92C}"/>
              </a:ext>
            </a:extLst>
          </p:cNvPr>
          <p:cNvSpPr>
            <a:spLocks noChangeArrowheads="1"/>
          </p:cNvSpPr>
          <p:nvPr/>
        </p:nvSpPr>
        <p:spPr bwMode="auto">
          <a:xfrm>
            <a:off x="6370320" y="3181350"/>
            <a:ext cx="1283205" cy="375104"/>
          </a:xfrm>
          <a:prstGeom prst="rect">
            <a:avLst/>
          </a:prstGeom>
          <a:noFill/>
          <a:ln>
            <a:noFill/>
          </a:ln>
        </p:spPr>
        <p:txBody>
          <a:bodyPr wrap="none" lIns="67866" tIns="33338" rIns="67866" bIns="33338">
            <a:spAutoFit/>
          </a:bodyPr>
          <a:lstStyle/>
          <a:p>
            <a:pPr>
              <a:defRPr/>
            </a:pPr>
            <a:r>
              <a:rPr lang="en-US" sz="2000" b="1" i="1" dirty="0">
                <a:solidFill>
                  <a:srgbClr val="646464"/>
                </a:solidFill>
                <a:latin typeface="Crimson Text" panose="02000503000000000000" pitchFamily="2" charset="0"/>
              </a:rPr>
              <a:t>Tuple Pages</a:t>
            </a:r>
          </a:p>
        </p:txBody>
      </p:sp>
    </p:spTree>
    <p:extLst>
      <p:ext uri="{BB962C8B-B14F-4D97-AF65-F5344CB8AC3E}">
        <p14:creationId xmlns:p14="http://schemas.microsoft.com/office/powerpoint/2010/main" val="2998328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250"/>
                                        <p:tgtEl>
                                          <p:spTgt spid="26"/>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up)">
                                      <p:cBhvr>
                                        <p:cTn id="11" dur="250"/>
                                        <p:tgtEl>
                                          <p:spTgt spid="60"/>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up)">
                                      <p:cBhvr>
                                        <p:cTn id="15" dur="250"/>
                                        <p:tgtEl>
                                          <p:spTgt spid="61"/>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up)">
                                      <p:cBhvr>
                                        <p:cTn id="19" dur="250"/>
                                        <p:tgtEl>
                                          <p:spTgt spid="64"/>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up)">
                                      <p:cBhvr>
                                        <p:cTn id="23" dur="250"/>
                                        <p:tgtEl>
                                          <p:spTgt spid="63"/>
                                        </p:tgtEl>
                                      </p:cBhvr>
                                    </p:animEffect>
                                  </p:childTnLst>
                                </p:cTn>
                              </p:par>
                            </p:childTnLst>
                          </p:cTn>
                        </p:par>
                        <p:par>
                          <p:cTn id="24" fill="hold">
                            <p:stCondLst>
                              <p:cond delay="1250"/>
                            </p:stCondLst>
                            <p:childTnLst>
                              <p:par>
                                <p:cTn id="25" presetID="22" presetClass="entr" presetSubtype="1"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up)">
                                      <p:cBhvr>
                                        <p:cTn id="27" dur="250"/>
                                        <p:tgtEl>
                                          <p:spTgt spid="62"/>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up)">
                                      <p:cBhvr>
                                        <p:cTn id="31" dur="250"/>
                                        <p:tgtEl>
                                          <p:spTgt spid="70"/>
                                        </p:tgtEl>
                                      </p:cBhvr>
                                    </p:animEffect>
                                  </p:childTnLst>
                                </p:cTn>
                              </p:par>
                            </p:childTnLst>
                          </p:cTn>
                        </p:par>
                        <p:par>
                          <p:cTn id="32" fill="hold">
                            <p:stCondLst>
                              <p:cond delay="1750"/>
                            </p:stCondLst>
                            <p:childTnLst>
                              <p:par>
                                <p:cTn id="33" presetID="22" presetClass="entr" presetSubtype="1" fill="hold" nodeType="after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up)">
                                      <p:cBhvr>
                                        <p:cTn id="35" dur="250"/>
                                        <p:tgtEl>
                                          <p:spTgt spid="69"/>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up)">
                                      <p:cBhvr>
                                        <p:cTn id="39" dur="250"/>
                                        <p:tgtEl>
                                          <p:spTgt spid="68"/>
                                        </p:tgtEl>
                                      </p:cBhvr>
                                    </p:animEffect>
                                  </p:childTnLst>
                                </p:cTn>
                              </p:par>
                            </p:childTnLst>
                          </p:cTn>
                        </p:par>
                        <p:par>
                          <p:cTn id="40" fill="hold">
                            <p:stCondLst>
                              <p:cond delay="2250"/>
                            </p:stCondLst>
                            <p:childTnLst>
                              <p:par>
                                <p:cTn id="41" presetID="22" presetClass="entr" presetSubtype="1"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up)">
                                      <p:cBhvr>
                                        <p:cTn id="43" dur="250"/>
                                        <p:tgtEl>
                                          <p:spTgt spid="67"/>
                                        </p:tgtEl>
                                      </p:cBhvr>
                                    </p:animEffect>
                                  </p:childTnLst>
                                </p:cTn>
                              </p:par>
                            </p:childTnLst>
                          </p:cTn>
                        </p:par>
                        <p:par>
                          <p:cTn id="44" fill="hold">
                            <p:stCondLst>
                              <p:cond delay="2500"/>
                            </p:stCondLst>
                            <p:childTnLst>
                              <p:par>
                                <p:cTn id="45" presetID="22" presetClass="entr" presetSubtype="1"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up)">
                                      <p:cBhvr>
                                        <p:cTn id="47" dur="250"/>
                                        <p:tgtEl>
                                          <p:spTgt spid="66"/>
                                        </p:tgtEl>
                                      </p:cBhvr>
                                    </p:animEffect>
                                  </p:childTnLst>
                                </p:cTn>
                              </p:par>
                            </p:childTnLst>
                          </p:cTn>
                        </p:par>
                        <p:par>
                          <p:cTn id="48" fill="hold">
                            <p:stCondLst>
                              <p:cond delay="2750"/>
                            </p:stCondLst>
                            <p:childTnLst>
                              <p:par>
                                <p:cTn id="49" presetID="22" presetClass="entr" presetSubtype="1" fill="hold" nodeType="after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wipe(up)">
                                      <p:cBhvr>
                                        <p:cTn id="51" dur="2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EAF4-0EEF-4921-E374-F662F45B7F07}"/>
              </a:ext>
            </a:extLst>
          </p:cNvPr>
          <p:cNvSpPr>
            <a:spLocks noGrp="1"/>
          </p:cNvSpPr>
          <p:nvPr>
            <p:ph type="title"/>
          </p:nvPr>
        </p:nvSpPr>
        <p:spPr/>
        <p:txBody>
          <a:bodyPr/>
          <a:lstStyle/>
          <a:p>
            <a:r>
              <a:rPr lang="en-US" dirty="0"/>
              <a:t>Using </a:t>
            </a:r>
            <a:r>
              <a:rPr lang="en-US" dirty="0" err="1"/>
              <a:t>B+Trees</a:t>
            </a:r>
            <a:r>
              <a:rPr lang="en-US" dirty="0"/>
              <a:t> For Sorting</a:t>
            </a:r>
          </a:p>
        </p:txBody>
      </p:sp>
      <p:sp>
        <p:nvSpPr>
          <p:cNvPr id="4" name="Slide Number Placeholder 3">
            <a:extLst>
              <a:ext uri="{FF2B5EF4-FFF2-40B4-BE49-F238E27FC236}">
                <a16:creationId xmlns:a16="http://schemas.microsoft.com/office/drawing/2014/main" id="{26A84E71-2BE6-282B-E25D-C3C28647204D}"/>
              </a:ext>
            </a:extLst>
          </p:cNvPr>
          <p:cNvSpPr>
            <a:spLocks noGrp="1"/>
          </p:cNvSpPr>
          <p:nvPr>
            <p:ph type="sldNum" sz="quarter" idx="4"/>
          </p:nvPr>
        </p:nvSpPr>
        <p:spPr/>
        <p:txBody>
          <a:bodyPr/>
          <a:lstStyle/>
          <a:p>
            <a:fld id="{97DD1AB5-42BA-4E8A-BFEE-435884E16AAB}" type="slidenum">
              <a:rPr lang="en-US" smtClean="0"/>
              <a:pPr/>
              <a:t>21</a:t>
            </a:fld>
            <a:endParaRPr lang="en-US" dirty="0"/>
          </a:p>
        </p:txBody>
      </p:sp>
      <p:sp>
        <p:nvSpPr>
          <p:cNvPr id="5" name="Content Placeholder 3">
            <a:extLst>
              <a:ext uri="{FF2B5EF4-FFF2-40B4-BE49-F238E27FC236}">
                <a16:creationId xmlns:a16="http://schemas.microsoft.com/office/drawing/2014/main" id="{249C07A3-D0C1-28D5-6158-A07C5C3C15FC}"/>
              </a:ext>
            </a:extLst>
          </p:cNvPr>
          <p:cNvSpPr>
            <a:spLocks noGrp="1"/>
          </p:cNvSpPr>
          <p:nvPr>
            <p:ph idx="1"/>
          </p:nvPr>
        </p:nvSpPr>
        <p:spPr>
          <a:xfrm>
            <a:off x="457200" y="971550"/>
            <a:ext cx="4754880" cy="3657600"/>
          </a:xfrm>
        </p:spPr>
        <p:txBody>
          <a:bodyPr/>
          <a:lstStyle/>
          <a:p>
            <a:r>
              <a:rPr lang="en-US" dirty="0">
                <a:ea typeface="Proxima Nova Regular" charset="0"/>
              </a:rPr>
              <a:t>Chase each pointer to the page that contains the data.</a:t>
            </a:r>
          </a:p>
          <a:p>
            <a:endParaRPr lang="en-US" sz="1600" dirty="0">
              <a:ea typeface="Proxima Nova Regular" charset="0"/>
            </a:endParaRPr>
          </a:p>
          <a:p>
            <a:r>
              <a:rPr lang="it-IT" dirty="0"/>
              <a:t>This is almost always a bad idea except for Top-N queries where N is small enough relative to total number of tuples in table.</a:t>
            </a:r>
          </a:p>
          <a:p>
            <a:pPr lvl="1"/>
            <a:r>
              <a:rPr lang="it-IT" dirty="0"/>
              <a:t>In general, one I/O per data record. </a:t>
            </a:r>
            <a:endParaRPr lang="en-US" dirty="0"/>
          </a:p>
        </p:txBody>
      </p:sp>
      <p:grpSp>
        <p:nvGrpSpPr>
          <p:cNvPr id="6" name="Group 5">
            <a:extLst>
              <a:ext uri="{FF2B5EF4-FFF2-40B4-BE49-F238E27FC236}">
                <a16:creationId xmlns:a16="http://schemas.microsoft.com/office/drawing/2014/main" id="{C5375CB7-024A-7EC2-9044-D1914357FC11}"/>
              </a:ext>
            </a:extLst>
          </p:cNvPr>
          <p:cNvGrpSpPr/>
          <p:nvPr/>
        </p:nvGrpSpPr>
        <p:grpSpPr>
          <a:xfrm>
            <a:off x="6286389" y="1337176"/>
            <a:ext cx="1600422" cy="752568"/>
            <a:chOff x="1771539" y="1885950"/>
            <a:chExt cx="1600422" cy="752568"/>
          </a:xfrm>
        </p:grpSpPr>
        <p:sp>
          <p:nvSpPr>
            <p:cNvPr id="7" name="Isosceles Triangle 40">
              <a:extLst>
                <a:ext uri="{FF2B5EF4-FFF2-40B4-BE49-F238E27FC236}">
                  <a16:creationId xmlns:a16="http://schemas.microsoft.com/office/drawing/2014/main" id="{2B3B36F7-D9DC-C451-BCD5-EA7DABF91DA9}"/>
                </a:ext>
              </a:extLst>
            </p:cNvPr>
            <p:cNvSpPr/>
            <p:nvPr/>
          </p:nvSpPr>
          <p:spPr bwMode="auto">
            <a:xfrm>
              <a:off x="1771650" y="1885950"/>
              <a:ext cx="1600200" cy="628650"/>
            </a:xfrm>
            <a:prstGeom prst="triangle">
              <a:avLst/>
            </a:prstGeom>
            <a:solidFill>
              <a:schemeClr val="bg1">
                <a:lumMod val="95000"/>
              </a:schemeClr>
            </a:solidFill>
            <a:ln w="28575" cap="flat" cmpd="sng" algn="ctr">
              <a:solidFill>
                <a:srgbClr val="646464"/>
              </a:solidFill>
              <a:prstDash val="solid"/>
              <a:round/>
              <a:headEnd type="none" w="sm" len="sm"/>
              <a:tailEnd type="triangle" w="med" len="med"/>
            </a:ln>
            <a:effectLst/>
          </p:spPr>
          <p:txBody>
            <a:bodyPr wrap="none" anchor="ctr"/>
            <a:lstStyle/>
            <a:p>
              <a:pPr>
                <a:defRPr/>
              </a:pPr>
              <a:endParaRPr lang="en-US" sz="1350">
                <a:latin typeface="Times New Roman" pitchFamily="-112" charset="0"/>
              </a:endParaRPr>
            </a:p>
          </p:txBody>
        </p:sp>
        <p:grpSp>
          <p:nvGrpSpPr>
            <p:cNvPr id="8" name="Group 4">
              <a:extLst>
                <a:ext uri="{FF2B5EF4-FFF2-40B4-BE49-F238E27FC236}">
                  <a16:creationId xmlns:a16="http://schemas.microsoft.com/office/drawing/2014/main" id="{0633F180-962C-A383-2033-26D91BE66303}"/>
                </a:ext>
              </a:extLst>
            </p:cNvPr>
            <p:cNvGrpSpPr>
              <a:grpSpLocks/>
            </p:cNvGrpSpPr>
            <p:nvPr/>
          </p:nvGrpSpPr>
          <p:grpSpPr bwMode="auto">
            <a:xfrm>
              <a:off x="1771539" y="2524188"/>
              <a:ext cx="342947" cy="114330"/>
              <a:chOff x="609600" y="3827324"/>
              <a:chExt cx="457200" cy="152400"/>
            </a:xfrm>
          </p:grpSpPr>
          <p:sp>
            <p:nvSpPr>
              <p:cNvPr id="21" name="Rectangle 3">
                <a:extLst>
                  <a:ext uri="{FF2B5EF4-FFF2-40B4-BE49-F238E27FC236}">
                    <a16:creationId xmlns:a16="http://schemas.microsoft.com/office/drawing/2014/main" id="{4EB14953-C79D-0F55-63B0-C4AFD24E8C1E}"/>
                  </a:ext>
                </a:extLst>
              </p:cNvPr>
              <p:cNvSpPr>
                <a:spLocks noChangeArrowheads="1"/>
              </p:cNvSpPr>
              <p:nvPr/>
            </p:nvSpPr>
            <p:spPr bwMode="auto">
              <a:xfrm>
                <a:off x="6096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22" name="Rectangle 12">
                <a:extLst>
                  <a:ext uri="{FF2B5EF4-FFF2-40B4-BE49-F238E27FC236}">
                    <a16:creationId xmlns:a16="http://schemas.microsoft.com/office/drawing/2014/main" id="{6536C8E0-F78A-C596-15B7-E6475386DC95}"/>
                  </a:ext>
                </a:extLst>
              </p:cNvPr>
              <p:cNvSpPr>
                <a:spLocks noChangeArrowheads="1"/>
              </p:cNvSpPr>
              <p:nvPr/>
            </p:nvSpPr>
            <p:spPr bwMode="auto">
              <a:xfrm>
                <a:off x="7620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23" name="Rectangle 13">
                <a:extLst>
                  <a:ext uri="{FF2B5EF4-FFF2-40B4-BE49-F238E27FC236}">
                    <a16:creationId xmlns:a16="http://schemas.microsoft.com/office/drawing/2014/main" id="{C9DDD7D4-C2AC-DD33-1C6C-72A9145D3DEE}"/>
                  </a:ext>
                </a:extLst>
              </p:cNvPr>
              <p:cNvSpPr>
                <a:spLocks noChangeArrowheads="1"/>
              </p:cNvSpPr>
              <p:nvPr/>
            </p:nvSpPr>
            <p:spPr bwMode="auto">
              <a:xfrm>
                <a:off x="9144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grpSp>
        <p:grpSp>
          <p:nvGrpSpPr>
            <p:cNvPr id="9" name="Group 15">
              <a:extLst>
                <a:ext uri="{FF2B5EF4-FFF2-40B4-BE49-F238E27FC236}">
                  <a16:creationId xmlns:a16="http://schemas.microsoft.com/office/drawing/2014/main" id="{B6D746DA-980C-C8DF-116F-3235678F7C7B}"/>
                </a:ext>
              </a:extLst>
            </p:cNvPr>
            <p:cNvGrpSpPr>
              <a:grpSpLocks/>
            </p:cNvGrpSpPr>
            <p:nvPr/>
          </p:nvGrpSpPr>
          <p:grpSpPr bwMode="auto">
            <a:xfrm>
              <a:off x="2190697" y="2524188"/>
              <a:ext cx="342947" cy="114330"/>
              <a:chOff x="609600" y="3827324"/>
              <a:chExt cx="457200" cy="152400"/>
            </a:xfrm>
          </p:grpSpPr>
          <p:sp>
            <p:nvSpPr>
              <p:cNvPr id="18" name="Rectangle 17">
                <a:extLst>
                  <a:ext uri="{FF2B5EF4-FFF2-40B4-BE49-F238E27FC236}">
                    <a16:creationId xmlns:a16="http://schemas.microsoft.com/office/drawing/2014/main" id="{389877F6-933B-7852-1F18-A2B83F174CDF}"/>
                  </a:ext>
                </a:extLst>
              </p:cNvPr>
              <p:cNvSpPr>
                <a:spLocks noChangeArrowheads="1"/>
              </p:cNvSpPr>
              <p:nvPr/>
            </p:nvSpPr>
            <p:spPr bwMode="auto">
              <a:xfrm>
                <a:off x="6096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19" name="Rectangle 18">
                <a:extLst>
                  <a:ext uri="{FF2B5EF4-FFF2-40B4-BE49-F238E27FC236}">
                    <a16:creationId xmlns:a16="http://schemas.microsoft.com/office/drawing/2014/main" id="{FAE35C1C-4C54-0417-0035-8E3C5334EE03}"/>
                  </a:ext>
                </a:extLst>
              </p:cNvPr>
              <p:cNvSpPr>
                <a:spLocks noChangeArrowheads="1"/>
              </p:cNvSpPr>
              <p:nvPr/>
            </p:nvSpPr>
            <p:spPr bwMode="auto">
              <a:xfrm>
                <a:off x="7620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20" name="Rectangle 19">
                <a:extLst>
                  <a:ext uri="{FF2B5EF4-FFF2-40B4-BE49-F238E27FC236}">
                    <a16:creationId xmlns:a16="http://schemas.microsoft.com/office/drawing/2014/main" id="{B2BB08B0-C93A-BF62-2085-4E5105086132}"/>
                  </a:ext>
                </a:extLst>
              </p:cNvPr>
              <p:cNvSpPr>
                <a:spLocks noChangeArrowheads="1"/>
              </p:cNvSpPr>
              <p:nvPr/>
            </p:nvSpPr>
            <p:spPr bwMode="auto">
              <a:xfrm>
                <a:off x="9144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grpSp>
        <p:grpSp>
          <p:nvGrpSpPr>
            <p:cNvPr id="10" name="Group 19">
              <a:extLst>
                <a:ext uri="{FF2B5EF4-FFF2-40B4-BE49-F238E27FC236}">
                  <a16:creationId xmlns:a16="http://schemas.microsoft.com/office/drawing/2014/main" id="{06AA246E-D9FA-4270-A0E8-6AD9ACAA7C01}"/>
                </a:ext>
              </a:extLst>
            </p:cNvPr>
            <p:cNvGrpSpPr>
              <a:grpSpLocks/>
            </p:cNvGrpSpPr>
            <p:nvPr/>
          </p:nvGrpSpPr>
          <p:grpSpPr bwMode="auto">
            <a:xfrm>
              <a:off x="2609855" y="2524188"/>
              <a:ext cx="342947" cy="114330"/>
              <a:chOff x="609600" y="3827324"/>
              <a:chExt cx="457200" cy="152400"/>
            </a:xfrm>
          </p:grpSpPr>
          <p:sp>
            <p:nvSpPr>
              <p:cNvPr id="15" name="Rectangle 20">
                <a:extLst>
                  <a:ext uri="{FF2B5EF4-FFF2-40B4-BE49-F238E27FC236}">
                    <a16:creationId xmlns:a16="http://schemas.microsoft.com/office/drawing/2014/main" id="{F60BDBD9-216C-F6BB-5560-AB1E731A0DC7}"/>
                  </a:ext>
                </a:extLst>
              </p:cNvPr>
              <p:cNvSpPr>
                <a:spLocks noChangeArrowheads="1"/>
              </p:cNvSpPr>
              <p:nvPr/>
            </p:nvSpPr>
            <p:spPr bwMode="auto">
              <a:xfrm>
                <a:off x="6096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16" name="Rectangle 21">
                <a:extLst>
                  <a:ext uri="{FF2B5EF4-FFF2-40B4-BE49-F238E27FC236}">
                    <a16:creationId xmlns:a16="http://schemas.microsoft.com/office/drawing/2014/main" id="{C3AEE86F-C57B-601E-9D54-A449FB3C35C1}"/>
                  </a:ext>
                </a:extLst>
              </p:cNvPr>
              <p:cNvSpPr>
                <a:spLocks noChangeArrowheads="1"/>
              </p:cNvSpPr>
              <p:nvPr/>
            </p:nvSpPr>
            <p:spPr bwMode="auto">
              <a:xfrm>
                <a:off x="7620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17" name="Rectangle 22">
                <a:extLst>
                  <a:ext uri="{FF2B5EF4-FFF2-40B4-BE49-F238E27FC236}">
                    <a16:creationId xmlns:a16="http://schemas.microsoft.com/office/drawing/2014/main" id="{D53D8175-F67F-99C3-5C08-F57CC7D81351}"/>
                  </a:ext>
                </a:extLst>
              </p:cNvPr>
              <p:cNvSpPr>
                <a:spLocks noChangeArrowheads="1"/>
              </p:cNvSpPr>
              <p:nvPr/>
            </p:nvSpPr>
            <p:spPr bwMode="auto">
              <a:xfrm>
                <a:off x="9144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grpSp>
        <p:grpSp>
          <p:nvGrpSpPr>
            <p:cNvPr id="11" name="Group 23">
              <a:extLst>
                <a:ext uri="{FF2B5EF4-FFF2-40B4-BE49-F238E27FC236}">
                  <a16:creationId xmlns:a16="http://schemas.microsoft.com/office/drawing/2014/main" id="{61BA550F-453C-512C-2429-31EA704AB486}"/>
                </a:ext>
              </a:extLst>
            </p:cNvPr>
            <p:cNvGrpSpPr>
              <a:grpSpLocks/>
            </p:cNvGrpSpPr>
            <p:nvPr/>
          </p:nvGrpSpPr>
          <p:grpSpPr bwMode="auto">
            <a:xfrm>
              <a:off x="3029014" y="2524188"/>
              <a:ext cx="342947" cy="114330"/>
              <a:chOff x="609600" y="3827324"/>
              <a:chExt cx="457200" cy="152400"/>
            </a:xfrm>
          </p:grpSpPr>
          <p:sp>
            <p:nvSpPr>
              <p:cNvPr id="12" name="Rectangle 24">
                <a:extLst>
                  <a:ext uri="{FF2B5EF4-FFF2-40B4-BE49-F238E27FC236}">
                    <a16:creationId xmlns:a16="http://schemas.microsoft.com/office/drawing/2014/main" id="{27D87763-2F24-B367-C6A8-B86898DC3FA3}"/>
                  </a:ext>
                </a:extLst>
              </p:cNvPr>
              <p:cNvSpPr>
                <a:spLocks noChangeArrowheads="1"/>
              </p:cNvSpPr>
              <p:nvPr/>
            </p:nvSpPr>
            <p:spPr bwMode="auto">
              <a:xfrm>
                <a:off x="6096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13" name="Rectangle 25">
                <a:extLst>
                  <a:ext uri="{FF2B5EF4-FFF2-40B4-BE49-F238E27FC236}">
                    <a16:creationId xmlns:a16="http://schemas.microsoft.com/office/drawing/2014/main" id="{ECE88E2D-504E-1A1F-00A7-3739AF7BEBA2}"/>
                  </a:ext>
                </a:extLst>
              </p:cNvPr>
              <p:cNvSpPr>
                <a:spLocks noChangeArrowheads="1"/>
              </p:cNvSpPr>
              <p:nvPr/>
            </p:nvSpPr>
            <p:spPr bwMode="auto">
              <a:xfrm>
                <a:off x="7620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sp>
            <p:nvSpPr>
              <p:cNvPr id="14" name="Rectangle 26">
                <a:extLst>
                  <a:ext uri="{FF2B5EF4-FFF2-40B4-BE49-F238E27FC236}">
                    <a16:creationId xmlns:a16="http://schemas.microsoft.com/office/drawing/2014/main" id="{2BF361A7-852B-3B5B-B256-8B7714D3FF62}"/>
                  </a:ext>
                </a:extLst>
              </p:cNvPr>
              <p:cNvSpPr>
                <a:spLocks noChangeArrowheads="1"/>
              </p:cNvSpPr>
              <p:nvPr/>
            </p:nvSpPr>
            <p:spPr bwMode="auto">
              <a:xfrm>
                <a:off x="914400" y="3827324"/>
                <a:ext cx="152400" cy="152400"/>
              </a:xfrm>
              <a:prstGeom prst="rect">
                <a:avLst/>
              </a:prstGeom>
              <a:solidFill>
                <a:schemeClr val="bg1">
                  <a:lumMod val="65000"/>
                </a:schemeClr>
              </a:solidFill>
              <a:ln w="19050">
                <a:solidFill>
                  <a:srgbClr val="646464"/>
                </a:solidFill>
                <a:round/>
                <a:headEnd type="none" w="sm" len="sm"/>
                <a:tailEnd type="triangle" w="med" len="med"/>
              </a:ln>
            </p:spPr>
            <p:txBody>
              <a:bodyPr wrap="none" anchor="ctr"/>
              <a:lstStyle/>
              <a:p>
                <a:endParaRPr lang="en-US" sz="1350"/>
              </a:p>
            </p:txBody>
          </p:sp>
        </p:grpSp>
      </p:grpSp>
      <p:cxnSp>
        <p:nvCxnSpPr>
          <p:cNvPr id="24" name="Straight Connector 23">
            <a:extLst>
              <a:ext uri="{FF2B5EF4-FFF2-40B4-BE49-F238E27FC236}">
                <a16:creationId xmlns:a16="http://schemas.microsoft.com/office/drawing/2014/main" id="{8088AF1F-412B-A30F-0F7C-1FFDC7E46ADC}"/>
              </a:ext>
            </a:extLst>
          </p:cNvPr>
          <p:cNvCxnSpPr/>
          <p:nvPr/>
        </p:nvCxnSpPr>
        <p:spPr>
          <a:xfrm>
            <a:off x="5257800" y="2364940"/>
            <a:ext cx="3657600" cy="0"/>
          </a:xfrm>
          <a:prstGeom prst="line">
            <a:avLst/>
          </a:prstGeom>
          <a:ln w="34925">
            <a:solidFill>
              <a:srgbClr val="474866"/>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6">
            <a:extLst>
              <a:ext uri="{FF2B5EF4-FFF2-40B4-BE49-F238E27FC236}">
                <a16:creationId xmlns:a16="http://schemas.microsoft.com/office/drawing/2014/main" id="{25B1E637-39BF-2F9E-DD1E-0DEA57163788}"/>
              </a:ext>
            </a:extLst>
          </p:cNvPr>
          <p:cNvCxnSpPr>
            <a:cxnSpLocks/>
            <a:stCxn id="21" idx="2"/>
            <a:endCxn id="49" idx="0"/>
          </p:cNvCxnSpPr>
          <p:nvPr/>
        </p:nvCxnSpPr>
        <p:spPr bwMode="auto">
          <a:xfrm rot="16200000" flipH="1">
            <a:off x="6204938" y="2228352"/>
            <a:ext cx="550391" cy="273173"/>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grpSp>
        <p:nvGrpSpPr>
          <p:cNvPr id="26" name="Group 25">
            <a:extLst>
              <a:ext uri="{FF2B5EF4-FFF2-40B4-BE49-F238E27FC236}">
                <a16:creationId xmlns:a16="http://schemas.microsoft.com/office/drawing/2014/main" id="{18136731-68BA-2F75-8A65-28349C349D15}"/>
              </a:ext>
            </a:extLst>
          </p:cNvPr>
          <p:cNvGrpSpPr/>
          <p:nvPr/>
        </p:nvGrpSpPr>
        <p:grpSpPr>
          <a:xfrm>
            <a:off x="5257916" y="2640135"/>
            <a:ext cx="3657368" cy="457200"/>
            <a:chOff x="5105516" y="2643603"/>
            <a:chExt cx="3657368" cy="457200"/>
          </a:xfrm>
          <a:solidFill>
            <a:srgbClr val="84BCDA"/>
          </a:solidFill>
        </p:grpSpPr>
        <p:grpSp>
          <p:nvGrpSpPr>
            <p:cNvPr id="27" name="Group 26">
              <a:extLst>
                <a:ext uri="{FF2B5EF4-FFF2-40B4-BE49-F238E27FC236}">
                  <a16:creationId xmlns:a16="http://schemas.microsoft.com/office/drawing/2014/main" id="{7F49E1AF-E069-9422-3358-B0444E253F78}"/>
                </a:ext>
              </a:extLst>
            </p:cNvPr>
            <p:cNvGrpSpPr/>
            <p:nvPr/>
          </p:nvGrpSpPr>
          <p:grpSpPr>
            <a:xfrm>
              <a:off x="5105516" y="2643603"/>
              <a:ext cx="838084" cy="457200"/>
              <a:chOff x="2585831" y="4219980"/>
              <a:chExt cx="457200" cy="457200"/>
            </a:xfrm>
            <a:grpFill/>
          </p:grpSpPr>
          <p:grpSp>
            <p:nvGrpSpPr>
              <p:cNvPr id="52" name="Group 51">
                <a:extLst>
                  <a:ext uri="{FF2B5EF4-FFF2-40B4-BE49-F238E27FC236}">
                    <a16:creationId xmlns:a16="http://schemas.microsoft.com/office/drawing/2014/main" id="{C42B9040-DC1A-4812-4E3A-906B7801BED4}"/>
                  </a:ext>
                </a:extLst>
              </p:cNvPr>
              <p:cNvGrpSpPr/>
              <p:nvPr/>
            </p:nvGrpSpPr>
            <p:grpSpPr>
              <a:xfrm>
                <a:off x="2585831" y="4219980"/>
                <a:ext cx="457200" cy="91440"/>
                <a:chOff x="3352800" y="3851910"/>
                <a:chExt cx="457200" cy="91440"/>
              </a:xfrm>
              <a:grpFill/>
            </p:grpSpPr>
            <p:sp>
              <p:nvSpPr>
                <p:cNvPr id="54" name="Rectangle 53">
                  <a:extLst>
                    <a:ext uri="{FF2B5EF4-FFF2-40B4-BE49-F238E27FC236}">
                      <a16:creationId xmlns:a16="http://schemas.microsoft.com/office/drawing/2014/main" id="{89125364-8306-1EDF-0BD4-63A7AF5BA1EA}"/>
                    </a:ext>
                  </a:extLst>
                </p:cNvPr>
                <p:cNvSpPr/>
                <p:nvPr/>
              </p:nvSpPr>
              <p:spPr>
                <a:xfrm>
                  <a:off x="335280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5" name="Rectangle 54">
                  <a:extLst>
                    <a:ext uri="{FF2B5EF4-FFF2-40B4-BE49-F238E27FC236}">
                      <a16:creationId xmlns:a16="http://schemas.microsoft.com/office/drawing/2014/main" id="{D732A58F-5B8D-8507-6C51-C2E5268199AB}"/>
                    </a:ext>
                  </a:extLst>
                </p:cNvPr>
                <p:cNvSpPr/>
                <p:nvPr/>
              </p:nvSpPr>
              <p:spPr>
                <a:xfrm>
                  <a:off x="344424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6" name="Rectangle 55">
                  <a:extLst>
                    <a:ext uri="{FF2B5EF4-FFF2-40B4-BE49-F238E27FC236}">
                      <a16:creationId xmlns:a16="http://schemas.microsoft.com/office/drawing/2014/main" id="{670C0066-E5B3-57DD-2832-2E60A6AB7253}"/>
                    </a:ext>
                  </a:extLst>
                </p:cNvPr>
                <p:cNvSpPr/>
                <p:nvPr/>
              </p:nvSpPr>
              <p:spPr>
                <a:xfrm>
                  <a:off x="353568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7" name="Rectangle 56">
                  <a:extLst>
                    <a:ext uri="{FF2B5EF4-FFF2-40B4-BE49-F238E27FC236}">
                      <a16:creationId xmlns:a16="http://schemas.microsoft.com/office/drawing/2014/main" id="{7FACB3C6-6ED5-5C36-0C50-A6E0A5025238}"/>
                    </a:ext>
                  </a:extLst>
                </p:cNvPr>
                <p:cNvSpPr/>
                <p:nvPr/>
              </p:nvSpPr>
              <p:spPr>
                <a:xfrm>
                  <a:off x="362712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8" name="Rectangle 57">
                  <a:extLst>
                    <a:ext uri="{FF2B5EF4-FFF2-40B4-BE49-F238E27FC236}">
                      <a16:creationId xmlns:a16="http://schemas.microsoft.com/office/drawing/2014/main" id="{3B130A28-E048-D392-97CF-8CA02F6D7905}"/>
                    </a:ext>
                  </a:extLst>
                </p:cNvPr>
                <p:cNvSpPr/>
                <p:nvPr/>
              </p:nvSpPr>
              <p:spPr>
                <a:xfrm>
                  <a:off x="371856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grpSp>
          <p:sp>
            <p:nvSpPr>
              <p:cNvPr id="53" name="Rectangle 52">
                <a:extLst>
                  <a:ext uri="{FF2B5EF4-FFF2-40B4-BE49-F238E27FC236}">
                    <a16:creationId xmlns:a16="http://schemas.microsoft.com/office/drawing/2014/main" id="{BDB89531-A72C-C751-50EE-D5540B9A951F}"/>
                  </a:ext>
                </a:extLst>
              </p:cNvPr>
              <p:cNvSpPr/>
              <p:nvPr/>
            </p:nvSpPr>
            <p:spPr>
              <a:xfrm>
                <a:off x="2585831" y="4219980"/>
                <a:ext cx="457200" cy="457200"/>
              </a:xfrm>
              <a:prstGeom prst="rect">
                <a:avLst/>
              </a:prstGeom>
              <a:solidFill>
                <a:schemeClr val="bg1">
                  <a:lumMod val="50000"/>
                </a:schemeClr>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r>
                  <a:rPr lang="en-US" sz="2000" b="1" dirty="0">
                    <a:solidFill>
                      <a:schemeClr val="bg1"/>
                    </a:solidFill>
                    <a:latin typeface="Inconsolata" panose="00000509000000000000" pitchFamily="49" charset="0"/>
                  </a:rPr>
                  <a:t>101</a:t>
                </a:r>
              </a:p>
            </p:txBody>
          </p:sp>
        </p:grpSp>
        <p:grpSp>
          <p:nvGrpSpPr>
            <p:cNvPr id="28" name="Group 27">
              <a:extLst>
                <a:ext uri="{FF2B5EF4-FFF2-40B4-BE49-F238E27FC236}">
                  <a16:creationId xmlns:a16="http://schemas.microsoft.com/office/drawing/2014/main" id="{CDA9A383-1466-3DC9-7303-2471ECE6AD45}"/>
                </a:ext>
              </a:extLst>
            </p:cNvPr>
            <p:cNvGrpSpPr/>
            <p:nvPr/>
          </p:nvGrpSpPr>
          <p:grpSpPr>
            <a:xfrm>
              <a:off x="6045277" y="2643603"/>
              <a:ext cx="838084" cy="457200"/>
              <a:chOff x="3304484" y="4208458"/>
              <a:chExt cx="457200" cy="457200"/>
            </a:xfrm>
            <a:grpFill/>
          </p:grpSpPr>
          <p:grpSp>
            <p:nvGrpSpPr>
              <p:cNvPr id="45" name="Group 44">
                <a:extLst>
                  <a:ext uri="{FF2B5EF4-FFF2-40B4-BE49-F238E27FC236}">
                    <a16:creationId xmlns:a16="http://schemas.microsoft.com/office/drawing/2014/main" id="{8FC1EE5F-EE23-B83C-09C9-222388CA7293}"/>
                  </a:ext>
                </a:extLst>
              </p:cNvPr>
              <p:cNvGrpSpPr/>
              <p:nvPr/>
            </p:nvGrpSpPr>
            <p:grpSpPr>
              <a:xfrm>
                <a:off x="3304484" y="4208458"/>
                <a:ext cx="457200" cy="91440"/>
                <a:chOff x="3352800" y="3851910"/>
                <a:chExt cx="457200" cy="91440"/>
              </a:xfrm>
              <a:grpFill/>
            </p:grpSpPr>
            <p:sp>
              <p:nvSpPr>
                <p:cNvPr id="47" name="Rectangle 46">
                  <a:extLst>
                    <a:ext uri="{FF2B5EF4-FFF2-40B4-BE49-F238E27FC236}">
                      <a16:creationId xmlns:a16="http://schemas.microsoft.com/office/drawing/2014/main" id="{23E41A12-6679-B351-FBC0-A9B0DBB7ECD6}"/>
                    </a:ext>
                  </a:extLst>
                </p:cNvPr>
                <p:cNvSpPr/>
                <p:nvPr/>
              </p:nvSpPr>
              <p:spPr>
                <a:xfrm>
                  <a:off x="335280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8" name="Rectangle 47">
                  <a:extLst>
                    <a:ext uri="{FF2B5EF4-FFF2-40B4-BE49-F238E27FC236}">
                      <a16:creationId xmlns:a16="http://schemas.microsoft.com/office/drawing/2014/main" id="{3C54B685-9B04-2800-0283-F77DCEA7AF8A}"/>
                    </a:ext>
                  </a:extLst>
                </p:cNvPr>
                <p:cNvSpPr/>
                <p:nvPr/>
              </p:nvSpPr>
              <p:spPr>
                <a:xfrm>
                  <a:off x="344424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9" name="Rectangle 48">
                  <a:extLst>
                    <a:ext uri="{FF2B5EF4-FFF2-40B4-BE49-F238E27FC236}">
                      <a16:creationId xmlns:a16="http://schemas.microsoft.com/office/drawing/2014/main" id="{EEB98410-D72F-F2BE-2BEF-249F8D6B7D06}"/>
                    </a:ext>
                  </a:extLst>
                </p:cNvPr>
                <p:cNvSpPr/>
                <p:nvPr/>
              </p:nvSpPr>
              <p:spPr>
                <a:xfrm>
                  <a:off x="353568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0" name="Rectangle 49">
                  <a:extLst>
                    <a:ext uri="{FF2B5EF4-FFF2-40B4-BE49-F238E27FC236}">
                      <a16:creationId xmlns:a16="http://schemas.microsoft.com/office/drawing/2014/main" id="{3A8A9F75-81A4-5FC7-97F6-CC544D0ACE30}"/>
                    </a:ext>
                  </a:extLst>
                </p:cNvPr>
                <p:cNvSpPr/>
                <p:nvPr/>
              </p:nvSpPr>
              <p:spPr>
                <a:xfrm>
                  <a:off x="362712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51" name="Rectangle 50">
                  <a:extLst>
                    <a:ext uri="{FF2B5EF4-FFF2-40B4-BE49-F238E27FC236}">
                      <a16:creationId xmlns:a16="http://schemas.microsoft.com/office/drawing/2014/main" id="{F11B0132-D1F3-6FA8-EEBA-3DC466CEB709}"/>
                    </a:ext>
                  </a:extLst>
                </p:cNvPr>
                <p:cNvSpPr/>
                <p:nvPr/>
              </p:nvSpPr>
              <p:spPr>
                <a:xfrm>
                  <a:off x="371856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grpSp>
          <p:sp>
            <p:nvSpPr>
              <p:cNvPr id="46" name="Rectangle 45">
                <a:extLst>
                  <a:ext uri="{FF2B5EF4-FFF2-40B4-BE49-F238E27FC236}">
                    <a16:creationId xmlns:a16="http://schemas.microsoft.com/office/drawing/2014/main" id="{00F0790A-9052-7495-6759-4DAF7CB0FABD}"/>
                  </a:ext>
                </a:extLst>
              </p:cNvPr>
              <p:cNvSpPr/>
              <p:nvPr/>
            </p:nvSpPr>
            <p:spPr>
              <a:xfrm>
                <a:off x="3304484" y="4208458"/>
                <a:ext cx="457200" cy="457200"/>
              </a:xfrm>
              <a:prstGeom prst="rect">
                <a:avLst/>
              </a:prstGeom>
              <a:solidFill>
                <a:schemeClr val="bg1">
                  <a:lumMod val="50000"/>
                </a:schemeClr>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r>
                  <a:rPr lang="en-US" sz="2000" b="1" dirty="0">
                    <a:solidFill>
                      <a:schemeClr val="bg1"/>
                    </a:solidFill>
                    <a:latin typeface="Inconsolata" panose="00000509000000000000" pitchFamily="49" charset="0"/>
                  </a:rPr>
                  <a:t>102</a:t>
                </a:r>
              </a:p>
            </p:txBody>
          </p:sp>
        </p:grpSp>
        <p:grpSp>
          <p:nvGrpSpPr>
            <p:cNvPr id="29" name="Group 28">
              <a:extLst>
                <a:ext uri="{FF2B5EF4-FFF2-40B4-BE49-F238E27FC236}">
                  <a16:creationId xmlns:a16="http://schemas.microsoft.com/office/drawing/2014/main" id="{4F60B63E-802A-AA57-FA69-75148CAD4109}"/>
                </a:ext>
              </a:extLst>
            </p:cNvPr>
            <p:cNvGrpSpPr/>
            <p:nvPr/>
          </p:nvGrpSpPr>
          <p:grpSpPr>
            <a:xfrm>
              <a:off x="6985038" y="2643603"/>
              <a:ext cx="838084" cy="457200"/>
              <a:chOff x="5364113" y="4200463"/>
              <a:chExt cx="457200" cy="457200"/>
            </a:xfrm>
            <a:grpFill/>
          </p:grpSpPr>
          <p:grpSp>
            <p:nvGrpSpPr>
              <p:cNvPr id="38" name="Group 37">
                <a:extLst>
                  <a:ext uri="{FF2B5EF4-FFF2-40B4-BE49-F238E27FC236}">
                    <a16:creationId xmlns:a16="http://schemas.microsoft.com/office/drawing/2014/main" id="{B6DF5B2B-5C9E-7DAD-4F88-533EEB7CE219}"/>
                  </a:ext>
                </a:extLst>
              </p:cNvPr>
              <p:cNvGrpSpPr/>
              <p:nvPr/>
            </p:nvGrpSpPr>
            <p:grpSpPr>
              <a:xfrm>
                <a:off x="5364113" y="4200463"/>
                <a:ext cx="457200" cy="91440"/>
                <a:chOff x="3352800" y="3851910"/>
                <a:chExt cx="457200" cy="91440"/>
              </a:xfrm>
              <a:grpFill/>
            </p:grpSpPr>
            <p:sp>
              <p:nvSpPr>
                <p:cNvPr id="40" name="Rectangle 39">
                  <a:extLst>
                    <a:ext uri="{FF2B5EF4-FFF2-40B4-BE49-F238E27FC236}">
                      <a16:creationId xmlns:a16="http://schemas.microsoft.com/office/drawing/2014/main" id="{A76B8409-9A36-2F3F-01D4-D7FCD8E63EE0}"/>
                    </a:ext>
                  </a:extLst>
                </p:cNvPr>
                <p:cNvSpPr/>
                <p:nvPr/>
              </p:nvSpPr>
              <p:spPr>
                <a:xfrm>
                  <a:off x="335280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1" name="Rectangle 40">
                  <a:extLst>
                    <a:ext uri="{FF2B5EF4-FFF2-40B4-BE49-F238E27FC236}">
                      <a16:creationId xmlns:a16="http://schemas.microsoft.com/office/drawing/2014/main" id="{C6315051-DBEF-7C3E-FDEA-6AA2E8E48F61}"/>
                    </a:ext>
                  </a:extLst>
                </p:cNvPr>
                <p:cNvSpPr/>
                <p:nvPr/>
              </p:nvSpPr>
              <p:spPr>
                <a:xfrm>
                  <a:off x="344424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2" name="Rectangle 41">
                  <a:extLst>
                    <a:ext uri="{FF2B5EF4-FFF2-40B4-BE49-F238E27FC236}">
                      <a16:creationId xmlns:a16="http://schemas.microsoft.com/office/drawing/2014/main" id="{8633A5BC-605F-B454-7F0E-F88A9C2DBA3C}"/>
                    </a:ext>
                  </a:extLst>
                </p:cNvPr>
                <p:cNvSpPr/>
                <p:nvPr/>
              </p:nvSpPr>
              <p:spPr>
                <a:xfrm>
                  <a:off x="353568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3" name="Rectangle 42">
                  <a:extLst>
                    <a:ext uri="{FF2B5EF4-FFF2-40B4-BE49-F238E27FC236}">
                      <a16:creationId xmlns:a16="http://schemas.microsoft.com/office/drawing/2014/main" id="{D4E5F44B-069A-8F67-27E1-990F04B4EA07}"/>
                    </a:ext>
                  </a:extLst>
                </p:cNvPr>
                <p:cNvSpPr/>
                <p:nvPr/>
              </p:nvSpPr>
              <p:spPr>
                <a:xfrm>
                  <a:off x="362712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44" name="Rectangle 43">
                  <a:extLst>
                    <a:ext uri="{FF2B5EF4-FFF2-40B4-BE49-F238E27FC236}">
                      <a16:creationId xmlns:a16="http://schemas.microsoft.com/office/drawing/2014/main" id="{3DE0210F-2DD5-1F11-4A97-451BDFB0D89D}"/>
                    </a:ext>
                  </a:extLst>
                </p:cNvPr>
                <p:cNvSpPr/>
                <p:nvPr/>
              </p:nvSpPr>
              <p:spPr>
                <a:xfrm>
                  <a:off x="371856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grpSp>
          <p:sp>
            <p:nvSpPr>
              <p:cNvPr id="39" name="Rectangle 38">
                <a:extLst>
                  <a:ext uri="{FF2B5EF4-FFF2-40B4-BE49-F238E27FC236}">
                    <a16:creationId xmlns:a16="http://schemas.microsoft.com/office/drawing/2014/main" id="{7B268F14-0563-3FA5-0C24-AB4647928A5D}"/>
                  </a:ext>
                </a:extLst>
              </p:cNvPr>
              <p:cNvSpPr/>
              <p:nvPr/>
            </p:nvSpPr>
            <p:spPr>
              <a:xfrm>
                <a:off x="5364113" y="4200463"/>
                <a:ext cx="457200" cy="457200"/>
              </a:xfrm>
              <a:prstGeom prst="rect">
                <a:avLst/>
              </a:prstGeom>
              <a:solidFill>
                <a:schemeClr val="bg1">
                  <a:lumMod val="50000"/>
                </a:schemeClr>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r>
                  <a:rPr lang="en-US" sz="2000" b="1" dirty="0">
                    <a:solidFill>
                      <a:schemeClr val="bg1"/>
                    </a:solidFill>
                    <a:latin typeface="Inconsolata" panose="00000509000000000000" pitchFamily="49" charset="0"/>
                  </a:rPr>
                  <a:t>103</a:t>
                </a:r>
              </a:p>
            </p:txBody>
          </p:sp>
        </p:grpSp>
        <p:grpSp>
          <p:nvGrpSpPr>
            <p:cNvPr id="30" name="Group 29">
              <a:extLst>
                <a:ext uri="{FF2B5EF4-FFF2-40B4-BE49-F238E27FC236}">
                  <a16:creationId xmlns:a16="http://schemas.microsoft.com/office/drawing/2014/main" id="{EA6A9674-7697-4B59-5B85-21748F848334}"/>
                </a:ext>
              </a:extLst>
            </p:cNvPr>
            <p:cNvGrpSpPr/>
            <p:nvPr/>
          </p:nvGrpSpPr>
          <p:grpSpPr>
            <a:xfrm>
              <a:off x="7924800" y="2643603"/>
              <a:ext cx="838084" cy="457200"/>
              <a:chOff x="6082766" y="4188941"/>
              <a:chExt cx="457200" cy="457200"/>
            </a:xfrm>
            <a:grpFill/>
          </p:grpSpPr>
          <p:grpSp>
            <p:nvGrpSpPr>
              <p:cNvPr id="31" name="Group 30">
                <a:extLst>
                  <a:ext uri="{FF2B5EF4-FFF2-40B4-BE49-F238E27FC236}">
                    <a16:creationId xmlns:a16="http://schemas.microsoft.com/office/drawing/2014/main" id="{0CA11164-961E-31CE-1157-65A93361DB52}"/>
                  </a:ext>
                </a:extLst>
              </p:cNvPr>
              <p:cNvGrpSpPr/>
              <p:nvPr/>
            </p:nvGrpSpPr>
            <p:grpSpPr>
              <a:xfrm>
                <a:off x="6082766" y="4188941"/>
                <a:ext cx="457200" cy="91440"/>
                <a:chOff x="3352800" y="3851910"/>
                <a:chExt cx="457200" cy="91440"/>
              </a:xfrm>
              <a:grpFill/>
            </p:grpSpPr>
            <p:sp>
              <p:nvSpPr>
                <p:cNvPr id="33" name="Rectangle 32">
                  <a:extLst>
                    <a:ext uri="{FF2B5EF4-FFF2-40B4-BE49-F238E27FC236}">
                      <a16:creationId xmlns:a16="http://schemas.microsoft.com/office/drawing/2014/main" id="{7B718543-3E60-7668-28C6-AFFEA9433CF2}"/>
                    </a:ext>
                  </a:extLst>
                </p:cNvPr>
                <p:cNvSpPr/>
                <p:nvPr/>
              </p:nvSpPr>
              <p:spPr>
                <a:xfrm>
                  <a:off x="335280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34" name="Rectangle 33">
                  <a:extLst>
                    <a:ext uri="{FF2B5EF4-FFF2-40B4-BE49-F238E27FC236}">
                      <a16:creationId xmlns:a16="http://schemas.microsoft.com/office/drawing/2014/main" id="{BBF58CB9-C444-AD82-45F5-4769D2706760}"/>
                    </a:ext>
                  </a:extLst>
                </p:cNvPr>
                <p:cNvSpPr/>
                <p:nvPr/>
              </p:nvSpPr>
              <p:spPr>
                <a:xfrm>
                  <a:off x="344424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35" name="Rectangle 34">
                  <a:extLst>
                    <a:ext uri="{FF2B5EF4-FFF2-40B4-BE49-F238E27FC236}">
                      <a16:creationId xmlns:a16="http://schemas.microsoft.com/office/drawing/2014/main" id="{A31CBB6C-6386-A810-7BB4-45593DD3874E}"/>
                    </a:ext>
                  </a:extLst>
                </p:cNvPr>
                <p:cNvSpPr/>
                <p:nvPr/>
              </p:nvSpPr>
              <p:spPr>
                <a:xfrm>
                  <a:off x="353568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36" name="Rectangle 35">
                  <a:extLst>
                    <a:ext uri="{FF2B5EF4-FFF2-40B4-BE49-F238E27FC236}">
                      <a16:creationId xmlns:a16="http://schemas.microsoft.com/office/drawing/2014/main" id="{CD2256F4-B3E0-19D0-9245-A2BBFC0A3447}"/>
                    </a:ext>
                  </a:extLst>
                </p:cNvPr>
                <p:cNvSpPr/>
                <p:nvPr/>
              </p:nvSpPr>
              <p:spPr>
                <a:xfrm>
                  <a:off x="362712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sp>
              <p:nvSpPr>
                <p:cNvPr id="37" name="Rectangle 36">
                  <a:extLst>
                    <a:ext uri="{FF2B5EF4-FFF2-40B4-BE49-F238E27FC236}">
                      <a16:creationId xmlns:a16="http://schemas.microsoft.com/office/drawing/2014/main" id="{7A09DD1D-18D5-4434-61BB-6AFD0F6472D0}"/>
                    </a:ext>
                  </a:extLst>
                </p:cNvPr>
                <p:cNvSpPr/>
                <p:nvPr/>
              </p:nvSpPr>
              <p:spPr>
                <a:xfrm>
                  <a:off x="3718560" y="3851910"/>
                  <a:ext cx="91440" cy="91440"/>
                </a:xfrm>
                <a:prstGeom prst="rect">
                  <a:avLst/>
                </a:prstGeom>
                <a:grp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endParaRPr lang="en-US" dirty="0">
                    <a:solidFill>
                      <a:srgbClr val="474866"/>
                    </a:solidFill>
                    <a:latin typeface="Inconsolata" panose="00000509000000000000" pitchFamily="49" charset="0"/>
                  </a:endParaRPr>
                </a:p>
              </p:txBody>
            </p:sp>
          </p:grpSp>
          <p:sp>
            <p:nvSpPr>
              <p:cNvPr id="32" name="Rectangle 31">
                <a:extLst>
                  <a:ext uri="{FF2B5EF4-FFF2-40B4-BE49-F238E27FC236}">
                    <a16:creationId xmlns:a16="http://schemas.microsoft.com/office/drawing/2014/main" id="{2661BFE0-DD2B-2568-3126-D4E92FB1A10A}"/>
                  </a:ext>
                </a:extLst>
              </p:cNvPr>
              <p:cNvSpPr/>
              <p:nvPr/>
            </p:nvSpPr>
            <p:spPr>
              <a:xfrm>
                <a:off x="6082766" y="4188941"/>
                <a:ext cx="457200" cy="457200"/>
              </a:xfrm>
              <a:prstGeom prst="rect">
                <a:avLst/>
              </a:prstGeom>
              <a:solidFill>
                <a:schemeClr val="bg1">
                  <a:lumMod val="50000"/>
                </a:schemeClr>
              </a:solidFill>
              <a:ln>
                <a:solidFill>
                  <a:srgbClr val="646464"/>
                </a:solidFill>
              </a:ln>
            </p:spPr>
            <p:style>
              <a:lnRef idx="2">
                <a:schemeClr val="accent2">
                  <a:shade val="50000"/>
                </a:schemeClr>
              </a:lnRef>
              <a:fillRef idx="1">
                <a:schemeClr val="accent2"/>
              </a:fillRef>
              <a:effectRef idx="0">
                <a:schemeClr val="accent2"/>
              </a:effectRef>
              <a:fontRef idx="minor">
                <a:schemeClr val="lt1"/>
              </a:fontRef>
            </p:style>
            <p:txBody>
              <a:bodyPr wrap="square" lIns="45720" rIns="45720" rtlCol="0" anchor="ctr" anchorCtr="0">
                <a:noAutofit/>
              </a:bodyPr>
              <a:lstStyle/>
              <a:p>
                <a:pPr algn="ctr"/>
                <a:r>
                  <a:rPr lang="en-US" sz="2000" b="1" dirty="0">
                    <a:solidFill>
                      <a:schemeClr val="bg1"/>
                    </a:solidFill>
                    <a:latin typeface="Inconsolata" panose="00000509000000000000" pitchFamily="49" charset="0"/>
                  </a:rPr>
                  <a:t>104</a:t>
                </a:r>
              </a:p>
            </p:txBody>
          </p:sp>
        </p:grpSp>
      </p:grpSp>
      <p:cxnSp>
        <p:nvCxnSpPr>
          <p:cNvPr id="59" name="Straight Arrow Connector 6">
            <a:extLst>
              <a:ext uri="{FF2B5EF4-FFF2-40B4-BE49-F238E27FC236}">
                <a16:creationId xmlns:a16="http://schemas.microsoft.com/office/drawing/2014/main" id="{2EBC85A0-CED8-E098-BC67-9E25C1E5067C}"/>
              </a:ext>
            </a:extLst>
          </p:cNvPr>
          <p:cNvCxnSpPr>
            <a:cxnSpLocks/>
            <a:stCxn id="22" idx="2"/>
            <a:endCxn id="41" idx="0"/>
          </p:cNvCxnSpPr>
          <p:nvPr/>
        </p:nvCxnSpPr>
        <p:spPr bwMode="auto">
          <a:xfrm rot="16200000" flipH="1">
            <a:off x="6648168" y="1899438"/>
            <a:ext cx="550391" cy="931001"/>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0" name="Straight Arrow Connector 6">
            <a:extLst>
              <a:ext uri="{FF2B5EF4-FFF2-40B4-BE49-F238E27FC236}">
                <a16:creationId xmlns:a16="http://schemas.microsoft.com/office/drawing/2014/main" id="{3F1E1447-29F0-2FFF-E90A-73FD096F3977}"/>
              </a:ext>
            </a:extLst>
          </p:cNvPr>
          <p:cNvCxnSpPr>
            <a:cxnSpLocks/>
            <a:stCxn id="23" idx="2"/>
            <a:endCxn id="37" idx="0"/>
          </p:cNvCxnSpPr>
          <p:nvPr/>
        </p:nvCxnSpPr>
        <p:spPr bwMode="auto">
          <a:xfrm rot="16200000" flipH="1">
            <a:off x="7426632" y="1235290"/>
            <a:ext cx="550391" cy="2259298"/>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1" name="Straight Arrow Connector 6">
            <a:extLst>
              <a:ext uri="{FF2B5EF4-FFF2-40B4-BE49-F238E27FC236}">
                <a16:creationId xmlns:a16="http://schemas.microsoft.com/office/drawing/2014/main" id="{ADB4C68A-161F-AB00-7228-C6FCC4196DE9}"/>
              </a:ext>
            </a:extLst>
          </p:cNvPr>
          <p:cNvCxnSpPr>
            <a:cxnSpLocks/>
            <a:stCxn id="20" idx="2"/>
            <a:endCxn id="44" idx="0"/>
          </p:cNvCxnSpPr>
          <p:nvPr/>
        </p:nvCxnSpPr>
        <p:spPr bwMode="auto">
          <a:xfrm rot="16200000" flipH="1">
            <a:off x="7166330" y="1914750"/>
            <a:ext cx="550391" cy="900378"/>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2" name="Straight Arrow Connector 6">
            <a:extLst>
              <a:ext uri="{FF2B5EF4-FFF2-40B4-BE49-F238E27FC236}">
                <a16:creationId xmlns:a16="http://schemas.microsoft.com/office/drawing/2014/main" id="{34C07F49-6BBE-AF1B-0F1D-6104A0D496E6}"/>
              </a:ext>
            </a:extLst>
          </p:cNvPr>
          <p:cNvCxnSpPr>
            <a:cxnSpLocks/>
            <a:stCxn id="19" idx="2"/>
            <a:endCxn id="54" idx="0"/>
          </p:cNvCxnSpPr>
          <p:nvPr/>
        </p:nvCxnSpPr>
        <p:spPr bwMode="auto">
          <a:xfrm rot="5400000">
            <a:off x="5834178" y="1597291"/>
            <a:ext cx="550391" cy="1535296"/>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3" name="Straight Arrow Connector 6">
            <a:extLst>
              <a:ext uri="{FF2B5EF4-FFF2-40B4-BE49-F238E27FC236}">
                <a16:creationId xmlns:a16="http://schemas.microsoft.com/office/drawing/2014/main" id="{3EBC204D-8181-4F18-2DF9-E8A7E7023163}"/>
              </a:ext>
            </a:extLst>
          </p:cNvPr>
          <p:cNvCxnSpPr>
            <a:cxnSpLocks/>
            <a:stCxn id="18" idx="2"/>
            <a:endCxn id="35" idx="0"/>
          </p:cNvCxnSpPr>
          <p:nvPr/>
        </p:nvCxnSpPr>
        <p:spPr bwMode="auto">
          <a:xfrm rot="16200000" flipH="1">
            <a:off x="7354279" y="1498170"/>
            <a:ext cx="550391" cy="1733538"/>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4" name="Straight Arrow Connector 6">
            <a:extLst>
              <a:ext uri="{FF2B5EF4-FFF2-40B4-BE49-F238E27FC236}">
                <a16:creationId xmlns:a16="http://schemas.microsoft.com/office/drawing/2014/main" id="{97BE5CC3-14C8-CE13-5E20-E716936B586F}"/>
              </a:ext>
            </a:extLst>
          </p:cNvPr>
          <p:cNvCxnSpPr>
            <a:cxnSpLocks/>
            <a:stCxn id="14" idx="2"/>
            <a:endCxn id="40" idx="0"/>
          </p:cNvCxnSpPr>
          <p:nvPr/>
        </p:nvCxnSpPr>
        <p:spPr bwMode="auto">
          <a:xfrm rot="5400000">
            <a:off x="7250255" y="2060736"/>
            <a:ext cx="550391" cy="608406"/>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5" name="Straight Arrow Connector 6">
            <a:extLst>
              <a:ext uri="{FF2B5EF4-FFF2-40B4-BE49-F238E27FC236}">
                <a16:creationId xmlns:a16="http://schemas.microsoft.com/office/drawing/2014/main" id="{8C4D6F83-7F8C-98F6-FFEE-51E3FE7A6377}"/>
              </a:ext>
            </a:extLst>
          </p:cNvPr>
          <p:cNvCxnSpPr>
            <a:cxnSpLocks/>
          </p:cNvCxnSpPr>
          <p:nvPr/>
        </p:nvCxnSpPr>
        <p:spPr bwMode="auto">
          <a:xfrm rot="5400000">
            <a:off x="6974642" y="1899439"/>
            <a:ext cx="550391" cy="931002"/>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6" name="Straight Arrow Connector 6">
            <a:extLst>
              <a:ext uri="{FF2B5EF4-FFF2-40B4-BE49-F238E27FC236}">
                <a16:creationId xmlns:a16="http://schemas.microsoft.com/office/drawing/2014/main" id="{5EF5CC17-2C00-D8FA-DF7A-BBBB72E28DF8}"/>
              </a:ext>
            </a:extLst>
          </p:cNvPr>
          <p:cNvCxnSpPr>
            <a:cxnSpLocks/>
            <a:stCxn id="12" idx="2"/>
            <a:endCxn id="42" idx="0"/>
          </p:cNvCxnSpPr>
          <p:nvPr/>
        </p:nvCxnSpPr>
        <p:spPr bwMode="auto">
          <a:xfrm rot="5400000">
            <a:off x="7303557" y="2342669"/>
            <a:ext cx="550391" cy="44541"/>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7" name="Straight Arrow Connector 6">
            <a:extLst>
              <a:ext uri="{FF2B5EF4-FFF2-40B4-BE49-F238E27FC236}">
                <a16:creationId xmlns:a16="http://schemas.microsoft.com/office/drawing/2014/main" id="{949DF4A2-0E1A-2B8A-BC20-A37117B0EDB6}"/>
              </a:ext>
            </a:extLst>
          </p:cNvPr>
          <p:cNvCxnSpPr>
            <a:cxnSpLocks/>
            <a:stCxn id="17" idx="2"/>
            <a:endCxn id="33" idx="0"/>
          </p:cNvCxnSpPr>
          <p:nvPr/>
        </p:nvCxnSpPr>
        <p:spPr bwMode="auto">
          <a:xfrm rot="16200000" flipH="1">
            <a:off x="7510556" y="1989681"/>
            <a:ext cx="550391" cy="750515"/>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8" name="Straight Arrow Connector 6">
            <a:extLst>
              <a:ext uri="{FF2B5EF4-FFF2-40B4-BE49-F238E27FC236}">
                <a16:creationId xmlns:a16="http://schemas.microsoft.com/office/drawing/2014/main" id="{87D0E6AC-B0B9-7266-8575-7A3B4547C1DA}"/>
              </a:ext>
            </a:extLst>
          </p:cNvPr>
          <p:cNvCxnSpPr>
            <a:cxnSpLocks/>
            <a:stCxn id="16" idx="2"/>
            <a:endCxn id="56" idx="0"/>
          </p:cNvCxnSpPr>
          <p:nvPr/>
        </p:nvCxnSpPr>
        <p:spPr bwMode="auto">
          <a:xfrm rot="5400000">
            <a:off x="6211374" y="1555329"/>
            <a:ext cx="550391" cy="1619220"/>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cxnSp>
        <p:nvCxnSpPr>
          <p:cNvPr id="69" name="Straight Arrow Connector 6">
            <a:extLst>
              <a:ext uri="{FF2B5EF4-FFF2-40B4-BE49-F238E27FC236}">
                <a16:creationId xmlns:a16="http://schemas.microsoft.com/office/drawing/2014/main" id="{89E053EF-8D48-EDF0-363F-5942C0AD84C3}"/>
              </a:ext>
            </a:extLst>
          </p:cNvPr>
          <p:cNvCxnSpPr>
            <a:cxnSpLocks/>
            <a:stCxn id="15" idx="2"/>
            <a:endCxn id="47" idx="0"/>
          </p:cNvCxnSpPr>
          <p:nvPr/>
        </p:nvCxnSpPr>
        <p:spPr bwMode="auto">
          <a:xfrm rot="5400000">
            <a:off x="6456480" y="1914751"/>
            <a:ext cx="550391" cy="900377"/>
          </a:xfrm>
          <a:prstGeom prst="curvedConnector3">
            <a:avLst>
              <a:gd name="adj1" fmla="val 50000"/>
            </a:avLst>
          </a:prstGeom>
          <a:solidFill>
            <a:schemeClr val="accent1"/>
          </a:solidFill>
          <a:ln w="28575" cap="flat" cmpd="sng" algn="ctr">
            <a:solidFill>
              <a:schemeClr val="accent1"/>
            </a:solidFill>
            <a:prstDash val="solid"/>
            <a:round/>
            <a:headEnd type="oval" w="sm" len="sm"/>
            <a:tailEnd type="triangle" w="med" len="med"/>
          </a:ln>
          <a:effectLst/>
        </p:spPr>
      </p:cxnSp>
      <p:sp>
        <p:nvSpPr>
          <p:cNvPr id="70" name="Rectangle 1375">
            <a:extLst>
              <a:ext uri="{FF2B5EF4-FFF2-40B4-BE49-F238E27FC236}">
                <a16:creationId xmlns:a16="http://schemas.microsoft.com/office/drawing/2014/main" id="{AA676DBF-2A19-EB6A-BCF7-FA56F97EC96B}"/>
              </a:ext>
            </a:extLst>
          </p:cNvPr>
          <p:cNvSpPr>
            <a:spLocks noChangeArrowheads="1"/>
          </p:cNvSpPr>
          <p:nvPr/>
        </p:nvSpPr>
        <p:spPr bwMode="auto">
          <a:xfrm>
            <a:off x="6370320" y="3181350"/>
            <a:ext cx="1283205" cy="375104"/>
          </a:xfrm>
          <a:prstGeom prst="rect">
            <a:avLst/>
          </a:prstGeom>
          <a:noFill/>
          <a:ln>
            <a:noFill/>
          </a:ln>
        </p:spPr>
        <p:txBody>
          <a:bodyPr wrap="none" lIns="67866" tIns="33338" rIns="67866" bIns="33338">
            <a:spAutoFit/>
          </a:bodyPr>
          <a:lstStyle/>
          <a:p>
            <a:pPr>
              <a:defRPr/>
            </a:pPr>
            <a:r>
              <a:rPr lang="en-US" sz="2000" b="1" i="1" dirty="0">
                <a:solidFill>
                  <a:srgbClr val="646464"/>
                </a:solidFill>
                <a:latin typeface="Crimson Text" panose="02000503000000000000" pitchFamily="2" charset="0"/>
              </a:rPr>
              <a:t>Tuple Pages</a:t>
            </a:r>
          </a:p>
        </p:txBody>
      </p:sp>
      <p:sp>
        <p:nvSpPr>
          <p:cNvPr id="71" name="Rectangle 1376">
            <a:extLst>
              <a:ext uri="{FF2B5EF4-FFF2-40B4-BE49-F238E27FC236}">
                <a16:creationId xmlns:a16="http://schemas.microsoft.com/office/drawing/2014/main" id="{FD36D52B-83FD-98ED-0BD0-C4B6C5B75E02}"/>
              </a:ext>
            </a:extLst>
          </p:cNvPr>
          <p:cNvSpPr>
            <a:spLocks noChangeArrowheads="1"/>
          </p:cNvSpPr>
          <p:nvPr/>
        </p:nvSpPr>
        <p:spPr bwMode="auto">
          <a:xfrm>
            <a:off x="5410200" y="1200150"/>
            <a:ext cx="1449917" cy="375104"/>
          </a:xfrm>
          <a:prstGeom prst="rect">
            <a:avLst/>
          </a:prstGeom>
          <a:noFill/>
          <a:ln>
            <a:noFill/>
          </a:ln>
        </p:spPr>
        <p:txBody>
          <a:bodyPr wrap="none" lIns="67866" tIns="33338" rIns="67866" bIns="33338">
            <a:spAutoFit/>
          </a:bodyPr>
          <a:lstStyle/>
          <a:p>
            <a:pPr>
              <a:defRPr/>
            </a:pPr>
            <a:r>
              <a:rPr lang="en-US" sz="2000" b="1" i="1" dirty="0" err="1">
                <a:solidFill>
                  <a:srgbClr val="646464"/>
                </a:solidFill>
                <a:latin typeface="Crimson Text" panose="02000503000000000000" pitchFamily="2" charset="0"/>
              </a:rPr>
              <a:t>B+Tree</a:t>
            </a:r>
            <a:r>
              <a:rPr lang="en-US" sz="2000" b="1" i="1" dirty="0">
                <a:solidFill>
                  <a:srgbClr val="646464"/>
                </a:solidFill>
                <a:latin typeface="Crimson Text" panose="02000503000000000000" pitchFamily="2" charset="0"/>
              </a:rPr>
              <a:t> Index</a:t>
            </a:r>
          </a:p>
        </p:txBody>
      </p:sp>
    </p:spTree>
    <p:extLst>
      <p:ext uri="{BB962C8B-B14F-4D97-AF65-F5344CB8AC3E}">
        <p14:creationId xmlns:p14="http://schemas.microsoft.com/office/powerpoint/2010/main" val="3761586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250"/>
                                        <p:tgtEl>
                                          <p:spTgt spid="25"/>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up)">
                                      <p:cBhvr>
                                        <p:cTn id="11" dur="250"/>
                                        <p:tgtEl>
                                          <p:spTgt spid="59"/>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up)">
                                      <p:cBhvr>
                                        <p:cTn id="15" dur="250"/>
                                        <p:tgtEl>
                                          <p:spTgt spid="60"/>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up)">
                                      <p:cBhvr>
                                        <p:cTn id="19" dur="250"/>
                                        <p:tgtEl>
                                          <p:spTgt spid="63"/>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up)">
                                      <p:cBhvr>
                                        <p:cTn id="23" dur="250"/>
                                        <p:tgtEl>
                                          <p:spTgt spid="62"/>
                                        </p:tgtEl>
                                      </p:cBhvr>
                                    </p:animEffect>
                                  </p:childTnLst>
                                </p:cTn>
                              </p:par>
                            </p:childTnLst>
                          </p:cTn>
                        </p:par>
                        <p:par>
                          <p:cTn id="24" fill="hold">
                            <p:stCondLst>
                              <p:cond delay="1250"/>
                            </p:stCondLst>
                            <p:childTnLst>
                              <p:par>
                                <p:cTn id="25" presetID="22" presetClass="entr" presetSubtype="1"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up)">
                                      <p:cBhvr>
                                        <p:cTn id="27" dur="250"/>
                                        <p:tgtEl>
                                          <p:spTgt spid="61"/>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250"/>
                                        <p:tgtEl>
                                          <p:spTgt spid="69"/>
                                        </p:tgtEl>
                                      </p:cBhvr>
                                    </p:animEffect>
                                  </p:childTnLst>
                                </p:cTn>
                              </p:par>
                            </p:childTnLst>
                          </p:cTn>
                        </p:par>
                        <p:par>
                          <p:cTn id="32" fill="hold">
                            <p:stCondLst>
                              <p:cond delay="1750"/>
                            </p:stCondLst>
                            <p:childTnLst>
                              <p:par>
                                <p:cTn id="33" presetID="22" presetClass="entr" presetSubtype="1"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up)">
                                      <p:cBhvr>
                                        <p:cTn id="35" dur="250"/>
                                        <p:tgtEl>
                                          <p:spTgt spid="68"/>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up)">
                                      <p:cBhvr>
                                        <p:cTn id="39" dur="250"/>
                                        <p:tgtEl>
                                          <p:spTgt spid="67"/>
                                        </p:tgtEl>
                                      </p:cBhvr>
                                    </p:animEffect>
                                  </p:childTnLst>
                                </p:cTn>
                              </p:par>
                            </p:childTnLst>
                          </p:cTn>
                        </p:par>
                        <p:par>
                          <p:cTn id="40" fill="hold">
                            <p:stCondLst>
                              <p:cond delay="2250"/>
                            </p:stCondLst>
                            <p:childTnLst>
                              <p:par>
                                <p:cTn id="41" presetID="22" presetClass="entr" presetSubtype="1" fill="hold"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up)">
                                      <p:cBhvr>
                                        <p:cTn id="43" dur="250"/>
                                        <p:tgtEl>
                                          <p:spTgt spid="66"/>
                                        </p:tgtEl>
                                      </p:cBhvr>
                                    </p:animEffect>
                                  </p:childTnLst>
                                </p:cTn>
                              </p:par>
                            </p:childTnLst>
                          </p:cTn>
                        </p:par>
                        <p:par>
                          <p:cTn id="44" fill="hold">
                            <p:stCondLst>
                              <p:cond delay="2500"/>
                            </p:stCondLst>
                            <p:childTnLst>
                              <p:par>
                                <p:cTn id="45" presetID="22" presetClass="entr" presetSubtype="1" fill="hold"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up)">
                                      <p:cBhvr>
                                        <p:cTn id="47" dur="250"/>
                                        <p:tgtEl>
                                          <p:spTgt spid="65"/>
                                        </p:tgtEl>
                                      </p:cBhvr>
                                    </p:animEffect>
                                  </p:childTnLst>
                                </p:cTn>
                              </p:par>
                            </p:childTnLst>
                          </p:cTn>
                        </p:par>
                        <p:par>
                          <p:cTn id="48" fill="hold">
                            <p:stCondLst>
                              <p:cond delay="2750"/>
                            </p:stCondLst>
                            <p:childTnLst>
                              <p:par>
                                <p:cTn id="49" presetID="22" presetClass="entr" presetSubtype="1"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up)">
                                      <p:cBhvr>
                                        <p:cTn id="51" dur="2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A5C38-F366-474C-BFF3-76319654F01D}"/>
              </a:ext>
            </a:extLst>
          </p:cNvPr>
          <p:cNvSpPr>
            <a:spLocks noGrp="1"/>
          </p:cNvSpPr>
          <p:nvPr>
            <p:ph type="title"/>
          </p:nvPr>
        </p:nvSpPr>
        <p:spPr/>
        <p:txBody>
          <a:bodyPr/>
          <a:lstStyle/>
          <a:p>
            <a:r>
              <a:rPr lang="en-US" dirty="0"/>
              <a:t>Aggregations</a:t>
            </a:r>
          </a:p>
        </p:txBody>
      </p:sp>
      <p:sp>
        <p:nvSpPr>
          <p:cNvPr id="4" name="Content Placeholder 3">
            <a:extLst>
              <a:ext uri="{FF2B5EF4-FFF2-40B4-BE49-F238E27FC236}">
                <a16:creationId xmlns:a16="http://schemas.microsoft.com/office/drawing/2014/main" id="{B95D13B8-ACDC-49AA-8F81-BF5E4D40DD9F}"/>
              </a:ext>
            </a:extLst>
          </p:cNvPr>
          <p:cNvSpPr>
            <a:spLocks noGrp="1"/>
          </p:cNvSpPr>
          <p:nvPr>
            <p:ph idx="1"/>
          </p:nvPr>
        </p:nvSpPr>
        <p:spPr/>
        <p:txBody>
          <a:bodyPr/>
          <a:lstStyle/>
          <a:p>
            <a:r>
              <a:rPr lang="en-US" dirty="0"/>
              <a:t>Collapse values for a single attribute from multiple tuples into a single scalar value.</a:t>
            </a:r>
          </a:p>
          <a:p>
            <a:endParaRPr lang="en-US" sz="1200" dirty="0"/>
          </a:p>
          <a:p>
            <a:r>
              <a:rPr lang="en-US" dirty="0"/>
              <a:t>The DBMS needs a way to quickly find tuples with the same distinguishing attributes for grouping.</a:t>
            </a:r>
          </a:p>
          <a:p>
            <a:endParaRPr lang="en-US" sz="1200" dirty="0"/>
          </a:p>
          <a:p>
            <a:r>
              <a:rPr lang="en-US" dirty="0"/>
              <a:t>Two implementation choices:</a:t>
            </a:r>
          </a:p>
          <a:p>
            <a:pPr lvl="1"/>
            <a:r>
              <a:rPr lang="en-US" dirty="0"/>
              <a:t>Sorting</a:t>
            </a:r>
          </a:p>
          <a:p>
            <a:pPr lvl="1"/>
            <a:r>
              <a:rPr lang="en-US" dirty="0"/>
              <a:t>Hashing</a:t>
            </a:r>
          </a:p>
          <a:p>
            <a:endParaRPr lang="en-US" dirty="0"/>
          </a:p>
        </p:txBody>
      </p:sp>
      <p:sp>
        <p:nvSpPr>
          <p:cNvPr id="5" name="Slide Number Placeholder 3" descr=" 5">
            <a:extLst>
              <a:ext uri="{FF2B5EF4-FFF2-40B4-BE49-F238E27FC236}">
                <a16:creationId xmlns:a16="http://schemas.microsoft.com/office/drawing/2014/main" id="{9155A8FA-A6DA-6843-FF0F-E26BEEF7743E}"/>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6112568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3"/>
          <p:cNvGraphicFramePr>
            <a:graphicFrameLocks noGrp="1"/>
          </p:cNvGraphicFramePr>
          <p:nvPr>
            <p:extLst>
              <p:ext uri="{D42A27DB-BD31-4B8C-83A1-F6EECF244321}">
                <p14:modId xmlns:p14="http://schemas.microsoft.com/office/powerpoint/2010/main" val="4076973121"/>
              </p:ext>
            </p:extLst>
          </p:nvPr>
        </p:nvGraphicFramePr>
        <p:xfrm>
          <a:off x="6828273" y="3049421"/>
          <a:ext cx="731520" cy="1135364"/>
        </p:xfrm>
        <a:graphic>
          <a:graphicData uri="http://schemas.openxmlformats.org/drawingml/2006/table">
            <a:tbl>
              <a:tblPr firstRow="1" bandRow="1">
                <a:tableStyleId>{793D81CF-94F2-401A-BA57-92F5A7B2D0C5}</a:tableStyleId>
              </a:tblPr>
              <a:tblGrid>
                <a:gridCol w="731520">
                  <a:extLst>
                    <a:ext uri="{9D8B030D-6E8A-4147-A177-3AD203B41FA5}">
                      <a16:colId xmlns:a16="http://schemas.microsoft.com/office/drawing/2014/main" val="20000"/>
                    </a:ext>
                  </a:extLst>
                </a:gridCol>
              </a:tblGrid>
              <a:tr h="274304">
                <a:tc>
                  <a:txBody>
                    <a:bodyPr/>
                    <a:lstStyle/>
                    <a:p>
                      <a:r>
                        <a:rPr lang="en-US" sz="1400" dirty="0" err="1">
                          <a:latin typeface="Inconsolata" panose="00000509000000000000" pitchFamily="49" charset="0"/>
                        </a:rPr>
                        <a:t>cid</a:t>
                      </a:r>
                      <a:endParaRPr lang="en-US" sz="1400" dirty="0">
                        <a:latin typeface="Inconsolata" panose="00000509000000000000" pitchFamily="49" charset="0"/>
                      </a:endParaRPr>
                    </a:p>
                  </a:txBody>
                  <a:tcPr marL="68580" marR="68580" marT="34282" marB="34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5863">
                <a:tc>
                  <a:txBody>
                    <a:bodyPr/>
                    <a:lstStyle/>
                    <a:p>
                      <a:pPr marL="0" marR="0"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5863">
                <a:tc>
                  <a:txBody>
                    <a:bodyPr/>
                    <a:lstStyle/>
                    <a:p>
                      <a:pPr marL="0" marR="0"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5863">
                <a:tc>
                  <a:txBody>
                    <a:bodyPr/>
                    <a:lstStyle/>
                    <a:p>
                      <a:pPr marL="0" marR="0" hangingPunct="0">
                        <a:spcBef>
                          <a:spcPts val="0"/>
                        </a:spcBef>
                        <a:spcAft>
                          <a:spcPts val="0"/>
                        </a:spcAft>
                      </a:pPr>
                      <a:r>
                        <a:rPr lang="en-US" sz="1400" dirty="0">
                          <a:latin typeface="Inconsolata" panose="00000509000000000000" pitchFamily="49" charset="0"/>
                          <a:ea typeface="Times New Roman"/>
                          <a:cs typeface="Times New Roman"/>
                        </a:rPr>
                        <a:t>15-721</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863">
                <a:tc>
                  <a:txBody>
                    <a:bodyPr/>
                    <a:lstStyle/>
                    <a:p>
                      <a:pPr marL="0" marR="0" hangingPunct="0">
                        <a:spcBef>
                          <a:spcPts val="0"/>
                        </a:spcBef>
                        <a:spcAft>
                          <a:spcPts val="0"/>
                        </a:spcAft>
                      </a:pPr>
                      <a:r>
                        <a:rPr lang="en-US" sz="1400" dirty="0">
                          <a:latin typeface="Inconsolata" panose="00000509000000000000" pitchFamily="49" charset="0"/>
                          <a:ea typeface="Times New Roman"/>
                          <a:cs typeface="Times New Roman"/>
                        </a:rPr>
                        <a:t>15-826</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8914" name="Title 1"/>
          <p:cNvSpPr>
            <a:spLocks noGrp="1"/>
          </p:cNvSpPr>
          <p:nvPr>
            <p:ph type="title"/>
          </p:nvPr>
        </p:nvSpPr>
        <p:spPr/>
        <p:txBody>
          <a:bodyPr/>
          <a:lstStyle/>
          <a:p>
            <a:r>
              <a:rPr lang="en-US" dirty="0"/>
              <a:t>Sorting Aggregation</a:t>
            </a:r>
          </a:p>
        </p:txBody>
      </p:sp>
      <p:sp>
        <p:nvSpPr>
          <p:cNvPr id="45" name="Right Arrow 6"/>
          <p:cNvSpPr>
            <a:spLocks noChangeArrowheads="1"/>
          </p:cNvSpPr>
          <p:nvPr/>
        </p:nvSpPr>
        <p:spPr bwMode="auto">
          <a:xfrm>
            <a:off x="3695700" y="3410144"/>
            <a:ext cx="685800" cy="417909"/>
          </a:xfrm>
          <a:prstGeom prst="rightArrow">
            <a:avLst>
              <a:gd name="adj1" fmla="val 50000"/>
              <a:gd name="adj2" fmla="val 49998"/>
            </a:avLst>
          </a:prstGeom>
          <a:solidFill>
            <a:schemeClr val="accent1"/>
          </a:solidFill>
          <a:ln w="28575">
            <a:noFill/>
            <a:round/>
            <a:headEnd type="none" w="sm" len="sm"/>
            <a:tailEnd type="triangle" w="med" len="med"/>
          </a:ln>
        </p:spPr>
        <p:txBody>
          <a:bodyPr wrap="none" anchor="ctr"/>
          <a:lstStyle/>
          <a:p>
            <a:endParaRPr lang="en-US" sz="1350"/>
          </a:p>
        </p:txBody>
      </p:sp>
      <p:sp>
        <p:nvSpPr>
          <p:cNvPr id="2" name="TextBox 1"/>
          <p:cNvSpPr txBox="1">
            <a:spLocks noChangeArrowheads="1"/>
          </p:cNvSpPr>
          <p:nvPr/>
        </p:nvSpPr>
        <p:spPr bwMode="auto">
          <a:xfrm>
            <a:off x="3358915" y="3827695"/>
            <a:ext cx="1269898" cy="75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u="sng">
                <a:solidFill>
                  <a:schemeClr val="tx1"/>
                </a:solidFill>
                <a:latin typeface="Times New Roman" charset="0"/>
                <a:ea typeface="ＭＳ Ｐゴシック" charset="-128"/>
              </a:defRPr>
            </a:lvl1pPr>
            <a:lvl2pPr marL="742950" indent="-285750">
              <a:defRPr sz="2800" u="sng">
                <a:solidFill>
                  <a:schemeClr val="tx1"/>
                </a:solidFill>
                <a:latin typeface="Times New Roman" charset="0"/>
                <a:ea typeface="ＭＳ Ｐゴシック" charset="-128"/>
              </a:defRPr>
            </a:lvl2pPr>
            <a:lvl3pPr marL="1143000" indent="-228600">
              <a:defRPr sz="2800" u="sng">
                <a:solidFill>
                  <a:schemeClr val="tx1"/>
                </a:solidFill>
                <a:latin typeface="Times New Roman" charset="0"/>
                <a:ea typeface="ＭＳ Ｐゴシック" charset="-128"/>
              </a:defRPr>
            </a:lvl3pPr>
            <a:lvl4pPr marL="1600200" indent="-228600">
              <a:defRPr sz="2800" u="sng">
                <a:solidFill>
                  <a:schemeClr val="tx1"/>
                </a:solidFill>
                <a:latin typeface="Times New Roman" charset="0"/>
                <a:ea typeface="ＭＳ Ｐゴシック" charset="-128"/>
              </a:defRPr>
            </a:lvl4pPr>
            <a:lvl5pPr marL="2057400" indent="-228600">
              <a:defRPr sz="2800" u="sng">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charset="0"/>
                <a:ea typeface="ＭＳ Ｐゴシック" charset="-128"/>
              </a:defRPr>
            </a:lvl9pPr>
          </a:lstStyle>
          <a:p>
            <a:pPr algn="ctr">
              <a:lnSpc>
                <a:spcPct val="80000"/>
              </a:lnSpc>
            </a:pPr>
            <a:r>
              <a:rPr lang="en-US" sz="2600" b="1" i="1" u="none" dirty="0">
                <a:solidFill>
                  <a:schemeClr val="accent1"/>
                </a:solidFill>
                <a:latin typeface="Crimson Text" panose="02000503000000000000" pitchFamily="2" charset="0"/>
              </a:rPr>
              <a:t>Remove</a:t>
            </a:r>
            <a:br>
              <a:rPr lang="en-US" sz="2600" b="1" i="1" u="none" dirty="0">
                <a:solidFill>
                  <a:schemeClr val="accent1"/>
                </a:solidFill>
                <a:latin typeface="Crimson Text" panose="02000503000000000000" pitchFamily="2" charset="0"/>
              </a:rPr>
            </a:br>
            <a:r>
              <a:rPr lang="en-US" sz="2600" b="1" i="1" u="none" dirty="0">
                <a:solidFill>
                  <a:schemeClr val="accent1"/>
                </a:solidFill>
                <a:latin typeface="Crimson Text" panose="02000503000000000000" pitchFamily="2" charset="0"/>
              </a:rPr>
              <a:t>Columns</a:t>
            </a:r>
          </a:p>
        </p:txBody>
      </p:sp>
      <p:sp>
        <p:nvSpPr>
          <p:cNvPr id="50" name="TextBox 49"/>
          <p:cNvSpPr txBox="1">
            <a:spLocks noChangeArrowheads="1"/>
          </p:cNvSpPr>
          <p:nvPr/>
        </p:nvSpPr>
        <p:spPr bwMode="auto">
          <a:xfrm>
            <a:off x="5780912" y="3759812"/>
            <a:ext cx="700833"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u="sng">
                <a:solidFill>
                  <a:schemeClr val="tx1"/>
                </a:solidFill>
                <a:latin typeface="Times New Roman" charset="0"/>
                <a:ea typeface="ＭＳ Ｐゴシック" charset="-128"/>
              </a:defRPr>
            </a:lvl1pPr>
            <a:lvl2pPr marL="742950" indent="-285750">
              <a:defRPr sz="2800" u="sng">
                <a:solidFill>
                  <a:schemeClr val="tx1"/>
                </a:solidFill>
                <a:latin typeface="Times New Roman" charset="0"/>
                <a:ea typeface="ＭＳ Ｐゴシック" charset="-128"/>
              </a:defRPr>
            </a:lvl2pPr>
            <a:lvl3pPr marL="1143000" indent="-228600">
              <a:defRPr sz="2800" u="sng">
                <a:solidFill>
                  <a:schemeClr val="tx1"/>
                </a:solidFill>
                <a:latin typeface="Times New Roman" charset="0"/>
                <a:ea typeface="ＭＳ Ｐゴシック" charset="-128"/>
              </a:defRPr>
            </a:lvl3pPr>
            <a:lvl4pPr marL="1600200" indent="-228600">
              <a:defRPr sz="2800" u="sng">
                <a:solidFill>
                  <a:schemeClr val="tx1"/>
                </a:solidFill>
                <a:latin typeface="Times New Roman" charset="0"/>
                <a:ea typeface="ＭＳ Ｐゴシック" charset="-128"/>
              </a:defRPr>
            </a:lvl4pPr>
            <a:lvl5pPr marL="2057400" indent="-228600">
              <a:defRPr sz="2800" u="sng">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charset="0"/>
                <a:ea typeface="ＭＳ Ｐゴシック" charset="-128"/>
              </a:defRPr>
            </a:lvl9pPr>
          </a:lstStyle>
          <a:p>
            <a:pPr>
              <a:lnSpc>
                <a:spcPct val="80000"/>
              </a:lnSpc>
            </a:pPr>
            <a:r>
              <a:rPr lang="en-US" sz="2600" b="1" i="1" u="none" dirty="0">
                <a:solidFill>
                  <a:schemeClr val="accent1"/>
                </a:solidFill>
                <a:latin typeface="Crimson Text" panose="02000503000000000000" pitchFamily="2" charset="0"/>
              </a:rPr>
              <a:t>Sort</a:t>
            </a:r>
          </a:p>
        </p:txBody>
      </p:sp>
      <p:sp>
        <p:nvSpPr>
          <p:cNvPr id="51" name="TextBox 50"/>
          <p:cNvSpPr txBox="1">
            <a:spLocks noChangeArrowheads="1"/>
          </p:cNvSpPr>
          <p:nvPr/>
        </p:nvSpPr>
        <p:spPr bwMode="auto">
          <a:xfrm>
            <a:off x="6354019" y="4195471"/>
            <a:ext cx="162980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u="sng">
                <a:solidFill>
                  <a:schemeClr val="tx1"/>
                </a:solidFill>
                <a:latin typeface="Times New Roman" charset="0"/>
                <a:ea typeface="ＭＳ Ｐゴシック" charset="-128"/>
              </a:defRPr>
            </a:lvl1pPr>
            <a:lvl2pPr marL="742950" indent="-285750">
              <a:defRPr sz="2800" u="sng">
                <a:solidFill>
                  <a:schemeClr val="tx1"/>
                </a:solidFill>
                <a:latin typeface="Times New Roman" charset="0"/>
                <a:ea typeface="ＭＳ Ｐゴシック" charset="-128"/>
              </a:defRPr>
            </a:lvl2pPr>
            <a:lvl3pPr marL="1143000" indent="-228600">
              <a:defRPr sz="2800" u="sng">
                <a:solidFill>
                  <a:schemeClr val="tx1"/>
                </a:solidFill>
                <a:latin typeface="Times New Roman" charset="0"/>
                <a:ea typeface="ＭＳ Ｐゴシック" charset="-128"/>
              </a:defRPr>
            </a:lvl3pPr>
            <a:lvl4pPr marL="1600200" indent="-228600">
              <a:defRPr sz="2800" u="sng">
                <a:solidFill>
                  <a:schemeClr val="tx1"/>
                </a:solidFill>
                <a:latin typeface="Times New Roman" charset="0"/>
                <a:ea typeface="ＭＳ Ｐゴシック" charset="-128"/>
              </a:defRPr>
            </a:lvl4pPr>
            <a:lvl5pPr marL="2057400" indent="-228600">
              <a:defRPr sz="2800" u="sng">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charset="0"/>
                <a:ea typeface="ＭＳ Ｐゴシック" charset="-128"/>
              </a:defRPr>
            </a:lvl9pPr>
          </a:lstStyle>
          <a:p>
            <a:pPr algn="ctr">
              <a:lnSpc>
                <a:spcPct val="80000"/>
              </a:lnSpc>
            </a:pPr>
            <a:r>
              <a:rPr lang="en-US" sz="2600" b="1" i="1" u="none" dirty="0">
                <a:solidFill>
                  <a:schemeClr val="accent1"/>
                </a:solidFill>
                <a:latin typeface="Crimson Text" panose="02000503000000000000" pitchFamily="2" charset="0"/>
              </a:rPr>
              <a:t>Eliminate</a:t>
            </a:r>
          </a:p>
          <a:p>
            <a:pPr algn="ctr">
              <a:lnSpc>
                <a:spcPct val="80000"/>
              </a:lnSpc>
            </a:pPr>
            <a:r>
              <a:rPr lang="en-US" sz="2600" b="1" i="1" u="none" dirty="0">
                <a:solidFill>
                  <a:schemeClr val="accent1"/>
                </a:solidFill>
                <a:latin typeface="Crimson Text" panose="02000503000000000000" pitchFamily="2" charset="0"/>
              </a:rPr>
              <a:t>Duplicates</a:t>
            </a:r>
          </a:p>
        </p:txBody>
      </p:sp>
      <p:sp>
        <p:nvSpPr>
          <p:cNvPr id="56" name="Right Arrow 6"/>
          <p:cNvSpPr>
            <a:spLocks noChangeArrowheads="1"/>
          </p:cNvSpPr>
          <p:nvPr/>
        </p:nvSpPr>
        <p:spPr bwMode="auto">
          <a:xfrm>
            <a:off x="5842930" y="3372025"/>
            <a:ext cx="685800" cy="417909"/>
          </a:xfrm>
          <a:prstGeom prst="rightArrow">
            <a:avLst>
              <a:gd name="adj1" fmla="val 50000"/>
              <a:gd name="adj2" fmla="val 49998"/>
            </a:avLst>
          </a:prstGeom>
          <a:solidFill>
            <a:schemeClr val="accent1"/>
          </a:solidFill>
          <a:ln w="28575">
            <a:noFill/>
            <a:round/>
            <a:headEnd type="none" w="sm" len="sm"/>
            <a:tailEnd type="triangle" w="med" len="med"/>
          </a:ln>
        </p:spPr>
        <p:txBody>
          <a:bodyPr wrap="none" anchor="ctr"/>
          <a:lstStyle/>
          <a:p>
            <a:endParaRPr lang="en-US" sz="1350"/>
          </a:p>
        </p:txBody>
      </p:sp>
      <p:sp>
        <p:nvSpPr>
          <p:cNvPr id="60" name="TextBox 59"/>
          <p:cNvSpPr txBox="1">
            <a:spLocks noChangeArrowheads="1"/>
          </p:cNvSpPr>
          <p:nvPr/>
        </p:nvSpPr>
        <p:spPr bwMode="auto">
          <a:xfrm>
            <a:off x="381000" y="3797931"/>
            <a:ext cx="896399"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u="sng">
                <a:solidFill>
                  <a:schemeClr val="tx1"/>
                </a:solidFill>
                <a:latin typeface="Times New Roman" charset="0"/>
                <a:ea typeface="ＭＳ Ｐゴシック" charset="-128"/>
              </a:defRPr>
            </a:lvl1pPr>
            <a:lvl2pPr marL="742950" indent="-285750">
              <a:defRPr sz="2800" u="sng">
                <a:solidFill>
                  <a:schemeClr val="tx1"/>
                </a:solidFill>
                <a:latin typeface="Times New Roman" charset="0"/>
                <a:ea typeface="ＭＳ Ｐゴシック" charset="-128"/>
              </a:defRPr>
            </a:lvl2pPr>
            <a:lvl3pPr marL="1143000" indent="-228600">
              <a:defRPr sz="2800" u="sng">
                <a:solidFill>
                  <a:schemeClr val="tx1"/>
                </a:solidFill>
                <a:latin typeface="Times New Roman" charset="0"/>
                <a:ea typeface="ＭＳ Ｐゴシック" charset="-128"/>
              </a:defRPr>
            </a:lvl3pPr>
            <a:lvl4pPr marL="1600200" indent="-228600">
              <a:defRPr sz="2800" u="sng">
                <a:solidFill>
                  <a:schemeClr val="tx1"/>
                </a:solidFill>
                <a:latin typeface="Times New Roman" charset="0"/>
                <a:ea typeface="ＭＳ Ｐゴシック" charset="-128"/>
              </a:defRPr>
            </a:lvl4pPr>
            <a:lvl5pPr marL="2057400" indent="-228600">
              <a:defRPr sz="2800" u="sng">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charset="0"/>
                <a:ea typeface="ＭＳ Ｐゴシック" charset="-128"/>
              </a:defRPr>
            </a:lvl9pPr>
          </a:lstStyle>
          <a:p>
            <a:pPr>
              <a:lnSpc>
                <a:spcPct val="80000"/>
              </a:lnSpc>
            </a:pPr>
            <a:r>
              <a:rPr lang="en-US" sz="2600" b="1" i="1" u="none" dirty="0">
                <a:solidFill>
                  <a:schemeClr val="accent1"/>
                </a:solidFill>
                <a:latin typeface="Crimson Text" panose="02000503000000000000" pitchFamily="2" charset="0"/>
              </a:rPr>
              <a:t>Filter</a:t>
            </a:r>
          </a:p>
        </p:txBody>
      </p:sp>
      <p:sp>
        <p:nvSpPr>
          <p:cNvPr id="61" name="Right Arrow 6"/>
          <p:cNvSpPr>
            <a:spLocks noChangeArrowheads="1"/>
          </p:cNvSpPr>
          <p:nvPr/>
        </p:nvSpPr>
        <p:spPr bwMode="auto">
          <a:xfrm>
            <a:off x="519161" y="3410143"/>
            <a:ext cx="685800" cy="417910"/>
          </a:xfrm>
          <a:prstGeom prst="rightArrow">
            <a:avLst>
              <a:gd name="adj1" fmla="val 50000"/>
              <a:gd name="adj2" fmla="val 49998"/>
            </a:avLst>
          </a:prstGeom>
          <a:solidFill>
            <a:schemeClr val="accent1"/>
          </a:solidFill>
          <a:ln w="28575">
            <a:noFill/>
            <a:round/>
            <a:headEnd type="none" w="sm" len="sm"/>
            <a:tailEnd type="triangle" w="med" len="med"/>
          </a:ln>
        </p:spPr>
        <p:txBody>
          <a:bodyPr wrap="none" anchor="ctr"/>
          <a:lstStyle/>
          <a:p>
            <a:endParaRPr lang="en-US" sz="1350"/>
          </a:p>
        </p:txBody>
      </p:sp>
      <p:graphicFrame>
        <p:nvGraphicFramePr>
          <p:cNvPr id="44" name="Table 43"/>
          <p:cNvGraphicFramePr>
            <a:graphicFrameLocks noGrp="1"/>
          </p:cNvGraphicFramePr>
          <p:nvPr>
            <p:extLst>
              <p:ext uri="{D42A27DB-BD31-4B8C-83A1-F6EECF244321}">
                <p14:modId xmlns:p14="http://schemas.microsoft.com/office/powerpoint/2010/main" val="1630146055"/>
              </p:ext>
            </p:extLst>
          </p:nvPr>
        </p:nvGraphicFramePr>
        <p:xfrm>
          <a:off x="1349740" y="3007135"/>
          <a:ext cx="1872041" cy="1249680"/>
        </p:xfrm>
        <a:graphic>
          <a:graphicData uri="http://schemas.openxmlformats.org/drawingml/2006/table">
            <a:tbl>
              <a:tblPr firstRow="1" bandRow="1">
                <a:tableStyleId>{793D81CF-94F2-401A-BA57-92F5A7B2D0C5}</a:tableStyleId>
              </a:tblPr>
              <a:tblGrid>
                <a:gridCol w="683799">
                  <a:extLst>
                    <a:ext uri="{9D8B030D-6E8A-4147-A177-3AD203B41FA5}">
                      <a16:colId xmlns:a16="http://schemas.microsoft.com/office/drawing/2014/main" val="20000"/>
                    </a:ext>
                  </a:extLst>
                </a:gridCol>
                <a:gridCol w="594121">
                  <a:extLst>
                    <a:ext uri="{9D8B030D-6E8A-4147-A177-3AD203B41FA5}">
                      <a16:colId xmlns:a16="http://schemas.microsoft.com/office/drawing/2014/main" val="20001"/>
                    </a:ext>
                  </a:extLst>
                </a:gridCol>
                <a:gridCol w="594121">
                  <a:extLst>
                    <a:ext uri="{9D8B030D-6E8A-4147-A177-3AD203B41FA5}">
                      <a16:colId xmlns:a16="http://schemas.microsoft.com/office/drawing/2014/main" val="2038549124"/>
                    </a:ext>
                  </a:extLst>
                </a:gridCol>
              </a:tblGrid>
              <a:tr h="95116">
                <a:tc>
                  <a:txBody>
                    <a:bodyPr/>
                    <a:lstStyle/>
                    <a:p>
                      <a:pPr algn="l"/>
                      <a:r>
                        <a:rPr lang="en-US" sz="1400" dirty="0" err="1">
                          <a:latin typeface="Inconsolata" panose="00000509000000000000" pitchFamily="49" charset="0"/>
                        </a:rPr>
                        <a:t>sid</a:t>
                      </a:r>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Inconsolata" panose="00000509000000000000" pitchFamily="49" charset="0"/>
                        </a:rPr>
                        <a:t>cid</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Inconsolata" panose="00000509000000000000" pitchFamily="49" charset="0"/>
                        </a:rPr>
                        <a:t>grade</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384">
                <a:tc>
                  <a:txBody>
                    <a:bodyPr/>
                    <a:lstStyle/>
                    <a:p>
                      <a:pPr marL="0" marR="0" algn="l" hangingPunct="0">
                        <a:spcBef>
                          <a:spcPts val="0"/>
                        </a:spcBef>
                        <a:spcAft>
                          <a:spcPts val="0"/>
                        </a:spcAft>
                      </a:pPr>
                      <a:r>
                        <a:rPr lang="en-US" sz="1400" dirty="0">
                          <a:latin typeface="Inconsolata" panose="00000509000000000000" pitchFamily="49" charset="0"/>
                        </a:rPr>
                        <a:t>53666</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1384">
                <a:tc>
                  <a:txBody>
                    <a:bodyPr/>
                    <a:lstStyle/>
                    <a:p>
                      <a:pPr marL="0" marR="0" algn="l" hangingPunct="0">
                        <a:spcBef>
                          <a:spcPts val="0"/>
                        </a:spcBef>
                        <a:spcAft>
                          <a:spcPts val="0"/>
                        </a:spcAft>
                      </a:pPr>
                      <a:r>
                        <a:rPr lang="en-US" sz="1400" dirty="0">
                          <a:latin typeface="Inconsolata" panose="00000509000000000000" pitchFamily="49" charset="0"/>
                        </a:rPr>
                        <a:t>53688</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15-826</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B</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1384">
                <a:tc>
                  <a:txBody>
                    <a:bodyPr/>
                    <a:lstStyle/>
                    <a:p>
                      <a:pPr marL="0" marR="0" algn="l" hangingPunct="0">
                        <a:spcBef>
                          <a:spcPts val="0"/>
                        </a:spcBef>
                        <a:spcAft>
                          <a:spcPts val="0"/>
                        </a:spcAft>
                      </a:pPr>
                      <a:r>
                        <a:rPr lang="en-US" sz="1400" dirty="0">
                          <a:latin typeface="Inconsolata" panose="00000509000000000000" pitchFamily="49" charset="0"/>
                        </a:rPr>
                        <a:t>53666</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15-721</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1384">
                <a:tc>
                  <a:txBody>
                    <a:bodyPr/>
                    <a:lstStyle/>
                    <a:p>
                      <a:pPr marL="0" marR="0" algn="l" hangingPunct="0">
                        <a:spcBef>
                          <a:spcPts val="0"/>
                        </a:spcBef>
                        <a:spcAft>
                          <a:spcPts val="0"/>
                        </a:spcAft>
                      </a:pPr>
                      <a:r>
                        <a:rPr lang="en-US" sz="1400" dirty="0">
                          <a:latin typeface="Inconsolata" panose="00000509000000000000" pitchFamily="49" charset="0"/>
                        </a:rPr>
                        <a:t>53655</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614592551"/>
              </p:ext>
            </p:extLst>
          </p:nvPr>
        </p:nvGraphicFramePr>
        <p:xfrm>
          <a:off x="4811867" y="3103120"/>
          <a:ext cx="731520" cy="1135364"/>
        </p:xfrm>
        <a:graphic>
          <a:graphicData uri="http://schemas.openxmlformats.org/drawingml/2006/table">
            <a:tbl>
              <a:tblPr firstRow="1" bandRow="1">
                <a:tableStyleId>{793D81CF-94F2-401A-BA57-92F5A7B2D0C5}</a:tableStyleId>
              </a:tblPr>
              <a:tblGrid>
                <a:gridCol w="731520">
                  <a:extLst>
                    <a:ext uri="{9D8B030D-6E8A-4147-A177-3AD203B41FA5}">
                      <a16:colId xmlns:a16="http://schemas.microsoft.com/office/drawing/2014/main" val="20000"/>
                    </a:ext>
                  </a:extLst>
                </a:gridCol>
              </a:tblGrid>
              <a:tr h="274304">
                <a:tc>
                  <a:txBody>
                    <a:bodyPr/>
                    <a:lstStyle/>
                    <a:p>
                      <a:r>
                        <a:rPr lang="en-US" sz="1400" dirty="0" err="1">
                          <a:latin typeface="Inconsolata" panose="00000509000000000000" pitchFamily="49" charset="0"/>
                        </a:rPr>
                        <a:t>cid</a:t>
                      </a:r>
                      <a:endParaRPr lang="en-US" sz="1400" dirty="0">
                        <a:latin typeface="Inconsolata" panose="00000509000000000000" pitchFamily="49" charset="0"/>
                      </a:endParaRPr>
                    </a:p>
                  </a:txBody>
                  <a:tcPr marL="68580" marR="68580" marT="34282" marB="34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5863">
                <a:tc>
                  <a:txBody>
                    <a:bodyPr/>
                    <a:lstStyle/>
                    <a:p>
                      <a:pPr marL="0" marR="0"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5863">
                <a:tc>
                  <a:txBody>
                    <a:bodyPr/>
                    <a:lstStyle/>
                    <a:p>
                      <a:pPr marL="0" marR="0" hangingPunct="0">
                        <a:spcBef>
                          <a:spcPts val="0"/>
                        </a:spcBef>
                        <a:spcAft>
                          <a:spcPts val="0"/>
                        </a:spcAft>
                      </a:pPr>
                      <a:r>
                        <a:rPr lang="en-US" sz="1400" dirty="0">
                          <a:latin typeface="Inconsolata" panose="00000509000000000000" pitchFamily="49" charset="0"/>
                        </a:rPr>
                        <a:t>15-826</a:t>
                      </a:r>
                      <a:endParaRPr lang="en-US" sz="1400" dirty="0">
                        <a:latin typeface="Inconsolata" panose="00000509000000000000" pitchFamily="49" charset="0"/>
                        <a:ea typeface="Times New Roman"/>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5863">
                <a:tc>
                  <a:txBody>
                    <a:bodyPr/>
                    <a:lstStyle/>
                    <a:p>
                      <a:pPr marL="0" marR="0" hangingPunct="0">
                        <a:spcBef>
                          <a:spcPts val="0"/>
                        </a:spcBef>
                        <a:spcAft>
                          <a:spcPts val="0"/>
                        </a:spcAft>
                      </a:pPr>
                      <a:r>
                        <a:rPr lang="en-US" sz="1400" dirty="0">
                          <a:latin typeface="Inconsolata" panose="00000509000000000000" pitchFamily="49" charset="0"/>
                          <a:ea typeface="Times New Roman"/>
                          <a:cs typeface="Times New Roman"/>
                        </a:rPr>
                        <a:t>15-721</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863">
                <a:tc>
                  <a:txBody>
                    <a:bodyPr/>
                    <a:lstStyle/>
                    <a:p>
                      <a:pPr marL="0" marR="0" hangingPunct="0">
                        <a:spcBef>
                          <a:spcPts val="0"/>
                        </a:spcBef>
                        <a:spcAft>
                          <a:spcPts val="0"/>
                        </a:spcAft>
                      </a:pPr>
                      <a:r>
                        <a:rPr lang="en-US" sz="1400" dirty="0">
                          <a:latin typeface="Inconsolata" panose="00000509000000000000" pitchFamily="49" charset="0"/>
                          <a:ea typeface="Times New Roman"/>
                          <a:cs typeface="Times New Roman"/>
                        </a:rPr>
                        <a:t>15-445</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9" name="Text Box 4">
            <a:extLst>
              <a:ext uri="{FF2B5EF4-FFF2-40B4-BE49-F238E27FC236}">
                <a16:creationId xmlns:a16="http://schemas.microsoft.com/office/drawing/2014/main" id="{2D8BF765-6D2A-47F1-9247-503F71351E11}"/>
              </a:ext>
            </a:extLst>
          </p:cNvPr>
          <p:cNvSpPr txBox="1">
            <a:spLocks noChangeArrowheads="1"/>
          </p:cNvSpPr>
          <p:nvPr/>
        </p:nvSpPr>
        <p:spPr bwMode="auto">
          <a:xfrm>
            <a:off x="1295400" y="971550"/>
            <a:ext cx="3298339" cy="1200329"/>
          </a:xfrm>
          <a:prstGeom prst="rect">
            <a:avLst/>
          </a:prstGeom>
          <a:solidFill>
            <a:schemeClr val="bg1">
              <a:lumMod val="85000"/>
            </a:schemeClr>
          </a:solidFill>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none" lIns="45720" rIns="45720">
            <a:spAutoFit/>
          </a:bodyPr>
          <a:lstStyle>
            <a:defPPr>
              <a:defRPr lang="en-US"/>
            </a:defPPr>
            <a:lvl1pPr>
              <a:lnSpc>
                <a:spcPct val="90000"/>
              </a:lnSpc>
              <a:defRPr sz="2000" b="1" u="none">
                <a:solidFill>
                  <a:schemeClr val="tx1">
                    <a:lumMod val="90000"/>
                    <a:lumOff val="10000"/>
                  </a:schemeClr>
                </a:solidFill>
                <a:latin typeface="Inconsolata" panose="00000509000000000000" pitchFamily="49" charset="0"/>
                <a:ea typeface="ＭＳ Ｐゴシック" pitchFamily="-112" charset="-128"/>
                <a:cs typeface="DejaVu Sans Mono" pitchFamily="49" charset="0"/>
              </a:defRPr>
            </a:lvl1pPr>
            <a:lvl2pPr marL="742950" indent="-285750">
              <a:defRPr sz="2800" u="sng">
                <a:latin typeface="Times New Roman" pitchFamily="-112" charset="0"/>
                <a:ea typeface="ＭＳ Ｐゴシック" pitchFamily="-112" charset="-128"/>
              </a:defRPr>
            </a:lvl2pPr>
            <a:lvl3pPr marL="1143000" indent="-228600">
              <a:defRPr sz="2800" u="sng">
                <a:latin typeface="Times New Roman" pitchFamily="-112" charset="0"/>
                <a:ea typeface="ＭＳ Ｐゴシック" pitchFamily="-112" charset="-128"/>
              </a:defRPr>
            </a:lvl3pPr>
            <a:lvl4pPr marL="1600200" indent="-228600">
              <a:defRPr sz="2800" u="sng">
                <a:latin typeface="Times New Roman" pitchFamily="-112" charset="0"/>
                <a:ea typeface="ＭＳ Ｐゴシック" pitchFamily="-112" charset="-128"/>
              </a:defRPr>
            </a:lvl4pPr>
            <a:lvl5pPr marL="2057400" indent="-228600">
              <a:defRPr sz="2800" u="sng">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latin typeface="Times New Roman" pitchFamily="-112" charset="0"/>
                <a:ea typeface="ＭＳ Ｐゴシック" pitchFamily="-112" charset="-128"/>
              </a:defRPr>
            </a:lvl9pPr>
          </a:lstStyle>
          <a:p>
            <a:r>
              <a:rPr lang="en-US" dirty="0">
                <a:solidFill>
                  <a:schemeClr val="tx1">
                    <a:lumMod val="65000"/>
                    <a:lumOff val="35000"/>
                  </a:schemeClr>
                </a:solidFill>
              </a:rPr>
              <a:t>SELECT</a:t>
            </a:r>
            <a:r>
              <a:rPr lang="en-US" b="0" dirty="0">
                <a:solidFill>
                  <a:schemeClr val="tx1">
                    <a:lumMod val="65000"/>
                    <a:lumOff val="35000"/>
                  </a:schemeClr>
                </a:solidFill>
              </a:rPr>
              <a:t> </a:t>
            </a:r>
            <a:r>
              <a:rPr lang="en-US" dirty="0">
                <a:solidFill>
                  <a:schemeClr val="tx1">
                    <a:lumMod val="65000"/>
                    <a:lumOff val="35000"/>
                  </a:schemeClr>
                </a:solidFill>
              </a:rPr>
              <a:t>DISTINCT</a:t>
            </a:r>
            <a:r>
              <a:rPr lang="en-US" b="0" dirty="0">
                <a:solidFill>
                  <a:schemeClr val="tx1">
                    <a:lumMod val="65000"/>
                    <a:lumOff val="35000"/>
                  </a:schemeClr>
                </a:solidFill>
              </a:rPr>
              <a:t> </a:t>
            </a:r>
            <a:r>
              <a:rPr lang="en-US" b="0" dirty="0" err="1">
                <a:solidFill>
                  <a:schemeClr val="tx1">
                    <a:lumMod val="65000"/>
                    <a:lumOff val="35000"/>
                  </a:schemeClr>
                </a:solidFill>
              </a:rPr>
              <a:t>cid</a:t>
            </a:r>
            <a:endParaRPr lang="en-US" b="0" dirty="0">
              <a:solidFill>
                <a:schemeClr val="tx1">
                  <a:lumMod val="65000"/>
                  <a:lumOff val="35000"/>
                </a:schemeClr>
              </a:solidFill>
            </a:endParaRPr>
          </a:p>
          <a:p>
            <a:r>
              <a:rPr lang="en-US" b="0" dirty="0">
                <a:solidFill>
                  <a:schemeClr val="tx1">
                    <a:lumMod val="65000"/>
                    <a:lumOff val="35000"/>
                  </a:schemeClr>
                </a:solidFill>
              </a:rPr>
              <a:t>  </a:t>
            </a:r>
            <a:r>
              <a:rPr lang="en-US" dirty="0">
                <a:solidFill>
                  <a:schemeClr val="tx1">
                    <a:lumMod val="65000"/>
                    <a:lumOff val="35000"/>
                  </a:schemeClr>
                </a:solidFill>
              </a:rPr>
              <a:t>FROM</a:t>
            </a:r>
            <a:r>
              <a:rPr lang="en-US" b="0" dirty="0">
                <a:solidFill>
                  <a:schemeClr val="tx1">
                    <a:lumMod val="65000"/>
                    <a:lumOff val="35000"/>
                  </a:schemeClr>
                </a:solidFill>
              </a:rPr>
              <a:t> enrolled</a:t>
            </a:r>
          </a:p>
          <a:p>
            <a:r>
              <a:rPr lang="en-US" b="0" dirty="0">
                <a:solidFill>
                  <a:schemeClr val="tx1">
                    <a:lumMod val="65000"/>
                    <a:lumOff val="35000"/>
                  </a:schemeClr>
                </a:solidFill>
              </a:rPr>
              <a:t> </a:t>
            </a:r>
            <a:r>
              <a:rPr lang="en-US" dirty="0">
                <a:solidFill>
                  <a:schemeClr val="tx1">
                    <a:lumMod val="65000"/>
                    <a:lumOff val="35000"/>
                  </a:schemeClr>
                </a:solidFill>
              </a:rPr>
              <a:t>WHERE</a:t>
            </a:r>
            <a:r>
              <a:rPr lang="en-US" b="0" dirty="0">
                <a:solidFill>
                  <a:schemeClr val="tx1">
                    <a:lumMod val="65000"/>
                    <a:lumOff val="35000"/>
                  </a:schemeClr>
                </a:solidFill>
              </a:rPr>
              <a:t> grade </a:t>
            </a:r>
            <a:r>
              <a:rPr lang="en-US" dirty="0">
                <a:solidFill>
                  <a:schemeClr val="tx1">
                    <a:lumMod val="65000"/>
                    <a:lumOff val="35000"/>
                  </a:schemeClr>
                </a:solidFill>
              </a:rPr>
              <a:t>IN</a:t>
            </a:r>
            <a:r>
              <a:rPr lang="en-US" b="0" dirty="0">
                <a:solidFill>
                  <a:schemeClr val="tx1">
                    <a:lumMod val="65000"/>
                    <a:lumOff val="35000"/>
                  </a:schemeClr>
                </a:solidFill>
              </a:rPr>
              <a:t> ('B','C')</a:t>
            </a:r>
          </a:p>
          <a:p>
            <a:r>
              <a:rPr lang="en-US" b="0" dirty="0">
                <a:solidFill>
                  <a:schemeClr val="tx1">
                    <a:lumMod val="65000"/>
                    <a:lumOff val="35000"/>
                  </a:schemeClr>
                </a:solidFill>
              </a:rPr>
              <a:t> </a:t>
            </a:r>
            <a:r>
              <a:rPr lang="en-US" dirty="0">
                <a:solidFill>
                  <a:schemeClr val="tx1">
                    <a:lumMod val="65000"/>
                    <a:lumOff val="35000"/>
                  </a:schemeClr>
                </a:solidFill>
              </a:rPr>
              <a:t>ORDER</a:t>
            </a:r>
            <a:r>
              <a:rPr lang="en-US" b="0" dirty="0">
                <a:solidFill>
                  <a:schemeClr val="tx1">
                    <a:lumMod val="65000"/>
                    <a:lumOff val="35000"/>
                  </a:schemeClr>
                </a:solidFill>
              </a:rPr>
              <a:t> </a:t>
            </a:r>
            <a:r>
              <a:rPr lang="en-US" dirty="0">
                <a:solidFill>
                  <a:schemeClr val="tx1">
                    <a:lumMod val="65000"/>
                    <a:lumOff val="35000"/>
                  </a:schemeClr>
                </a:solidFill>
              </a:rPr>
              <a:t>BY</a:t>
            </a:r>
            <a:r>
              <a:rPr lang="en-US" b="0" dirty="0">
                <a:solidFill>
                  <a:schemeClr val="tx1">
                    <a:lumMod val="65000"/>
                    <a:lumOff val="35000"/>
                  </a:schemeClr>
                </a:solidFill>
              </a:rPr>
              <a:t> </a:t>
            </a:r>
            <a:r>
              <a:rPr lang="en-US" b="0" dirty="0" err="1">
                <a:solidFill>
                  <a:schemeClr val="tx1">
                    <a:lumMod val="65000"/>
                    <a:lumOff val="35000"/>
                  </a:schemeClr>
                </a:solidFill>
              </a:rPr>
              <a:t>cid</a:t>
            </a:r>
            <a:endParaRPr lang="en-US" b="0" dirty="0">
              <a:solidFill>
                <a:schemeClr val="tx1">
                  <a:lumMod val="65000"/>
                  <a:lumOff val="35000"/>
                </a:schemeClr>
              </a:solidFill>
            </a:endParaRPr>
          </a:p>
        </p:txBody>
      </p:sp>
      <p:sp>
        <p:nvSpPr>
          <p:cNvPr id="19" name="Right Arrow 6">
            <a:extLst>
              <a:ext uri="{FF2B5EF4-FFF2-40B4-BE49-F238E27FC236}">
                <a16:creationId xmlns:a16="http://schemas.microsoft.com/office/drawing/2014/main" id="{77D4107E-E6D6-4E76-995B-430A53F3AA52}"/>
              </a:ext>
            </a:extLst>
          </p:cNvPr>
          <p:cNvSpPr>
            <a:spLocks noChangeAspect="1" noChangeArrowheads="1"/>
          </p:cNvSpPr>
          <p:nvPr/>
        </p:nvSpPr>
        <p:spPr bwMode="auto">
          <a:xfrm rot="10800000">
            <a:off x="7575983" y="3264220"/>
            <a:ext cx="329565" cy="365760"/>
          </a:xfrm>
          <a:prstGeom prst="rightArrow">
            <a:avLst>
              <a:gd name="adj1" fmla="val 50000"/>
              <a:gd name="adj2" fmla="val 50019"/>
            </a:avLst>
          </a:prstGeom>
          <a:solidFill>
            <a:schemeClr val="accent1"/>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sz="2100"/>
          </a:p>
        </p:txBody>
      </p:sp>
      <p:pic>
        <p:nvPicPr>
          <p:cNvPr id="22" name="X">
            <a:extLst>
              <a:ext uri="{FF2B5EF4-FFF2-40B4-BE49-F238E27FC236}">
                <a16:creationId xmlns:a16="http://schemas.microsoft.com/office/drawing/2014/main" id="{47616B2C-9791-4FA6-A86B-C60006FDB4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9293" y="3544478"/>
            <a:ext cx="219456" cy="219456"/>
          </a:xfrm>
          <a:prstGeom prst="rect">
            <a:avLst/>
          </a:prstGeom>
        </p:spPr>
      </p:pic>
      <p:sp>
        <p:nvSpPr>
          <p:cNvPr id="4" name="Slide Number Placeholder 3" descr=" 5">
            <a:extLst>
              <a:ext uri="{FF2B5EF4-FFF2-40B4-BE49-F238E27FC236}">
                <a16:creationId xmlns:a16="http://schemas.microsoft.com/office/drawing/2014/main" id="{EA4426D7-4F81-B904-6FED-B1D8B1A8D4A2}"/>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graphicFrame>
        <p:nvGraphicFramePr>
          <p:cNvPr id="5" name="Table 4">
            <a:extLst>
              <a:ext uri="{FF2B5EF4-FFF2-40B4-BE49-F238E27FC236}">
                <a16:creationId xmlns:a16="http://schemas.microsoft.com/office/drawing/2014/main" id="{62C81CBC-4907-DACB-3278-43FA81CDA452}"/>
              </a:ext>
            </a:extLst>
          </p:cNvPr>
          <p:cNvGraphicFramePr>
            <a:graphicFrameLocks noGrp="1"/>
          </p:cNvGraphicFramePr>
          <p:nvPr>
            <p:extLst>
              <p:ext uri="{D42A27DB-BD31-4B8C-83A1-F6EECF244321}">
                <p14:modId xmlns:p14="http://schemas.microsoft.com/office/powerpoint/2010/main" val="4052338861"/>
              </p:ext>
            </p:extLst>
          </p:nvPr>
        </p:nvGraphicFramePr>
        <p:xfrm>
          <a:off x="6102970" y="1082223"/>
          <a:ext cx="2065734" cy="1499616"/>
        </p:xfrm>
        <a:graphic>
          <a:graphicData uri="http://schemas.openxmlformats.org/drawingml/2006/table">
            <a:tbl>
              <a:tblPr firstRow="1" bandRow="1">
                <a:tableStyleId>{793D81CF-94F2-401A-BA57-92F5A7B2D0C5}</a:tableStyleId>
              </a:tblPr>
              <a:tblGrid>
                <a:gridCol w="688578">
                  <a:extLst>
                    <a:ext uri="{9D8B030D-6E8A-4147-A177-3AD203B41FA5}">
                      <a16:colId xmlns:a16="http://schemas.microsoft.com/office/drawing/2014/main" val="20000"/>
                    </a:ext>
                  </a:extLst>
                </a:gridCol>
                <a:gridCol w="688578">
                  <a:extLst>
                    <a:ext uri="{9D8B030D-6E8A-4147-A177-3AD203B41FA5}">
                      <a16:colId xmlns:a16="http://schemas.microsoft.com/office/drawing/2014/main" val="3789622283"/>
                    </a:ext>
                  </a:extLst>
                </a:gridCol>
                <a:gridCol w="688578">
                  <a:extLst>
                    <a:ext uri="{9D8B030D-6E8A-4147-A177-3AD203B41FA5}">
                      <a16:colId xmlns:a16="http://schemas.microsoft.com/office/drawing/2014/main" val="2646332343"/>
                    </a:ext>
                  </a:extLst>
                </a:gridCol>
              </a:tblGrid>
              <a:tr h="205740">
                <a:tc>
                  <a:txBody>
                    <a:bodyPr/>
                    <a:lstStyle/>
                    <a:p>
                      <a:r>
                        <a:rPr lang="en-US" sz="1400" dirty="0" err="1">
                          <a:latin typeface="Inconsolata" panose="00000509000000000000" pitchFamily="49" charset="0"/>
                        </a:rPr>
                        <a:t>sid</a:t>
                      </a:r>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Inconsolata" panose="00000509000000000000" pitchFamily="49" charset="0"/>
                        </a:rPr>
                        <a:t>cid</a:t>
                      </a:r>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grade</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r>
                        <a:rPr lang="en-US" sz="1400" dirty="0">
                          <a:latin typeface="Inconsolata" panose="00000509000000000000" pitchFamily="49" charset="0"/>
                        </a:rPr>
                        <a:t>53666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15-445</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5740">
                <a:tc>
                  <a:txBody>
                    <a:bodyPr/>
                    <a:lstStyle/>
                    <a:p>
                      <a:r>
                        <a:rPr lang="en-US" sz="1400" dirty="0">
                          <a:latin typeface="Inconsolata" panose="00000509000000000000" pitchFamily="49" charset="0"/>
                        </a:rPr>
                        <a:t>53688</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15-721</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A</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r>
                        <a:rPr lang="en-US" sz="1400" dirty="0">
                          <a:latin typeface="Inconsolata" panose="00000509000000000000" pitchFamily="49" charset="0"/>
                        </a:rPr>
                        <a:t>53688</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15-826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B</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145213"/>
                  </a:ext>
                </a:extLst>
              </a:tr>
              <a:tr h="205740">
                <a:tc>
                  <a:txBody>
                    <a:bodyPr/>
                    <a:lstStyle/>
                    <a:p>
                      <a:r>
                        <a:rPr lang="en-US" sz="1400" dirty="0">
                          <a:latin typeface="Inconsolata" panose="00000509000000000000" pitchFamily="49" charset="0"/>
                        </a:rPr>
                        <a:t>53666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15-721</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r h="205740">
                <a:tc>
                  <a:txBody>
                    <a:bodyPr/>
                    <a:lstStyle/>
                    <a:p>
                      <a:r>
                        <a:rPr lang="en-US" sz="1400" dirty="0">
                          <a:latin typeface="Inconsolata" panose="00000509000000000000" pitchFamily="49" charset="0"/>
                        </a:rPr>
                        <a:t>53655</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15-445</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327441"/>
                  </a:ext>
                </a:extLst>
              </a:tr>
            </a:tbl>
          </a:graphicData>
        </a:graphic>
      </p:graphicFrame>
      <p:sp>
        <p:nvSpPr>
          <p:cNvPr id="6" name="Text Box 10">
            <a:extLst>
              <a:ext uri="{FF2B5EF4-FFF2-40B4-BE49-F238E27FC236}">
                <a16:creationId xmlns:a16="http://schemas.microsoft.com/office/drawing/2014/main" id="{282021EA-F5C6-68EB-5FE1-DA106189FB36}"/>
              </a:ext>
            </a:extLst>
          </p:cNvPr>
          <p:cNvSpPr txBox="1">
            <a:spLocks noChangeArrowheads="1"/>
          </p:cNvSpPr>
          <p:nvPr/>
        </p:nvSpPr>
        <p:spPr bwMode="auto">
          <a:xfrm>
            <a:off x="5853819" y="742950"/>
            <a:ext cx="2564036"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spAutoFit/>
          </a:bodyPr>
          <a:lstStyle>
            <a:defPPr>
              <a:defRPr lang="en-US"/>
            </a:defPPr>
            <a:lvl1pPr algn="ctr">
              <a:defRPr sz="2000" b="1">
                <a:solidFill>
                  <a:schemeClr val="accent2"/>
                </a:solidFill>
                <a:latin typeface="Inconsolata" panose="00000509000000000000" pitchFamily="49" charset="0"/>
              </a:defRPr>
            </a:lvl1pPr>
            <a:lvl2pPr marL="742950" indent="-285750">
              <a:defRPr sz="2800" u="sng">
                <a:latin typeface="Times New Roman" panose="02020603050405020304" pitchFamily="18" charset="0"/>
                <a:ea typeface="ＭＳ Ｐゴシック" panose="020B0600070205080204" pitchFamily="34" charset="-128"/>
              </a:defRPr>
            </a:lvl2pPr>
            <a:lvl3pPr marL="1143000" indent="-228600">
              <a:defRPr sz="2800" u="sng">
                <a:latin typeface="Times New Roman" panose="02020603050405020304" pitchFamily="18" charset="0"/>
                <a:ea typeface="ＭＳ Ｐゴシック" panose="020B0600070205080204" pitchFamily="34" charset="-128"/>
              </a:defRPr>
            </a:lvl3pPr>
            <a:lvl4pPr marL="1600200" indent="-228600">
              <a:defRPr sz="2800" u="sng">
                <a:latin typeface="Times New Roman" panose="02020603050405020304" pitchFamily="18" charset="0"/>
                <a:ea typeface="ＭＳ Ｐゴシック" panose="020B0600070205080204" pitchFamily="34" charset="-128"/>
              </a:defRPr>
            </a:lvl4pPr>
            <a:lvl5pPr marL="2057400" indent="-228600">
              <a:defRPr sz="2800" u="sng">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9pPr>
          </a:lstStyle>
          <a:p>
            <a:r>
              <a:rPr lang="en-US" dirty="0">
                <a:solidFill>
                  <a:schemeClr val="accent1"/>
                </a:solidFill>
              </a:rPr>
              <a:t>enrolled (</a:t>
            </a:r>
            <a:r>
              <a:rPr lang="en-US" dirty="0" err="1">
                <a:solidFill>
                  <a:schemeClr val="accent1"/>
                </a:solidFill>
              </a:rPr>
              <a:t>sid</a:t>
            </a:r>
            <a:r>
              <a:rPr lang="en-US" dirty="0">
                <a:solidFill>
                  <a:schemeClr val="accent1"/>
                </a:solidFill>
              </a:rPr>
              <a:t>, </a:t>
            </a:r>
            <a:r>
              <a:rPr lang="en-US" dirty="0" err="1">
                <a:solidFill>
                  <a:schemeClr val="accent1"/>
                </a:solidFill>
              </a:rPr>
              <a:t>cid</a:t>
            </a:r>
            <a:r>
              <a:rPr lang="en-US" dirty="0">
                <a:solidFill>
                  <a:schemeClr val="accent1"/>
                </a:solidFill>
              </a:rPr>
              <a:t>, grade)</a:t>
            </a:r>
          </a:p>
        </p:txBody>
      </p:sp>
    </p:spTree>
    <p:extLst>
      <p:ext uri="{BB962C8B-B14F-4D97-AF65-F5344CB8AC3E}">
        <p14:creationId xmlns:p14="http://schemas.microsoft.com/office/powerpoint/2010/main" val="357554997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25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250"/>
                                        <p:tgtEl>
                                          <p:spTgt spid="60"/>
                                        </p:tgtEl>
                                      </p:cBhvr>
                                    </p:animEffect>
                                  </p:childTnLst>
                                </p:cTn>
                              </p:par>
                            </p:childTnLst>
                          </p:cTn>
                        </p:par>
                        <p:par>
                          <p:cTn id="11" fill="hold">
                            <p:stCondLst>
                              <p:cond delay="250"/>
                            </p:stCondLst>
                            <p:childTnLst>
                              <p:par>
                                <p:cTn id="12" presetID="10" presetClass="entr" presetSubtype="0"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250"/>
                                        <p:tgtEl>
                                          <p:spTgt spid="4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25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50"/>
                                        <p:tgtEl>
                                          <p:spTgt spid="2"/>
                                        </p:tgtEl>
                                      </p:cBhvr>
                                    </p:animEffect>
                                  </p:childTnLst>
                                </p:cTn>
                              </p:par>
                            </p:childTnLst>
                          </p:cTn>
                        </p:par>
                        <p:par>
                          <p:cTn id="23" fill="hold">
                            <p:stCondLst>
                              <p:cond delay="250"/>
                            </p:stCondLst>
                            <p:childTnLst>
                              <p:par>
                                <p:cTn id="24" presetID="10" presetClass="entr" presetSubtype="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25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25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250"/>
                                        <p:tgtEl>
                                          <p:spTgt spid="50"/>
                                        </p:tgtEl>
                                      </p:cBhvr>
                                    </p:animEffect>
                                  </p:childTnLst>
                                </p:cTn>
                              </p:par>
                            </p:childTnLst>
                          </p:cTn>
                        </p:par>
                        <p:par>
                          <p:cTn id="35" fill="hold">
                            <p:stCondLst>
                              <p:cond delay="250"/>
                            </p:stCondLst>
                            <p:childTnLst>
                              <p:par>
                                <p:cTn id="36" presetID="10" presetClass="entr" presetSubtype="0" fill="hold"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25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250"/>
                                        <p:tgtEl>
                                          <p:spTgt spid="51"/>
                                        </p:tgtEl>
                                      </p:cBhvr>
                                    </p:animEffect>
                                  </p:childTnLst>
                                </p:cTn>
                              </p:par>
                            </p:childTnLst>
                          </p:cTn>
                        </p:par>
                        <p:par>
                          <p:cTn id="44" fill="hold">
                            <p:stCondLst>
                              <p:cond delay="25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250"/>
                                        <p:tgtEl>
                                          <p:spTgt spid="19"/>
                                        </p:tgtEl>
                                      </p:cBhvr>
                                    </p:animEffect>
                                  </p:childTnLst>
                                </p:cTn>
                              </p:par>
                            </p:childTnLst>
                          </p:cTn>
                        </p:par>
                      </p:childTnLst>
                    </p:cTn>
                  </p:par>
                  <p:par>
                    <p:cTn id="48" fill="hold">
                      <p:stCondLst>
                        <p:cond delay="indefinite"/>
                      </p:stCondLst>
                      <p:childTnLst>
                        <p:par>
                          <p:cTn id="49" fill="hold" nodeType="afterGroup">
                            <p:stCondLst>
                              <p:cond delay="0"/>
                            </p:stCondLst>
                            <p:childTnLst>
                              <p:par>
                                <p:cTn id="50" presetID="42" presetClass="path" presetSubtype="0" accel="50000" decel="50000" fill="hold" grpId="2" nodeType="clickEffect">
                                  <p:stCondLst>
                                    <p:cond delay="0"/>
                                  </p:stCondLst>
                                  <p:childTnLst>
                                    <p:animMotion origin="layout" path="M 4.72222E-6 -3.7037E-7 L 4.72222E-6 0.12222 " pathEditMode="relative" rAng="0" ptsTypes="AA">
                                      <p:cBhvr>
                                        <p:cTn id="51" dur="1000" fill="hold"/>
                                        <p:tgtEl>
                                          <p:spTgt spid="19"/>
                                        </p:tgtEl>
                                        <p:attrNameLst>
                                          <p:attrName>ppt_x</p:attrName>
                                          <p:attrName>ppt_y</p:attrName>
                                        </p:attrNameLst>
                                      </p:cBhvr>
                                      <p:rCtr x="0" y="6111"/>
                                    </p:animMotion>
                                  </p:childTnLst>
                                </p:cTn>
                              </p:par>
                              <p:par>
                                <p:cTn id="52" presetID="10" presetClass="entr" presetSubtype="0" fill="hold" nodeType="withEffect">
                                  <p:stCondLst>
                                    <p:cond delay="25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 grpId="0"/>
      <p:bldP spid="50" grpId="0"/>
      <p:bldP spid="51" grpId="0"/>
      <p:bldP spid="56" grpId="0" animBg="1"/>
      <p:bldP spid="60" grpId="0"/>
      <p:bldP spid="61" grpId="0" animBg="1"/>
      <p:bldP spid="19" grpId="0" animBg="1"/>
      <p:bldP spid="19"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Alternatives To Sorting</a:t>
            </a:r>
          </a:p>
        </p:txBody>
      </p:sp>
      <p:sp>
        <p:nvSpPr>
          <p:cNvPr id="36867" name="Content Placeholder 2"/>
          <p:cNvSpPr>
            <a:spLocks noGrp="1"/>
          </p:cNvSpPr>
          <p:nvPr>
            <p:ph idx="1"/>
          </p:nvPr>
        </p:nvSpPr>
        <p:spPr/>
        <p:txBody>
          <a:bodyPr/>
          <a:lstStyle/>
          <a:p>
            <a:r>
              <a:rPr lang="en-US" dirty="0"/>
              <a:t>What if we do </a:t>
            </a:r>
            <a:r>
              <a:rPr lang="en-US" u="sng" dirty="0"/>
              <a:t>no</a:t>
            </a:r>
            <a:r>
              <a:rPr lang="en-US" altLang="ja-JP" u="sng" dirty="0"/>
              <a:t>t</a:t>
            </a:r>
            <a:r>
              <a:rPr lang="en-US" altLang="ja-JP" dirty="0"/>
              <a:t> need the data to be ordered?</a:t>
            </a:r>
          </a:p>
          <a:p>
            <a:pPr lvl="1"/>
            <a:r>
              <a:rPr lang="en-US" dirty="0"/>
              <a:t>Forming groups in </a:t>
            </a:r>
            <a:r>
              <a:rPr lang="en-US" b="1" dirty="0">
                <a:solidFill>
                  <a:schemeClr val="accent1"/>
                </a:solidFill>
                <a:latin typeface="Inconsolata" panose="00000509000000000000" pitchFamily="49" charset="0"/>
              </a:rPr>
              <a:t>GROUP</a:t>
            </a:r>
            <a:r>
              <a:rPr lang="en-US" dirty="0">
                <a:solidFill>
                  <a:schemeClr val="accent1"/>
                </a:solidFill>
              </a:rPr>
              <a:t> </a:t>
            </a:r>
            <a:r>
              <a:rPr lang="en-US" b="1" dirty="0">
                <a:solidFill>
                  <a:schemeClr val="accent1"/>
                </a:solidFill>
                <a:latin typeface="Inconsolata" panose="00000509000000000000" pitchFamily="49" charset="0"/>
              </a:rPr>
              <a:t>BY</a:t>
            </a:r>
            <a:r>
              <a:rPr lang="en-US" dirty="0"/>
              <a:t> (no ordering)</a:t>
            </a:r>
          </a:p>
          <a:p>
            <a:pPr lvl="1"/>
            <a:r>
              <a:rPr lang="en-US" dirty="0"/>
              <a:t>Removing duplicates in </a:t>
            </a:r>
            <a:r>
              <a:rPr lang="en-US" b="1" dirty="0">
                <a:solidFill>
                  <a:schemeClr val="accent1"/>
                </a:solidFill>
                <a:latin typeface="Inconsolata" panose="00000509000000000000" pitchFamily="49" charset="0"/>
              </a:rPr>
              <a:t>DISTINCT</a:t>
            </a:r>
            <a:r>
              <a:rPr lang="en-US" dirty="0"/>
              <a:t> (no ordering)</a:t>
            </a:r>
          </a:p>
          <a:p>
            <a:pPr lvl="1"/>
            <a:endParaRPr lang="en-US" dirty="0"/>
          </a:p>
          <a:p>
            <a:r>
              <a:rPr lang="en-US" dirty="0"/>
              <a:t>Hashing is a better alternative in this scenario.</a:t>
            </a:r>
          </a:p>
          <a:p>
            <a:pPr lvl="1"/>
            <a:r>
              <a:rPr lang="en-US" dirty="0"/>
              <a:t>Only need to remove duplicates, no need for ordering.</a:t>
            </a:r>
          </a:p>
          <a:p>
            <a:pPr lvl="1"/>
            <a:r>
              <a:rPr lang="en-US" dirty="0"/>
              <a:t>Can be computationally cheaper than sorting.</a:t>
            </a:r>
          </a:p>
          <a:p>
            <a:pPr lvl="1"/>
            <a:endParaRPr lang="en-US" dirty="0"/>
          </a:p>
        </p:txBody>
      </p:sp>
      <p:sp>
        <p:nvSpPr>
          <p:cNvPr id="3" name="Slide Number Placeholder 3" descr=" 5">
            <a:extLst>
              <a:ext uri="{FF2B5EF4-FFF2-40B4-BE49-F238E27FC236}">
                <a16:creationId xmlns:a16="http://schemas.microsoft.com/office/drawing/2014/main" id="{74E8AAD7-B25E-3925-9ECA-1777C5664E26}"/>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88939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Hashing Aggregate</a:t>
            </a:r>
          </a:p>
        </p:txBody>
      </p:sp>
      <p:sp>
        <p:nvSpPr>
          <p:cNvPr id="40963" name="Content Placeholder 2"/>
          <p:cNvSpPr>
            <a:spLocks noGrp="1"/>
          </p:cNvSpPr>
          <p:nvPr>
            <p:ph idx="1"/>
          </p:nvPr>
        </p:nvSpPr>
        <p:spPr/>
        <p:txBody>
          <a:bodyPr/>
          <a:lstStyle/>
          <a:p>
            <a:r>
              <a:rPr lang="en-US" dirty="0"/>
              <a:t>Populate an ephemeral hash table as the DBMS scans the table. For each record, check whether there is already an entry in the hash table:</a:t>
            </a:r>
          </a:p>
          <a:p>
            <a:pPr lvl="1"/>
            <a:r>
              <a:rPr lang="en-US" b="1" dirty="0">
                <a:solidFill>
                  <a:schemeClr val="accent1"/>
                </a:solidFill>
                <a:latin typeface="Inconsolata" panose="00000509000000000000" pitchFamily="49" charset="0"/>
              </a:rPr>
              <a:t>DISTINCT</a:t>
            </a:r>
            <a:r>
              <a:rPr lang="en-US" dirty="0"/>
              <a:t>: Discard duplicate</a:t>
            </a:r>
          </a:p>
          <a:p>
            <a:pPr lvl="1"/>
            <a:r>
              <a:rPr lang="en-US" b="1" dirty="0">
                <a:solidFill>
                  <a:schemeClr val="accent1"/>
                </a:solidFill>
                <a:latin typeface="Inconsolata" panose="00000509000000000000" pitchFamily="49" charset="0"/>
              </a:rPr>
              <a:t>GROUP</a:t>
            </a:r>
            <a:r>
              <a:rPr lang="en-US" b="1" spc="-300" dirty="0">
                <a:solidFill>
                  <a:schemeClr val="accent1"/>
                </a:solidFill>
                <a:latin typeface="Inconsolata" panose="00000509000000000000" pitchFamily="49" charset="0"/>
              </a:rPr>
              <a:t> </a:t>
            </a:r>
            <a:r>
              <a:rPr lang="en-US" b="1" dirty="0">
                <a:solidFill>
                  <a:schemeClr val="accent1"/>
                </a:solidFill>
                <a:latin typeface="Inconsolata" panose="00000509000000000000" pitchFamily="49" charset="0"/>
              </a:rPr>
              <a:t>BY</a:t>
            </a:r>
            <a:r>
              <a:rPr lang="en-US" dirty="0"/>
              <a:t>: Perform aggregate computation</a:t>
            </a:r>
          </a:p>
          <a:p>
            <a:endParaRPr lang="en-US" sz="600" dirty="0"/>
          </a:p>
          <a:p>
            <a:r>
              <a:rPr lang="en-US" dirty="0"/>
              <a:t>If everything fits in memory, then this is easy.</a:t>
            </a:r>
          </a:p>
          <a:p>
            <a:endParaRPr lang="en-US" sz="600" dirty="0"/>
          </a:p>
          <a:p>
            <a:r>
              <a:rPr lang="en-US" dirty="0"/>
              <a:t>If the DBMS must spill data to disk, then we need to be smarter…</a:t>
            </a:r>
          </a:p>
        </p:txBody>
      </p:sp>
      <p:sp>
        <p:nvSpPr>
          <p:cNvPr id="3" name="Slide Number Placeholder 3" descr=" 5">
            <a:extLst>
              <a:ext uri="{FF2B5EF4-FFF2-40B4-BE49-F238E27FC236}">
                <a16:creationId xmlns:a16="http://schemas.microsoft.com/office/drawing/2014/main" id="{B03F9CE7-A091-E488-B5DA-E5DC0FFB51A0}"/>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75765629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External Hashing Aggregate</a:t>
            </a:r>
          </a:p>
        </p:txBody>
      </p:sp>
      <p:sp>
        <p:nvSpPr>
          <p:cNvPr id="25603" name="Content Placeholder 2"/>
          <p:cNvSpPr>
            <a:spLocks noGrp="1"/>
          </p:cNvSpPr>
          <p:nvPr>
            <p:ph idx="1"/>
          </p:nvPr>
        </p:nvSpPr>
        <p:spPr/>
        <p:txBody>
          <a:bodyPr/>
          <a:lstStyle/>
          <a:p>
            <a:r>
              <a:rPr lang="en-US" dirty="0"/>
              <a:t>Divide-and-conquer approach to computing an aggregation when data does not fit in memory.</a:t>
            </a:r>
          </a:p>
          <a:p>
            <a:endParaRPr lang="en-US" b="1" dirty="0"/>
          </a:p>
          <a:p>
            <a:r>
              <a:rPr lang="en-US" b="1" dirty="0"/>
              <a:t>Phase #1 – Partition</a:t>
            </a:r>
            <a:endParaRPr lang="en-US" dirty="0"/>
          </a:p>
          <a:p>
            <a:pPr lvl="1"/>
            <a:r>
              <a:rPr lang="en-US" dirty="0"/>
              <a:t>Split tuples into buckets based on hash key</a:t>
            </a:r>
          </a:p>
          <a:p>
            <a:pPr lvl="1"/>
            <a:r>
              <a:rPr lang="en-US" dirty="0"/>
              <a:t>Write them out to disk when they get full</a:t>
            </a:r>
          </a:p>
          <a:p>
            <a:endParaRPr lang="en-US" sz="1200" b="1" dirty="0"/>
          </a:p>
          <a:p>
            <a:r>
              <a:rPr lang="en-US" b="1" dirty="0"/>
              <a:t>Phase #2 – </a:t>
            </a:r>
            <a:r>
              <a:rPr lang="en-US" b="1" dirty="0" err="1"/>
              <a:t>ReHash</a:t>
            </a:r>
            <a:endParaRPr lang="en-US" b="1" dirty="0"/>
          </a:p>
          <a:p>
            <a:pPr lvl="1"/>
            <a:r>
              <a:rPr lang="en-US" dirty="0"/>
              <a:t>Build in-memory hash table for each partition and compute the aggregation</a:t>
            </a:r>
          </a:p>
        </p:txBody>
      </p:sp>
      <p:sp>
        <p:nvSpPr>
          <p:cNvPr id="3" name="Slide Number Placeholder 3" descr=" 5">
            <a:extLst>
              <a:ext uri="{FF2B5EF4-FFF2-40B4-BE49-F238E27FC236}">
                <a16:creationId xmlns:a16="http://schemas.microsoft.com/office/drawing/2014/main" id="{0F39AC68-CA8B-42B5-1681-C735D28C5ECB}"/>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520312557"/>
      </p:ext>
    </p:extLst>
  </p:cSld>
  <p:clrMapOvr>
    <a:masterClrMapping/>
  </p:clrMapOvr>
  <p:transition advTm="249299">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Phase #1 – Partition</a:t>
            </a:r>
          </a:p>
        </p:txBody>
      </p:sp>
      <p:sp>
        <p:nvSpPr>
          <p:cNvPr id="41987" name="Content Placeholder 2"/>
          <p:cNvSpPr>
            <a:spLocks noGrp="1"/>
          </p:cNvSpPr>
          <p:nvPr>
            <p:ph idx="1"/>
          </p:nvPr>
        </p:nvSpPr>
        <p:spPr/>
        <p:txBody>
          <a:bodyPr/>
          <a:lstStyle/>
          <a:p>
            <a:r>
              <a:rPr lang="en-US" dirty="0"/>
              <a:t>Use a hash function </a:t>
            </a:r>
            <a:r>
              <a:rPr lang="en-US" b="1" dirty="0">
                <a:solidFill>
                  <a:schemeClr val="accent1"/>
                </a:solidFill>
                <a:latin typeface="Inconsolata" panose="00000509000000000000" pitchFamily="49" charset="0"/>
              </a:rPr>
              <a:t>h</a:t>
            </a:r>
            <a:r>
              <a:rPr lang="en-US" b="1" baseline="-25000" dirty="0">
                <a:solidFill>
                  <a:schemeClr val="accent1"/>
                </a:solidFill>
                <a:latin typeface="Inconsolata" panose="00000509000000000000" pitchFamily="49" charset="0"/>
              </a:rPr>
              <a:t>1</a:t>
            </a:r>
            <a:r>
              <a:rPr lang="en-US" dirty="0"/>
              <a:t> to split tuples into </a:t>
            </a:r>
            <a:r>
              <a:rPr lang="en-US" b="1" u="sng" dirty="0"/>
              <a:t>partitions</a:t>
            </a:r>
            <a:r>
              <a:rPr lang="en-US" dirty="0"/>
              <a:t> on disk.</a:t>
            </a:r>
          </a:p>
          <a:p>
            <a:pPr lvl="1"/>
            <a:r>
              <a:rPr lang="en-US" dirty="0"/>
              <a:t>A partition is one or more pages that contain the set of keys with the same hash value. </a:t>
            </a:r>
          </a:p>
          <a:p>
            <a:pPr lvl="1"/>
            <a:r>
              <a:rPr lang="en-US" dirty="0"/>
              <a:t>Partitions are “</a:t>
            </a:r>
            <a:r>
              <a:rPr lang="en-US" altLang="ja-JP" dirty="0"/>
              <a:t>spilled” to disk via output buffers.</a:t>
            </a:r>
          </a:p>
          <a:p>
            <a:endParaRPr lang="en-US" sz="1200" dirty="0"/>
          </a:p>
          <a:p>
            <a:r>
              <a:rPr lang="en-US" dirty="0"/>
              <a:t>Assume that we have </a:t>
            </a:r>
            <a:r>
              <a:rPr lang="en-US" b="1" i="1" dirty="0">
                <a:solidFill>
                  <a:schemeClr val="accent1"/>
                </a:solidFill>
              </a:rPr>
              <a:t>B</a:t>
            </a:r>
            <a:r>
              <a:rPr lang="en-US" dirty="0"/>
              <a:t> buffers.</a:t>
            </a:r>
          </a:p>
          <a:p>
            <a:r>
              <a:rPr lang="en-US" dirty="0"/>
              <a:t>We will use </a:t>
            </a:r>
            <a:r>
              <a:rPr lang="en-US" b="1" i="1" dirty="0">
                <a:solidFill>
                  <a:schemeClr val="accent1"/>
                </a:solidFill>
              </a:rPr>
              <a:t>B-1</a:t>
            </a:r>
            <a:r>
              <a:rPr lang="en-US" dirty="0"/>
              <a:t> buffers for the partitions and </a:t>
            </a:r>
            <a:r>
              <a:rPr lang="en-US" b="1" i="1" dirty="0">
                <a:solidFill>
                  <a:schemeClr val="accent1"/>
                </a:solidFill>
              </a:rPr>
              <a:t>1</a:t>
            </a:r>
            <a:r>
              <a:rPr lang="en-US" dirty="0"/>
              <a:t> buffer for the input data.</a:t>
            </a:r>
          </a:p>
        </p:txBody>
      </p:sp>
      <p:sp>
        <p:nvSpPr>
          <p:cNvPr id="3" name="Slide Number Placeholder 3" descr=" 5">
            <a:extLst>
              <a:ext uri="{FF2B5EF4-FFF2-40B4-BE49-F238E27FC236}">
                <a16:creationId xmlns:a16="http://schemas.microsoft.com/office/drawing/2014/main" id="{82441B26-2374-A5A8-2680-94041BF6F26D}"/>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0763231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Phase #1 – Partition</a:t>
            </a:r>
          </a:p>
        </p:txBody>
      </p:sp>
      <p:pic>
        <p:nvPicPr>
          <p:cNvPr id="9" name="disk">
            <a:extLst>
              <a:ext uri="{FF2B5EF4-FFF2-40B4-BE49-F238E27FC236}">
                <a16:creationId xmlns:a16="http://schemas.microsoft.com/office/drawing/2014/main" id="{D2E92464-EC08-70B8-2A97-1DCC6B3826D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33659" y="3196224"/>
            <a:ext cx="349343" cy="482426"/>
          </a:xfrm>
          <a:prstGeom prst="rect">
            <a:avLst/>
          </a:prstGeom>
        </p:spPr>
      </p:pic>
      <p:sp>
        <p:nvSpPr>
          <p:cNvPr id="45" name="Right Arrow 6"/>
          <p:cNvSpPr>
            <a:spLocks noChangeArrowheads="1"/>
          </p:cNvSpPr>
          <p:nvPr/>
        </p:nvSpPr>
        <p:spPr bwMode="auto">
          <a:xfrm>
            <a:off x="3597208" y="3582247"/>
            <a:ext cx="685800" cy="417909"/>
          </a:xfrm>
          <a:prstGeom prst="rightArrow">
            <a:avLst>
              <a:gd name="adj1" fmla="val 50000"/>
              <a:gd name="adj2" fmla="val 49998"/>
            </a:avLst>
          </a:prstGeom>
          <a:solidFill>
            <a:schemeClr val="accent1"/>
          </a:solidFill>
          <a:ln w="28575">
            <a:noFill/>
            <a:round/>
            <a:headEnd type="none" w="sm" len="sm"/>
            <a:tailEnd type="triangle" w="med" len="med"/>
          </a:ln>
        </p:spPr>
        <p:txBody>
          <a:bodyPr wrap="none" anchor="ctr"/>
          <a:lstStyle/>
          <a:p>
            <a:endParaRPr lang="en-US" sz="1350"/>
          </a:p>
        </p:txBody>
      </p:sp>
      <p:sp>
        <p:nvSpPr>
          <p:cNvPr id="2" name="TextBox 1"/>
          <p:cNvSpPr txBox="1">
            <a:spLocks noChangeArrowheads="1"/>
          </p:cNvSpPr>
          <p:nvPr/>
        </p:nvSpPr>
        <p:spPr bwMode="auto">
          <a:xfrm>
            <a:off x="3218744" y="3999798"/>
            <a:ext cx="1353256" cy="80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u="sng">
                <a:solidFill>
                  <a:schemeClr val="tx1"/>
                </a:solidFill>
                <a:latin typeface="Times New Roman" charset="0"/>
                <a:ea typeface="ＭＳ Ｐゴシック" charset="-128"/>
              </a:defRPr>
            </a:lvl1pPr>
            <a:lvl2pPr marL="742950" indent="-285750">
              <a:defRPr sz="2800" u="sng">
                <a:solidFill>
                  <a:schemeClr val="tx1"/>
                </a:solidFill>
                <a:latin typeface="Times New Roman" charset="0"/>
                <a:ea typeface="ＭＳ Ｐゴシック" charset="-128"/>
              </a:defRPr>
            </a:lvl2pPr>
            <a:lvl3pPr marL="1143000" indent="-228600">
              <a:defRPr sz="2800" u="sng">
                <a:solidFill>
                  <a:schemeClr val="tx1"/>
                </a:solidFill>
                <a:latin typeface="Times New Roman" charset="0"/>
                <a:ea typeface="ＭＳ Ｐゴシック" charset="-128"/>
              </a:defRPr>
            </a:lvl3pPr>
            <a:lvl4pPr marL="1600200" indent="-228600">
              <a:defRPr sz="2800" u="sng">
                <a:solidFill>
                  <a:schemeClr val="tx1"/>
                </a:solidFill>
                <a:latin typeface="Times New Roman" charset="0"/>
                <a:ea typeface="ＭＳ Ｐゴシック" charset="-128"/>
              </a:defRPr>
            </a:lvl4pPr>
            <a:lvl5pPr marL="2057400" indent="-228600">
              <a:defRPr sz="2800" u="sng">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charset="0"/>
                <a:ea typeface="ＭＳ Ｐゴシック" charset="-128"/>
              </a:defRPr>
            </a:lvl9pPr>
          </a:lstStyle>
          <a:p>
            <a:pPr algn="ctr">
              <a:lnSpc>
                <a:spcPct val="80000"/>
              </a:lnSpc>
            </a:pPr>
            <a:r>
              <a:rPr lang="en-US" b="1" i="1" u="none" dirty="0">
                <a:solidFill>
                  <a:schemeClr val="accent1"/>
                </a:solidFill>
                <a:latin typeface="Crimson Text" panose="02000503000000000000" pitchFamily="2" charset="0"/>
              </a:rPr>
              <a:t>Remove</a:t>
            </a:r>
            <a:br>
              <a:rPr lang="en-US" b="1" i="1" u="none" dirty="0">
                <a:solidFill>
                  <a:schemeClr val="accent1"/>
                </a:solidFill>
                <a:latin typeface="Crimson Text" panose="02000503000000000000" pitchFamily="2" charset="0"/>
              </a:rPr>
            </a:br>
            <a:r>
              <a:rPr lang="en-US" b="1" i="1" u="none" dirty="0">
                <a:solidFill>
                  <a:schemeClr val="accent1"/>
                </a:solidFill>
                <a:latin typeface="Crimson Text" panose="02000503000000000000" pitchFamily="2" charset="0"/>
              </a:rPr>
              <a:t>Columns</a:t>
            </a:r>
          </a:p>
        </p:txBody>
      </p:sp>
      <p:sp>
        <p:nvSpPr>
          <p:cNvPr id="60" name="TextBox 59"/>
          <p:cNvSpPr txBox="1">
            <a:spLocks noChangeArrowheads="1"/>
          </p:cNvSpPr>
          <p:nvPr/>
        </p:nvSpPr>
        <p:spPr bwMode="auto">
          <a:xfrm>
            <a:off x="228600" y="3970034"/>
            <a:ext cx="950901"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u="sng">
                <a:solidFill>
                  <a:schemeClr val="tx1"/>
                </a:solidFill>
                <a:latin typeface="Times New Roman" charset="0"/>
                <a:ea typeface="ＭＳ Ｐゴシック" charset="-128"/>
              </a:defRPr>
            </a:lvl1pPr>
            <a:lvl2pPr marL="742950" indent="-285750">
              <a:defRPr sz="2800" u="sng">
                <a:solidFill>
                  <a:schemeClr val="tx1"/>
                </a:solidFill>
                <a:latin typeface="Times New Roman" charset="0"/>
                <a:ea typeface="ＭＳ Ｐゴシック" charset="-128"/>
              </a:defRPr>
            </a:lvl2pPr>
            <a:lvl3pPr marL="1143000" indent="-228600">
              <a:defRPr sz="2800" u="sng">
                <a:solidFill>
                  <a:schemeClr val="tx1"/>
                </a:solidFill>
                <a:latin typeface="Times New Roman" charset="0"/>
                <a:ea typeface="ＭＳ Ｐゴシック" charset="-128"/>
              </a:defRPr>
            </a:lvl3pPr>
            <a:lvl4pPr marL="1600200" indent="-228600">
              <a:defRPr sz="2800" u="sng">
                <a:solidFill>
                  <a:schemeClr val="tx1"/>
                </a:solidFill>
                <a:latin typeface="Times New Roman" charset="0"/>
                <a:ea typeface="ＭＳ Ｐゴシック" charset="-128"/>
              </a:defRPr>
            </a:lvl4pPr>
            <a:lvl5pPr marL="2057400" indent="-228600">
              <a:defRPr sz="2800" u="sng">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charset="0"/>
                <a:ea typeface="ＭＳ Ｐゴシック" charset="-128"/>
              </a:defRPr>
            </a:lvl9pPr>
          </a:lstStyle>
          <a:p>
            <a:pPr>
              <a:lnSpc>
                <a:spcPct val="80000"/>
              </a:lnSpc>
            </a:pPr>
            <a:r>
              <a:rPr lang="en-US" b="1" i="1" u="none" dirty="0">
                <a:solidFill>
                  <a:schemeClr val="accent1"/>
                </a:solidFill>
                <a:latin typeface="Crimson Text" panose="02000503000000000000" pitchFamily="2" charset="0"/>
              </a:rPr>
              <a:t>Filter</a:t>
            </a:r>
          </a:p>
        </p:txBody>
      </p:sp>
      <p:sp>
        <p:nvSpPr>
          <p:cNvPr id="61" name="Right Arrow 6"/>
          <p:cNvSpPr>
            <a:spLocks noChangeArrowheads="1"/>
          </p:cNvSpPr>
          <p:nvPr/>
        </p:nvSpPr>
        <p:spPr bwMode="auto">
          <a:xfrm>
            <a:off x="453438" y="3582246"/>
            <a:ext cx="685800" cy="417910"/>
          </a:xfrm>
          <a:prstGeom prst="rightArrow">
            <a:avLst>
              <a:gd name="adj1" fmla="val 50000"/>
              <a:gd name="adj2" fmla="val 49998"/>
            </a:avLst>
          </a:prstGeom>
          <a:solidFill>
            <a:schemeClr val="accent1"/>
          </a:solidFill>
          <a:ln w="28575">
            <a:noFill/>
            <a:round/>
            <a:headEnd type="none" w="sm" len="sm"/>
            <a:tailEnd type="triangle" w="med" len="med"/>
          </a:ln>
        </p:spPr>
        <p:txBody>
          <a:bodyPr wrap="none" anchor="ctr"/>
          <a:lstStyle/>
          <a:p>
            <a:endParaRPr lang="en-US" sz="1350" dirty="0"/>
          </a:p>
        </p:txBody>
      </p:sp>
      <p:graphicFrame>
        <p:nvGraphicFramePr>
          <p:cNvPr id="44" name="Table 43"/>
          <p:cNvGraphicFramePr>
            <a:graphicFrameLocks noGrp="1"/>
          </p:cNvGraphicFramePr>
          <p:nvPr>
            <p:extLst>
              <p:ext uri="{D42A27DB-BD31-4B8C-83A1-F6EECF244321}">
                <p14:modId xmlns:p14="http://schemas.microsoft.com/office/powerpoint/2010/main" val="1414717222"/>
              </p:ext>
            </p:extLst>
          </p:nvPr>
        </p:nvGraphicFramePr>
        <p:xfrm>
          <a:off x="1229000" y="3166361"/>
          <a:ext cx="1872041" cy="1249680"/>
        </p:xfrm>
        <a:graphic>
          <a:graphicData uri="http://schemas.openxmlformats.org/drawingml/2006/table">
            <a:tbl>
              <a:tblPr firstRow="1" bandRow="1">
                <a:tableStyleId>{793D81CF-94F2-401A-BA57-92F5A7B2D0C5}</a:tableStyleId>
              </a:tblPr>
              <a:tblGrid>
                <a:gridCol w="683799">
                  <a:extLst>
                    <a:ext uri="{9D8B030D-6E8A-4147-A177-3AD203B41FA5}">
                      <a16:colId xmlns:a16="http://schemas.microsoft.com/office/drawing/2014/main" val="20000"/>
                    </a:ext>
                  </a:extLst>
                </a:gridCol>
                <a:gridCol w="594121">
                  <a:extLst>
                    <a:ext uri="{9D8B030D-6E8A-4147-A177-3AD203B41FA5}">
                      <a16:colId xmlns:a16="http://schemas.microsoft.com/office/drawing/2014/main" val="20001"/>
                    </a:ext>
                  </a:extLst>
                </a:gridCol>
                <a:gridCol w="594121">
                  <a:extLst>
                    <a:ext uri="{9D8B030D-6E8A-4147-A177-3AD203B41FA5}">
                      <a16:colId xmlns:a16="http://schemas.microsoft.com/office/drawing/2014/main" val="2038549124"/>
                    </a:ext>
                  </a:extLst>
                </a:gridCol>
              </a:tblGrid>
              <a:tr h="95116">
                <a:tc>
                  <a:txBody>
                    <a:bodyPr/>
                    <a:lstStyle/>
                    <a:p>
                      <a:pPr algn="l"/>
                      <a:r>
                        <a:rPr lang="en-US" sz="1400" dirty="0" err="1">
                          <a:latin typeface="Inconsolata" panose="00000509000000000000" pitchFamily="49" charset="0"/>
                        </a:rPr>
                        <a:t>sid</a:t>
                      </a:r>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Inconsolata" panose="00000509000000000000" pitchFamily="49" charset="0"/>
                        </a:rPr>
                        <a:t>cid</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Inconsolata" panose="00000509000000000000" pitchFamily="49" charset="0"/>
                        </a:rPr>
                        <a:t>grade</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384">
                <a:tc>
                  <a:txBody>
                    <a:bodyPr/>
                    <a:lstStyle/>
                    <a:p>
                      <a:pPr marL="0" marR="0" algn="l" hangingPunct="0">
                        <a:spcBef>
                          <a:spcPts val="0"/>
                        </a:spcBef>
                        <a:spcAft>
                          <a:spcPts val="0"/>
                        </a:spcAft>
                      </a:pPr>
                      <a:r>
                        <a:rPr lang="en-US" sz="1400" dirty="0">
                          <a:latin typeface="Inconsolata" panose="00000509000000000000" pitchFamily="49" charset="0"/>
                        </a:rPr>
                        <a:t>53666</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1384">
                <a:tc>
                  <a:txBody>
                    <a:bodyPr/>
                    <a:lstStyle/>
                    <a:p>
                      <a:pPr marL="0" marR="0" algn="l" hangingPunct="0">
                        <a:spcBef>
                          <a:spcPts val="0"/>
                        </a:spcBef>
                        <a:spcAft>
                          <a:spcPts val="0"/>
                        </a:spcAft>
                      </a:pPr>
                      <a:r>
                        <a:rPr lang="en-US" sz="1400" dirty="0">
                          <a:latin typeface="Inconsolata" panose="00000509000000000000" pitchFamily="49" charset="0"/>
                        </a:rPr>
                        <a:t>53688</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15-826</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B</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1384">
                <a:tc>
                  <a:txBody>
                    <a:bodyPr/>
                    <a:lstStyle/>
                    <a:p>
                      <a:pPr marL="0" marR="0" algn="l" hangingPunct="0">
                        <a:spcBef>
                          <a:spcPts val="0"/>
                        </a:spcBef>
                        <a:spcAft>
                          <a:spcPts val="0"/>
                        </a:spcAft>
                      </a:pPr>
                      <a:r>
                        <a:rPr lang="en-US" sz="1400" dirty="0">
                          <a:latin typeface="Inconsolata" panose="00000509000000000000" pitchFamily="49" charset="0"/>
                        </a:rPr>
                        <a:t>53666</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15-721</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1384">
                <a:tc>
                  <a:txBody>
                    <a:bodyPr/>
                    <a:lstStyle/>
                    <a:p>
                      <a:pPr marL="0" marR="0" algn="l" hangingPunct="0">
                        <a:spcBef>
                          <a:spcPts val="0"/>
                        </a:spcBef>
                        <a:spcAft>
                          <a:spcPts val="0"/>
                        </a:spcAft>
                      </a:pPr>
                      <a:r>
                        <a:rPr lang="en-US" sz="1400" dirty="0">
                          <a:latin typeface="Inconsolata" panose="00000509000000000000" pitchFamily="49" charset="0"/>
                        </a:rPr>
                        <a:t>53655</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69255462"/>
              </p:ext>
            </p:extLst>
          </p:nvPr>
        </p:nvGraphicFramePr>
        <p:xfrm>
          <a:off x="4648200" y="3223519"/>
          <a:ext cx="731520" cy="1135364"/>
        </p:xfrm>
        <a:graphic>
          <a:graphicData uri="http://schemas.openxmlformats.org/drawingml/2006/table">
            <a:tbl>
              <a:tblPr firstRow="1" bandRow="1">
                <a:tableStyleId>{793D81CF-94F2-401A-BA57-92F5A7B2D0C5}</a:tableStyleId>
              </a:tblPr>
              <a:tblGrid>
                <a:gridCol w="731520">
                  <a:extLst>
                    <a:ext uri="{9D8B030D-6E8A-4147-A177-3AD203B41FA5}">
                      <a16:colId xmlns:a16="http://schemas.microsoft.com/office/drawing/2014/main" val="20000"/>
                    </a:ext>
                  </a:extLst>
                </a:gridCol>
              </a:tblGrid>
              <a:tr h="274304">
                <a:tc>
                  <a:txBody>
                    <a:bodyPr/>
                    <a:lstStyle/>
                    <a:p>
                      <a:r>
                        <a:rPr lang="en-US" sz="1400" dirty="0" err="1">
                          <a:latin typeface="Inconsolata" panose="00000509000000000000" pitchFamily="49" charset="0"/>
                        </a:rPr>
                        <a:t>cid</a:t>
                      </a:r>
                      <a:endParaRPr lang="en-US" sz="1400" dirty="0">
                        <a:latin typeface="Inconsolata" panose="00000509000000000000" pitchFamily="49" charset="0"/>
                      </a:endParaRPr>
                    </a:p>
                  </a:txBody>
                  <a:tcPr marL="68580" marR="68580" marT="34282" marB="34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5863">
                <a:tc>
                  <a:txBody>
                    <a:bodyPr/>
                    <a:lstStyle/>
                    <a:p>
                      <a:pPr marL="0" marR="0"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5863">
                <a:tc>
                  <a:txBody>
                    <a:bodyPr/>
                    <a:lstStyle/>
                    <a:p>
                      <a:pPr marL="0" marR="0" hangingPunct="0">
                        <a:spcBef>
                          <a:spcPts val="0"/>
                        </a:spcBef>
                        <a:spcAft>
                          <a:spcPts val="0"/>
                        </a:spcAft>
                      </a:pPr>
                      <a:r>
                        <a:rPr lang="en-US" sz="1400" dirty="0">
                          <a:latin typeface="Inconsolata" panose="00000509000000000000" pitchFamily="49" charset="0"/>
                        </a:rPr>
                        <a:t>15-826</a:t>
                      </a:r>
                      <a:endParaRPr lang="en-US" sz="1400" dirty="0">
                        <a:latin typeface="Inconsolata" panose="00000509000000000000" pitchFamily="49" charset="0"/>
                        <a:ea typeface="Times New Roman"/>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5863">
                <a:tc>
                  <a:txBody>
                    <a:bodyPr/>
                    <a:lstStyle/>
                    <a:p>
                      <a:pPr marL="0" marR="0" hangingPunct="0">
                        <a:spcBef>
                          <a:spcPts val="0"/>
                        </a:spcBef>
                        <a:spcAft>
                          <a:spcPts val="0"/>
                        </a:spcAft>
                      </a:pPr>
                      <a:r>
                        <a:rPr lang="en-US" sz="1400" dirty="0">
                          <a:latin typeface="Inconsolata" panose="00000509000000000000" pitchFamily="49" charset="0"/>
                          <a:ea typeface="Times New Roman"/>
                          <a:cs typeface="Times New Roman"/>
                        </a:rPr>
                        <a:t>15-721</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863">
                <a:tc>
                  <a:txBody>
                    <a:bodyPr/>
                    <a:lstStyle/>
                    <a:p>
                      <a:pPr marL="0" marR="0" hangingPunct="0">
                        <a:spcBef>
                          <a:spcPts val="0"/>
                        </a:spcBef>
                        <a:spcAft>
                          <a:spcPts val="0"/>
                        </a:spcAft>
                      </a:pPr>
                      <a:r>
                        <a:rPr lang="en-US" sz="1400" dirty="0">
                          <a:latin typeface="Inconsolata" panose="00000509000000000000" pitchFamily="49" charset="0"/>
                          <a:ea typeface="Times New Roman"/>
                          <a:cs typeface="Times New Roman"/>
                        </a:rPr>
                        <a:t>15-445</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9" name="Text Box 4">
            <a:extLst>
              <a:ext uri="{FF2B5EF4-FFF2-40B4-BE49-F238E27FC236}">
                <a16:creationId xmlns:a16="http://schemas.microsoft.com/office/drawing/2014/main" id="{2D8BF765-6D2A-47F1-9247-503F71351E11}"/>
              </a:ext>
            </a:extLst>
          </p:cNvPr>
          <p:cNvSpPr txBox="1">
            <a:spLocks noChangeArrowheads="1"/>
          </p:cNvSpPr>
          <p:nvPr/>
        </p:nvSpPr>
        <p:spPr bwMode="auto">
          <a:xfrm>
            <a:off x="945104" y="1040713"/>
            <a:ext cx="3733800" cy="916405"/>
          </a:xfrm>
          <a:prstGeom prst="rect">
            <a:avLst/>
          </a:prstGeom>
          <a:solidFill>
            <a:schemeClr val="bg1">
              <a:lumMod val="85000"/>
            </a:schemeClr>
          </a:solidFill>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defPPr>
              <a:defRPr lang="en-US"/>
            </a:defPPr>
            <a:lvl1pPr>
              <a:lnSpc>
                <a:spcPct val="90000"/>
              </a:lnSpc>
              <a:defRPr sz="2000" b="1" u="none">
                <a:solidFill>
                  <a:schemeClr val="tx1">
                    <a:lumMod val="90000"/>
                    <a:lumOff val="10000"/>
                  </a:schemeClr>
                </a:solidFill>
                <a:latin typeface="Inconsolata" panose="00000509000000000000" pitchFamily="49" charset="0"/>
                <a:ea typeface="ＭＳ Ｐゴシック" pitchFamily="-112" charset="-128"/>
                <a:cs typeface="DejaVu Sans Mono" pitchFamily="49" charset="0"/>
              </a:defRPr>
            </a:lvl1pPr>
            <a:lvl2pPr marL="742950" indent="-285750">
              <a:defRPr sz="2800" u="sng">
                <a:latin typeface="Times New Roman" pitchFamily="-112" charset="0"/>
                <a:ea typeface="ＭＳ Ｐゴシック" pitchFamily="-112" charset="-128"/>
              </a:defRPr>
            </a:lvl2pPr>
            <a:lvl3pPr marL="1143000" indent="-228600">
              <a:defRPr sz="2800" u="sng">
                <a:latin typeface="Times New Roman" pitchFamily="-112" charset="0"/>
                <a:ea typeface="ＭＳ Ｐゴシック" pitchFamily="-112" charset="-128"/>
              </a:defRPr>
            </a:lvl3pPr>
            <a:lvl4pPr marL="1600200" indent="-228600">
              <a:defRPr sz="2800" u="sng">
                <a:latin typeface="Times New Roman" pitchFamily="-112" charset="0"/>
                <a:ea typeface="ＭＳ Ｐゴシック" pitchFamily="-112" charset="-128"/>
              </a:defRPr>
            </a:lvl4pPr>
            <a:lvl5pPr marL="2057400" indent="-228600">
              <a:defRPr sz="2800" u="sng">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latin typeface="Times New Roman" pitchFamily="-112" charset="0"/>
                <a:ea typeface="ＭＳ Ｐゴシック" pitchFamily="-112" charset="-128"/>
              </a:defRPr>
            </a:lvl9pPr>
          </a:lstStyle>
          <a:p>
            <a:r>
              <a:rPr lang="en-US" dirty="0">
                <a:solidFill>
                  <a:schemeClr val="tx1">
                    <a:lumMod val="65000"/>
                    <a:lumOff val="35000"/>
                  </a:schemeClr>
                </a:solidFill>
              </a:rPr>
              <a:t>SELECT</a:t>
            </a:r>
            <a:r>
              <a:rPr lang="en-US" b="0" dirty="0">
                <a:solidFill>
                  <a:schemeClr val="tx1">
                    <a:lumMod val="65000"/>
                    <a:lumOff val="35000"/>
                  </a:schemeClr>
                </a:solidFill>
              </a:rPr>
              <a:t> </a:t>
            </a:r>
            <a:r>
              <a:rPr lang="en-US" dirty="0">
                <a:solidFill>
                  <a:schemeClr val="tx1">
                    <a:lumMod val="65000"/>
                    <a:lumOff val="35000"/>
                  </a:schemeClr>
                </a:solidFill>
              </a:rPr>
              <a:t>DISTINCT</a:t>
            </a:r>
            <a:r>
              <a:rPr lang="en-US" b="0" dirty="0">
                <a:solidFill>
                  <a:schemeClr val="tx1">
                    <a:lumMod val="65000"/>
                    <a:lumOff val="35000"/>
                  </a:schemeClr>
                </a:solidFill>
              </a:rPr>
              <a:t> </a:t>
            </a:r>
            <a:r>
              <a:rPr lang="en-US" b="0" dirty="0" err="1">
                <a:solidFill>
                  <a:schemeClr val="tx1">
                    <a:lumMod val="65000"/>
                    <a:lumOff val="35000"/>
                  </a:schemeClr>
                </a:solidFill>
              </a:rPr>
              <a:t>cid</a:t>
            </a:r>
            <a:endParaRPr lang="en-US" b="0" dirty="0">
              <a:solidFill>
                <a:schemeClr val="tx1">
                  <a:lumMod val="65000"/>
                  <a:lumOff val="35000"/>
                </a:schemeClr>
              </a:solidFill>
            </a:endParaRPr>
          </a:p>
          <a:p>
            <a:r>
              <a:rPr lang="en-US" b="0" dirty="0">
                <a:solidFill>
                  <a:schemeClr val="tx1">
                    <a:lumMod val="65000"/>
                    <a:lumOff val="35000"/>
                  </a:schemeClr>
                </a:solidFill>
              </a:rPr>
              <a:t>  </a:t>
            </a:r>
            <a:r>
              <a:rPr lang="en-US" dirty="0">
                <a:solidFill>
                  <a:schemeClr val="tx1">
                    <a:lumMod val="65000"/>
                    <a:lumOff val="35000"/>
                  </a:schemeClr>
                </a:solidFill>
              </a:rPr>
              <a:t>FROM</a:t>
            </a:r>
            <a:r>
              <a:rPr lang="en-US" b="0" dirty="0">
                <a:solidFill>
                  <a:schemeClr val="tx1">
                    <a:lumMod val="65000"/>
                    <a:lumOff val="35000"/>
                  </a:schemeClr>
                </a:solidFill>
              </a:rPr>
              <a:t> enrolled</a:t>
            </a:r>
          </a:p>
          <a:p>
            <a:r>
              <a:rPr lang="en-US" b="0" dirty="0">
                <a:solidFill>
                  <a:schemeClr val="tx1">
                    <a:lumMod val="65000"/>
                    <a:lumOff val="35000"/>
                  </a:schemeClr>
                </a:solidFill>
              </a:rPr>
              <a:t> </a:t>
            </a:r>
            <a:r>
              <a:rPr lang="en-US" dirty="0">
                <a:solidFill>
                  <a:schemeClr val="tx1">
                    <a:lumMod val="65000"/>
                    <a:lumOff val="35000"/>
                  </a:schemeClr>
                </a:solidFill>
              </a:rPr>
              <a:t>WHERE</a:t>
            </a:r>
            <a:r>
              <a:rPr lang="en-US" b="0" dirty="0">
                <a:solidFill>
                  <a:schemeClr val="tx1">
                    <a:lumMod val="65000"/>
                    <a:lumOff val="35000"/>
                  </a:schemeClr>
                </a:solidFill>
              </a:rPr>
              <a:t> grade </a:t>
            </a:r>
            <a:r>
              <a:rPr lang="en-US" dirty="0">
                <a:solidFill>
                  <a:schemeClr val="tx1">
                    <a:lumMod val="65000"/>
                    <a:lumOff val="35000"/>
                  </a:schemeClr>
                </a:solidFill>
              </a:rPr>
              <a:t>IN</a:t>
            </a:r>
            <a:r>
              <a:rPr lang="en-US" b="0" dirty="0">
                <a:solidFill>
                  <a:schemeClr val="tx1">
                    <a:lumMod val="65000"/>
                    <a:lumOff val="35000"/>
                  </a:schemeClr>
                </a:solidFill>
              </a:rPr>
              <a:t> ('B','C')</a:t>
            </a:r>
          </a:p>
        </p:txBody>
      </p:sp>
      <p:grpSp>
        <p:nvGrpSpPr>
          <p:cNvPr id="17" name="partitions">
            <a:extLst>
              <a:ext uri="{FF2B5EF4-FFF2-40B4-BE49-F238E27FC236}">
                <a16:creationId xmlns:a16="http://schemas.microsoft.com/office/drawing/2014/main" id="{A78D517B-50EB-4877-B75A-E008CEF61F20}"/>
              </a:ext>
            </a:extLst>
          </p:cNvPr>
          <p:cNvGrpSpPr/>
          <p:nvPr/>
        </p:nvGrpSpPr>
        <p:grpSpPr>
          <a:xfrm>
            <a:off x="6859588" y="3693633"/>
            <a:ext cx="836612" cy="1164120"/>
            <a:chOff x="4070292" y="3846412"/>
            <a:chExt cx="500063" cy="695822"/>
          </a:xfrm>
        </p:grpSpPr>
        <p:sp>
          <p:nvSpPr>
            <p:cNvPr id="20" name="Rectangle 19">
              <a:extLst>
                <a:ext uri="{FF2B5EF4-FFF2-40B4-BE49-F238E27FC236}">
                  <a16:creationId xmlns:a16="http://schemas.microsoft.com/office/drawing/2014/main" id="{95B82C81-313A-4282-82C2-498275B39908}"/>
                </a:ext>
              </a:extLst>
            </p:cNvPr>
            <p:cNvSpPr/>
            <p:nvPr/>
          </p:nvSpPr>
          <p:spPr bwMode="auto">
            <a:xfrm>
              <a:off x="4070292" y="3846412"/>
              <a:ext cx="500063" cy="228600"/>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36576" tIns="0" rIns="36576" bIns="0" anchor="t" anchorCtr="0"/>
            <a:lstStyle/>
            <a:p>
              <a:r>
                <a:rPr lang="en-US" sz="900" dirty="0">
                  <a:solidFill>
                    <a:srgbClr val="101010"/>
                  </a:solidFill>
                  <a:latin typeface="Inconsolata" panose="00000509000000000000" pitchFamily="49" charset="0"/>
                </a:rPr>
                <a:t>15-826</a:t>
              </a:r>
            </a:p>
            <a:p>
              <a:r>
                <a:rPr lang="en-US" sz="900" dirty="0">
                  <a:solidFill>
                    <a:srgbClr val="101010"/>
                  </a:solidFill>
                  <a:latin typeface="Inconsolata" panose="00000509000000000000" pitchFamily="49" charset="0"/>
                </a:rPr>
                <a:t>15-210</a:t>
              </a:r>
            </a:p>
          </p:txBody>
        </p:sp>
        <p:sp>
          <p:nvSpPr>
            <p:cNvPr id="21" name="Rectangle 20">
              <a:extLst>
                <a:ext uri="{FF2B5EF4-FFF2-40B4-BE49-F238E27FC236}">
                  <a16:creationId xmlns:a16="http://schemas.microsoft.com/office/drawing/2014/main" id="{6093891D-E704-4E08-B28B-DF76B5C82521}"/>
                </a:ext>
              </a:extLst>
            </p:cNvPr>
            <p:cNvSpPr/>
            <p:nvPr/>
          </p:nvSpPr>
          <p:spPr bwMode="auto">
            <a:xfrm>
              <a:off x="4070292" y="4313634"/>
              <a:ext cx="500063" cy="228600"/>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36576" tIns="0" rIns="36576" bIns="0" anchor="t" anchorCtr="0"/>
            <a:lstStyle/>
            <a:p>
              <a:r>
                <a:rPr lang="en-US" sz="900" dirty="0">
                  <a:solidFill>
                    <a:srgbClr val="101010"/>
                  </a:solidFill>
                  <a:latin typeface="Inconsolata" panose="00000509000000000000" pitchFamily="49" charset="0"/>
                </a:rPr>
                <a:t>15-721</a:t>
              </a:r>
            </a:p>
            <a:p>
              <a:endParaRPr lang="en-US" sz="900" dirty="0">
                <a:solidFill>
                  <a:srgbClr val="101010"/>
                </a:solidFill>
                <a:latin typeface="Inconsolata" panose="00000509000000000000" pitchFamily="49" charset="0"/>
              </a:endParaRPr>
            </a:p>
          </p:txBody>
        </p:sp>
        <p:sp>
          <p:nvSpPr>
            <p:cNvPr id="22" name="Rectangle 5">
              <a:extLst>
                <a:ext uri="{FF2B5EF4-FFF2-40B4-BE49-F238E27FC236}">
                  <a16:creationId xmlns:a16="http://schemas.microsoft.com/office/drawing/2014/main" id="{86482109-9C39-4006-B390-F319A9038249}"/>
                </a:ext>
              </a:extLst>
            </p:cNvPr>
            <p:cNvSpPr>
              <a:spLocks noChangeArrowheads="1"/>
            </p:cNvSpPr>
            <p:nvPr/>
          </p:nvSpPr>
          <p:spPr bwMode="auto">
            <a:xfrm>
              <a:off x="4198334" y="4118856"/>
              <a:ext cx="243978" cy="150933"/>
            </a:xfrm>
            <a:prstGeom prst="rect">
              <a:avLst/>
            </a:prstGeom>
            <a:noFill/>
            <a:ln w="381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a:r>
                <a:rPr lang="en-US" sz="1350" dirty="0">
                  <a:solidFill>
                    <a:srgbClr val="101010"/>
                  </a:solidFill>
                  <a:latin typeface="Proxima Nova Rg" panose="02000506030000020004" pitchFamily="50" charset="0"/>
                </a:rPr>
                <a:t>⋮</a:t>
              </a:r>
            </a:p>
          </p:txBody>
        </p:sp>
      </p:grpSp>
      <p:sp>
        <p:nvSpPr>
          <p:cNvPr id="23" name="Oval 7">
            <a:extLst>
              <a:ext uri="{FF2B5EF4-FFF2-40B4-BE49-F238E27FC236}">
                <a16:creationId xmlns:a16="http://schemas.microsoft.com/office/drawing/2014/main" id="{7DA0CE3E-CA9E-4E36-A530-B3BACAF5AC43}"/>
              </a:ext>
            </a:extLst>
          </p:cNvPr>
          <p:cNvSpPr>
            <a:spLocks noChangeArrowheads="1"/>
          </p:cNvSpPr>
          <p:nvPr/>
        </p:nvSpPr>
        <p:spPr bwMode="auto">
          <a:xfrm>
            <a:off x="5540737" y="3569983"/>
            <a:ext cx="428625" cy="429815"/>
          </a:xfrm>
          <a:prstGeom prst="ellipse">
            <a:avLst/>
          </a:prstGeom>
          <a:solidFill>
            <a:schemeClr val="bg1"/>
          </a:solidFill>
          <a:ln w="82550" cmpd="dbl">
            <a:solidFill>
              <a:schemeClr val="accent1"/>
            </a:solidFill>
            <a:round/>
            <a:headEnd type="none" w="sm" len="sm"/>
            <a:tailEnd type="triangle" w="med" len="med"/>
          </a:ln>
        </p:spPr>
        <p:txBody>
          <a:bodyPr wrap="none" anchor="ctr"/>
          <a:lstStyle/>
          <a:p>
            <a:pPr algn="ctr"/>
            <a:r>
              <a:rPr lang="en-US" b="1" i="1" dirty="0">
                <a:solidFill>
                  <a:schemeClr val="accent1"/>
                </a:solidFill>
                <a:latin typeface="Inconsolata" panose="00000509000000000000" pitchFamily="49" charset="0"/>
              </a:rPr>
              <a:t>h</a:t>
            </a:r>
            <a:r>
              <a:rPr lang="en-US" b="1" i="1" baseline="-25000" dirty="0">
                <a:solidFill>
                  <a:schemeClr val="accent1"/>
                </a:solidFill>
                <a:latin typeface="Inconsolata" panose="00000509000000000000" pitchFamily="49" charset="0"/>
              </a:rPr>
              <a:t>1</a:t>
            </a:r>
          </a:p>
        </p:txBody>
      </p:sp>
      <p:cxnSp>
        <p:nvCxnSpPr>
          <p:cNvPr id="24" name="Straight Arrow Connector 23">
            <a:extLst>
              <a:ext uri="{FF2B5EF4-FFF2-40B4-BE49-F238E27FC236}">
                <a16:creationId xmlns:a16="http://schemas.microsoft.com/office/drawing/2014/main" id="{2B33DB3E-7ED9-430F-A925-EB9E7C4C426A}"/>
              </a:ext>
            </a:extLst>
          </p:cNvPr>
          <p:cNvCxnSpPr>
            <a:cxnSpLocks noChangeShapeType="1"/>
            <a:stCxn id="23" idx="6"/>
          </p:cNvCxnSpPr>
          <p:nvPr/>
        </p:nvCxnSpPr>
        <p:spPr bwMode="auto">
          <a:xfrm flipV="1">
            <a:off x="5969362" y="3429058"/>
            <a:ext cx="890226" cy="355833"/>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cxnSp>
        <p:nvCxnSpPr>
          <p:cNvPr id="27" name="Straight Arrow Connector 26">
            <a:extLst>
              <a:ext uri="{FF2B5EF4-FFF2-40B4-BE49-F238E27FC236}">
                <a16:creationId xmlns:a16="http://schemas.microsoft.com/office/drawing/2014/main" id="{7641516B-8150-4434-9F87-56904DF8EFE0}"/>
              </a:ext>
            </a:extLst>
          </p:cNvPr>
          <p:cNvCxnSpPr>
            <a:cxnSpLocks noChangeShapeType="1"/>
            <a:stCxn id="23" idx="6"/>
            <a:endCxn id="20" idx="1"/>
          </p:cNvCxnSpPr>
          <p:nvPr/>
        </p:nvCxnSpPr>
        <p:spPr bwMode="auto">
          <a:xfrm>
            <a:off x="5969362" y="3784891"/>
            <a:ext cx="890226" cy="99970"/>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cxnSp>
        <p:nvCxnSpPr>
          <p:cNvPr id="31" name="Straight Arrow Connector 30">
            <a:extLst>
              <a:ext uri="{FF2B5EF4-FFF2-40B4-BE49-F238E27FC236}">
                <a16:creationId xmlns:a16="http://schemas.microsoft.com/office/drawing/2014/main" id="{FC22B5C4-A6EA-4C01-93F3-56A5074AF8BE}"/>
              </a:ext>
            </a:extLst>
          </p:cNvPr>
          <p:cNvCxnSpPr>
            <a:cxnSpLocks noChangeShapeType="1"/>
            <a:stCxn id="23" idx="6"/>
            <a:endCxn id="21" idx="1"/>
          </p:cNvCxnSpPr>
          <p:nvPr/>
        </p:nvCxnSpPr>
        <p:spPr bwMode="auto">
          <a:xfrm>
            <a:off x="5969362" y="3784891"/>
            <a:ext cx="890226" cy="881639"/>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sp>
        <p:nvSpPr>
          <p:cNvPr id="25" name="Rectangle 5">
            <a:extLst>
              <a:ext uri="{FF2B5EF4-FFF2-40B4-BE49-F238E27FC236}">
                <a16:creationId xmlns:a16="http://schemas.microsoft.com/office/drawing/2014/main" id="{7F746245-45FC-4CA7-884C-81866A9181B5}"/>
              </a:ext>
            </a:extLst>
          </p:cNvPr>
          <p:cNvSpPr>
            <a:spLocks noChangeArrowheads="1"/>
          </p:cNvSpPr>
          <p:nvPr/>
        </p:nvSpPr>
        <p:spPr bwMode="auto">
          <a:xfrm>
            <a:off x="4809871" y="4371583"/>
            <a:ext cx="408178" cy="252513"/>
          </a:xfrm>
          <a:prstGeom prst="rect">
            <a:avLst/>
          </a:prstGeom>
          <a:noFill/>
          <a:ln w="381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a:r>
              <a:rPr lang="en-US" sz="1350" dirty="0">
                <a:solidFill>
                  <a:srgbClr val="101010"/>
                </a:solidFill>
                <a:latin typeface="Proxima Nova Rg" panose="02000506030000020004" pitchFamily="50" charset="0"/>
              </a:rPr>
              <a:t>⋮</a:t>
            </a:r>
          </a:p>
        </p:txBody>
      </p:sp>
      <p:sp>
        <p:nvSpPr>
          <p:cNvPr id="4" name="partition2">
            <a:extLst>
              <a:ext uri="{FF2B5EF4-FFF2-40B4-BE49-F238E27FC236}">
                <a16:creationId xmlns:a16="http://schemas.microsoft.com/office/drawing/2014/main" id="{83D5C836-AB5C-4D9B-B07B-37C5BF2C7B06}"/>
              </a:ext>
            </a:extLst>
          </p:cNvPr>
          <p:cNvSpPr/>
          <p:nvPr/>
        </p:nvSpPr>
        <p:spPr bwMode="auto">
          <a:xfrm>
            <a:off x="6869907" y="3246212"/>
            <a:ext cx="836612" cy="382451"/>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36576" tIns="0" rIns="36576" bIns="0" anchor="t" anchorCtr="0"/>
          <a:lstStyle/>
          <a:p>
            <a:r>
              <a:rPr lang="en-US" sz="900" dirty="0">
                <a:solidFill>
                  <a:srgbClr val="101010"/>
                </a:solidFill>
                <a:latin typeface="Inconsolata" panose="00000509000000000000" pitchFamily="49" charset="0"/>
              </a:rPr>
              <a:t>15-445</a:t>
            </a:r>
          </a:p>
          <a:p>
            <a:r>
              <a:rPr lang="en-US" sz="900" dirty="0">
                <a:solidFill>
                  <a:srgbClr val="101010"/>
                </a:solidFill>
                <a:latin typeface="Inconsolata" panose="00000509000000000000" pitchFamily="49" charset="0"/>
              </a:rPr>
              <a:t>15-312</a:t>
            </a:r>
          </a:p>
          <a:p>
            <a:endParaRPr lang="en-US" sz="900" dirty="0">
              <a:solidFill>
                <a:srgbClr val="101010"/>
              </a:solidFill>
              <a:latin typeface="Inconsolata" panose="00000509000000000000" pitchFamily="49" charset="0"/>
            </a:endParaRPr>
          </a:p>
        </p:txBody>
      </p:sp>
      <p:sp>
        <p:nvSpPr>
          <p:cNvPr id="3" name="partition1">
            <a:extLst>
              <a:ext uri="{FF2B5EF4-FFF2-40B4-BE49-F238E27FC236}">
                <a16:creationId xmlns:a16="http://schemas.microsoft.com/office/drawing/2014/main" id="{926D23AD-5875-0F91-9BB8-7FED2D1A501F}"/>
              </a:ext>
            </a:extLst>
          </p:cNvPr>
          <p:cNvSpPr/>
          <p:nvPr/>
        </p:nvSpPr>
        <p:spPr bwMode="auto">
          <a:xfrm>
            <a:off x="6859588" y="3237832"/>
            <a:ext cx="836612" cy="382451"/>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36576" tIns="0" rIns="36576" bIns="0" anchor="t" anchorCtr="0"/>
          <a:lstStyle/>
          <a:p>
            <a:pPr>
              <a:lnSpc>
                <a:spcPct val="90000"/>
              </a:lnSpc>
            </a:pPr>
            <a:r>
              <a:rPr lang="en-US" sz="900" dirty="0">
                <a:solidFill>
                  <a:srgbClr val="101010"/>
                </a:solidFill>
                <a:latin typeface="Inconsolata" panose="00000509000000000000" pitchFamily="49" charset="0"/>
              </a:rPr>
              <a:t>15-445 15-445</a:t>
            </a:r>
            <a:br>
              <a:rPr lang="en-US" sz="900" dirty="0">
                <a:solidFill>
                  <a:srgbClr val="101010"/>
                </a:solidFill>
                <a:latin typeface="Inconsolata" panose="00000509000000000000" pitchFamily="49" charset="0"/>
              </a:rPr>
            </a:br>
            <a:r>
              <a:rPr lang="en-US" sz="900" dirty="0">
                <a:solidFill>
                  <a:srgbClr val="101010"/>
                </a:solidFill>
                <a:latin typeface="Inconsolata" panose="00000509000000000000" pitchFamily="49" charset="0"/>
              </a:rPr>
              <a:t>15-445 15-312</a:t>
            </a:r>
          </a:p>
          <a:p>
            <a:pPr>
              <a:lnSpc>
                <a:spcPct val="90000"/>
              </a:lnSpc>
            </a:pPr>
            <a:r>
              <a:rPr lang="en-US" sz="900" dirty="0">
                <a:solidFill>
                  <a:srgbClr val="101010"/>
                </a:solidFill>
                <a:latin typeface="Inconsolata" panose="00000509000000000000" pitchFamily="49" charset="0"/>
              </a:rPr>
              <a:t>15-312 15-445</a:t>
            </a:r>
          </a:p>
          <a:p>
            <a:pPr>
              <a:lnSpc>
                <a:spcPct val="90000"/>
              </a:lnSpc>
            </a:pPr>
            <a:endParaRPr lang="en-US" sz="900" dirty="0">
              <a:solidFill>
                <a:srgbClr val="101010"/>
              </a:solidFill>
              <a:latin typeface="Inconsolata" panose="00000509000000000000" pitchFamily="49" charset="0"/>
            </a:endParaRPr>
          </a:p>
        </p:txBody>
      </p:sp>
      <p:sp>
        <p:nvSpPr>
          <p:cNvPr id="32" name="Highlight Box">
            <a:extLst>
              <a:ext uri="{FF2B5EF4-FFF2-40B4-BE49-F238E27FC236}">
                <a16:creationId xmlns:a16="http://schemas.microsoft.com/office/drawing/2014/main" id="{00BFC63A-34A1-4D6E-8BB2-1BD76DE3C7B8}"/>
              </a:ext>
            </a:extLst>
          </p:cNvPr>
          <p:cNvSpPr>
            <a:spLocks noChangeArrowheads="1"/>
          </p:cNvSpPr>
          <p:nvPr/>
        </p:nvSpPr>
        <p:spPr bwMode="auto">
          <a:xfrm>
            <a:off x="6859588" y="3241551"/>
            <a:ext cx="836612" cy="378729"/>
          </a:xfrm>
          <a:prstGeom prst="roundRect">
            <a:avLst>
              <a:gd name="adj" fmla="val 4873"/>
            </a:avLst>
          </a:prstGeom>
          <a:noFill/>
          <a:ln w="28575">
            <a:solidFill>
              <a:schemeClr val="accent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 name="TextBox 5">
            <a:extLst>
              <a:ext uri="{FF2B5EF4-FFF2-40B4-BE49-F238E27FC236}">
                <a16:creationId xmlns:a16="http://schemas.microsoft.com/office/drawing/2014/main" id="{9926EB0F-8796-54B5-7AD7-E5AEBF4E78B4}"/>
              </a:ext>
            </a:extLst>
          </p:cNvPr>
          <p:cNvSpPr txBox="1"/>
          <p:nvPr/>
        </p:nvSpPr>
        <p:spPr>
          <a:xfrm rot="5400000">
            <a:off x="1942192" y="4403057"/>
            <a:ext cx="343364"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E793C30D-4713-CFAF-FC6F-944EA92F46EF}"/>
              </a:ext>
            </a:extLst>
          </p:cNvPr>
          <p:cNvSpPr txBox="1"/>
          <p:nvPr/>
        </p:nvSpPr>
        <p:spPr>
          <a:xfrm>
            <a:off x="1066800" y="3200400"/>
            <a:ext cx="184731" cy="369332"/>
          </a:xfrm>
          <a:prstGeom prst="rect">
            <a:avLst/>
          </a:prstGeom>
          <a:noFill/>
        </p:spPr>
        <p:txBody>
          <a:bodyPr wrap="none" rtlCol="0">
            <a:spAutoFit/>
          </a:bodyPr>
          <a:lstStyle/>
          <a:p>
            <a:endParaRPr lang="en-US"/>
          </a:p>
        </p:txBody>
      </p:sp>
      <p:sp>
        <p:nvSpPr>
          <p:cNvPr id="8" name="Slide Number Placeholder 3" descr=" 5">
            <a:extLst>
              <a:ext uri="{FF2B5EF4-FFF2-40B4-BE49-F238E27FC236}">
                <a16:creationId xmlns:a16="http://schemas.microsoft.com/office/drawing/2014/main" id="{E041BCAD-CE9D-479A-6BFC-54D95A34EC83}"/>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grpSp>
        <p:nvGrpSpPr>
          <p:cNvPr id="11" name="Group 10">
            <a:extLst>
              <a:ext uri="{FF2B5EF4-FFF2-40B4-BE49-F238E27FC236}">
                <a16:creationId xmlns:a16="http://schemas.microsoft.com/office/drawing/2014/main" id="{DF5BD67D-6BD2-C783-CC9F-6F5EAD3A5F94}"/>
              </a:ext>
            </a:extLst>
          </p:cNvPr>
          <p:cNvGrpSpPr/>
          <p:nvPr/>
        </p:nvGrpSpPr>
        <p:grpSpPr>
          <a:xfrm>
            <a:off x="6433482" y="2884311"/>
            <a:ext cx="1451630" cy="274320"/>
            <a:chOff x="6433482" y="2884311"/>
            <a:chExt cx="1451630" cy="274320"/>
          </a:xfrm>
        </p:grpSpPr>
        <p:sp>
          <p:nvSpPr>
            <p:cNvPr id="33" name="Text Box 5">
              <a:extLst>
                <a:ext uri="{FF2B5EF4-FFF2-40B4-BE49-F238E27FC236}">
                  <a16:creationId xmlns:a16="http://schemas.microsoft.com/office/drawing/2014/main" id="{525A7F1E-2894-457E-A0E3-027DD94DCBF6}"/>
                </a:ext>
              </a:extLst>
            </p:cNvPr>
            <p:cNvSpPr txBox="1">
              <a:spLocks noChangeArrowheads="1"/>
            </p:cNvSpPr>
            <p:nvPr/>
          </p:nvSpPr>
          <p:spPr bwMode="auto">
            <a:xfrm>
              <a:off x="6670674" y="2891281"/>
              <a:ext cx="1214438" cy="260381"/>
            </a:xfrm>
            <a:prstGeom prst="rect">
              <a:avLst/>
            </a:prstGeom>
            <a:noFill/>
            <a:ln w="38100">
              <a:noFill/>
              <a:miter lim="800000"/>
              <a:headEnd/>
              <a:tailEnd/>
            </a:ln>
            <a:effectLst/>
          </p:spPr>
          <p:txBody>
            <a:bodyPr wrap="none" lIns="0" tIns="0" rIns="0" bIns="0" anchor="ctr"/>
            <a:lstStyle>
              <a:defPPr>
                <a:defRPr lang="en-US"/>
              </a:defPPr>
              <a:lvl1pPr>
                <a:defRPr sz="1350">
                  <a:latin typeface="Times New Roman" pitchFamily="-112" charset="0"/>
                </a:defRPr>
              </a:lvl1pPr>
              <a:lvl2pPr marL="742950" indent="-285750">
                <a:defRPr sz="2800" u="sng">
                  <a:solidFill>
                    <a:schemeClr val="tx1"/>
                  </a:solidFill>
                  <a:latin typeface="Times New Roman" pitchFamily="18" charset="0"/>
                  <a:ea typeface="ＭＳ Ｐゴシック" charset="-128"/>
                </a:defRPr>
              </a:lvl2pPr>
              <a:lvl3pPr marL="1143000" indent="-228600">
                <a:defRPr sz="2800" u="sng">
                  <a:solidFill>
                    <a:schemeClr val="tx1"/>
                  </a:solidFill>
                  <a:latin typeface="Times New Roman" pitchFamily="18" charset="0"/>
                  <a:ea typeface="ＭＳ Ｐゴシック" charset="-128"/>
                </a:defRPr>
              </a:lvl3pPr>
              <a:lvl4pPr marL="1600200" indent="-228600">
                <a:defRPr sz="2800" u="sng">
                  <a:solidFill>
                    <a:schemeClr val="tx1"/>
                  </a:solidFill>
                  <a:latin typeface="Times New Roman" pitchFamily="18" charset="0"/>
                  <a:ea typeface="ＭＳ Ｐゴシック" charset="-128"/>
                </a:defRPr>
              </a:lvl4pPr>
              <a:lvl5pPr marL="2057400" indent="-228600">
                <a:defRPr sz="2800" u="sng">
                  <a:solidFill>
                    <a:schemeClr val="tx1"/>
                  </a:solidFill>
                  <a:latin typeface="Times New Roman" pitchFamily="18"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9pPr>
            </a:lstStyle>
            <a:p>
              <a:pPr algn="ctr"/>
              <a:r>
                <a:rPr lang="en-US" sz="2000" b="1" i="1" dirty="0">
                  <a:solidFill>
                    <a:schemeClr val="tx1">
                      <a:lumMod val="65000"/>
                      <a:lumOff val="35000"/>
                    </a:schemeClr>
                  </a:solidFill>
                  <a:latin typeface="Crimson Text" panose="02000503000000000000" pitchFamily="2" charset="0"/>
                </a:rPr>
                <a:t>B-1 partitions</a:t>
              </a:r>
            </a:p>
          </p:txBody>
        </p:sp>
        <p:pic>
          <p:nvPicPr>
            <p:cNvPr id="10" name="memory">
              <a:extLst>
                <a:ext uri="{FF2B5EF4-FFF2-40B4-BE49-F238E27FC236}">
                  <a16:creationId xmlns:a16="http://schemas.microsoft.com/office/drawing/2014/main" id="{8D53BC22-C238-84C0-4EC8-39340E7779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3482" y="2884311"/>
              <a:ext cx="141890" cy="274320"/>
            </a:xfrm>
            <a:prstGeom prst="rect">
              <a:avLst/>
            </a:prstGeom>
          </p:spPr>
        </p:pic>
      </p:grpSp>
      <p:graphicFrame>
        <p:nvGraphicFramePr>
          <p:cNvPr id="12" name="Table 11">
            <a:extLst>
              <a:ext uri="{FF2B5EF4-FFF2-40B4-BE49-F238E27FC236}">
                <a16:creationId xmlns:a16="http://schemas.microsoft.com/office/drawing/2014/main" id="{40A2C027-BB92-F834-3EC7-4BC03FCB7B03}"/>
              </a:ext>
            </a:extLst>
          </p:cNvPr>
          <p:cNvGraphicFramePr>
            <a:graphicFrameLocks noGrp="1"/>
          </p:cNvGraphicFramePr>
          <p:nvPr>
            <p:extLst>
              <p:ext uri="{D42A27DB-BD31-4B8C-83A1-F6EECF244321}">
                <p14:modId xmlns:p14="http://schemas.microsoft.com/office/powerpoint/2010/main" val="746895739"/>
              </p:ext>
            </p:extLst>
          </p:nvPr>
        </p:nvGraphicFramePr>
        <p:xfrm>
          <a:off x="6102970" y="1082223"/>
          <a:ext cx="2065734" cy="1499616"/>
        </p:xfrm>
        <a:graphic>
          <a:graphicData uri="http://schemas.openxmlformats.org/drawingml/2006/table">
            <a:tbl>
              <a:tblPr firstRow="1" bandRow="1">
                <a:tableStyleId>{793D81CF-94F2-401A-BA57-92F5A7B2D0C5}</a:tableStyleId>
              </a:tblPr>
              <a:tblGrid>
                <a:gridCol w="688578">
                  <a:extLst>
                    <a:ext uri="{9D8B030D-6E8A-4147-A177-3AD203B41FA5}">
                      <a16:colId xmlns:a16="http://schemas.microsoft.com/office/drawing/2014/main" val="20000"/>
                    </a:ext>
                  </a:extLst>
                </a:gridCol>
                <a:gridCol w="688578">
                  <a:extLst>
                    <a:ext uri="{9D8B030D-6E8A-4147-A177-3AD203B41FA5}">
                      <a16:colId xmlns:a16="http://schemas.microsoft.com/office/drawing/2014/main" val="3789622283"/>
                    </a:ext>
                  </a:extLst>
                </a:gridCol>
                <a:gridCol w="688578">
                  <a:extLst>
                    <a:ext uri="{9D8B030D-6E8A-4147-A177-3AD203B41FA5}">
                      <a16:colId xmlns:a16="http://schemas.microsoft.com/office/drawing/2014/main" val="2646332343"/>
                    </a:ext>
                  </a:extLst>
                </a:gridCol>
              </a:tblGrid>
              <a:tr h="205740">
                <a:tc>
                  <a:txBody>
                    <a:bodyPr/>
                    <a:lstStyle/>
                    <a:p>
                      <a:r>
                        <a:rPr lang="en-US" sz="1400" dirty="0" err="1">
                          <a:latin typeface="Inconsolata" panose="00000509000000000000" pitchFamily="49" charset="0"/>
                        </a:rPr>
                        <a:t>sid</a:t>
                      </a:r>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Inconsolata" panose="00000509000000000000" pitchFamily="49" charset="0"/>
                        </a:rPr>
                        <a:t>cid</a:t>
                      </a:r>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grade</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r>
                        <a:rPr lang="en-US" sz="1400" dirty="0">
                          <a:latin typeface="Inconsolata" panose="00000509000000000000" pitchFamily="49" charset="0"/>
                        </a:rPr>
                        <a:t>53666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15-445</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5740">
                <a:tc>
                  <a:txBody>
                    <a:bodyPr/>
                    <a:lstStyle/>
                    <a:p>
                      <a:r>
                        <a:rPr lang="en-US" sz="1400" dirty="0">
                          <a:latin typeface="Inconsolata" panose="00000509000000000000" pitchFamily="49" charset="0"/>
                        </a:rPr>
                        <a:t>53688</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15-721</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A</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r>
                        <a:rPr lang="en-US" sz="1400" dirty="0">
                          <a:latin typeface="Inconsolata" panose="00000509000000000000" pitchFamily="49" charset="0"/>
                        </a:rPr>
                        <a:t>53688</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15-826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B</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145213"/>
                  </a:ext>
                </a:extLst>
              </a:tr>
              <a:tr h="205740">
                <a:tc>
                  <a:txBody>
                    <a:bodyPr/>
                    <a:lstStyle/>
                    <a:p>
                      <a:r>
                        <a:rPr lang="en-US" sz="1400" dirty="0">
                          <a:latin typeface="Inconsolata" panose="00000509000000000000" pitchFamily="49" charset="0"/>
                        </a:rPr>
                        <a:t>53666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15-721</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r h="205740">
                <a:tc>
                  <a:txBody>
                    <a:bodyPr/>
                    <a:lstStyle/>
                    <a:p>
                      <a:r>
                        <a:rPr lang="en-US" sz="1400" dirty="0">
                          <a:latin typeface="Inconsolata" panose="00000509000000000000" pitchFamily="49" charset="0"/>
                        </a:rPr>
                        <a:t>53655</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15-445</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327441"/>
                  </a:ext>
                </a:extLst>
              </a:tr>
            </a:tbl>
          </a:graphicData>
        </a:graphic>
      </p:graphicFrame>
      <p:sp>
        <p:nvSpPr>
          <p:cNvPr id="13" name="Text Box 10">
            <a:extLst>
              <a:ext uri="{FF2B5EF4-FFF2-40B4-BE49-F238E27FC236}">
                <a16:creationId xmlns:a16="http://schemas.microsoft.com/office/drawing/2014/main" id="{3F3613CD-0AAE-36C6-18B4-6EEC998C2665}"/>
              </a:ext>
            </a:extLst>
          </p:cNvPr>
          <p:cNvSpPr txBox="1">
            <a:spLocks noChangeArrowheads="1"/>
          </p:cNvSpPr>
          <p:nvPr/>
        </p:nvSpPr>
        <p:spPr bwMode="auto">
          <a:xfrm>
            <a:off x="5853819" y="742950"/>
            <a:ext cx="2564036"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spAutoFit/>
          </a:bodyPr>
          <a:lstStyle>
            <a:defPPr>
              <a:defRPr lang="en-US"/>
            </a:defPPr>
            <a:lvl1pPr algn="ctr">
              <a:defRPr sz="2000" b="1">
                <a:solidFill>
                  <a:schemeClr val="accent2"/>
                </a:solidFill>
                <a:latin typeface="Inconsolata" panose="00000509000000000000" pitchFamily="49" charset="0"/>
              </a:defRPr>
            </a:lvl1pPr>
            <a:lvl2pPr marL="742950" indent="-285750">
              <a:defRPr sz="2800" u="sng">
                <a:latin typeface="Times New Roman" panose="02020603050405020304" pitchFamily="18" charset="0"/>
                <a:ea typeface="ＭＳ Ｐゴシック" panose="020B0600070205080204" pitchFamily="34" charset="-128"/>
              </a:defRPr>
            </a:lvl2pPr>
            <a:lvl3pPr marL="1143000" indent="-228600">
              <a:defRPr sz="2800" u="sng">
                <a:latin typeface="Times New Roman" panose="02020603050405020304" pitchFamily="18" charset="0"/>
                <a:ea typeface="ＭＳ Ｐゴシック" panose="020B0600070205080204" pitchFamily="34" charset="-128"/>
              </a:defRPr>
            </a:lvl3pPr>
            <a:lvl4pPr marL="1600200" indent="-228600">
              <a:defRPr sz="2800" u="sng">
                <a:latin typeface="Times New Roman" panose="02020603050405020304" pitchFamily="18" charset="0"/>
                <a:ea typeface="ＭＳ Ｐゴシック" panose="020B0600070205080204" pitchFamily="34" charset="-128"/>
              </a:defRPr>
            </a:lvl4pPr>
            <a:lvl5pPr marL="2057400" indent="-228600">
              <a:defRPr sz="2800" u="sng">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9pPr>
          </a:lstStyle>
          <a:p>
            <a:r>
              <a:rPr lang="en-US" dirty="0">
                <a:solidFill>
                  <a:schemeClr val="accent1"/>
                </a:solidFill>
              </a:rPr>
              <a:t>enrolled (</a:t>
            </a:r>
            <a:r>
              <a:rPr lang="en-US" dirty="0" err="1">
                <a:solidFill>
                  <a:schemeClr val="accent1"/>
                </a:solidFill>
              </a:rPr>
              <a:t>sid</a:t>
            </a:r>
            <a:r>
              <a:rPr lang="en-US" dirty="0">
                <a:solidFill>
                  <a:schemeClr val="accent1"/>
                </a:solidFill>
              </a:rPr>
              <a:t>, </a:t>
            </a:r>
            <a:r>
              <a:rPr lang="en-US" dirty="0" err="1">
                <a:solidFill>
                  <a:schemeClr val="accent1"/>
                </a:solidFill>
              </a:rPr>
              <a:t>cid</a:t>
            </a:r>
            <a:r>
              <a:rPr lang="en-US" dirty="0">
                <a:solidFill>
                  <a:schemeClr val="accent1"/>
                </a:solidFill>
              </a:rPr>
              <a:t>, grade)</a:t>
            </a:r>
          </a:p>
        </p:txBody>
      </p:sp>
    </p:spTree>
    <p:extLst>
      <p:ext uri="{BB962C8B-B14F-4D97-AF65-F5344CB8AC3E}">
        <p14:creationId xmlns:p14="http://schemas.microsoft.com/office/powerpoint/2010/main" val="92024372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25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250"/>
                                        <p:tgtEl>
                                          <p:spTgt spid="60"/>
                                        </p:tgtEl>
                                      </p:cBhvr>
                                    </p:animEffect>
                                  </p:childTnLst>
                                </p:cTn>
                              </p:par>
                            </p:childTnLst>
                          </p:cTn>
                        </p:par>
                        <p:par>
                          <p:cTn id="11" fill="hold">
                            <p:stCondLst>
                              <p:cond delay="250"/>
                            </p:stCondLst>
                            <p:childTnLst>
                              <p:par>
                                <p:cTn id="12" presetID="10" presetClass="entr" presetSubtype="0"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250"/>
                                        <p:tgtEl>
                                          <p:spTgt spid="4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25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50"/>
                                        <p:tgtEl>
                                          <p:spTgt spid="2"/>
                                        </p:tgtEl>
                                      </p:cBhvr>
                                    </p:animEffect>
                                  </p:childTnLst>
                                </p:cTn>
                              </p:par>
                            </p:childTnLst>
                          </p:cTn>
                        </p:par>
                        <p:par>
                          <p:cTn id="26" fill="hold">
                            <p:stCondLst>
                              <p:cond delay="250"/>
                            </p:stCondLst>
                            <p:childTnLst>
                              <p:par>
                                <p:cTn id="27" presetID="10" presetClass="entr" presetSubtype="0"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250"/>
                                        <p:tgtEl>
                                          <p:spTgt spid="46"/>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25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50"/>
                                        <p:tgtEl>
                                          <p:spTgt spid="23"/>
                                        </p:tgtEl>
                                      </p:cBhvr>
                                    </p:animEffect>
                                  </p:childTnLst>
                                </p:cTn>
                              </p:par>
                            </p:childTnLst>
                          </p:cTn>
                        </p:par>
                        <p:par>
                          <p:cTn id="39" fill="hold">
                            <p:stCondLst>
                              <p:cond delay="250"/>
                            </p:stCondLst>
                            <p:childTnLst>
                              <p:par>
                                <p:cTn id="40" presetID="10"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50"/>
                                        <p:tgtEl>
                                          <p:spTgt spid="11"/>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up)">
                                      <p:cBhvr>
                                        <p:cTn id="46" dur="250"/>
                                        <p:tgtEl>
                                          <p:spTgt spid="17"/>
                                        </p:tgtEl>
                                      </p:cBhvr>
                                    </p:animEffect>
                                  </p:childTnLst>
                                </p:cTn>
                              </p:par>
                              <p:par>
                                <p:cTn id="47" presetID="10" presetClass="entr" presetSubtype="0" fill="hold" grpId="1"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250"/>
                                        <p:tgtEl>
                                          <p:spTgt spid="3"/>
                                        </p:tgtEl>
                                      </p:cBhvr>
                                    </p:animEffect>
                                  </p:childTnLst>
                                </p:cTn>
                              </p:par>
                            </p:childTnLst>
                          </p:cTn>
                        </p:par>
                        <p:par>
                          <p:cTn id="50" fill="hold">
                            <p:stCondLst>
                              <p:cond delay="750"/>
                            </p:stCondLst>
                            <p:childTnLst>
                              <p:par>
                                <p:cTn id="51" presetID="22" presetClass="entr" presetSubtype="8"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250"/>
                                        <p:tgtEl>
                                          <p:spTgt spid="24"/>
                                        </p:tgtEl>
                                      </p:cBhvr>
                                    </p:animEffect>
                                  </p:childTnLst>
                                </p:cTn>
                              </p:par>
                              <p:par>
                                <p:cTn id="54" presetID="22" presetClass="entr" presetSubtype="8"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250"/>
                                        <p:tgtEl>
                                          <p:spTgt spid="27"/>
                                        </p:tgtEl>
                                      </p:cBhvr>
                                    </p:animEffect>
                                  </p:childTnLst>
                                </p:cTn>
                              </p:par>
                              <p:par>
                                <p:cTn id="57" presetID="22" presetClass="entr" presetSubtype="8"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25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25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25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250"/>
                                        <p:tgtEl>
                                          <p:spTgt spid="32"/>
                                        </p:tgtEl>
                                      </p:cBhvr>
                                    </p:animEffect>
                                    <p:set>
                                      <p:cBhvr>
                                        <p:cTn id="74" dur="1" fill="hold">
                                          <p:stCondLst>
                                            <p:cond delay="249"/>
                                          </p:stCondLst>
                                        </p:cTn>
                                        <p:tgtEl>
                                          <p:spTgt spid="32"/>
                                        </p:tgtEl>
                                        <p:attrNameLst>
                                          <p:attrName>style.visibility</p:attrName>
                                        </p:attrNameLst>
                                      </p:cBhvr>
                                      <p:to>
                                        <p:strVal val="hidden"/>
                                      </p:to>
                                    </p:set>
                                  </p:childTnLst>
                                </p:cTn>
                              </p:par>
                            </p:childTnLst>
                          </p:cTn>
                        </p:par>
                        <p:par>
                          <p:cTn id="75" fill="hold">
                            <p:stCondLst>
                              <p:cond delay="250"/>
                            </p:stCondLst>
                            <p:childTnLst>
                              <p:par>
                                <p:cTn id="76" presetID="63" presetClass="path" presetSubtype="0" accel="50000" decel="50000" fill="hold" grpId="0" nodeType="afterEffect">
                                  <p:stCondLst>
                                    <p:cond delay="0"/>
                                  </p:stCondLst>
                                  <p:childTnLst>
                                    <p:animMotion origin="layout" path="M -3.33333E-6 3.33333E-6 L 0.12917 3.33333E-6 " pathEditMode="relative" rAng="0" ptsTypes="AA">
                                      <p:cBhvr>
                                        <p:cTn id="77" dur="500" fill="hold"/>
                                        <p:tgtEl>
                                          <p:spTgt spid="3"/>
                                        </p:tgtEl>
                                        <p:attrNameLst>
                                          <p:attrName>ppt_x</p:attrName>
                                          <p:attrName>ppt_y</p:attrName>
                                        </p:attrNameLst>
                                      </p:cBhvr>
                                      <p:rCtr x="6458" y="0"/>
                                    </p:animMotion>
                                  </p:childTnLst>
                                </p:cTn>
                              </p:par>
                            </p:childTnLst>
                          </p:cTn>
                        </p:par>
                        <p:par>
                          <p:cTn id="78" fill="hold">
                            <p:stCondLst>
                              <p:cond delay="750"/>
                            </p:stCondLst>
                            <p:childTnLst>
                              <p:par>
                                <p:cTn id="79" presetID="10" presetClass="exit" presetSubtype="0" fill="hold" grpId="2" nodeType="afterEffect">
                                  <p:stCondLst>
                                    <p:cond delay="0"/>
                                  </p:stCondLst>
                                  <p:childTnLst>
                                    <p:animEffect transition="out" filter="fade">
                                      <p:cBhvr>
                                        <p:cTn id="80" dur="250"/>
                                        <p:tgtEl>
                                          <p:spTgt spid="3"/>
                                        </p:tgtEl>
                                      </p:cBhvr>
                                    </p:animEffect>
                                    <p:set>
                                      <p:cBhvr>
                                        <p:cTn id="81" dur="1" fill="hold">
                                          <p:stCondLst>
                                            <p:cond delay="249"/>
                                          </p:stCondLst>
                                        </p:cTn>
                                        <p:tgtEl>
                                          <p:spTgt spid="3"/>
                                        </p:tgtEl>
                                        <p:attrNameLst>
                                          <p:attrName>style.visibility</p:attrName>
                                        </p:attrNameLst>
                                      </p:cBhvr>
                                      <p:to>
                                        <p:strVal val="hidden"/>
                                      </p:to>
                                    </p:se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fade">
                                      <p:cBhvr>
                                        <p:cTn id="85"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 grpId="0"/>
      <p:bldP spid="60" grpId="0"/>
      <p:bldP spid="61" grpId="0" animBg="1"/>
      <p:bldP spid="23" grpId="0" animBg="1"/>
      <p:bldP spid="25" grpId="0"/>
      <p:bldP spid="4" grpId="0" animBg="1"/>
      <p:bldP spid="3" grpId="0" animBg="1"/>
      <p:bldP spid="3" grpId="1" animBg="1"/>
      <p:bldP spid="3" grpId="2" animBg="1"/>
      <p:bldP spid="32" grpId="0" animBg="1"/>
      <p:bldP spid="32" grpId="1"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t>Phase #2 – Rehash</a:t>
            </a:r>
          </a:p>
        </p:txBody>
      </p:sp>
      <p:sp>
        <p:nvSpPr>
          <p:cNvPr id="44035" name="Content Placeholder 2"/>
          <p:cNvSpPr>
            <a:spLocks noGrp="1"/>
          </p:cNvSpPr>
          <p:nvPr>
            <p:ph idx="1"/>
          </p:nvPr>
        </p:nvSpPr>
        <p:spPr/>
        <p:txBody>
          <a:bodyPr/>
          <a:lstStyle/>
          <a:p>
            <a:r>
              <a:rPr lang="en-US" dirty="0"/>
              <a:t>For each partition on disk:</a:t>
            </a:r>
          </a:p>
          <a:p>
            <a:pPr lvl="1"/>
            <a:r>
              <a:rPr lang="en-US" dirty="0"/>
              <a:t>Read it into memory and build an in-memory hash table based on a second hash function </a:t>
            </a:r>
            <a:r>
              <a:rPr lang="en-US" b="1" dirty="0">
                <a:solidFill>
                  <a:schemeClr val="accent1"/>
                </a:solidFill>
                <a:latin typeface="Inconsolata" panose="00000509000000000000" pitchFamily="49" charset="0"/>
              </a:rPr>
              <a:t>h</a:t>
            </a:r>
            <a:r>
              <a:rPr lang="en-US" b="1" baseline="-25000" dirty="0">
                <a:solidFill>
                  <a:schemeClr val="accent1"/>
                </a:solidFill>
                <a:latin typeface="Inconsolata" panose="00000509000000000000" pitchFamily="49" charset="0"/>
              </a:rPr>
              <a:t>2</a:t>
            </a:r>
            <a:r>
              <a:rPr lang="en-US" dirty="0"/>
              <a:t>.</a:t>
            </a:r>
          </a:p>
          <a:p>
            <a:pPr lvl="1"/>
            <a:r>
              <a:rPr lang="en-US" dirty="0"/>
              <a:t>Then go through each bucket of this hash table to bring together matching tuples.</a:t>
            </a:r>
          </a:p>
          <a:p>
            <a:endParaRPr lang="en-US" sz="1200" dirty="0"/>
          </a:p>
          <a:p>
            <a:r>
              <a:rPr lang="en-US" dirty="0"/>
              <a:t>This assumes that each partition fits in memory.</a:t>
            </a:r>
          </a:p>
        </p:txBody>
      </p:sp>
      <p:sp>
        <p:nvSpPr>
          <p:cNvPr id="3" name="Slide Number Placeholder 3" descr=" 5">
            <a:extLst>
              <a:ext uri="{FF2B5EF4-FFF2-40B4-BE49-F238E27FC236}">
                <a16:creationId xmlns:a16="http://schemas.microsoft.com/office/drawing/2014/main" id="{79464196-9152-9C42-C022-0AA50CB05E61}"/>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5428346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Why Do We Need To Sort?</a:t>
            </a:r>
          </a:p>
        </p:txBody>
      </p:sp>
      <p:sp>
        <p:nvSpPr>
          <p:cNvPr id="24579" name="Content Placeholder 2"/>
          <p:cNvSpPr>
            <a:spLocks noGrp="1"/>
          </p:cNvSpPr>
          <p:nvPr>
            <p:ph idx="1"/>
          </p:nvPr>
        </p:nvSpPr>
        <p:spPr/>
        <p:txBody>
          <a:bodyPr/>
          <a:lstStyle/>
          <a:p>
            <a:r>
              <a:rPr lang="en-US" dirty="0"/>
              <a:t>Relational model/SQL is </a:t>
            </a:r>
            <a:r>
              <a:rPr lang="en-US" u="sng" dirty="0"/>
              <a:t>unsorted</a:t>
            </a:r>
            <a:r>
              <a:rPr lang="en-US" dirty="0"/>
              <a:t>.</a:t>
            </a:r>
          </a:p>
          <a:p>
            <a:endParaRPr lang="en-US" sz="200" dirty="0"/>
          </a:p>
          <a:p>
            <a:r>
              <a:rPr lang="en-US" dirty="0"/>
              <a:t>Queries may request that tuples are sorted in a specific way (</a:t>
            </a:r>
            <a:r>
              <a:rPr lang="en-US" b="1" dirty="0">
                <a:solidFill>
                  <a:schemeClr val="accent1"/>
                </a:solidFill>
                <a:latin typeface="Inconsolata" panose="00000509000000000000" pitchFamily="49" charset="0"/>
              </a:rPr>
              <a:t>ORDER</a:t>
            </a:r>
            <a:r>
              <a:rPr lang="en-US" dirty="0">
                <a:solidFill>
                  <a:schemeClr val="accent1"/>
                </a:solidFill>
              </a:rPr>
              <a:t> </a:t>
            </a:r>
            <a:r>
              <a:rPr lang="en-US" b="1" dirty="0">
                <a:solidFill>
                  <a:schemeClr val="accent1"/>
                </a:solidFill>
                <a:latin typeface="Inconsolata" panose="00000509000000000000" pitchFamily="49" charset="0"/>
              </a:rPr>
              <a:t>BY</a:t>
            </a:r>
            <a:r>
              <a:rPr lang="en-US" dirty="0"/>
              <a:t>).</a:t>
            </a:r>
          </a:p>
          <a:p>
            <a:endParaRPr lang="en-US" sz="200" dirty="0"/>
          </a:p>
          <a:p>
            <a:r>
              <a:rPr lang="en-US" dirty="0"/>
              <a:t>But even if a query does not specify an order, we may still want to sort to do other things:</a:t>
            </a:r>
          </a:p>
          <a:p>
            <a:pPr lvl="1"/>
            <a:r>
              <a:rPr lang="en-US" dirty="0"/>
              <a:t>Trivial to support duplicate elimination (</a:t>
            </a:r>
            <a:r>
              <a:rPr lang="en-US" b="1" dirty="0">
                <a:solidFill>
                  <a:schemeClr val="accent1"/>
                </a:solidFill>
                <a:latin typeface="Inconsolata" panose="00000509000000000000" pitchFamily="49" charset="0"/>
              </a:rPr>
              <a:t>DISTINCT</a:t>
            </a:r>
            <a:r>
              <a:rPr lang="en-US" dirty="0"/>
              <a:t>).</a:t>
            </a:r>
          </a:p>
          <a:p>
            <a:pPr lvl="1"/>
            <a:r>
              <a:rPr lang="en-US" dirty="0"/>
              <a:t>Bulk loading sorted tuples into a </a:t>
            </a:r>
            <a:r>
              <a:rPr lang="en-US" dirty="0" err="1"/>
              <a:t>B+Tree</a:t>
            </a:r>
            <a:r>
              <a:rPr lang="en-US" dirty="0"/>
              <a:t> index is faster.</a:t>
            </a:r>
          </a:p>
          <a:p>
            <a:pPr lvl="1"/>
            <a:r>
              <a:rPr lang="en-US" dirty="0"/>
              <a:t>Aggregations (</a:t>
            </a:r>
            <a:r>
              <a:rPr lang="en-US" b="1" dirty="0">
                <a:solidFill>
                  <a:schemeClr val="accent1"/>
                </a:solidFill>
                <a:latin typeface="Inconsolata" panose="00000509000000000000" pitchFamily="49" charset="0"/>
              </a:rPr>
              <a:t>GROUP</a:t>
            </a:r>
            <a:r>
              <a:rPr lang="en-US" dirty="0">
                <a:solidFill>
                  <a:schemeClr val="accent1"/>
                </a:solidFill>
              </a:rPr>
              <a:t> </a:t>
            </a:r>
            <a:r>
              <a:rPr lang="en-US" b="1" dirty="0">
                <a:solidFill>
                  <a:schemeClr val="accent1"/>
                </a:solidFill>
                <a:latin typeface="Inconsolata" panose="00000509000000000000" pitchFamily="49" charset="0"/>
              </a:rPr>
              <a:t>BY</a:t>
            </a:r>
            <a:r>
              <a:rPr lang="en-US" dirty="0"/>
              <a:t>).</a:t>
            </a:r>
          </a:p>
        </p:txBody>
      </p:sp>
      <p:sp>
        <p:nvSpPr>
          <p:cNvPr id="3" name="Slide Number Placeholder 3" descr=" 5">
            <a:extLst>
              <a:ext uri="{FF2B5EF4-FFF2-40B4-BE49-F238E27FC236}">
                <a16:creationId xmlns:a16="http://schemas.microsoft.com/office/drawing/2014/main" id="{2423E256-87C3-5F90-E18E-9727AF331764}"/>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377443206"/>
      </p:ext>
    </p:extLst>
  </p:cSld>
  <p:clrMapOvr>
    <a:masterClrMapping/>
  </p:clrMapOvr>
  <p:transition spd="slow" advTm="1035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fade">
                                      <p:cBhvr>
                                        <p:cTn id="7" dur="250"/>
                                        <p:tgtEl>
                                          <p:spTgt spid="245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79">
                                            <p:txEl>
                                              <p:pRg st="4" end="4"/>
                                            </p:txEl>
                                          </p:spTgt>
                                        </p:tgtEl>
                                        <p:attrNameLst>
                                          <p:attrName>style.visibility</p:attrName>
                                        </p:attrNameLst>
                                      </p:cBhvr>
                                      <p:to>
                                        <p:strVal val="visible"/>
                                      </p:to>
                                    </p:set>
                                    <p:animEffect transition="in" filter="fade">
                                      <p:cBhvr>
                                        <p:cTn id="12" dur="250"/>
                                        <p:tgtEl>
                                          <p:spTgt spid="24579">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animEffect transition="in" filter="fade">
                                      <p:cBhvr>
                                        <p:cTn id="15" dur="250"/>
                                        <p:tgtEl>
                                          <p:spTgt spid="24579">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4579">
                                            <p:txEl>
                                              <p:pRg st="6" end="6"/>
                                            </p:txEl>
                                          </p:spTgt>
                                        </p:tgtEl>
                                        <p:attrNameLst>
                                          <p:attrName>style.visibility</p:attrName>
                                        </p:attrNameLst>
                                      </p:cBhvr>
                                      <p:to>
                                        <p:strVal val="visible"/>
                                      </p:to>
                                    </p:set>
                                    <p:animEffect transition="in" filter="fade">
                                      <p:cBhvr>
                                        <p:cTn id="18" dur="250"/>
                                        <p:tgtEl>
                                          <p:spTgt spid="24579">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4579">
                                            <p:txEl>
                                              <p:pRg st="7" end="7"/>
                                            </p:txEl>
                                          </p:spTgt>
                                        </p:tgtEl>
                                        <p:attrNameLst>
                                          <p:attrName>style.visibility</p:attrName>
                                        </p:attrNameLst>
                                      </p:cBhvr>
                                      <p:to>
                                        <p:strVal val="visible"/>
                                      </p:to>
                                    </p:set>
                                    <p:animEffect transition="in" filter="fade">
                                      <p:cBhvr>
                                        <p:cTn id="21" dur="25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Phase #2 – Rehash</a:t>
            </a:r>
          </a:p>
        </p:txBody>
      </p:sp>
      <p:sp>
        <p:nvSpPr>
          <p:cNvPr id="21" name="Rectangle 20">
            <a:extLst>
              <a:ext uri="{FF2B5EF4-FFF2-40B4-BE49-F238E27FC236}">
                <a16:creationId xmlns:a16="http://schemas.microsoft.com/office/drawing/2014/main" id="{6093891D-E704-4E08-B28B-DF76B5C82521}"/>
              </a:ext>
            </a:extLst>
          </p:cNvPr>
          <p:cNvSpPr/>
          <p:nvPr/>
        </p:nvSpPr>
        <p:spPr bwMode="auto">
          <a:xfrm>
            <a:off x="1103314" y="4475299"/>
            <a:ext cx="836612" cy="382451"/>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18288" tIns="0" rIns="18288" bIns="0" anchor="t" anchorCtr="0"/>
          <a:lstStyle/>
          <a:p>
            <a:r>
              <a:rPr lang="en-US" sz="900" dirty="0">
                <a:solidFill>
                  <a:schemeClr val="tx1">
                    <a:lumMod val="65000"/>
                    <a:lumOff val="35000"/>
                  </a:schemeClr>
                </a:solidFill>
                <a:latin typeface="Inconsolata" panose="00000509000000000000" pitchFamily="49" charset="0"/>
              </a:rPr>
              <a:t>15-721</a:t>
            </a:r>
          </a:p>
          <a:p>
            <a:endParaRPr lang="en-US" sz="900" dirty="0">
              <a:solidFill>
                <a:schemeClr val="tx1">
                  <a:lumMod val="65000"/>
                  <a:lumOff val="35000"/>
                </a:schemeClr>
              </a:solidFill>
              <a:latin typeface="Inconsolata" panose="00000509000000000000" pitchFamily="49" charset="0"/>
            </a:endParaRPr>
          </a:p>
        </p:txBody>
      </p:sp>
      <p:grpSp>
        <p:nvGrpSpPr>
          <p:cNvPr id="3" name="Group 2">
            <a:extLst>
              <a:ext uri="{FF2B5EF4-FFF2-40B4-BE49-F238E27FC236}">
                <a16:creationId xmlns:a16="http://schemas.microsoft.com/office/drawing/2014/main" id="{D872E058-7511-4E3E-ACB6-C5EE5DEA2A9B}"/>
              </a:ext>
            </a:extLst>
          </p:cNvPr>
          <p:cNvGrpSpPr/>
          <p:nvPr/>
        </p:nvGrpSpPr>
        <p:grpSpPr>
          <a:xfrm>
            <a:off x="1103314" y="2786457"/>
            <a:ext cx="836612" cy="1636610"/>
            <a:chOff x="1103314" y="2786457"/>
            <a:chExt cx="836612" cy="1636610"/>
          </a:xfrm>
        </p:grpSpPr>
        <p:sp>
          <p:nvSpPr>
            <p:cNvPr id="2" name="Rectangle 1">
              <a:extLst>
                <a:ext uri="{FF2B5EF4-FFF2-40B4-BE49-F238E27FC236}">
                  <a16:creationId xmlns:a16="http://schemas.microsoft.com/office/drawing/2014/main" id="{2C0D3953-1879-446D-9371-56F1A5E26170}"/>
                </a:ext>
              </a:extLst>
            </p:cNvPr>
            <p:cNvSpPr/>
            <p:nvPr/>
          </p:nvSpPr>
          <p:spPr bwMode="auto">
            <a:xfrm>
              <a:off x="1103314" y="3250603"/>
              <a:ext cx="836612" cy="382451"/>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18288" tIns="18288" rIns="18288" bIns="0" anchor="t" anchorCtr="0"/>
            <a:lstStyle/>
            <a:p>
              <a:pPr>
                <a:lnSpc>
                  <a:spcPct val="85000"/>
                </a:lnSpc>
              </a:pPr>
              <a:r>
                <a:rPr lang="en-US" sz="900" dirty="0">
                  <a:solidFill>
                    <a:schemeClr val="tx1">
                      <a:lumMod val="65000"/>
                      <a:lumOff val="35000"/>
                    </a:schemeClr>
                  </a:solidFill>
                  <a:latin typeface="Inconsolata" panose="00000509000000000000" pitchFamily="49" charset="0"/>
                </a:rPr>
                <a:t>15-445 15-445</a:t>
              </a:r>
              <a:br>
                <a:rPr lang="en-US" sz="900" dirty="0">
                  <a:solidFill>
                    <a:schemeClr val="tx1">
                      <a:lumMod val="65000"/>
                      <a:lumOff val="35000"/>
                    </a:schemeClr>
                  </a:solidFill>
                  <a:latin typeface="Inconsolata" panose="00000509000000000000" pitchFamily="49" charset="0"/>
                </a:rPr>
              </a:br>
              <a:r>
                <a:rPr lang="en-US" sz="900" dirty="0">
                  <a:solidFill>
                    <a:schemeClr val="tx1">
                      <a:lumMod val="65000"/>
                      <a:lumOff val="35000"/>
                    </a:schemeClr>
                  </a:solidFill>
                  <a:latin typeface="Inconsolata" panose="00000509000000000000" pitchFamily="49" charset="0"/>
                </a:rPr>
                <a:t>15-445 15-445</a:t>
              </a:r>
            </a:p>
            <a:p>
              <a:pPr>
                <a:lnSpc>
                  <a:spcPct val="85000"/>
                </a:lnSpc>
              </a:pPr>
              <a:r>
                <a:rPr lang="en-US" sz="900" dirty="0">
                  <a:solidFill>
                    <a:schemeClr val="tx1">
                      <a:lumMod val="65000"/>
                      <a:lumOff val="35000"/>
                    </a:schemeClr>
                  </a:solidFill>
                  <a:latin typeface="Inconsolata" panose="00000509000000000000" pitchFamily="49" charset="0"/>
                </a:rPr>
                <a:t>15-445 15-445</a:t>
              </a:r>
            </a:p>
          </p:txBody>
        </p:sp>
        <p:sp>
          <p:nvSpPr>
            <p:cNvPr id="19" name="Rectangle 18">
              <a:extLst>
                <a:ext uri="{FF2B5EF4-FFF2-40B4-BE49-F238E27FC236}">
                  <a16:creationId xmlns:a16="http://schemas.microsoft.com/office/drawing/2014/main" id="{D5CE61BA-0C47-40B9-9FE2-CCD79B3BA6C1}"/>
                </a:ext>
              </a:extLst>
            </p:cNvPr>
            <p:cNvSpPr/>
            <p:nvPr/>
          </p:nvSpPr>
          <p:spPr bwMode="auto">
            <a:xfrm>
              <a:off x="1103314" y="2786457"/>
              <a:ext cx="836612" cy="382451"/>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18288" tIns="18288" rIns="18288" bIns="0" anchor="t" anchorCtr="0"/>
            <a:lstStyle/>
            <a:p>
              <a:pPr>
                <a:lnSpc>
                  <a:spcPct val="85000"/>
                </a:lnSpc>
              </a:pPr>
              <a:r>
                <a:rPr lang="en-US" sz="900" dirty="0">
                  <a:solidFill>
                    <a:schemeClr val="tx1">
                      <a:lumMod val="65000"/>
                      <a:lumOff val="35000"/>
                    </a:schemeClr>
                  </a:solidFill>
                  <a:latin typeface="Inconsolata" panose="00000509000000000000" pitchFamily="49" charset="0"/>
                </a:rPr>
                <a:t>15-445 15-445</a:t>
              </a:r>
              <a:br>
                <a:rPr lang="en-US" sz="900" dirty="0">
                  <a:solidFill>
                    <a:schemeClr val="tx1">
                      <a:lumMod val="65000"/>
                      <a:lumOff val="35000"/>
                    </a:schemeClr>
                  </a:solidFill>
                  <a:latin typeface="Inconsolata" panose="00000509000000000000" pitchFamily="49" charset="0"/>
                </a:rPr>
              </a:br>
              <a:r>
                <a:rPr lang="en-US" sz="900" dirty="0">
                  <a:solidFill>
                    <a:schemeClr val="tx1">
                      <a:lumMod val="65000"/>
                      <a:lumOff val="35000"/>
                    </a:schemeClr>
                  </a:solidFill>
                  <a:latin typeface="Inconsolata" panose="00000509000000000000" pitchFamily="49" charset="0"/>
                </a:rPr>
                <a:t>15-445 15-445</a:t>
              </a:r>
            </a:p>
            <a:p>
              <a:pPr>
                <a:lnSpc>
                  <a:spcPct val="85000"/>
                </a:lnSpc>
              </a:pPr>
              <a:r>
                <a:rPr lang="en-US" sz="900" dirty="0">
                  <a:solidFill>
                    <a:schemeClr val="tx1">
                      <a:lumMod val="65000"/>
                      <a:lumOff val="35000"/>
                    </a:schemeClr>
                  </a:solidFill>
                  <a:latin typeface="Inconsolata" panose="00000509000000000000" pitchFamily="49" charset="0"/>
                </a:rPr>
                <a:t>15-445 15-445</a:t>
              </a:r>
            </a:p>
          </p:txBody>
        </p:sp>
        <p:sp>
          <p:nvSpPr>
            <p:cNvPr id="20" name="Rectangle 19">
              <a:extLst>
                <a:ext uri="{FF2B5EF4-FFF2-40B4-BE49-F238E27FC236}">
                  <a16:creationId xmlns:a16="http://schemas.microsoft.com/office/drawing/2014/main" id="{95B82C81-313A-4282-82C2-498275B39908}"/>
                </a:ext>
              </a:extLst>
            </p:cNvPr>
            <p:cNvSpPr/>
            <p:nvPr/>
          </p:nvSpPr>
          <p:spPr bwMode="auto">
            <a:xfrm>
              <a:off x="1103314" y="3714750"/>
              <a:ext cx="836612" cy="382451"/>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18288" tIns="0" rIns="18288" bIns="0" anchor="t" anchorCtr="0"/>
            <a:lstStyle/>
            <a:p>
              <a:r>
                <a:rPr lang="en-US" sz="900" dirty="0">
                  <a:solidFill>
                    <a:schemeClr val="tx1">
                      <a:lumMod val="65000"/>
                      <a:lumOff val="35000"/>
                    </a:schemeClr>
                  </a:solidFill>
                  <a:latin typeface="Inconsolata" panose="00000509000000000000" pitchFamily="49" charset="0"/>
                </a:rPr>
                <a:t>15-826</a:t>
              </a:r>
            </a:p>
            <a:p>
              <a:r>
                <a:rPr lang="en-US" sz="900" dirty="0">
                  <a:solidFill>
                    <a:schemeClr val="tx1">
                      <a:lumMod val="65000"/>
                      <a:lumOff val="35000"/>
                    </a:schemeClr>
                  </a:solidFill>
                  <a:latin typeface="Inconsolata" panose="00000509000000000000" pitchFamily="49" charset="0"/>
                </a:rPr>
                <a:t>15-826</a:t>
              </a:r>
            </a:p>
          </p:txBody>
        </p:sp>
        <p:sp>
          <p:nvSpPr>
            <p:cNvPr id="22" name="Rectangle 5">
              <a:extLst>
                <a:ext uri="{FF2B5EF4-FFF2-40B4-BE49-F238E27FC236}">
                  <a16:creationId xmlns:a16="http://schemas.microsoft.com/office/drawing/2014/main" id="{86482109-9C39-4006-B390-F319A9038249}"/>
                </a:ext>
              </a:extLst>
            </p:cNvPr>
            <p:cNvSpPr>
              <a:spLocks noChangeArrowheads="1"/>
            </p:cNvSpPr>
            <p:nvPr/>
          </p:nvSpPr>
          <p:spPr bwMode="auto">
            <a:xfrm>
              <a:off x="1317530" y="4170554"/>
              <a:ext cx="408178" cy="252513"/>
            </a:xfrm>
            <a:prstGeom prst="rect">
              <a:avLst/>
            </a:prstGeom>
            <a:noFill/>
            <a:ln w="381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a:r>
                <a:rPr lang="en-US" sz="1350" dirty="0">
                  <a:solidFill>
                    <a:schemeClr val="tx1">
                      <a:lumMod val="65000"/>
                      <a:lumOff val="35000"/>
                    </a:schemeClr>
                  </a:solidFill>
                  <a:latin typeface="Proxima Nova Rg" panose="02000506030000020004" pitchFamily="50" charset="0"/>
                </a:rPr>
                <a:t>⋮</a:t>
              </a:r>
            </a:p>
          </p:txBody>
        </p:sp>
      </p:grpSp>
      <p:sp>
        <p:nvSpPr>
          <p:cNvPr id="23" name="Oval 7">
            <a:extLst>
              <a:ext uri="{FF2B5EF4-FFF2-40B4-BE49-F238E27FC236}">
                <a16:creationId xmlns:a16="http://schemas.microsoft.com/office/drawing/2014/main" id="{7DA0CE3E-CA9E-4E36-A530-B3BACAF5AC43}"/>
              </a:ext>
            </a:extLst>
          </p:cNvPr>
          <p:cNvSpPr>
            <a:spLocks noChangeArrowheads="1"/>
          </p:cNvSpPr>
          <p:nvPr/>
        </p:nvSpPr>
        <p:spPr bwMode="auto">
          <a:xfrm>
            <a:off x="2694304" y="3389855"/>
            <a:ext cx="428625" cy="429815"/>
          </a:xfrm>
          <a:prstGeom prst="ellipse">
            <a:avLst/>
          </a:prstGeom>
          <a:solidFill>
            <a:schemeClr val="bg1"/>
          </a:solidFill>
          <a:ln w="82550" cmpd="dbl">
            <a:solidFill>
              <a:schemeClr val="accent1"/>
            </a:solidFill>
            <a:round/>
            <a:headEnd type="none" w="sm" len="sm"/>
            <a:tailEnd type="triangle" w="med" len="med"/>
          </a:ln>
        </p:spPr>
        <p:txBody>
          <a:bodyPr wrap="none" lIns="0" tIns="0" rIns="0" bIns="0" anchor="ctr"/>
          <a:lstStyle/>
          <a:p>
            <a:pPr algn="ctr"/>
            <a:r>
              <a:rPr lang="en-US" b="1" i="1" dirty="0">
                <a:solidFill>
                  <a:schemeClr val="accent1"/>
                </a:solidFill>
                <a:latin typeface="Inconsolata" panose="00000509000000000000" pitchFamily="49" charset="0"/>
              </a:rPr>
              <a:t>h</a:t>
            </a:r>
            <a:r>
              <a:rPr lang="en-US" b="1" i="1" baseline="-25000" dirty="0">
                <a:solidFill>
                  <a:schemeClr val="accent1"/>
                </a:solidFill>
                <a:latin typeface="Inconsolata" panose="00000509000000000000" pitchFamily="49" charset="0"/>
              </a:rPr>
              <a:t>2</a:t>
            </a:r>
          </a:p>
        </p:txBody>
      </p:sp>
      <p:sp>
        <p:nvSpPr>
          <p:cNvPr id="26" name="Oval 7">
            <a:extLst>
              <a:ext uri="{FF2B5EF4-FFF2-40B4-BE49-F238E27FC236}">
                <a16:creationId xmlns:a16="http://schemas.microsoft.com/office/drawing/2014/main" id="{61352658-1161-47B3-B9BC-35C84E141A87}"/>
              </a:ext>
            </a:extLst>
          </p:cNvPr>
          <p:cNvSpPr>
            <a:spLocks noChangeArrowheads="1"/>
          </p:cNvSpPr>
          <p:nvPr/>
        </p:nvSpPr>
        <p:spPr bwMode="auto">
          <a:xfrm>
            <a:off x="2694304" y="4070616"/>
            <a:ext cx="428625" cy="429815"/>
          </a:xfrm>
          <a:prstGeom prst="ellipse">
            <a:avLst/>
          </a:prstGeom>
          <a:solidFill>
            <a:schemeClr val="bg1"/>
          </a:solidFill>
          <a:ln w="82550" cmpd="dbl">
            <a:solidFill>
              <a:schemeClr val="accent1"/>
            </a:solidFill>
            <a:round/>
            <a:headEnd type="none" w="sm" len="sm"/>
            <a:tailEnd type="triangle" w="med" len="med"/>
          </a:ln>
        </p:spPr>
        <p:txBody>
          <a:bodyPr wrap="none" lIns="0" tIns="0" rIns="0" bIns="0" anchor="ctr"/>
          <a:lstStyle/>
          <a:p>
            <a:pPr algn="ctr"/>
            <a:r>
              <a:rPr lang="en-US" b="1" i="1" dirty="0">
                <a:solidFill>
                  <a:schemeClr val="accent1"/>
                </a:solidFill>
                <a:latin typeface="Inconsolata" panose="00000509000000000000" pitchFamily="49" charset="0"/>
              </a:rPr>
              <a:t>h</a:t>
            </a:r>
            <a:r>
              <a:rPr lang="en-US" b="1" i="1" baseline="-25000" dirty="0">
                <a:solidFill>
                  <a:schemeClr val="accent1"/>
                </a:solidFill>
                <a:latin typeface="Inconsolata" panose="00000509000000000000" pitchFamily="49" charset="0"/>
              </a:rPr>
              <a:t>2</a:t>
            </a:r>
          </a:p>
        </p:txBody>
      </p:sp>
      <p:cxnSp>
        <p:nvCxnSpPr>
          <p:cNvPr id="28" name="Straight Arrow Connector 27">
            <a:extLst>
              <a:ext uri="{FF2B5EF4-FFF2-40B4-BE49-F238E27FC236}">
                <a16:creationId xmlns:a16="http://schemas.microsoft.com/office/drawing/2014/main" id="{69A5C4B2-5A7A-4585-B2F0-9D0AFD1744AB}"/>
              </a:ext>
            </a:extLst>
          </p:cNvPr>
          <p:cNvCxnSpPr>
            <a:cxnSpLocks noChangeShapeType="1"/>
            <a:stCxn id="19" idx="3"/>
            <a:endCxn id="23" idx="1"/>
          </p:cNvCxnSpPr>
          <p:nvPr/>
        </p:nvCxnSpPr>
        <p:spPr bwMode="auto">
          <a:xfrm>
            <a:off x="1939926" y="2977683"/>
            <a:ext cx="817149" cy="475117"/>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cxnSp>
        <p:nvCxnSpPr>
          <p:cNvPr id="32" name="Straight Arrow Connector 31">
            <a:extLst>
              <a:ext uri="{FF2B5EF4-FFF2-40B4-BE49-F238E27FC236}">
                <a16:creationId xmlns:a16="http://schemas.microsoft.com/office/drawing/2014/main" id="{A9905DE0-90A6-41F3-9A21-FEC2A205CD4E}"/>
              </a:ext>
            </a:extLst>
          </p:cNvPr>
          <p:cNvCxnSpPr>
            <a:cxnSpLocks noChangeShapeType="1"/>
            <a:stCxn id="2" idx="3"/>
            <a:endCxn id="23" idx="2"/>
          </p:cNvCxnSpPr>
          <p:nvPr/>
        </p:nvCxnSpPr>
        <p:spPr bwMode="auto">
          <a:xfrm>
            <a:off x="1939926" y="3441829"/>
            <a:ext cx="754378" cy="162934"/>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cxnSp>
        <p:nvCxnSpPr>
          <p:cNvPr id="34" name="Straight Arrow Connector 33">
            <a:extLst>
              <a:ext uri="{FF2B5EF4-FFF2-40B4-BE49-F238E27FC236}">
                <a16:creationId xmlns:a16="http://schemas.microsoft.com/office/drawing/2014/main" id="{D88A20C5-6C98-4D0A-A2D1-62DED30F8EEB}"/>
              </a:ext>
            </a:extLst>
          </p:cNvPr>
          <p:cNvCxnSpPr>
            <a:cxnSpLocks noChangeShapeType="1"/>
            <a:stCxn id="21" idx="3"/>
            <a:endCxn id="26" idx="2"/>
          </p:cNvCxnSpPr>
          <p:nvPr/>
        </p:nvCxnSpPr>
        <p:spPr bwMode="auto">
          <a:xfrm flipV="1">
            <a:off x="1939926" y="4285524"/>
            <a:ext cx="754378" cy="381001"/>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sp>
        <p:nvSpPr>
          <p:cNvPr id="38" name="Right Brace 37">
            <a:extLst>
              <a:ext uri="{FF2B5EF4-FFF2-40B4-BE49-F238E27FC236}">
                <a16:creationId xmlns:a16="http://schemas.microsoft.com/office/drawing/2014/main" id="{C33C5B45-90E1-4DEC-8B8A-735313F1207E}"/>
              </a:ext>
            </a:extLst>
          </p:cNvPr>
          <p:cNvSpPr>
            <a:spLocks/>
          </p:cNvSpPr>
          <p:nvPr/>
        </p:nvSpPr>
        <p:spPr bwMode="auto">
          <a:xfrm rot="10800000">
            <a:off x="900113" y="2757796"/>
            <a:ext cx="171450" cy="1389940"/>
          </a:xfrm>
          <a:prstGeom prst="rightBrace">
            <a:avLst>
              <a:gd name="adj1" fmla="val 0"/>
              <a:gd name="adj2" fmla="val 50000"/>
            </a:avLst>
          </a:prstGeom>
          <a:noFill/>
          <a:ln w="28575" algn="ctr">
            <a:solidFill>
              <a:schemeClr val="accent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en-US" sz="1350" i="1"/>
          </a:p>
        </p:txBody>
      </p:sp>
      <p:sp>
        <p:nvSpPr>
          <p:cNvPr id="39" name="Rectangle 38">
            <a:extLst>
              <a:ext uri="{FF2B5EF4-FFF2-40B4-BE49-F238E27FC236}">
                <a16:creationId xmlns:a16="http://schemas.microsoft.com/office/drawing/2014/main" id="{F2445563-E383-4685-8C35-27C868828151}"/>
              </a:ext>
            </a:extLst>
          </p:cNvPr>
          <p:cNvSpPr>
            <a:spLocks noChangeArrowheads="1"/>
          </p:cNvSpPr>
          <p:nvPr/>
        </p:nvSpPr>
        <p:spPr bwMode="auto">
          <a:xfrm>
            <a:off x="616209" y="2347124"/>
            <a:ext cx="1745991"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lnSpc>
                <a:spcPct val="90000"/>
              </a:lnSpc>
            </a:pPr>
            <a:r>
              <a:rPr lang="en-US" sz="2000" b="1" i="1" dirty="0">
                <a:solidFill>
                  <a:schemeClr val="accent1"/>
                </a:solidFill>
                <a:latin typeface="Crimson Text" panose="02000503000000000000" pitchFamily="2" charset="0"/>
              </a:rPr>
              <a:t>Phase #1 Buckets</a:t>
            </a:r>
          </a:p>
        </p:txBody>
      </p:sp>
      <p:graphicFrame>
        <p:nvGraphicFramePr>
          <p:cNvPr id="40" name="Table 39">
            <a:extLst>
              <a:ext uri="{FF2B5EF4-FFF2-40B4-BE49-F238E27FC236}">
                <a16:creationId xmlns:a16="http://schemas.microsoft.com/office/drawing/2014/main" id="{6663C8CC-6508-49FA-86D0-0C38771B1163}"/>
              </a:ext>
            </a:extLst>
          </p:cNvPr>
          <p:cNvGraphicFramePr>
            <a:graphicFrameLocks noGrp="1"/>
          </p:cNvGraphicFramePr>
          <p:nvPr>
            <p:extLst>
              <p:ext uri="{D42A27DB-BD31-4B8C-83A1-F6EECF244321}">
                <p14:modId xmlns:p14="http://schemas.microsoft.com/office/powerpoint/2010/main" val="2519997049"/>
              </p:ext>
            </p:extLst>
          </p:nvPr>
        </p:nvGraphicFramePr>
        <p:xfrm>
          <a:off x="4060291" y="2702317"/>
          <a:ext cx="733194" cy="999744"/>
        </p:xfrm>
        <a:graphic>
          <a:graphicData uri="http://schemas.openxmlformats.org/drawingml/2006/table">
            <a:tbl>
              <a:tblPr bandRow="1">
                <a:tableStyleId>{793D81CF-94F2-401A-BA57-92F5A7B2D0C5}</a:tableStyleId>
              </a:tblPr>
              <a:tblGrid>
                <a:gridCol w="733194">
                  <a:extLst>
                    <a:ext uri="{9D8B030D-6E8A-4147-A177-3AD203B41FA5}">
                      <a16:colId xmlns:a16="http://schemas.microsoft.com/office/drawing/2014/main" val="20001"/>
                    </a:ext>
                  </a:extLst>
                </a:gridCol>
              </a:tblGrid>
              <a:tr h="95116">
                <a:tc>
                  <a:txBody>
                    <a:bodyPr/>
                    <a:lstStyle/>
                    <a:p>
                      <a:pPr algn="l"/>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384">
                <a:tc>
                  <a:txBody>
                    <a:bodyPr/>
                    <a:lstStyle/>
                    <a:p>
                      <a:pPr marL="0" marR="0" algn="l"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1384">
                <a:tc>
                  <a:txBody>
                    <a:bodyPr/>
                    <a:lstStyle/>
                    <a:p>
                      <a:pPr marL="0" marR="0" algn="l" hangingPunct="0">
                        <a:spcBef>
                          <a:spcPts val="0"/>
                        </a:spcBef>
                        <a:spcAft>
                          <a:spcPts val="0"/>
                        </a:spcAft>
                      </a:pP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1384">
                <a:tc>
                  <a:txBody>
                    <a:bodyPr/>
                    <a:lstStyle/>
                    <a:p>
                      <a:pPr marL="0" marR="0" algn="l" hangingPunct="0">
                        <a:spcBef>
                          <a:spcPts val="0"/>
                        </a:spcBef>
                        <a:spcAft>
                          <a:spcPts val="0"/>
                        </a:spcAft>
                      </a:pP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528179"/>
                  </a:ext>
                </a:extLst>
              </a:tr>
            </a:tbl>
          </a:graphicData>
        </a:graphic>
      </p:graphicFrame>
      <p:graphicFrame>
        <p:nvGraphicFramePr>
          <p:cNvPr id="43" name="Table 42">
            <a:extLst>
              <a:ext uri="{FF2B5EF4-FFF2-40B4-BE49-F238E27FC236}">
                <a16:creationId xmlns:a16="http://schemas.microsoft.com/office/drawing/2014/main" id="{368D1794-B5A5-48D7-89EE-D5217B701991}"/>
              </a:ext>
            </a:extLst>
          </p:cNvPr>
          <p:cNvGraphicFramePr>
            <a:graphicFrameLocks noGrp="1"/>
          </p:cNvGraphicFramePr>
          <p:nvPr>
            <p:extLst>
              <p:ext uri="{D42A27DB-BD31-4B8C-83A1-F6EECF244321}">
                <p14:modId xmlns:p14="http://schemas.microsoft.com/office/powerpoint/2010/main" val="3071532212"/>
              </p:ext>
            </p:extLst>
          </p:nvPr>
        </p:nvGraphicFramePr>
        <p:xfrm>
          <a:off x="6021073" y="3686734"/>
          <a:ext cx="731520" cy="922004"/>
        </p:xfrm>
        <a:graphic>
          <a:graphicData uri="http://schemas.openxmlformats.org/drawingml/2006/table">
            <a:tbl>
              <a:tblPr firstRow="1" bandRow="1">
                <a:tableStyleId>{793D81CF-94F2-401A-BA57-92F5A7B2D0C5}</a:tableStyleId>
              </a:tblPr>
              <a:tblGrid>
                <a:gridCol w="731520">
                  <a:extLst>
                    <a:ext uri="{9D8B030D-6E8A-4147-A177-3AD203B41FA5}">
                      <a16:colId xmlns:a16="http://schemas.microsoft.com/office/drawing/2014/main" val="20000"/>
                    </a:ext>
                  </a:extLst>
                </a:gridCol>
              </a:tblGrid>
              <a:tr h="274304">
                <a:tc>
                  <a:txBody>
                    <a:bodyPr/>
                    <a:lstStyle/>
                    <a:p>
                      <a:r>
                        <a:rPr lang="en-US" sz="1400" dirty="0" err="1">
                          <a:latin typeface="Inconsolata" panose="00000509000000000000" pitchFamily="49" charset="0"/>
                        </a:rPr>
                        <a:t>cid</a:t>
                      </a:r>
                      <a:endParaRPr lang="en-US" sz="1400" dirty="0">
                        <a:latin typeface="Inconsolata" panose="00000509000000000000" pitchFamily="49" charset="0"/>
                      </a:endParaRPr>
                    </a:p>
                  </a:txBody>
                  <a:tcPr marL="68580" marR="68580" marT="34282" marB="34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5863">
                <a:tc>
                  <a:txBody>
                    <a:bodyPr/>
                    <a:lstStyle/>
                    <a:p>
                      <a:pPr marL="0" marR="0"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5863">
                <a:tc>
                  <a:txBody>
                    <a:bodyPr/>
                    <a:lstStyle/>
                    <a:p>
                      <a:pPr marL="0" marR="0" hangingPunct="0">
                        <a:spcBef>
                          <a:spcPts val="0"/>
                        </a:spcBef>
                        <a:spcAft>
                          <a:spcPts val="0"/>
                        </a:spcAft>
                      </a:pPr>
                      <a:r>
                        <a:rPr lang="en-US" sz="1400" dirty="0">
                          <a:latin typeface="Inconsolata" panose="00000509000000000000" pitchFamily="49" charset="0"/>
                          <a:ea typeface="Times New Roman"/>
                          <a:cs typeface="Times New Roman"/>
                        </a:rPr>
                        <a:t>15-826</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863">
                <a:tc>
                  <a:txBody>
                    <a:bodyPr/>
                    <a:lstStyle/>
                    <a:p>
                      <a:pPr marL="0" marR="0" hangingPunct="0">
                        <a:spcBef>
                          <a:spcPts val="0"/>
                        </a:spcBef>
                        <a:spcAft>
                          <a:spcPts val="0"/>
                        </a:spcAft>
                      </a:pPr>
                      <a:endParaRPr lang="en-US" sz="1400" dirty="0">
                        <a:latin typeface="Inconsolata" panose="00000509000000000000" pitchFamily="49" charset="0"/>
                        <a:ea typeface="Times New Roman"/>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Text Box 5">
            <a:extLst>
              <a:ext uri="{FF2B5EF4-FFF2-40B4-BE49-F238E27FC236}">
                <a16:creationId xmlns:a16="http://schemas.microsoft.com/office/drawing/2014/main" id="{D74982B8-AF0A-4184-8794-5F450ECC1105}"/>
              </a:ext>
            </a:extLst>
          </p:cNvPr>
          <p:cNvSpPr txBox="1">
            <a:spLocks noChangeArrowheads="1"/>
          </p:cNvSpPr>
          <p:nvPr/>
        </p:nvSpPr>
        <p:spPr bwMode="auto">
          <a:xfrm>
            <a:off x="3876147" y="2419350"/>
            <a:ext cx="1214438" cy="260381"/>
          </a:xfrm>
          <a:prstGeom prst="rect">
            <a:avLst/>
          </a:prstGeom>
          <a:noFill/>
          <a:ln w="38100">
            <a:noFill/>
            <a:miter lim="800000"/>
            <a:headEnd/>
            <a:tailEnd/>
          </a:ln>
          <a:effectLst/>
        </p:spPr>
        <p:txBody>
          <a:bodyPr wrap="none" lIns="0" tIns="0" rIns="0" bIns="0" anchor="ctr"/>
          <a:lstStyle>
            <a:defPPr>
              <a:defRPr lang="en-US"/>
            </a:defPPr>
            <a:lvl1pPr>
              <a:defRPr sz="1350">
                <a:latin typeface="Times New Roman" pitchFamily="-112" charset="0"/>
              </a:defRPr>
            </a:lvl1pPr>
            <a:lvl2pPr marL="742950" indent="-285750">
              <a:defRPr sz="2800" u="sng">
                <a:solidFill>
                  <a:schemeClr val="tx1"/>
                </a:solidFill>
                <a:latin typeface="Times New Roman" pitchFamily="18" charset="0"/>
                <a:ea typeface="ＭＳ Ｐゴシック" charset="-128"/>
              </a:defRPr>
            </a:lvl2pPr>
            <a:lvl3pPr marL="1143000" indent="-228600">
              <a:defRPr sz="2800" u="sng">
                <a:solidFill>
                  <a:schemeClr val="tx1"/>
                </a:solidFill>
                <a:latin typeface="Times New Roman" pitchFamily="18" charset="0"/>
                <a:ea typeface="ＭＳ Ｐゴシック" charset="-128"/>
              </a:defRPr>
            </a:lvl3pPr>
            <a:lvl4pPr marL="1600200" indent="-228600">
              <a:defRPr sz="2800" u="sng">
                <a:solidFill>
                  <a:schemeClr val="tx1"/>
                </a:solidFill>
                <a:latin typeface="Times New Roman" pitchFamily="18" charset="0"/>
                <a:ea typeface="ＭＳ Ｐゴシック" charset="-128"/>
              </a:defRPr>
            </a:lvl4pPr>
            <a:lvl5pPr marL="2057400" indent="-228600">
              <a:defRPr sz="2800" u="sng">
                <a:solidFill>
                  <a:schemeClr val="tx1"/>
                </a:solidFill>
                <a:latin typeface="Times New Roman" pitchFamily="18"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9pPr>
          </a:lstStyle>
          <a:p>
            <a:pPr algn="ctr"/>
            <a:r>
              <a:rPr lang="en-US" sz="2000" b="1" i="1" dirty="0">
                <a:solidFill>
                  <a:srgbClr val="646464"/>
                </a:solidFill>
                <a:latin typeface="Crimson Text" panose="02000503000000000000" pitchFamily="2" charset="0"/>
              </a:rPr>
              <a:t>Hash Table</a:t>
            </a:r>
          </a:p>
        </p:txBody>
      </p:sp>
      <p:sp>
        <p:nvSpPr>
          <p:cNvPr id="44" name="Text Box 5">
            <a:extLst>
              <a:ext uri="{FF2B5EF4-FFF2-40B4-BE49-F238E27FC236}">
                <a16:creationId xmlns:a16="http://schemas.microsoft.com/office/drawing/2014/main" id="{2A8D1E98-5A0D-441A-9CC7-9710965BC73C}"/>
              </a:ext>
            </a:extLst>
          </p:cNvPr>
          <p:cNvSpPr txBox="1">
            <a:spLocks noChangeArrowheads="1"/>
          </p:cNvSpPr>
          <p:nvPr/>
        </p:nvSpPr>
        <p:spPr bwMode="auto">
          <a:xfrm>
            <a:off x="5730847" y="3373663"/>
            <a:ext cx="1214438" cy="260381"/>
          </a:xfrm>
          <a:prstGeom prst="rect">
            <a:avLst/>
          </a:prstGeom>
          <a:noFill/>
          <a:ln w="38100">
            <a:noFill/>
            <a:miter lim="800000"/>
            <a:headEnd/>
            <a:tailEnd/>
          </a:ln>
          <a:effectLst/>
        </p:spPr>
        <p:txBody>
          <a:bodyPr wrap="none" lIns="0" tIns="0" rIns="0" bIns="0" anchor="ctr"/>
          <a:lstStyle>
            <a:defPPr>
              <a:defRPr lang="en-US"/>
            </a:defPPr>
            <a:lvl1pPr>
              <a:defRPr sz="1350">
                <a:latin typeface="Times New Roman" pitchFamily="-112" charset="0"/>
              </a:defRPr>
            </a:lvl1pPr>
            <a:lvl2pPr marL="742950" indent="-285750">
              <a:defRPr sz="2800" u="sng">
                <a:solidFill>
                  <a:schemeClr val="tx1"/>
                </a:solidFill>
                <a:latin typeface="Times New Roman" pitchFamily="18" charset="0"/>
                <a:ea typeface="ＭＳ Ｐゴシック" charset="-128"/>
              </a:defRPr>
            </a:lvl2pPr>
            <a:lvl3pPr marL="1143000" indent="-228600">
              <a:defRPr sz="2800" u="sng">
                <a:solidFill>
                  <a:schemeClr val="tx1"/>
                </a:solidFill>
                <a:latin typeface="Times New Roman" pitchFamily="18" charset="0"/>
                <a:ea typeface="ＭＳ Ｐゴシック" charset="-128"/>
              </a:defRPr>
            </a:lvl3pPr>
            <a:lvl4pPr marL="1600200" indent="-228600">
              <a:defRPr sz="2800" u="sng">
                <a:solidFill>
                  <a:schemeClr val="tx1"/>
                </a:solidFill>
                <a:latin typeface="Times New Roman" pitchFamily="18" charset="0"/>
                <a:ea typeface="ＭＳ Ｐゴシック" charset="-128"/>
              </a:defRPr>
            </a:lvl4pPr>
            <a:lvl5pPr marL="2057400" indent="-228600">
              <a:defRPr sz="2800" u="sng">
                <a:solidFill>
                  <a:schemeClr val="tx1"/>
                </a:solidFill>
                <a:latin typeface="Times New Roman" pitchFamily="18"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9pPr>
          </a:lstStyle>
          <a:p>
            <a:pPr algn="ctr"/>
            <a:r>
              <a:rPr lang="en-US" sz="2000" b="1" i="1" dirty="0">
                <a:solidFill>
                  <a:schemeClr val="accent1"/>
                </a:solidFill>
                <a:latin typeface="Crimson Text" panose="02000503000000000000" pitchFamily="2" charset="0"/>
              </a:rPr>
              <a:t>Final Result</a:t>
            </a:r>
          </a:p>
        </p:txBody>
      </p:sp>
      <p:cxnSp>
        <p:nvCxnSpPr>
          <p:cNvPr id="45" name="Straight Arrow Connector 2">
            <a:extLst>
              <a:ext uri="{FF2B5EF4-FFF2-40B4-BE49-F238E27FC236}">
                <a16:creationId xmlns:a16="http://schemas.microsoft.com/office/drawing/2014/main" id="{DBC4D499-787B-4BB5-8010-B50A9A1D1B91}"/>
              </a:ext>
            </a:extLst>
          </p:cNvPr>
          <p:cNvCxnSpPr>
            <a:cxnSpLocks noChangeShapeType="1"/>
            <a:stCxn id="40" idx="3"/>
            <a:endCxn id="43" idx="1"/>
          </p:cNvCxnSpPr>
          <p:nvPr/>
        </p:nvCxnSpPr>
        <p:spPr bwMode="auto">
          <a:xfrm>
            <a:off x="4793485" y="3202189"/>
            <a:ext cx="1227588" cy="945547"/>
          </a:xfrm>
          <a:prstGeom prst="curvedConnector3">
            <a:avLst>
              <a:gd name="adj1" fmla="val 50000"/>
            </a:avLst>
          </a:prstGeom>
          <a:noFill/>
          <a:ln w="41275" algn="ctr">
            <a:solidFill>
              <a:schemeClr val="accent1"/>
            </a:solidFill>
            <a:round/>
            <a:headEnd type="none" w="sm" len="sm"/>
            <a:tailEnd type="triangle" w="med" len="sm"/>
          </a:ln>
          <a:extLst>
            <a:ext uri="{909E8E84-426E-40DD-AFC4-6F175D3DCCD1}">
              <a14:hiddenFill xmlns:a14="http://schemas.microsoft.com/office/drawing/2010/main">
                <a:noFill/>
              </a14:hiddenFill>
            </a:ext>
          </a:extLst>
        </p:spPr>
      </p:cxnSp>
      <p:sp>
        <p:nvSpPr>
          <p:cNvPr id="46" name="Text Box 5">
            <a:extLst>
              <a:ext uri="{FF2B5EF4-FFF2-40B4-BE49-F238E27FC236}">
                <a16:creationId xmlns:a16="http://schemas.microsoft.com/office/drawing/2014/main" id="{672D17D4-7719-4775-919F-8753AB71E923}"/>
              </a:ext>
            </a:extLst>
          </p:cNvPr>
          <p:cNvSpPr txBox="1">
            <a:spLocks noChangeArrowheads="1"/>
          </p:cNvSpPr>
          <p:nvPr/>
        </p:nvSpPr>
        <p:spPr bwMode="auto">
          <a:xfrm>
            <a:off x="69850" y="3333750"/>
            <a:ext cx="835980" cy="260381"/>
          </a:xfrm>
          <a:prstGeom prst="rect">
            <a:avLst/>
          </a:prstGeom>
          <a:noFill/>
          <a:ln w="38100">
            <a:noFill/>
            <a:miter lim="800000"/>
            <a:headEnd/>
            <a:tailEnd/>
          </a:ln>
          <a:effectLst/>
        </p:spPr>
        <p:txBody>
          <a:bodyPr wrap="none" lIns="0" tIns="0" rIns="0" bIns="0" anchor="ctr"/>
          <a:lstStyle>
            <a:defPPr>
              <a:defRPr lang="en-US"/>
            </a:defPPr>
            <a:lvl1pPr>
              <a:defRPr sz="1350">
                <a:latin typeface="Times New Roman" pitchFamily="-112" charset="0"/>
              </a:defRPr>
            </a:lvl1pPr>
            <a:lvl2pPr marL="742950" indent="-285750">
              <a:defRPr sz="2800" u="sng">
                <a:solidFill>
                  <a:schemeClr val="tx1"/>
                </a:solidFill>
                <a:latin typeface="Times New Roman" pitchFamily="18" charset="0"/>
                <a:ea typeface="ＭＳ Ｐゴシック" charset="-128"/>
              </a:defRPr>
            </a:lvl2pPr>
            <a:lvl3pPr marL="1143000" indent="-228600">
              <a:defRPr sz="2800" u="sng">
                <a:solidFill>
                  <a:schemeClr val="tx1"/>
                </a:solidFill>
                <a:latin typeface="Times New Roman" pitchFamily="18" charset="0"/>
                <a:ea typeface="ＭＳ Ｐゴシック" charset="-128"/>
              </a:defRPr>
            </a:lvl3pPr>
            <a:lvl4pPr marL="1600200" indent="-228600">
              <a:defRPr sz="2800" u="sng">
                <a:solidFill>
                  <a:schemeClr val="tx1"/>
                </a:solidFill>
                <a:latin typeface="Times New Roman" pitchFamily="18" charset="0"/>
                <a:ea typeface="ＭＳ Ｐゴシック" charset="-128"/>
              </a:defRPr>
            </a:lvl4pPr>
            <a:lvl5pPr marL="2057400" indent="-228600">
              <a:defRPr sz="2800" u="sng">
                <a:solidFill>
                  <a:schemeClr val="tx1"/>
                </a:solidFill>
                <a:latin typeface="Times New Roman" pitchFamily="18"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9pPr>
          </a:lstStyle>
          <a:p>
            <a:pPr algn="ctr">
              <a:lnSpc>
                <a:spcPct val="80000"/>
              </a:lnSpc>
            </a:pPr>
            <a:r>
              <a:rPr lang="en-US" sz="1600" b="1" i="1" dirty="0">
                <a:solidFill>
                  <a:schemeClr val="accent1"/>
                </a:solidFill>
                <a:latin typeface="Crimson Text" panose="02000503000000000000" pitchFamily="2" charset="0"/>
              </a:rPr>
              <a:t>B-1 </a:t>
            </a:r>
          </a:p>
          <a:p>
            <a:pPr algn="ctr">
              <a:lnSpc>
                <a:spcPct val="80000"/>
              </a:lnSpc>
            </a:pPr>
            <a:r>
              <a:rPr lang="en-US" sz="1600" b="1" i="1" dirty="0">
                <a:solidFill>
                  <a:schemeClr val="accent1"/>
                </a:solidFill>
                <a:latin typeface="Crimson Text" panose="02000503000000000000" pitchFamily="2" charset="0"/>
              </a:rPr>
              <a:t>Partitions</a:t>
            </a:r>
          </a:p>
        </p:txBody>
      </p:sp>
      <p:graphicFrame>
        <p:nvGraphicFramePr>
          <p:cNvPr id="47" name="Table 46">
            <a:extLst>
              <a:ext uri="{FF2B5EF4-FFF2-40B4-BE49-F238E27FC236}">
                <a16:creationId xmlns:a16="http://schemas.microsoft.com/office/drawing/2014/main" id="{51F234D5-5370-4FC8-9467-5FC26AB94632}"/>
              </a:ext>
            </a:extLst>
          </p:cNvPr>
          <p:cNvGraphicFramePr>
            <a:graphicFrameLocks noGrp="1"/>
          </p:cNvGraphicFramePr>
          <p:nvPr>
            <p:extLst>
              <p:ext uri="{D42A27DB-BD31-4B8C-83A1-F6EECF244321}">
                <p14:modId xmlns:p14="http://schemas.microsoft.com/office/powerpoint/2010/main" val="1624471389"/>
              </p:ext>
            </p:extLst>
          </p:nvPr>
        </p:nvGraphicFramePr>
        <p:xfrm>
          <a:off x="4066866" y="4020946"/>
          <a:ext cx="733194" cy="999744"/>
        </p:xfrm>
        <a:graphic>
          <a:graphicData uri="http://schemas.openxmlformats.org/drawingml/2006/table">
            <a:tbl>
              <a:tblPr bandRow="1">
                <a:tableStyleId>{793D81CF-94F2-401A-BA57-92F5A7B2D0C5}</a:tableStyleId>
              </a:tblPr>
              <a:tblGrid>
                <a:gridCol w="733194">
                  <a:extLst>
                    <a:ext uri="{9D8B030D-6E8A-4147-A177-3AD203B41FA5}">
                      <a16:colId xmlns:a16="http://schemas.microsoft.com/office/drawing/2014/main" val="20001"/>
                    </a:ext>
                  </a:extLst>
                </a:gridCol>
              </a:tblGrid>
              <a:tr h="95116">
                <a:tc>
                  <a:txBody>
                    <a:bodyPr/>
                    <a:lstStyle/>
                    <a:p>
                      <a:pPr algn="l"/>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384">
                <a:tc>
                  <a:txBody>
                    <a:bodyPr/>
                    <a:lstStyle/>
                    <a:p>
                      <a:pPr marL="0" marR="0" algn="l" hangingPunct="0">
                        <a:spcBef>
                          <a:spcPts val="0"/>
                        </a:spcBef>
                        <a:spcAft>
                          <a:spcPts val="0"/>
                        </a:spcAft>
                      </a:pPr>
                      <a:r>
                        <a:rPr lang="en-US" sz="1400" dirty="0">
                          <a:latin typeface="Inconsolata" panose="00000509000000000000" pitchFamily="49" charset="0"/>
                        </a:rPr>
                        <a:t>15-721</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1384">
                <a:tc>
                  <a:txBody>
                    <a:bodyPr/>
                    <a:lstStyle/>
                    <a:p>
                      <a:pPr marL="0" marR="0" algn="l" hangingPunct="0">
                        <a:spcBef>
                          <a:spcPts val="0"/>
                        </a:spcBef>
                        <a:spcAft>
                          <a:spcPts val="0"/>
                        </a:spcAft>
                      </a:pP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1384">
                <a:tc>
                  <a:txBody>
                    <a:bodyPr/>
                    <a:lstStyle/>
                    <a:p>
                      <a:pPr marL="0" marR="0" algn="l" hangingPunct="0">
                        <a:spcBef>
                          <a:spcPts val="0"/>
                        </a:spcBef>
                        <a:spcAft>
                          <a:spcPts val="0"/>
                        </a:spcAft>
                      </a:pP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438139"/>
                  </a:ext>
                </a:extLst>
              </a:tr>
            </a:tbl>
          </a:graphicData>
        </a:graphic>
      </p:graphicFrame>
      <p:sp>
        <p:nvSpPr>
          <p:cNvPr id="48" name="Text Box 5">
            <a:extLst>
              <a:ext uri="{FF2B5EF4-FFF2-40B4-BE49-F238E27FC236}">
                <a16:creationId xmlns:a16="http://schemas.microsoft.com/office/drawing/2014/main" id="{050D5E7B-8F87-4B1E-AD8D-4CA7C6EA7C5E}"/>
              </a:ext>
            </a:extLst>
          </p:cNvPr>
          <p:cNvSpPr txBox="1">
            <a:spLocks noChangeArrowheads="1"/>
          </p:cNvSpPr>
          <p:nvPr/>
        </p:nvSpPr>
        <p:spPr bwMode="auto">
          <a:xfrm>
            <a:off x="3882722" y="3737979"/>
            <a:ext cx="1214438" cy="260381"/>
          </a:xfrm>
          <a:prstGeom prst="rect">
            <a:avLst/>
          </a:prstGeom>
          <a:noFill/>
          <a:ln w="38100">
            <a:noFill/>
            <a:miter lim="800000"/>
            <a:headEnd/>
            <a:tailEnd/>
          </a:ln>
          <a:effectLst/>
        </p:spPr>
        <p:txBody>
          <a:bodyPr wrap="none" lIns="0" tIns="0" rIns="0" bIns="0" anchor="ctr"/>
          <a:lstStyle>
            <a:defPPr>
              <a:defRPr lang="en-US"/>
            </a:defPPr>
            <a:lvl1pPr>
              <a:defRPr sz="1350">
                <a:latin typeface="Times New Roman" pitchFamily="-112" charset="0"/>
              </a:defRPr>
            </a:lvl1pPr>
            <a:lvl2pPr marL="742950" indent="-285750">
              <a:defRPr sz="2800" u="sng">
                <a:solidFill>
                  <a:schemeClr val="tx1"/>
                </a:solidFill>
                <a:latin typeface="Times New Roman" pitchFamily="18" charset="0"/>
                <a:ea typeface="ＭＳ Ｐゴシック" charset="-128"/>
              </a:defRPr>
            </a:lvl2pPr>
            <a:lvl3pPr marL="1143000" indent="-228600">
              <a:defRPr sz="2800" u="sng">
                <a:solidFill>
                  <a:schemeClr val="tx1"/>
                </a:solidFill>
                <a:latin typeface="Times New Roman" pitchFamily="18" charset="0"/>
                <a:ea typeface="ＭＳ Ｐゴシック" charset="-128"/>
              </a:defRPr>
            </a:lvl3pPr>
            <a:lvl4pPr marL="1600200" indent="-228600">
              <a:defRPr sz="2800" u="sng">
                <a:solidFill>
                  <a:schemeClr val="tx1"/>
                </a:solidFill>
                <a:latin typeface="Times New Roman" pitchFamily="18" charset="0"/>
                <a:ea typeface="ＭＳ Ｐゴシック" charset="-128"/>
              </a:defRPr>
            </a:lvl4pPr>
            <a:lvl5pPr marL="2057400" indent="-228600">
              <a:defRPr sz="2800" u="sng">
                <a:solidFill>
                  <a:schemeClr val="tx1"/>
                </a:solidFill>
                <a:latin typeface="Times New Roman" pitchFamily="18"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9pPr>
          </a:lstStyle>
          <a:p>
            <a:pPr algn="ctr"/>
            <a:r>
              <a:rPr lang="en-US" sz="2000" b="1" i="1" dirty="0">
                <a:solidFill>
                  <a:srgbClr val="646464"/>
                </a:solidFill>
                <a:latin typeface="Crimson Text" panose="02000503000000000000" pitchFamily="2" charset="0"/>
              </a:rPr>
              <a:t>Hash Table</a:t>
            </a:r>
          </a:p>
        </p:txBody>
      </p:sp>
      <p:cxnSp>
        <p:nvCxnSpPr>
          <p:cNvPr id="49" name="Straight Arrow Connector 2">
            <a:extLst>
              <a:ext uri="{FF2B5EF4-FFF2-40B4-BE49-F238E27FC236}">
                <a16:creationId xmlns:a16="http://schemas.microsoft.com/office/drawing/2014/main" id="{5596F512-553C-4E27-8085-834FC29F4899}"/>
              </a:ext>
            </a:extLst>
          </p:cNvPr>
          <p:cNvCxnSpPr>
            <a:cxnSpLocks noChangeShapeType="1"/>
          </p:cNvCxnSpPr>
          <p:nvPr/>
        </p:nvCxnSpPr>
        <p:spPr bwMode="auto">
          <a:xfrm flipV="1">
            <a:off x="4800060" y="4468403"/>
            <a:ext cx="1221013" cy="160747"/>
          </a:xfrm>
          <a:prstGeom prst="curvedConnector3">
            <a:avLst>
              <a:gd name="adj1" fmla="val 50000"/>
            </a:avLst>
          </a:prstGeom>
          <a:noFill/>
          <a:ln w="41275" algn="ctr">
            <a:solidFill>
              <a:schemeClr val="accent1"/>
            </a:solidFill>
            <a:round/>
            <a:headEnd type="none" w="sm" len="sm"/>
            <a:tailEnd type="triangle" w="med" len="sm"/>
          </a:ln>
          <a:extLst>
            <a:ext uri="{909E8E84-426E-40DD-AFC4-6F175D3DCCD1}">
              <a14:hiddenFill xmlns:a14="http://schemas.microsoft.com/office/drawing/2010/main">
                <a:noFill/>
              </a14:hiddenFill>
            </a:ext>
          </a:extLst>
        </p:spPr>
      </p:cxnSp>
      <p:sp>
        <p:nvSpPr>
          <p:cNvPr id="50" name="Right Arrow 6">
            <a:extLst>
              <a:ext uri="{FF2B5EF4-FFF2-40B4-BE49-F238E27FC236}">
                <a16:creationId xmlns:a16="http://schemas.microsoft.com/office/drawing/2014/main" id="{369489E2-CEE9-424D-B430-8B3AA206BD20}"/>
              </a:ext>
            </a:extLst>
          </p:cNvPr>
          <p:cNvSpPr>
            <a:spLocks noChangeArrowheads="1"/>
          </p:cNvSpPr>
          <p:nvPr/>
        </p:nvSpPr>
        <p:spPr bwMode="auto">
          <a:xfrm>
            <a:off x="723900" y="2786457"/>
            <a:ext cx="342900" cy="365760"/>
          </a:xfrm>
          <a:prstGeom prst="rightArrow">
            <a:avLst>
              <a:gd name="adj1" fmla="val 50000"/>
              <a:gd name="adj2" fmla="val 50000"/>
            </a:avLst>
          </a:prstGeom>
          <a:solidFill>
            <a:schemeClr val="accent1"/>
          </a:solidFill>
          <a:ln w="28575">
            <a:noFill/>
            <a:round/>
            <a:headEnd type="none" w="sm" len="sm"/>
            <a:tailEnd type="triangle" w="med" len="med"/>
          </a:ln>
        </p:spPr>
        <p:txBody>
          <a:bodyPr wrap="none" anchor="ctr"/>
          <a:lstStyle/>
          <a:p>
            <a:endParaRPr lang="en-US" sz="1350"/>
          </a:p>
        </p:txBody>
      </p:sp>
      <p:cxnSp>
        <p:nvCxnSpPr>
          <p:cNvPr id="51" name="Straight Arrow Connector 2">
            <a:extLst>
              <a:ext uri="{FF2B5EF4-FFF2-40B4-BE49-F238E27FC236}">
                <a16:creationId xmlns:a16="http://schemas.microsoft.com/office/drawing/2014/main" id="{BF223AEA-A034-4A2C-AB52-98813FF544CC}"/>
              </a:ext>
            </a:extLst>
          </p:cNvPr>
          <p:cNvCxnSpPr>
            <a:cxnSpLocks noChangeShapeType="1"/>
            <a:stCxn id="23" idx="6"/>
          </p:cNvCxnSpPr>
          <p:nvPr/>
        </p:nvCxnSpPr>
        <p:spPr bwMode="auto">
          <a:xfrm flipV="1">
            <a:off x="3122929" y="3105150"/>
            <a:ext cx="937362" cy="499613"/>
          </a:xfrm>
          <a:prstGeom prst="curvedConnector3">
            <a:avLst>
              <a:gd name="adj1" fmla="val 50000"/>
            </a:avLst>
          </a:prstGeom>
          <a:noFill/>
          <a:ln w="41275" algn="ctr">
            <a:solidFill>
              <a:schemeClr val="accent1"/>
            </a:solidFill>
            <a:round/>
            <a:headEnd type="none" w="sm" len="sm"/>
            <a:tailEnd type="triangle" w="med" len="sm"/>
          </a:ln>
          <a:extLst>
            <a:ext uri="{909E8E84-426E-40DD-AFC4-6F175D3DCCD1}">
              <a14:hiddenFill xmlns:a14="http://schemas.microsoft.com/office/drawing/2010/main">
                <a:noFill/>
              </a14:hiddenFill>
            </a:ext>
          </a:extLst>
        </p:spPr>
      </p:cxnSp>
      <p:cxnSp>
        <p:nvCxnSpPr>
          <p:cNvPr id="52" name="Straight Arrow Connector 2">
            <a:extLst>
              <a:ext uri="{FF2B5EF4-FFF2-40B4-BE49-F238E27FC236}">
                <a16:creationId xmlns:a16="http://schemas.microsoft.com/office/drawing/2014/main" id="{912ADBF9-D155-4D70-BB3D-F3925386BE2F}"/>
              </a:ext>
            </a:extLst>
          </p:cNvPr>
          <p:cNvCxnSpPr>
            <a:cxnSpLocks noChangeShapeType="1"/>
            <a:stCxn id="23" idx="6"/>
          </p:cNvCxnSpPr>
          <p:nvPr/>
        </p:nvCxnSpPr>
        <p:spPr bwMode="auto">
          <a:xfrm flipV="1">
            <a:off x="3122929" y="3594131"/>
            <a:ext cx="937362" cy="10632"/>
          </a:xfrm>
          <a:prstGeom prst="curvedConnector3">
            <a:avLst>
              <a:gd name="adj1" fmla="val 50000"/>
            </a:avLst>
          </a:prstGeom>
          <a:noFill/>
          <a:ln w="41275" algn="ctr">
            <a:solidFill>
              <a:schemeClr val="accent1"/>
            </a:solidFill>
            <a:round/>
            <a:headEnd type="none" w="sm" len="sm"/>
            <a:tailEnd type="triangle" w="med" len="sm"/>
          </a:ln>
          <a:extLst>
            <a:ext uri="{909E8E84-426E-40DD-AFC4-6F175D3DCCD1}">
              <a14:hiddenFill xmlns:a14="http://schemas.microsoft.com/office/drawing/2010/main">
                <a:noFill/>
              </a14:hiddenFill>
            </a:ext>
          </a:extLst>
        </p:spPr>
      </p:cxnSp>
      <p:sp>
        <p:nvSpPr>
          <p:cNvPr id="24" name="Rectangle 23">
            <a:extLst>
              <a:ext uri="{FF2B5EF4-FFF2-40B4-BE49-F238E27FC236}">
                <a16:creationId xmlns:a16="http://schemas.microsoft.com/office/drawing/2014/main" id="{C1643B01-3125-43F3-85F9-BB3B98552555}"/>
              </a:ext>
            </a:extLst>
          </p:cNvPr>
          <p:cNvSpPr/>
          <p:nvPr/>
        </p:nvSpPr>
        <p:spPr>
          <a:xfrm>
            <a:off x="4089020" y="3477251"/>
            <a:ext cx="649440" cy="192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hangingPunct="0"/>
            <a:r>
              <a:rPr lang="en-US" sz="1400" dirty="0">
                <a:solidFill>
                  <a:prstClr val="black"/>
                </a:solidFill>
                <a:latin typeface="Inconsolata" panose="00000509000000000000" pitchFamily="49" charset="0"/>
              </a:rPr>
              <a:t>15-826</a:t>
            </a:r>
            <a:endParaRPr lang="en-US" sz="1400" dirty="0">
              <a:solidFill>
                <a:prstClr val="black"/>
              </a:solidFill>
              <a:latin typeface="Inconsolata" panose="00000509000000000000" pitchFamily="49" charset="0"/>
              <a:ea typeface="Times New Roman"/>
              <a:cs typeface="Times New Roman"/>
            </a:endParaRPr>
          </a:p>
        </p:txBody>
      </p:sp>
      <p:cxnSp>
        <p:nvCxnSpPr>
          <p:cNvPr id="53" name="Straight Arrow Connector 2">
            <a:extLst>
              <a:ext uri="{FF2B5EF4-FFF2-40B4-BE49-F238E27FC236}">
                <a16:creationId xmlns:a16="http://schemas.microsoft.com/office/drawing/2014/main" id="{230B05C9-A1C2-416B-8AB1-6B59864B3321}"/>
              </a:ext>
            </a:extLst>
          </p:cNvPr>
          <p:cNvCxnSpPr>
            <a:cxnSpLocks noChangeShapeType="1"/>
            <a:stCxn id="26" idx="6"/>
            <a:endCxn id="47" idx="1"/>
          </p:cNvCxnSpPr>
          <p:nvPr/>
        </p:nvCxnSpPr>
        <p:spPr bwMode="auto">
          <a:xfrm>
            <a:off x="3122929" y="4285524"/>
            <a:ext cx="943937" cy="235294"/>
          </a:xfrm>
          <a:prstGeom prst="curvedConnector3">
            <a:avLst>
              <a:gd name="adj1" fmla="val 50000"/>
            </a:avLst>
          </a:prstGeom>
          <a:noFill/>
          <a:ln w="41275" algn="ctr">
            <a:solidFill>
              <a:schemeClr val="accent1"/>
            </a:solidFill>
            <a:round/>
            <a:headEnd type="none" w="sm" len="sm"/>
            <a:tailEnd type="triangle" w="med" len="sm"/>
          </a:ln>
          <a:extLst>
            <a:ext uri="{909E8E84-426E-40DD-AFC4-6F175D3DCCD1}">
              <a14:hiddenFill xmlns:a14="http://schemas.microsoft.com/office/drawing/2010/main">
                <a:noFill/>
              </a14:hiddenFill>
            </a:ext>
          </a:extLst>
        </p:spPr>
      </p:cxnSp>
      <p:sp>
        <p:nvSpPr>
          <p:cNvPr id="56" name="Rectangle 55">
            <a:extLst>
              <a:ext uri="{FF2B5EF4-FFF2-40B4-BE49-F238E27FC236}">
                <a16:creationId xmlns:a16="http://schemas.microsoft.com/office/drawing/2014/main" id="{A7276CA9-0066-4FD1-9815-5288A27A8CD2}"/>
              </a:ext>
            </a:extLst>
          </p:cNvPr>
          <p:cNvSpPr/>
          <p:nvPr/>
        </p:nvSpPr>
        <p:spPr>
          <a:xfrm>
            <a:off x="6062113" y="4445000"/>
            <a:ext cx="649440"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hangingPunct="0"/>
            <a:r>
              <a:rPr lang="en-US" sz="1400" dirty="0">
                <a:solidFill>
                  <a:prstClr val="black"/>
                </a:solidFill>
                <a:latin typeface="Inconsolata" panose="00000509000000000000" pitchFamily="49" charset="0"/>
              </a:rPr>
              <a:t>15-721</a:t>
            </a:r>
            <a:endParaRPr lang="en-US" sz="1400" dirty="0">
              <a:solidFill>
                <a:prstClr val="black"/>
              </a:solidFill>
              <a:latin typeface="Inconsolata" panose="00000509000000000000" pitchFamily="49" charset="0"/>
              <a:ea typeface="Times New Roman"/>
              <a:cs typeface="Times New Roman"/>
            </a:endParaRPr>
          </a:p>
        </p:txBody>
      </p:sp>
      <p:sp>
        <p:nvSpPr>
          <p:cNvPr id="4" name="Slide Number Placeholder 3" descr=" 5">
            <a:extLst>
              <a:ext uri="{FF2B5EF4-FFF2-40B4-BE49-F238E27FC236}">
                <a16:creationId xmlns:a16="http://schemas.microsoft.com/office/drawing/2014/main" id="{E251912F-D10F-31C0-6727-27D80A5D3EFB}"/>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cxnSp>
        <p:nvCxnSpPr>
          <p:cNvPr id="5" name="Straight Arrow Connector 4">
            <a:extLst>
              <a:ext uri="{FF2B5EF4-FFF2-40B4-BE49-F238E27FC236}">
                <a16:creationId xmlns:a16="http://schemas.microsoft.com/office/drawing/2014/main" id="{A9D86742-31EB-67D0-0CD5-4020DAE17879}"/>
              </a:ext>
            </a:extLst>
          </p:cNvPr>
          <p:cNvCxnSpPr>
            <a:cxnSpLocks noChangeShapeType="1"/>
            <a:stCxn id="20" idx="3"/>
            <a:endCxn id="23" idx="3"/>
          </p:cNvCxnSpPr>
          <p:nvPr/>
        </p:nvCxnSpPr>
        <p:spPr bwMode="auto">
          <a:xfrm flipV="1">
            <a:off x="1939926" y="3756725"/>
            <a:ext cx="817149" cy="149251"/>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sp>
        <p:nvSpPr>
          <p:cNvPr id="12" name="Text Box 4">
            <a:extLst>
              <a:ext uri="{FF2B5EF4-FFF2-40B4-BE49-F238E27FC236}">
                <a16:creationId xmlns:a16="http://schemas.microsoft.com/office/drawing/2014/main" id="{EE908BF7-4ABF-60E9-BC8D-D7217711C4F5}"/>
              </a:ext>
            </a:extLst>
          </p:cNvPr>
          <p:cNvSpPr txBox="1">
            <a:spLocks noChangeArrowheads="1"/>
          </p:cNvSpPr>
          <p:nvPr/>
        </p:nvSpPr>
        <p:spPr bwMode="auto">
          <a:xfrm>
            <a:off x="965516" y="969974"/>
            <a:ext cx="3886200" cy="916405"/>
          </a:xfrm>
          <a:prstGeom prst="rect">
            <a:avLst/>
          </a:prstGeom>
          <a:solidFill>
            <a:schemeClr val="bg1">
              <a:lumMod val="85000"/>
            </a:schemeClr>
          </a:solidFill>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defPPr>
              <a:defRPr lang="en-US"/>
            </a:defPPr>
            <a:lvl1pPr>
              <a:lnSpc>
                <a:spcPct val="90000"/>
              </a:lnSpc>
              <a:defRPr sz="2000" b="1" u="none">
                <a:solidFill>
                  <a:schemeClr val="tx1">
                    <a:lumMod val="90000"/>
                    <a:lumOff val="10000"/>
                  </a:schemeClr>
                </a:solidFill>
                <a:latin typeface="Inconsolata" panose="00000509000000000000" pitchFamily="49" charset="0"/>
                <a:ea typeface="ＭＳ Ｐゴシック" pitchFamily="-112" charset="-128"/>
                <a:cs typeface="DejaVu Sans Mono" pitchFamily="49" charset="0"/>
              </a:defRPr>
            </a:lvl1pPr>
            <a:lvl2pPr marL="742950" indent="-285750">
              <a:defRPr sz="2800" u="sng">
                <a:latin typeface="Times New Roman" pitchFamily="-112" charset="0"/>
                <a:ea typeface="ＭＳ Ｐゴシック" pitchFamily="-112" charset="-128"/>
              </a:defRPr>
            </a:lvl2pPr>
            <a:lvl3pPr marL="1143000" indent="-228600">
              <a:defRPr sz="2800" u="sng">
                <a:latin typeface="Times New Roman" pitchFamily="-112" charset="0"/>
                <a:ea typeface="ＭＳ Ｐゴシック" pitchFamily="-112" charset="-128"/>
              </a:defRPr>
            </a:lvl3pPr>
            <a:lvl4pPr marL="1600200" indent="-228600">
              <a:defRPr sz="2800" u="sng">
                <a:latin typeface="Times New Roman" pitchFamily="-112" charset="0"/>
                <a:ea typeface="ＭＳ Ｐゴシック" pitchFamily="-112" charset="-128"/>
              </a:defRPr>
            </a:lvl4pPr>
            <a:lvl5pPr marL="2057400" indent="-228600">
              <a:defRPr sz="2800" u="sng">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latin typeface="Times New Roman" pitchFamily="-112" charset="0"/>
                <a:ea typeface="ＭＳ Ｐゴシック" pitchFamily="-112" charset="-128"/>
              </a:defRPr>
            </a:lvl9pPr>
          </a:lstStyle>
          <a:p>
            <a:r>
              <a:rPr lang="en-US" dirty="0">
                <a:solidFill>
                  <a:schemeClr val="tx1">
                    <a:lumMod val="65000"/>
                    <a:lumOff val="35000"/>
                  </a:schemeClr>
                </a:solidFill>
              </a:rPr>
              <a:t>SELECT</a:t>
            </a:r>
            <a:r>
              <a:rPr lang="en-US" b="0" dirty="0">
                <a:solidFill>
                  <a:schemeClr val="tx1">
                    <a:lumMod val="65000"/>
                    <a:lumOff val="35000"/>
                  </a:schemeClr>
                </a:solidFill>
              </a:rPr>
              <a:t> </a:t>
            </a:r>
            <a:r>
              <a:rPr lang="en-US" dirty="0">
                <a:solidFill>
                  <a:schemeClr val="tx1">
                    <a:lumMod val="65000"/>
                    <a:lumOff val="35000"/>
                  </a:schemeClr>
                </a:solidFill>
              </a:rPr>
              <a:t>DISTINCT</a:t>
            </a:r>
            <a:r>
              <a:rPr lang="en-US" b="0" dirty="0">
                <a:solidFill>
                  <a:schemeClr val="tx1">
                    <a:lumMod val="65000"/>
                    <a:lumOff val="35000"/>
                  </a:schemeClr>
                </a:solidFill>
              </a:rPr>
              <a:t> </a:t>
            </a:r>
            <a:r>
              <a:rPr lang="en-US" b="0" dirty="0" err="1">
                <a:solidFill>
                  <a:schemeClr val="tx1">
                    <a:lumMod val="65000"/>
                    <a:lumOff val="35000"/>
                  </a:schemeClr>
                </a:solidFill>
              </a:rPr>
              <a:t>cid</a:t>
            </a:r>
            <a:endParaRPr lang="en-US" b="0" dirty="0">
              <a:solidFill>
                <a:schemeClr val="tx1">
                  <a:lumMod val="65000"/>
                  <a:lumOff val="35000"/>
                </a:schemeClr>
              </a:solidFill>
            </a:endParaRPr>
          </a:p>
          <a:p>
            <a:r>
              <a:rPr lang="en-US" b="0" dirty="0">
                <a:solidFill>
                  <a:schemeClr val="tx1">
                    <a:lumMod val="65000"/>
                    <a:lumOff val="35000"/>
                  </a:schemeClr>
                </a:solidFill>
              </a:rPr>
              <a:t>  </a:t>
            </a:r>
            <a:r>
              <a:rPr lang="en-US" dirty="0">
                <a:solidFill>
                  <a:schemeClr val="tx1">
                    <a:lumMod val="65000"/>
                    <a:lumOff val="35000"/>
                  </a:schemeClr>
                </a:solidFill>
              </a:rPr>
              <a:t>FROM</a:t>
            </a:r>
            <a:r>
              <a:rPr lang="en-US" b="0" dirty="0">
                <a:solidFill>
                  <a:schemeClr val="tx1">
                    <a:lumMod val="65000"/>
                    <a:lumOff val="35000"/>
                  </a:schemeClr>
                </a:solidFill>
              </a:rPr>
              <a:t> enrolled</a:t>
            </a:r>
          </a:p>
          <a:p>
            <a:r>
              <a:rPr lang="en-US" b="0" dirty="0">
                <a:solidFill>
                  <a:schemeClr val="tx1">
                    <a:lumMod val="65000"/>
                    <a:lumOff val="35000"/>
                  </a:schemeClr>
                </a:solidFill>
              </a:rPr>
              <a:t> </a:t>
            </a:r>
            <a:r>
              <a:rPr lang="en-US" dirty="0">
                <a:solidFill>
                  <a:schemeClr val="tx1">
                    <a:lumMod val="65000"/>
                    <a:lumOff val="35000"/>
                  </a:schemeClr>
                </a:solidFill>
              </a:rPr>
              <a:t>WHERE</a:t>
            </a:r>
            <a:r>
              <a:rPr lang="en-US" b="0" dirty="0">
                <a:solidFill>
                  <a:schemeClr val="tx1">
                    <a:lumMod val="65000"/>
                    <a:lumOff val="35000"/>
                  </a:schemeClr>
                </a:solidFill>
              </a:rPr>
              <a:t> grade </a:t>
            </a:r>
            <a:r>
              <a:rPr lang="en-US" dirty="0">
                <a:solidFill>
                  <a:schemeClr val="tx1">
                    <a:lumMod val="65000"/>
                    <a:lumOff val="35000"/>
                  </a:schemeClr>
                </a:solidFill>
              </a:rPr>
              <a:t>IN</a:t>
            </a:r>
            <a:r>
              <a:rPr lang="en-US" b="0" dirty="0">
                <a:solidFill>
                  <a:schemeClr val="tx1">
                    <a:lumMod val="65000"/>
                    <a:lumOff val="35000"/>
                  </a:schemeClr>
                </a:solidFill>
              </a:rPr>
              <a:t> ('B','C')</a:t>
            </a:r>
          </a:p>
        </p:txBody>
      </p:sp>
      <p:graphicFrame>
        <p:nvGraphicFramePr>
          <p:cNvPr id="13" name="Table 12">
            <a:extLst>
              <a:ext uri="{FF2B5EF4-FFF2-40B4-BE49-F238E27FC236}">
                <a16:creationId xmlns:a16="http://schemas.microsoft.com/office/drawing/2014/main" id="{006AF806-FC49-2959-0190-BE383C70BA53}"/>
              </a:ext>
            </a:extLst>
          </p:cNvPr>
          <p:cNvGraphicFramePr>
            <a:graphicFrameLocks noGrp="1"/>
          </p:cNvGraphicFramePr>
          <p:nvPr>
            <p:extLst>
              <p:ext uri="{D42A27DB-BD31-4B8C-83A1-F6EECF244321}">
                <p14:modId xmlns:p14="http://schemas.microsoft.com/office/powerpoint/2010/main" val="4052338861"/>
              </p:ext>
            </p:extLst>
          </p:nvPr>
        </p:nvGraphicFramePr>
        <p:xfrm>
          <a:off x="6102970" y="1082223"/>
          <a:ext cx="2065734" cy="1499616"/>
        </p:xfrm>
        <a:graphic>
          <a:graphicData uri="http://schemas.openxmlformats.org/drawingml/2006/table">
            <a:tbl>
              <a:tblPr firstRow="1" bandRow="1">
                <a:tableStyleId>{793D81CF-94F2-401A-BA57-92F5A7B2D0C5}</a:tableStyleId>
              </a:tblPr>
              <a:tblGrid>
                <a:gridCol w="688578">
                  <a:extLst>
                    <a:ext uri="{9D8B030D-6E8A-4147-A177-3AD203B41FA5}">
                      <a16:colId xmlns:a16="http://schemas.microsoft.com/office/drawing/2014/main" val="20000"/>
                    </a:ext>
                  </a:extLst>
                </a:gridCol>
                <a:gridCol w="688578">
                  <a:extLst>
                    <a:ext uri="{9D8B030D-6E8A-4147-A177-3AD203B41FA5}">
                      <a16:colId xmlns:a16="http://schemas.microsoft.com/office/drawing/2014/main" val="3789622283"/>
                    </a:ext>
                  </a:extLst>
                </a:gridCol>
                <a:gridCol w="688578">
                  <a:extLst>
                    <a:ext uri="{9D8B030D-6E8A-4147-A177-3AD203B41FA5}">
                      <a16:colId xmlns:a16="http://schemas.microsoft.com/office/drawing/2014/main" val="2646332343"/>
                    </a:ext>
                  </a:extLst>
                </a:gridCol>
              </a:tblGrid>
              <a:tr h="205740">
                <a:tc>
                  <a:txBody>
                    <a:bodyPr/>
                    <a:lstStyle/>
                    <a:p>
                      <a:r>
                        <a:rPr lang="en-US" sz="1400" dirty="0" err="1">
                          <a:latin typeface="Inconsolata" panose="00000509000000000000" pitchFamily="49" charset="0"/>
                        </a:rPr>
                        <a:t>sid</a:t>
                      </a:r>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Inconsolata" panose="00000509000000000000" pitchFamily="49" charset="0"/>
                        </a:rPr>
                        <a:t>cid</a:t>
                      </a:r>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grade</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r>
                        <a:rPr lang="en-US" sz="1400" dirty="0">
                          <a:latin typeface="Inconsolata" panose="00000509000000000000" pitchFamily="49" charset="0"/>
                        </a:rPr>
                        <a:t>53666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15-445</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5740">
                <a:tc>
                  <a:txBody>
                    <a:bodyPr/>
                    <a:lstStyle/>
                    <a:p>
                      <a:r>
                        <a:rPr lang="en-US" sz="1400" dirty="0">
                          <a:latin typeface="Inconsolata" panose="00000509000000000000" pitchFamily="49" charset="0"/>
                        </a:rPr>
                        <a:t>53688</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15-721</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A</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r>
                        <a:rPr lang="en-US" sz="1400" dirty="0">
                          <a:latin typeface="Inconsolata" panose="00000509000000000000" pitchFamily="49" charset="0"/>
                        </a:rPr>
                        <a:t>53688</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15-826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B</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145213"/>
                  </a:ext>
                </a:extLst>
              </a:tr>
              <a:tr h="205740">
                <a:tc>
                  <a:txBody>
                    <a:bodyPr/>
                    <a:lstStyle/>
                    <a:p>
                      <a:r>
                        <a:rPr lang="en-US" sz="1400" dirty="0">
                          <a:latin typeface="Inconsolata" panose="00000509000000000000" pitchFamily="49" charset="0"/>
                        </a:rPr>
                        <a:t>53666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15-721</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3038"/>
                  </a:ext>
                </a:extLst>
              </a:tr>
              <a:tr h="205740">
                <a:tc>
                  <a:txBody>
                    <a:bodyPr/>
                    <a:lstStyle/>
                    <a:p>
                      <a:r>
                        <a:rPr lang="en-US" sz="1400" dirty="0">
                          <a:latin typeface="Inconsolata" panose="00000509000000000000" pitchFamily="49" charset="0"/>
                        </a:rPr>
                        <a:t>53655</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15-445</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Inconsolata" panose="00000509000000000000" pitchFamily="49" charset="0"/>
                        </a:rPr>
                        <a:t>C</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327441"/>
                  </a:ext>
                </a:extLst>
              </a:tr>
            </a:tbl>
          </a:graphicData>
        </a:graphic>
      </p:graphicFrame>
      <p:sp>
        <p:nvSpPr>
          <p:cNvPr id="14" name="Text Box 10">
            <a:extLst>
              <a:ext uri="{FF2B5EF4-FFF2-40B4-BE49-F238E27FC236}">
                <a16:creationId xmlns:a16="http://schemas.microsoft.com/office/drawing/2014/main" id="{35EE0154-BFCD-5FBD-52EE-4E78C3ABC384}"/>
              </a:ext>
            </a:extLst>
          </p:cNvPr>
          <p:cNvSpPr txBox="1">
            <a:spLocks noChangeArrowheads="1"/>
          </p:cNvSpPr>
          <p:nvPr/>
        </p:nvSpPr>
        <p:spPr bwMode="auto">
          <a:xfrm>
            <a:off x="5853819" y="742950"/>
            <a:ext cx="2564036" cy="3077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spAutoFit/>
          </a:bodyPr>
          <a:lstStyle>
            <a:defPPr>
              <a:defRPr lang="en-US"/>
            </a:defPPr>
            <a:lvl1pPr algn="ctr">
              <a:defRPr sz="2000" b="1">
                <a:solidFill>
                  <a:schemeClr val="accent2"/>
                </a:solidFill>
                <a:latin typeface="Inconsolata" panose="00000509000000000000" pitchFamily="49" charset="0"/>
              </a:defRPr>
            </a:lvl1pPr>
            <a:lvl2pPr marL="742950" indent="-285750">
              <a:defRPr sz="2800" u="sng">
                <a:latin typeface="Times New Roman" panose="02020603050405020304" pitchFamily="18" charset="0"/>
                <a:ea typeface="ＭＳ Ｐゴシック" panose="020B0600070205080204" pitchFamily="34" charset="-128"/>
              </a:defRPr>
            </a:lvl2pPr>
            <a:lvl3pPr marL="1143000" indent="-228600">
              <a:defRPr sz="2800" u="sng">
                <a:latin typeface="Times New Roman" panose="02020603050405020304" pitchFamily="18" charset="0"/>
                <a:ea typeface="ＭＳ Ｐゴシック" panose="020B0600070205080204" pitchFamily="34" charset="-128"/>
              </a:defRPr>
            </a:lvl3pPr>
            <a:lvl4pPr marL="1600200" indent="-228600">
              <a:defRPr sz="2800" u="sng">
                <a:latin typeface="Times New Roman" panose="02020603050405020304" pitchFamily="18" charset="0"/>
                <a:ea typeface="ＭＳ Ｐゴシック" panose="020B0600070205080204" pitchFamily="34" charset="-128"/>
              </a:defRPr>
            </a:lvl4pPr>
            <a:lvl5pPr marL="2057400" indent="-228600">
              <a:defRPr sz="2800" u="sng">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latin typeface="Times New Roman" panose="02020603050405020304" pitchFamily="18" charset="0"/>
                <a:ea typeface="ＭＳ Ｐゴシック" panose="020B0600070205080204" pitchFamily="34" charset="-128"/>
              </a:defRPr>
            </a:lvl9pPr>
          </a:lstStyle>
          <a:p>
            <a:r>
              <a:rPr lang="en-US" dirty="0">
                <a:solidFill>
                  <a:schemeClr val="accent1"/>
                </a:solidFill>
              </a:rPr>
              <a:t>enrolled (</a:t>
            </a:r>
            <a:r>
              <a:rPr lang="en-US" dirty="0" err="1">
                <a:solidFill>
                  <a:schemeClr val="accent1"/>
                </a:solidFill>
              </a:rPr>
              <a:t>sid</a:t>
            </a:r>
            <a:r>
              <a:rPr lang="en-US" dirty="0">
                <a:solidFill>
                  <a:schemeClr val="accent1"/>
                </a:solidFill>
              </a:rPr>
              <a:t>, </a:t>
            </a:r>
            <a:r>
              <a:rPr lang="en-US" dirty="0" err="1">
                <a:solidFill>
                  <a:schemeClr val="accent1"/>
                </a:solidFill>
              </a:rPr>
              <a:t>cid</a:t>
            </a:r>
            <a:r>
              <a:rPr lang="en-US" dirty="0">
                <a:solidFill>
                  <a:schemeClr val="accent1"/>
                </a:solidFill>
              </a:rPr>
              <a:t>, grade)</a:t>
            </a:r>
          </a:p>
        </p:txBody>
      </p:sp>
    </p:spTree>
    <p:extLst>
      <p:ext uri="{BB962C8B-B14F-4D97-AF65-F5344CB8AC3E}">
        <p14:creationId xmlns:p14="http://schemas.microsoft.com/office/powerpoint/2010/main" val="3986350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50"/>
                                        <p:tgtEl>
                                          <p:spTgt spid="39"/>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right)">
                                      <p:cBhvr>
                                        <p:cTn id="16" dur="250"/>
                                        <p:tgtEl>
                                          <p:spTgt spid="3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25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250"/>
                                        <p:tgtEl>
                                          <p:spTgt spid="38"/>
                                        </p:tgtEl>
                                      </p:cBhvr>
                                    </p:animEffect>
                                    <p:set>
                                      <p:cBhvr>
                                        <p:cTn id="25" dur="1" fill="hold">
                                          <p:stCondLst>
                                            <p:cond delay="249"/>
                                          </p:stCondLst>
                                        </p:cTn>
                                        <p:tgtEl>
                                          <p:spTgt spid="3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50"/>
                                        <p:tgtEl>
                                          <p:spTgt spid="46"/>
                                        </p:tgtEl>
                                      </p:cBhvr>
                                    </p:animEffect>
                                    <p:set>
                                      <p:cBhvr>
                                        <p:cTn id="28" dur="1" fill="hold">
                                          <p:stCondLst>
                                            <p:cond delay="249"/>
                                          </p:stCondLst>
                                        </p:cTn>
                                        <p:tgtEl>
                                          <p:spTgt spid="46"/>
                                        </p:tgtEl>
                                        <p:attrNameLst>
                                          <p:attrName>style.visibility</p:attrName>
                                        </p:attrNameLst>
                                      </p:cBhvr>
                                      <p:to>
                                        <p:strVal val="hidden"/>
                                      </p:to>
                                    </p:set>
                                  </p:childTnLst>
                                </p:cTn>
                              </p:par>
                            </p:childTnLst>
                          </p:cTn>
                        </p:par>
                        <p:par>
                          <p:cTn id="29" fill="hold">
                            <p:stCondLst>
                              <p:cond delay="250"/>
                            </p:stCondLst>
                            <p:childTnLst>
                              <p:par>
                                <p:cTn id="30" presetID="10" presetClass="entr" presetSubtype="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25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250"/>
                                        <p:tgtEl>
                                          <p:spTgt spid="28"/>
                                        </p:tgtEl>
                                      </p:cBhvr>
                                    </p:animEffect>
                                  </p:childTnLst>
                                </p:cTn>
                              </p:par>
                            </p:childTnLst>
                          </p:cTn>
                        </p:par>
                        <p:par>
                          <p:cTn id="38" fill="hold">
                            <p:stCondLst>
                              <p:cond delay="2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250"/>
                                        <p:tgtEl>
                                          <p:spTgt spid="23"/>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left)">
                                      <p:cBhvr>
                                        <p:cTn id="45" dur="250"/>
                                        <p:tgtEl>
                                          <p:spTgt spid="51"/>
                                        </p:tgtEl>
                                      </p:cBhvr>
                                    </p:animEffect>
                                  </p:childTnLst>
                                </p:cTn>
                              </p:par>
                            </p:childTnLst>
                          </p:cTn>
                        </p:par>
                        <p:par>
                          <p:cTn id="46" fill="hold">
                            <p:stCondLst>
                              <p:cond delay="750"/>
                            </p:stCondLst>
                            <p:childTnLst>
                              <p:par>
                                <p:cTn id="47" presetID="10"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250"/>
                                        <p:tgtEl>
                                          <p:spTgt spid="27"/>
                                        </p:tgtEl>
                                      </p:cBhvr>
                                    </p:animEffect>
                                  </p:childTnLst>
                                </p:cTn>
                              </p:par>
                              <p:par>
                                <p:cTn id="50" presetID="10"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25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50"/>
                                        <p:tgtEl>
                                          <p:spTgt spid="51"/>
                                        </p:tgtEl>
                                      </p:cBhvr>
                                    </p:animEffect>
                                    <p:set>
                                      <p:cBhvr>
                                        <p:cTn id="57" dur="1" fill="hold">
                                          <p:stCondLst>
                                            <p:cond delay="249"/>
                                          </p:stCondLst>
                                        </p:cTn>
                                        <p:tgtEl>
                                          <p:spTgt spid="51"/>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50"/>
                                        <p:tgtEl>
                                          <p:spTgt spid="28"/>
                                        </p:tgtEl>
                                      </p:cBhvr>
                                    </p:animEffect>
                                    <p:set>
                                      <p:cBhvr>
                                        <p:cTn id="60" dur="1" fill="hold">
                                          <p:stCondLst>
                                            <p:cond delay="249"/>
                                          </p:stCondLst>
                                        </p:cTn>
                                        <p:tgtEl>
                                          <p:spTgt spid="28"/>
                                        </p:tgtEl>
                                        <p:attrNameLst>
                                          <p:attrName>style.visibility</p:attrName>
                                        </p:attrNameLst>
                                      </p:cBhvr>
                                      <p:to>
                                        <p:strVal val="hidden"/>
                                      </p:to>
                                    </p:set>
                                  </p:childTnLst>
                                </p:cTn>
                              </p:par>
                            </p:childTnLst>
                          </p:cTn>
                        </p:par>
                        <p:par>
                          <p:cTn id="61" fill="hold">
                            <p:stCondLst>
                              <p:cond delay="250"/>
                            </p:stCondLst>
                            <p:childTnLst>
                              <p:par>
                                <p:cTn id="62" presetID="42" presetClass="path" presetSubtype="0" accel="50000" decel="50000" fill="hold" grpId="1" nodeType="afterEffect">
                                  <p:stCondLst>
                                    <p:cond delay="0"/>
                                  </p:stCondLst>
                                  <p:childTnLst>
                                    <p:animMotion origin="layout" path="M 3.33333E-6 -4.93827E-7 L 3.33333E-6 0.10401 " pathEditMode="relative" rAng="0" ptsTypes="AA">
                                      <p:cBhvr>
                                        <p:cTn id="63" dur="750" fill="hold"/>
                                        <p:tgtEl>
                                          <p:spTgt spid="50"/>
                                        </p:tgtEl>
                                        <p:attrNameLst>
                                          <p:attrName>ppt_x</p:attrName>
                                          <p:attrName>ppt_y</p:attrName>
                                        </p:attrNameLst>
                                      </p:cBhvr>
                                      <p:rCtr x="0" y="5185"/>
                                    </p:animMotion>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250"/>
                                        <p:tgtEl>
                                          <p:spTgt spid="32"/>
                                        </p:tgtEl>
                                      </p:cBhvr>
                                    </p:animEffect>
                                  </p:childTnLst>
                                </p:cTn>
                              </p:par>
                            </p:childTnLst>
                          </p:cTn>
                        </p:par>
                        <p:par>
                          <p:cTn id="68" fill="hold">
                            <p:stCondLst>
                              <p:cond delay="1250"/>
                            </p:stCondLst>
                            <p:childTnLst>
                              <p:par>
                                <p:cTn id="69" presetID="22" presetClass="entr" presetSubtype="4"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down)">
                                      <p:cBhvr>
                                        <p:cTn id="71" dur="25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250"/>
                                        <p:tgtEl>
                                          <p:spTgt spid="32"/>
                                        </p:tgtEl>
                                      </p:cBhvr>
                                    </p:animEffect>
                                    <p:set>
                                      <p:cBhvr>
                                        <p:cTn id="76" dur="1" fill="hold">
                                          <p:stCondLst>
                                            <p:cond delay="249"/>
                                          </p:stCondLst>
                                        </p:cTn>
                                        <p:tgtEl>
                                          <p:spTgt spid="32"/>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250"/>
                                        <p:tgtEl>
                                          <p:spTgt spid="51"/>
                                        </p:tgtEl>
                                      </p:cBhvr>
                                    </p:animEffect>
                                    <p:set>
                                      <p:cBhvr>
                                        <p:cTn id="79" dur="1" fill="hold">
                                          <p:stCondLst>
                                            <p:cond delay="249"/>
                                          </p:stCondLst>
                                        </p:cTn>
                                        <p:tgtEl>
                                          <p:spTgt spid="51"/>
                                        </p:tgtEl>
                                        <p:attrNameLst>
                                          <p:attrName>style.visibility</p:attrName>
                                        </p:attrNameLst>
                                      </p:cBhvr>
                                      <p:to>
                                        <p:strVal val="hidden"/>
                                      </p:to>
                                    </p:set>
                                  </p:childTnLst>
                                </p:cTn>
                              </p:par>
                            </p:childTnLst>
                          </p:cTn>
                        </p:par>
                        <p:par>
                          <p:cTn id="80" fill="hold">
                            <p:stCondLst>
                              <p:cond delay="250"/>
                            </p:stCondLst>
                            <p:childTnLst>
                              <p:par>
                                <p:cTn id="81" presetID="42" presetClass="path" presetSubtype="0" accel="50000" decel="50000" fill="hold" grpId="3" nodeType="afterEffect">
                                  <p:stCondLst>
                                    <p:cond delay="0"/>
                                  </p:stCondLst>
                                  <p:childTnLst>
                                    <p:animMotion origin="layout" path="M 3.33333E-6 0.10401 L 3.33333E-6 0.1821 " pathEditMode="relative" rAng="0" ptsTypes="AA">
                                      <p:cBhvr>
                                        <p:cTn id="82" dur="750" fill="hold"/>
                                        <p:tgtEl>
                                          <p:spTgt spid="50"/>
                                        </p:tgtEl>
                                        <p:attrNameLst>
                                          <p:attrName>ppt_x</p:attrName>
                                          <p:attrName>ppt_y</p:attrName>
                                        </p:attrNameLst>
                                      </p:cBhvr>
                                      <p:rCtr x="0" y="3889"/>
                                    </p:animMotion>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250"/>
                                        <p:tgtEl>
                                          <p:spTgt spid="5"/>
                                        </p:tgtEl>
                                      </p:cBhvr>
                                    </p:animEffect>
                                  </p:childTnLst>
                                </p:cTn>
                              </p:par>
                            </p:childTnLst>
                          </p:cTn>
                        </p:par>
                        <p:par>
                          <p:cTn id="87" fill="hold">
                            <p:stCondLst>
                              <p:cond delay="1250"/>
                            </p:stCondLst>
                            <p:childTnLst>
                              <p:par>
                                <p:cTn id="88" presetID="22" presetClass="entr" presetSubtype="8"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left)">
                                      <p:cBhvr>
                                        <p:cTn id="90" dur="250"/>
                                        <p:tgtEl>
                                          <p:spTgt spid="52"/>
                                        </p:tgtEl>
                                      </p:cBhvr>
                                    </p:animEffect>
                                  </p:childTnLst>
                                </p:cTn>
                              </p:par>
                            </p:childTnLst>
                          </p:cTn>
                        </p:par>
                        <p:par>
                          <p:cTn id="91" fill="hold">
                            <p:stCondLst>
                              <p:cond delay="1500"/>
                            </p:stCondLst>
                            <p:childTnLst>
                              <p:par>
                                <p:cTn id="92" presetID="10" presetClass="entr" presetSubtype="0"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25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left)">
                                      <p:cBhvr>
                                        <p:cTn id="99" dur="250"/>
                                        <p:tgtEl>
                                          <p:spTgt spid="45"/>
                                        </p:tgtEl>
                                      </p:cBhvr>
                                    </p:animEffect>
                                  </p:childTnLst>
                                </p:cTn>
                              </p:par>
                            </p:childTnLst>
                          </p:cTn>
                        </p:par>
                        <p:par>
                          <p:cTn id="100" fill="hold">
                            <p:stCondLst>
                              <p:cond delay="250"/>
                            </p:stCondLst>
                            <p:childTnLst>
                              <p:par>
                                <p:cTn id="101" presetID="10" presetClass="entr" presetSubtype="0" fill="hold" nodeType="after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250"/>
                                        <p:tgtEl>
                                          <p:spTgt spid="43"/>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250"/>
                                        <p:tgtEl>
                                          <p:spTgt spid="4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250"/>
                                        <p:tgtEl>
                                          <p:spTgt spid="2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250"/>
                                        <p:tgtEl>
                                          <p:spTgt spid="27"/>
                                        </p:tgtEl>
                                      </p:cBhvr>
                                    </p:animEffect>
                                    <p:set>
                                      <p:cBhvr>
                                        <p:cTn id="117" dur="1" fill="hold">
                                          <p:stCondLst>
                                            <p:cond delay="249"/>
                                          </p:stCondLst>
                                        </p:cTn>
                                        <p:tgtEl>
                                          <p:spTgt spid="27"/>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250"/>
                                        <p:tgtEl>
                                          <p:spTgt spid="40"/>
                                        </p:tgtEl>
                                      </p:cBhvr>
                                    </p:animEffect>
                                    <p:set>
                                      <p:cBhvr>
                                        <p:cTn id="120" dur="1" fill="hold">
                                          <p:stCondLst>
                                            <p:cond delay="249"/>
                                          </p:stCondLst>
                                        </p:cTn>
                                        <p:tgtEl>
                                          <p:spTgt spid="40"/>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250"/>
                                        <p:tgtEl>
                                          <p:spTgt spid="52"/>
                                        </p:tgtEl>
                                      </p:cBhvr>
                                    </p:animEffect>
                                    <p:set>
                                      <p:cBhvr>
                                        <p:cTn id="123" dur="1" fill="hold">
                                          <p:stCondLst>
                                            <p:cond delay="249"/>
                                          </p:stCondLst>
                                        </p:cTn>
                                        <p:tgtEl>
                                          <p:spTgt spid="52"/>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250"/>
                                        <p:tgtEl>
                                          <p:spTgt spid="45"/>
                                        </p:tgtEl>
                                      </p:cBhvr>
                                    </p:animEffect>
                                    <p:set>
                                      <p:cBhvr>
                                        <p:cTn id="126" dur="1" fill="hold">
                                          <p:stCondLst>
                                            <p:cond delay="249"/>
                                          </p:stCondLst>
                                        </p:cTn>
                                        <p:tgtEl>
                                          <p:spTgt spid="45"/>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250"/>
                                        <p:tgtEl>
                                          <p:spTgt spid="24"/>
                                        </p:tgtEl>
                                      </p:cBhvr>
                                    </p:animEffect>
                                    <p:set>
                                      <p:cBhvr>
                                        <p:cTn id="129" dur="1" fill="hold">
                                          <p:stCondLst>
                                            <p:cond delay="249"/>
                                          </p:stCondLst>
                                        </p:cTn>
                                        <p:tgtEl>
                                          <p:spTgt spid="24"/>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250"/>
                                        <p:tgtEl>
                                          <p:spTgt spid="23"/>
                                        </p:tgtEl>
                                      </p:cBhvr>
                                    </p:animEffect>
                                    <p:set>
                                      <p:cBhvr>
                                        <p:cTn id="132" dur="1" fill="hold">
                                          <p:stCondLst>
                                            <p:cond delay="249"/>
                                          </p:stCondLst>
                                        </p:cTn>
                                        <p:tgtEl>
                                          <p:spTgt spid="23"/>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250"/>
                                        <p:tgtEl>
                                          <p:spTgt spid="5"/>
                                        </p:tgtEl>
                                      </p:cBhvr>
                                    </p:animEffect>
                                    <p:set>
                                      <p:cBhvr>
                                        <p:cTn id="135" dur="1" fill="hold">
                                          <p:stCondLst>
                                            <p:cond delay="249"/>
                                          </p:stCondLst>
                                        </p:cTn>
                                        <p:tgtEl>
                                          <p:spTgt spid="5"/>
                                        </p:tgtEl>
                                        <p:attrNameLst>
                                          <p:attrName>style.visibility</p:attrName>
                                        </p:attrNameLst>
                                      </p:cBhvr>
                                      <p:to>
                                        <p:strVal val="hidden"/>
                                      </p:to>
                                    </p:set>
                                  </p:childTnLst>
                                </p:cTn>
                              </p:par>
                            </p:childTnLst>
                          </p:cTn>
                        </p:par>
                        <p:par>
                          <p:cTn id="136" fill="hold">
                            <p:stCondLst>
                              <p:cond delay="250"/>
                            </p:stCondLst>
                            <p:childTnLst>
                              <p:par>
                                <p:cTn id="137" presetID="42" presetClass="path" presetSubtype="0" accel="50000" decel="50000" fill="hold" grpId="2" nodeType="afterEffect">
                                  <p:stCondLst>
                                    <p:cond delay="0"/>
                                  </p:stCondLst>
                                  <p:childTnLst>
                                    <p:animMotion origin="layout" path="M 3.33333E-6 0.1821 L 3.33333E-6 0.33025 " pathEditMode="relative" rAng="0" ptsTypes="AA">
                                      <p:cBhvr>
                                        <p:cTn id="138" dur="750" fill="hold"/>
                                        <p:tgtEl>
                                          <p:spTgt spid="50"/>
                                        </p:tgtEl>
                                        <p:attrNameLst>
                                          <p:attrName>ppt_x</p:attrName>
                                          <p:attrName>ppt_y</p:attrName>
                                        </p:attrNameLst>
                                      </p:cBhvr>
                                      <p:rCtr x="0" y="7407"/>
                                    </p:animMotion>
                                  </p:childTnLst>
                                </p:cTn>
                              </p:par>
                            </p:childTnLst>
                          </p:cTn>
                        </p:par>
                        <p:par>
                          <p:cTn id="139" fill="hold">
                            <p:stCondLst>
                              <p:cond delay="1000"/>
                            </p:stCondLst>
                            <p:childTnLst>
                              <p:par>
                                <p:cTn id="140" presetID="22" presetClass="entr" presetSubtype="8" fill="hold" nodeType="afterEffect">
                                  <p:stCondLst>
                                    <p:cond delay="0"/>
                                  </p:stCondLst>
                                  <p:childTnLst>
                                    <p:set>
                                      <p:cBhvr>
                                        <p:cTn id="141" dur="1" fill="hold">
                                          <p:stCondLst>
                                            <p:cond delay="0"/>
                                          </p:stCondLst>
                                        </p:cTn>
                                        <p:tgtEl>
                                          <p:spTgt spid="34"/>
                                        </p:tgtEl>
                                        <p:attrNameLst>
                                          <p:attrName>style.visibility</p:attrName>
                                        </p:attrNameLst>
                                      </p:cBhvr>
                                      <p:to>
                                        <p:strVal val="visible"/>
                                      </p:to>
                                    </p:set>
                                    <p:animEffect transition="in" filter="wipe(left)">
                                      <p:cBhvr>
                                        <p:cTn id="142" dur="250"/>
                                        <p:tgtEl>
                                          <p:spTgt spid="34"/>
                                        </p:tgtEl>
                                      </p:cBhvr>
                                    </p:animEffect>
                                  </p:childTnLst>
                                </p:cTn>
                              </p:par>
                            </p:childTnLst>
                          </p:cTn>
                        </p:par>
                        <p:par>
                          <p:cTn id="143" fill="hold">
                            <p:stCondLst>
                              <p:cond delay="1250"/>
                            </p:stCondLst>
                            <p:childTnLst>
                              <p:par>
                                <p:cTn id="144" presetID="10" presetClass="entr" presetSubtype="0" fill="hold" grpId="0" nodeType="afterEffect">
                                  <p:stCondLst>
                                    <p:cond delay="0"/>
                                  </p:stCondLst>
                                  <p:childTnLst>
                                    <p:set>
                                      <p:cBhvr>
                                        <p:cTn id="145" dur="1" fill="hold">
                                          <p:stCondLst>
                                            <p:cond delay="0"/>
                                          </p:stCondLst>
                                        </p:cTn>
                                        <p:tgtEl>
                                          <p:spTgt spid="26"/>
                                        </p:tgtEl>
                                        <p:attrNameLst>
                                          <p:attrName>style.visibility</p:attrName>
                                        </p:attrNameLst>
                                      </p:cBhvr>
                                      <p:to>
                                        <p:strVal val="visible"/>
                                      </p:to>
                                    </p:set>
                                    <p:animEffect transition="in" filter="fade">
                                      <p:cBhvr>
                                        <p:cTn id="146" dur="250"/>
                                        <p:tgtEl>
                                          <p:spTgt spid="26"/>
                                        </p:tgtEl>
                                      </p:cBhvr>
                                    </p:animEffect>
                                  </p:childTnLst>
                                </p:cTn>
                              </p:par>
                            </p:childTnLst>
                          </p:cTn>
                        </p:par>
                        <p:par>
                          <p:cTn id="147" fill="hold">
                            <p:stCondLst>
                              <p:cond delay="1500"/>
                            </p:stCondLst>
                            <p:childTnLst>
                              <p:par>
                                <p:cTn id="148" presetID="22" presetClass="entr" presetSubtype="8" fill="hold" nodeType="after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wipe(left)">
                                      <p:cBhvr>
                                        <p:cTn id="150" dur="250"/>
                                        <p:tgtEl>
                                          <p:spTgt spid="53"/>
                                        </p:tgtEl>
                                      </p:cBhvr>
                                    </p:animEffect>
                                  </p:childTnLst>
                                </p:cTn>
                              </p:par>
                            </p:childTnLst>
                          </p:cTn>
                        </p:par>
                        <p:par>
                          <p:cTn id="151" fill="hold">
                            <p:stCondLst>
                              <p:cond delay="1750"/>
                            </p:stCondLst>
                            <p:childTnLst>
                              <p:par>
                                <p:cTn id="152" presetID="10" presetClass="entr" presetSubtype="0" fill="hold" grpId="0" nodeType="afterEffect">
                                  <p:stCondLst>
                                    <p:cond delay="0"/>
                                  </p:stCondLst>
                                  <p:childTnLst>
                                    <p:set>
                                      <p:cBhvr>
                                        <p:cTn id="153" dur="1" fill="hold">
                                          <p:stCondLst>
                                            <p:cond delay="0"/>
                                          </p:stCondLst>
                                        </p:cTn>
                                        <p:tgtEl>
                                          <p:spTgt spid="48"/>
                                        </p:tgtEl>
                                        <p:attrNameLst>
                                          <p:attrName>style.visibility</p:attrName>
                                        </p:attrNameLst>
                                      </p:cBhvr>
                                      <p:to>
                                        <p:strVal val="visible"/>
                                      </p:to>
                                    </p:set>
                                    <p:animEffect transition="in" filter="fade">
                                      <p:cBhvr>
                                        <p:cTn id="154" dur="250"/>
                                        <p:tgtEl>
                                          <p:spTgt spid="48"/>
                                        </p:tgtEl>
                                      </p:cBhvr>
                                    </p:animEffect>
                                  </p:childTnLst>
                                </p:cTn>
                              </p:par>
                              <p:par>
                                <p:cTn id="155" presetID="10" presetClass="entr" presetSubtype="0" fill="hold" nodeType="withEffect">
                                  <p:stCondLst>
                                    <p:cond delay="0"/>
                                  </p:stCondLst>
                                  <p:childTnLst>
                                    <p:set>
                                      <p:cBhvr>
                                        <p:cTn id="156" dur="1" fill="hold">
                                          <p:stCondLst>
                                            <p:cond delay="0"/>
                                          </p:stCondLst>
                                        </p:cTn>
                                        <p:tgtEl>
                                          <p:spTgt spid="47"/>
                                        </p:tgtEl>
                                        <p:attrNameLst>
                                          <p:attrName>style.visibility</p:attrName>
                                        </p:attrNameLst>
                                      </p:cBhvr>
                                      <p:to>
                                        <p:strVal val="visible"/>
                                      </p:to>
                                    </p:set>
                                    <p:animEffect transition="in" filter="fade">
                                      <p:cBhvr>
                                        <p:cTn id="157" dur="250"/>
                                        <p:tgtEl>
                                          <p:spTgt spid="4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49"/>
                                        </p:tgtEl>
                                        <p:attrNameLst>
                                          <p:attrName>style.visibility</p:attrName>
                                        </p:attrNameLst>
                                      </p:cBhvr>
                                      <p:to>
                                        <p:strVal val="visible"/>
                                      </p:to>
                                    </p:set>
                                    <p:animEffect transition="in" filter="wipe(left)">
                                      <p:cBhvr>
                                        <p:cTn id="162" dur="250"/>
                                        <p:tgtEl>
                                          <p:spTgt spid="49"/>
                                        </p:tgtEl>
                                      </p:cBhvr>
                                    </p:animEffect>
                                  </p:childTnLst>
                                </p:cTn>
                              </p:par>
                            </p:childTnLst>
                          </p:cTn>
                        </p:par>
                        <p:par>
                          <p:cTn id="163" fill="hold">
                            <p:stCondLst>
                              <p:cond delay="250"/>
                            </p:stCondLst>
                            <p:childTnLst>
                              <p:par>
                                <p:cTn id="164" presetID="10" presetClass="entr" presetSubtype="0" fill="hold" grpId="0" nodeType="afterEffect">
                                  <p:stCondLst>
                                    <p:cond delay="0"/>
                                  </p:stCondLst>
                                  <p:childTnLst>
                                    <p:set>
                                      <p:cBhvr>
                                        <p:cTn id="165" dur="1" fill="hold">
                                          <p:stCondLst>
                                            <p:cond delay="0"/>
                                          </p:stCondLst>
                                        </p:cTn>
                                        <p:tgtEl>
                                          <p:spTgt spid="56"/>
                                        </p:tgtEl>
                                        <p:attrNameLst>
                                          <p:attrName>style.visibility</p:attrName>
                                        </p:attrNameLst>
                                      </p:cBhvr>
                                      <p:to>
                                        <p:strVal val="visible"/>
                                      </p:to>
                                    </p:set>
                                    <p:animEffect transition="in" filter="fade">
                                      <p:cBhvr>
                                        <p:cTn id="166" dur="2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3" grpId="1" animBg="1"/>
      <p:bldP spid="26" grpId="0" animBg="1"/>
      <p:bldP spid="38" grpId="0" animBg="1"/>
      <p:bldP spid="38" grpId="1" animBg="1"/>
      <p:bldP spid="39" grpId="0"/>
      <p:bldP spid="27" grpId="0"/>
      <p:bldP spid="27" grpId="1"/>
      <p:bldP spid="44" grpId="0"/>
      <p:bldP spid="46" grpId="0"/>
      <p:bldP spid="46" grpId="1"/>
      <p:bldP spid="48" grpId="0"/>
      <p:bldP spid="50" grpId="0" animBg="1"/>
      <p:bldP spid="50" grpId="1" animBg="1"/>
      <p:bldP spid="50" grpId="2" animBg="1"/>
      <p:bldP spid="50" grpId="3" animBg="1"/>
      <p:bldP spid="24" grpId="0"/>
      <p:bldP spid="24" grpId="1"/>
      <p:bldP spid="5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t>Hashing Summarization</a:t>
            </a:r>
          </a:p>
        </p:txBody>
      </p:sp>
      <p:sp>
        <p:nvSpPr>
          <p:cNvPr id="56323" name="Content Placeholder 2"/>
          <p:cNvSpPr>
            <a:spLocks noGrp="1"/>
          </p:cNvSpPr>
          <p:nvPr>
            <p:ph idx="1"/>
          </p:nvPr>
        </p:nvSpPr>
        <p:spPr/>
        <p:txBody>
          <a:bodyPr/>
          <a:lstStyle/>
          <a:p>
            <a:r>
              <a:rPr lang="en-US" dirty="0"/>
              <a:t>During the rehash phase, store pairs of the form (</a:t>
            </a:r>
            <a:r>
              <a:rPr lang="en-US" b="1" dirty="0" err="1">
                <a:solidFill>
                  <a:schemeClr val="accent1"/>
                </a:solidFill>
                <a:latin typeface="Inconsolata" panose="00000509000000000000" pitchFamily="49" charset="0"/>
              </a:rPr>
              <a:t>GroupKey</a:t>
            </a:r>
            <a:r>
              <a:rPr lang="en-US" b="1" dirty="0" err="1">
                <a:solidFill>
                  <a:srgbClr val="646464"/>
                </a:solidFill>
                <a:latin typeface="Inconsolata" panose="00000509000000000000" pitchFamily="49" charset="0"/>
              </a:rPr>
              <a:t>→</a:t>
            </a:r>
            <a:r>
              <a:rPr lang="en-US" b="1" dirty="0" err="1">
                <a:solidFill>
                  <a:schemeClr val="accent1"/>
                </a:solidFill>
                <a:latin typeface="Inconsolata" panose="00000509000000000000" pitchFamily="49" charset="0"/>
              </a:rPr>
              <a:t>RunningVal</a:t>
            </a:r>
            <a:r>
              <a:rPr lang="en-US" dirty="0"/>
              <a:t>)</a:t>
            </a:r>
          </a:p>
          <a:p>
            <a:endParaRPr lang="en-US" sz="1200" dirty="0"/>
          </a:p>
          <a:p>
            <a:r>
              <a:rPr lang="en-US" dirty="0"/>
              <a:t>When we want to insert a new tuple into the hash table as we compute the aggregate:</a:t>
            </a:r>
          </a:p>
          <a:p>
            <a:pPr lvl="1"/>
            <a:r>
              <a:rPr lang="en-US" dirty="0"/>
              <a:t>If we find a matching </a:t>
            </a:r>
            <a:r>
              <a:rPr lang="en-US" b="1" dirty="0" err="1">
                <a:solidFill>
                  <a:schemeClr val="accent1"/>
                </a:solidFill>
                <a:latin typeface="Inconsolata" panose="00000509000000000000" pitchFamily="49" charset="0"/>
              </a:rPr>
              <a:t>GroupKey</a:t>
            </a:r>
            <a:r>
              <a:rPr lang="en-US" dirty="0"/>
              <a:t>, just update the </a:t>
            </a:r>
            <a:r>
              <a:rPr lang="en-US" b="1" dirty="0" err="1">
                <a:solidFill>
                  <a:schemeClr val="accent1"/>
                </a:solidFill>
                <a:latin typeface="Inconsolata" panose="00000509000000000000" pitchFamily="49" charset="0"/>
              </a:rPr>
              <a:t>RunningVal</a:t>
            </a:r>
            <a:r>
              <a:rPr lang="en-US" dirty="0"/>
              <a:t> appropriately</a:t>
            </a:r>
          </a:p>
          <a:p>
            <a:pPr lvl="1"/>
            <a:r>
              <a:rPr lang="en-US" dirty="0"/>
              <a:t>Else insert a new </a:t>
            </a:r>
            <a:r>
              <a:rPr lang="en-US" b="1" dirty="0" err="1">
                <a:solidFill>
                  <a:schemeClr val="accent1"/>
                </a:solidFill>
                <a:latin typeface="Inconsolata" panose="00000509000000000000" pitchFamily="49" charset="0"/>
              </a:rPr>
              <a:t>GroupKey</a:t>
            </a:r>
            <a:r>
              <a:rPr lang="en-US" b="1" dirty="0" err="1">
                <a:solidFill>
                  <a:srgbClr val="646464"/>
                </a:solidFill>
                <a:latin typeface="Inconsolata" panose="00000509000000000000" pitchFamily="49" charset="0"/>
              </a:rPr>
              <a:t>→</a:t>
            </a:r>
            <a:r>
              <a:rPr lang="en-US" b="1" dirty="0" err="1">
                <a:solidFill>
                  <a:schemeClr val="accent1"/>
                </a:solidFill>
                <a:latin typeface="Inconsolata" panose="00000509000000000000" pitchFamily="49" charset="0"/>
              </a:rPr>
              <a:t>RunningVal</a:t>
            </a:r>
            <a:endParaRPr lang="en-US" b="1" dirty="0">
              <a:solidFill>
                <a:schemeClr val="accent1"/>
              </a:solidFill>
              <a:latin typeface="Inconsolata" panose="00000509000000000000" pitchFamily="49" charset="0"/>
            </a:endParaRPr>
          </a:p>
          <a:p>
            <a:endParaRPr lang="en-US" dirty="0"/>
          </a:p>
        </p:txBody>
      </p:sp>
      <p:sp>
        <p:nvSpPr>
          <p:cNvPr id="3" name="Slide Number Placeholder 3" descr=" 5">
            <a:extLst>
              <a:ext uri="{FF2B5EF4-FFF2-40B4-BE49-F238E27FC236}">
                <a16:creationId xmlns:a16="http://schemas.microsoft.com/office/drawing/2014/main" id="{79CDBE2A-6E5E-A138-F7A0-AA8B77E4E8AD}"/>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7769315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Hashing Summarization</a:t>
            </a:r>
          </a:p>
        </p:txBody>
      </p:sp>
      <p:sp>
        <p:nvSpPr>
          <p:cNvPr id="32" name="Text Box 4">
            <a:extLst>
              <a:ext uri="{FF2B5EF4-FFF2-40B4-BE49-F238E27FC236}">
                <a16:creationId xmlns:a16="http://schemas.microsoft.com/office/drawing/2014/main" id="{7B7085C3-A8FD-4B55-A406-28769C277195}"/>
              </a:ext>
            </a:extLst>
          </p:cNvPr>
          <p:cNvSpPr txBox="1">
            <a:spLocks noChangeArrowheads="1"/>
          </p:cNvSpPr>
          <p:nvPr/>
        </p:nvSpPr>
        <p:spPr bwMode="auto">
          <a:xfrm>
            <a:off x="533400" y="971550"/>
            <a:ext cx="4452501" cy="1200329"/>
          </a:xfrm>
          <a:prstGeom prst="rect">
            <a:avLst/>
          </a:prstGeom>
          <a:solidFill>
            <a:schemeClr val="bg1">
              <a:lumMod val="85000"/>
            </a:schemeClr>
          </a:solidFill>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none" lIns="45720" rIns="45720">
            <a:spAutoFit/>
          </a:bodyPr>
          <a:lstStyle>
            <a:defPPr>
              <a:defRPr lang="en-US"/>
            </a:defPPr>
            <a:lvl1pPr>
              <a:lnSpc>
                <a:spcPct val="90000"/>
              </a:lnSpc>
              <a:defRPr sz="2000" b="1" u="none">
                <a:solidFill>
                  <a:schemeClr val="tx1">
                    <a:lumMod val="90000"/>
                    <a:lumOff val="10000"/>
                  </a:schemeClr>
                </a:solidFill>
                <a:latin typeface="Inconsolata" panose="00000509000000000000" pitchFamily="49" charset="0"/>
                <a:ea typeface="ＭＳ Ｐゴシック" pitchFamily="-112" charset="-128"/>
                <a:cs typeface="DejaVu Sans Mono" pitchFamily="49" charset="0"/>
              </a:defRPr>
            </a:lvl1pPr>
            <a:lvl2pPr marL="742950" indent="-285750">
              <a:defRPr sz="2800" u="sng">
                <a:latin typeface="Times New Roman" pitchFamily="-112" charset="0"/>
                <a:ea typeface="ＭＳ Ｐゴシック" pitchFamily="-112" charset="-128"/>
              </a:defRPr>
            </a:lvl2pPr>
            <a:lvl3pPr marL="1143000" indent="-228600">
              <a:defRPr sz="2800" u="sng">
                <a:latin typeface="Times New Roman" pitchFamily="-112" charset="0"/>
                <a:ea typeface="ＭＳ Ｐゴシック" pitchFamily="-112" charset="-128"/>
              </a:defRPr>
            </a:lvl3pPr>
            <a:lvl4pPr marL="1600200" indent="-228600">
              <a:defRPr sz="2800" u="sng">
                <a:latin typeface="Times New Roman" pitchFamily="-112" charset="0"/>
                <a:ea typeface="ＭＳ Ｐゴシック" pitchFamily="-112" charset="-128"/>
              </a:defRPr>
            </a:lvl4pPr>
            <a:lvl5pPr marL="2057400" indent="-228600">
              <a:defRPr sz="2800" u="sng">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latin typeface="Times New Roman" pitchFamily="-112" charset="0"/>
                <a:ea typeface="ＭＳ Ｐゴシック" pitchFamily="-112" charset="-128"/>
              </a:defRPr>
            </a:lvl9pPr>
          </a:lstStyle>
          <a:p>
            <a:r>
              <a:rPr lang="en-US" dirty="0">
                <a:solidFill>
                  <a:schemeClr val="tx1">
                    <a:lumMod val="65000"/>
                    <a:lumOff val="35000"/>
                  </a:schemeClr>
                </a:solidFill>
              </a:rPr>
              <a:t>SELECT</a:t>
            </a:r>
            <a:r>
              <a:rPr lang="en-US" b="0" dirty="0">
                <a:solidFill>
                  <a:schemeClr val="tx1">
                    <a:lumMod val="65000"/>
                    <a:lumOff val="35000"/>
                  </a:schemeClr>
                </a:solidFill>
              </a:rPr>
              <a:t> </a:t>
            </a:r>
            <a:r>
              <a:rPr lang="en-US" b="0" dirty="0" err="1">
                <a:solidFill>
                  <a:schemeClr val="tx1">
                    <a:lumMod val="65000"/>
                    <a:lumOff val="35000"/>
                  </a:schemeClr>
                </a:solidFill>
              </a:rPr>
              <a:t>cid</a:t>
            </a:r>
            <a:r>
              <a:rPr lang="en-US" b="0" dirty="0">
                <a:solidFill>
                  <a:schemeClr val="tx1">
                    <a:lumMod val="65000"/>
                    <a:lumOff val="35000"/>
                  </a:schemeClr>
                </a:solidFill>
              </a:rPr>
              <a:t>, </a:t>
            </a:r>
            <a:r>
              <a:rPr lang="en-US" dirty="0">
                <a:solidFill>
                  <a:schemeClr val="tx1">
                    <a:lumMod val="65000"/>
                    <a:lumOff val="35000"/>
                  </a:schemeClr>
                </a:solidFill>
              </a:rPr>
              <a:t>AVG</a:t>
            </a:r>
            <a:r>
              <a:rPr lang="en-US" b="0" dirty="0">
                <a:solidFill>
                  <a:schemeClr val="tx1">
                    <a:lumMod val="65000"/>
                    <a:lumOff val="35000"/>
                  </a:schemeClr>
                </a:solidFill>
              </a:rPr>
              <a:t>(</a:t>
            </a:r>
            <a:r>
              <a:rPr lang="en-US" b="0" dirty="0" err="1">
                <a:solidFill>
                  <a:schemeClr val="tx1">
                    <a:lumMod val="65000"/>
                    <a:lumOff val="35000"/>
                  </a:schemeClr>
                </a:solidFill>
              </a:rPr>
              <a:t>s.gpa</a:t>
            </a:r>
            <a:r>
              <a:rPr lang="en-US" b="0" dirty="0">
                <a:solidFill>
                  <a:schemeClr val="tx1">
                    <a:lumMod val="65000"/>
                    <a:lumOff val="35000"/>
                  </a:schemeClr>
                </a:solidFill>
              </a:rPr>
              <a:t>)</a:t>
            </a:r>
          </a:p>
          <a:p>
            <a:r>
              <a:rPr lang="en-US" b="0" dirty="0">
                <a:solidFill>
                  <a:schemeClr val="tx1">
                    <a:lumMod val="65000"/>
                    <a:lumOff val="35000"/>
                  </a:schemeClr>
                </a:solidFill>
              </a:rPr>
              <a:t>  </a:t>
            </a:r>
            <a:r>
              <a:rPr lang="en-US" dirty="0">
                <a:solidFill>
                  <a:schemeClr val="tx1">
                    <a:lumMod val="65000"/>
                    <a:lumOff val="35000"/>
                  </a:schemeClr>
                </a:solidFill>
              </a:rPr>
              <a:t>FROM</a:t>
            </a:r>
            <a:r>
              <a:rPr lang="en-US" b="0" dirty="0">
                <a:solidFill>
                  <a:schemeClr val="tx1">
                    <a:lumMod val="65000"/>
                    <a:lumOff val="35000"/>
                  </a:schemeClr>
                </a:solidFill>
              </a:rPr>
              <a:t> student </a:t>
            </a:r>
            <a:r>
              <a:rPr lang="en-US" dirty="0">
                <a:solidFill>
                  <a:schemeClr val="tx1">
                    <a:lumMod val="65000"/>
                    <a:lumOff val="35000"/>
                  </a:schemeClr>
                </a:solidFill>
              </a:rPr>
              <a:t>AS</a:t>
            </a:r>
            <a:r>
              <a:rPr lang="en-US" b="0" dirty="0">
                <a:solidFill>
                  <a:schemeClr val="tx1">
                    <a:lumMod val="65000"/>
                    <a:lumOff val="35000"/>
                  </a:schemeClr>
                </a:solidFill>
              </a:rPr>
              <a:t> s, enrolled </a:t>
            </a:r>
            <a:r>
              <a:rPr lang="en-US" dirty="0">
                <a:solidFill>
                  <a:schemeClr val="tx1">
                    <a:lumMod val="65000"/>
                    <a:lumOff val="35000"/>
                  </a:schemeClr>
                </a:solidFill>
              </a:rPr>
              <a:t>AS</a:t>
            </a:r>
            <a:r>
              <a:rPr lang="en-US" b="0" dirty="0">
                <a:solidFill>
                  <a:schemeClr val="tx1">
                    <a:lumMod val="65000"/>
                    <a:lumOff val="35000"/>
                  </a:schemeClr>
                </a:solidFill>
              </a:rPr>
              <a:t> e</a:t>
            </a:r>
          </a:p>
          <a:p>
            <a:r>
              <a:rPr lang="en-US" b="0" dirty="0">
                <a:solidFill>
                  <a:schemeClr val="tx1">
                    <a:lumMod val="65000"/>
                    <a:lumOff val="35000"/>
                  </a:schemeClr>
                </a:solidFill>
              </a:rPr>
              <a:t> </a:t>
            </a:r>
            <a:r>
              <a:rPr lang="en-US" dirty="0">
                <a:solidFill>
                  <a:schemeClr val="tx1">
                    <a:lumMod val="65000"/>
                    <a:lumOff val="35000"/>
                  </a:schemeClr>
                </a:solidFill>
              </a:rPr>
              <a:t>WHERE</a:t>
            </a:r>
            <a:r>
              <a:rPr lang="en-US" b="0" dirty="0">
                <a:solidFill>
                  <a:schemeClr val="tx1">
                    <a:lumMod val="65000"/>
                    <a:lumOff val="35000"/>
                  </a:schemeClr>
                </a:solidFill>
              </a:rPr>
              <a:t> </a:t>
            </a:r>
            <a:r>
              <a:rPr lang="en-US" b="0" dirty="0" err="1">
                <a:solidFill>
                  <a:schemeClr val="tx1">
                    <a:lumMod val="65000"/>
                    <a:lumOff val="35000"/>
                  </a:schemeClr>
                </a:solidFill>
              </a:rPr>
              <a:t>s.sid</a:t>
            </a:r>
            <a:r>
              <a:rPr lang="en-US" b="0" dirty="0">
                <a:solidFill>
                  <a:schemeClr val="tx1">
                    <a:lumMod val="65000"/>
                    <a:lumOff val="35000"/>
                  </a:schemeClr>
                </a:solidFill>
              </a:rPr>
              <a:t> = </a:t>
            </a:r>
            <a:r>
              <a:rPr lang="en-US" b="0" dirty="0" err="1">
                <a:solidFill>
                  <a:schemeClr val="tx1">
                    <a:lumMod val="65000"/>
                    <a:lumOff val="35000"/>
                  </a:schemeClr>
                </a:solidFill>
              </a:rPr>
              <a:t>e.sid</a:t>
            </a:r>
            <a:endParaRPr lang="en-US" b="0" dirty="0">
              <a:solidFill>
                <a:schemeClr val="tx1">
                  <a:lumMod val="65000"/>
                  <a:lumOff val="35000"/>
                </a:schemeClr>
              </a:solidFill>
            </a:endParaRPr>
          </a:p>
          <a:p>
            <a:r>
              <a:rPr lang="en-US" b="0" dirty="0">
                <a:solidFill>
                  <a:schemeClr val="tx1">
                    <a:lumMod val="65000"/>
                    <a:lumOff val="35000"/>
                  </a:schemeClr>
                </a:solidFill>
              </a:rPr>
              <a:t> </a:t>
            </a:r>
            <a:r>
              <a:rPr lang="en-US" dirty="0">
                <a:solidFill>
                  <a:schemeClr val="tx1">
                    <a:lumMod val="65000"/>
                    <a:lumOff val="35000"/>
                  </a:schemeClr>
                </a:solidFill>
              </a:rPr>
              <a:t>GROUP</a:t>
            </a:r>
            <a:r>
              <a:rPr lang="en-US" b="0" dirty="0">
                <a:solidFill>
                  <a:schemeClr val="tx1">
                    <a:lumMod val="65000"/>
                    <a:lumOff val="35000"/>
                  </a:schemeClr>
                </a:solidFill>
              </a:rPr>
              <a:t> </a:t>
            </a:r>
            <a:r>
              <a:rPr lang="en-US" dirty="0">
                <a:solidFill>
                  <a:schemeClr val="tx1">
                    <a:lumMod val="65000"/>
                    <a:lumOff val="35000"/>
                  </a:schemeClr>
                </a:solidFill>
              </a:rPr>
              <a:t>BY</a:t>
            </a:r>
            <a:r>
              <a:rPr lang="en-US" b="0" dirty="0">
                <a:solidFill>
                  <a:schemeClr val="tx1">
                    <a:lumMod val="65000"/>
                    <a:lumOff val="35000"/>
                  </a:schemeClr>
                </a:solidFill>
              </a:rPr>
              <a:t> </a:t>
            </a:r>
            <a:r>
              <a:rPr lang="en-US" b="0" dirty="0" err="1">
                <a:solidFill>
                  <a:schemeClr val="tx1">
                    <a:lumMod val="65000"/>
                    <a:lumOff val="35000"/>
                  </a:schemeClr>
                </a:solidFill>
              </a:rPr>
              <a:t>cid</a:t>
            </a:r>
            <a:endParaRPr lang="en-US" b="0" dirty="0">
              <a:solidFill>
                <a:schemeClr val="tx1">
                  <a:lumMod val="65000"/>
                  <a:lumOff val="35000"/>
                </a:schemeClr>
              </a:solidFill>
            </a:endParaRPr>
          </a:p>
        </p:txBody>
      </p:sp>
      <p:sp>
        <p:nvSpPr>
          <p:cNvPr id="34" name="Rectangle 33">
            <a:extLst>
              <a:ext uri="{FF2B5EF4-FFF2-40B4-BE49-F238E27FC236}">
                <a16:creationId xmlns:a16="http://schemas.microsoft.com/office/drawing/2014/main" id="{AD6E214C-E375-4671-B1D5-21700E5D9C31}"/>
              </a:ext>
            </a:extLst>
          </p:cNvPr>
          <p:cNvSpPr/>
          <p:nvPr/>
        </p:nvSpPr>
        <p:spPr bwMode="auto">
          <a:xfrm>
            <a:off x="1103314" y="2786457"/>
            <a:ext cx="836612" cy="382451"/>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18288" tIns="18288" rIns="18288" bIns="0" anchor="t" anchorCtr="0"/>
          <a:lstStyle/>
          <a:p>
            <a:pPr>
              <a:lnSpc>
                <a:spcPct val="80000"/>
              </a:lnSpc>
            </a:pPr>
            <a:r>
              <a:rPr lang="en-US" sz="1400" dirty="0">
                <a:solidFill>
                  <a:srgbClr val="101010"/>
                </a:solidFill>
                <a:latin typeface="Inconsolata" panose="00000509000000000000" pitchFamily="49" charset="0"/>
              </a:rPr>
              <a:t>15-445</a:t>
            </a:r>
          </a:p>
          <a:p>
            <a:pPr>
              <a:lnSpc>
                <a:spcPct val="80000"/>
              </a:lnSpc>
            </a:pPr>
            <a:r>
              <a:rPr lang="en-US" sz="1400" dirty="0">
                <a:solidFill>
                  <a:srgbClr val="101010"/>
                </a:solidFill>
                <a:latin typeface="Inconsolata" panose="00000509000000000000" pitchFamily="49" charset="0"/>
              </a:rPr>
              <a:t>15-445</a:t>
            </a:r>
          </a:p>
        </p:txBody>
      </p:sp>
      <p:sp>
        <p:nvSpPr>
          <p:cNvPr id="35" name="Rectangle 34">
            <a:extLst>
              <a:ext uri="{FF2B5EF4-FFF2-40B4-BE49-F238E27FC236}">
                <a16:creationId xmlns:a16="http://schemas.microsoft.com/office/drawing/2014/main" id="{6359AF27-1FDC-47C1-A038-483884F5983A}"/>
              </a:ext>
            </a:extLst>
          </p:cNvPr>
          <p:cNvSpPr/>
          <p:nvPr/>
        </p:nvSpPr>
        <p:spPr bwMode="auto">
          <a:xfrm>
            <a:off x="1103314" y="3312629"/>
            <a:ext cx="836612" cy="382451"/>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18288" tIns="18288" rIns="18288" bIns="0" anchor="t" anchorCtr="0"/>
          <a:lstStyle/>
          <a:p>
            <a:pPr>
              <a:lnSpc>
                <a:spcPct val="80000"/>
              </a:lnSpc>
            </a:pPr>
            <a:r>
              <a:rPr lang="en-US" sz="1400" dirty="0">
                <a:solidFill>
                  <a:srgbClr val="101010"/>
                </a:solidFill>
                <a:latin typeface="Inconsolata" panose="00000509000000000000" pitchFamily="49" charset="0"/>
              </a:rPr>
              <a:t>15-826</a:t>
            </a:r>
          </a:p>
          <a:p>
            <a:pPr>
              <a:lnSpc>
                <a:spcPct val="80000"/>
              </a:lnSpc>
            </a:pPr>
            <a:endParaRPr lang="en-US" sz="1400" dirty="0">
              <a:solidFill>
                <a:srgbClr val="101010"/>
              </a:solidFill>
              <a:latin typeface="Inconsolata" panose="00000509000000000000" pitchFamily="49" charset="0"/>
            </a:endParaRPr>
          </a:p>
        </p:txBody>
      </p:sp>
      <p:sp>
        <p:nvSpPr>
          <p:cNvPr id="36" name="Rectangle 35">
            <a:extLst>
              <a:ext uri="{FF2B5EF4-FFF2-40B4-BE49-F238E27FC236}">
                <a16:creationId xmlns:a16="http://schemas.microsoft.com/office/drawing/2014/main" id="{8A7A4942-F109-4213-BBB4-55DE7BD98858}"/>
              </a:ext>
            </a:extLst>
          </p:cNvPr>
          <p:cNvSpPr/>
          <p:nvPr/>
        </p:nvSpPr>
        <p:spPr bwMode="auto">
          <a:xfrm>
            <a:off x="1103314" y="4094298"/>
            <a:ext cx="836612" cy="382451"/>
          </a:xfrm>
          <a:prstGeom prst="rect">
            <a:avLst/>
          </a:prstGeom>
          <a:solidFill>
            <a:schemeClr val="bg1">
              <a:lumMod val="85000"/>
            </a:schemeClr>
          </a:solidFill>
          <a:ln w="12700" cap="flat" cmpd="sng" algn="ctr">
            <a:solidFill>
              <a:srgbClr val="646464"/>
            </a:solidFill>
            <a:prstDash val="solid"/>
            <a:round/>
            <a:headEnd type="none" w="sm" len="sm"/>
            <a:tailEnd type="triangle" w="med" len="med"/>
          </a:ln>
          <a:effectLst/>
        </p:spPr>
        <p:txBody>
          <a:bodyPr wrap="none" lIns="18288" tIns="18288" rIns="18288" bIns="0" anchor="t" anchorCtr="0"/>
          <a:lstStyle/>
          <a:p>
            <a:pPr>
              <a:lnSpc>
                <a:spcPct val="80000"/>
              </a:lnSpc>
            </a:pPr>
            <a:r>
              <a:rPr lang="en-US" sz="1400" dirty="0">
                <a:solidFill>
                  <a:srgbClr val="101010"/>
                </a:solidFill>
                <a:latin typeface="Inconsolata" panose="00000509000000000000" pitchFamily="49" charset="0"/>
              </a:rPr>
              <a:t>15-721</a:t>
            </a:r>
          </a:p>
          <a:p>
            <a:pPr>
              <a:lnSpc>
                <a:spcPct val="80000"/>
              </a:lnSpc>
            </a:pPr>
            <a:endParaRPr lang="en-US" sz="1400" dirty="0">
              <a:solidFill>
                <a:srgbClr val="101010"/>
              </a:solidFill>
              <a:latin typeface="Inconsolata" panose="00000509000000000000" pitchFamily="49" charset="0"/>
            </a:endParaRPr>
          </a:p>
        </p:txBody>
      </p:sp>
      <p:sp>
        <p:nvSpPr>
          <p:cNvPr id="37" name="Rectangle 5">
            <a:extLst>
              <a:ext uri="{FF2B5EF4-FFF2-40B4-BE49-F238E27FC236}">
                <a16:creationId xmlns:a16="http://schemas.microsoft.com/office/drawing/2014/main" id="{36C3B337-A809-4EC2-88DA-FC6653E197EB}"/>
              </a:ext>
            </a:extLst>
          </p:cNvPr>
          <p:cNvSpPr>
            <a:spLocks noChangeArrowheads="1"/>
          </p:cNvSpPr>
          <p:nvPr/>
        </p:nvSpPr>
        <p:spPr bwMode="auto">
          <a:xfrm>
            <a:off x="1317530" y="3768433"/>
            <a:ext cx="408178" cy="252513"/>
          </a:xfrm>
          <a:prstGeom prst="rect">
            <a:avLst/>
          </a:prstGeom>
          <a:noFill/>
          <a:ln w="38100">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a:r>
              <a:rPr lang="en-US" sz="1350" dirty="0">
                <a:solidFill>
                  <a:srgbClr val="101010"/>
                </a:solidFill>
                <a:latin typeface="Proxima Nova Rg" panose="02000506030000020004" pitchFamily="50" charset="0"/>
              </a:rPr>
              <a:t>⋮</a:t>
            </a:r>
          </a:p>
        </p:txBody>
      </p:sp>
      <p:grpSp>
        <p:nvGrpSpPr>
          <p:cNvPr id="40" name="Group 39">
            <a:extLst>
              <a:ext uri="{FF2B5EF4-FFF2-40B4-BE49-F238E27FC236}">
                <a16:creationId xmlns:a16="http://schemas.microsoft.com/office/drawing/2014/main" id="{14C8E709-18EA-4C1B-B7D0-2DEBB3ECDC2F}"/>
              </a:ext>
            </a:extLst>
          </p:cNvPr>
          <p:cNvGrpSpPr/>
          <p:nvPr/>
        </p:nvGrpSpPr>
        <p:grpSpPr>
          <a:xfrm>
            <a:off x="2694304" y="2762775"/>
            <a:ext cx="428625" cy="1737656"/>
            <a:chOff x="2694304" y="2762775"/>
            <a:chExt cx="428625" cy="1737656"/>
          </a:xfrm>
        </p:grpSpPr>
        <p:sp>
          <p:nvSpPr>
            <p:cNvPr id="41" name="Oval 7">
              <a:extLst>
                <a:ext uri="{FF2B5EF4-FFF2-40B4-BE49-F238E27FC236}">
                  <a16:creationId xmlns:a16="http://schemas.microsoft.com/office/drawing/2014/main" id="{533AEE09-741F-4AD6-BBC7-E207E5611341}"/>
                </a:ext>
              </a:extLst>
            </p:cNvPr>
            <p:cNvSpPr>
              <a:spLocks noChangeArrowheads="1"/>
            </p:cNvSpPr>
            <p:nvPr/>
          </p:nvSpPr>
          <p:spPr bwMode="auto">
            <a:xfrm>
              <a:off x="2694304" y="2762775"/>
              <a:ext cx="428625" cy="429815"/>
            </a:xfrm>
            <a:prstGeom prst="ellipse">
              <a:avLst/>
            </a:prstGeom>
            <a:solidFill>
              <a:schemeClr val="bg1"/>
            </a:solidFill>
            <a:ln w="82550" cmpd="dbl">
              <a:solidFill>
                <a:schemeClr val="accent1"/>
              </a:solidFill>
              <a:round/>
              <a:headEnd type="none" w="sm" len="sm"/>
              <a:tailEnd type="triangle" w="med" len="med"/>
            </a:ln>
          </p:spPr>
          <p:txBody>
            <a:bodyPr wrap="none" lIns="0" tIns="0" rIns="0" bIns="0" anchor="ctr"/>
            <a:lstStyle/>
            <a:p>
              <a:pPr algn="ctr"/>
              <a:r>
                <a:rPr lang="en-US" b="1" i="1" dirty="0">
                  <a:solidFill>
                    <a:schemeClr val="accent1"/>
                  </a:solidFill>
                  <a:latin typeface="Inconsolata" panose="00000509000000000000" pitchFamily="49" charset="0"/>
                </a:rPr>
                <a:t>h</a:t>
              </a:r>
              <a:r>
                <a:rPr lang="en-US" b="1" i="1" baseline="-25000" dirty="0">
                  <a:solidFill>
                    <a:schemeClr val="accent1"/>
                  </a:solidFill>
                  <a:latin typeface="Inconsolata" panose="00000509000000000000" pitchFamily="49" charset="0"/>
                </a:rPr>
                <a:t>2</a:t>
              </a:r>
            </a:p>
          </p:txBody>
        </p:sp>
        <p:sp>
          <p:nvSpPr>
            <p:cNvPr id="42" name="Oval 7">
              <a:extLst>
                <a:ext uri="{FF2B5EF4-FFF2-40B4-BE49-F238E27FC236}">
                  <a16:creationId xmlns:a16="http://schemas.microsoft.com/office/drawing/2014/main" id="{36C9757A-ECD0-4990-8655-48AB8318E17A}"/>
                </a:ext>
              </a:extLst>
            </p:cNvPr>
            <p:cNvSpPr>
              <a:spLocks noChangeArrowheads="1"/>
            </p:cNvSpPr>
            <p:nvPr/>
          </p:nvSpPr>
          <p:spPr bwMode="auto">
            <a:xfrm>
              <a:off x="2694304" y="3288947"/>
              <a:ext cx="428625" cy="429815"/>
            </a:xfrm>
            <a:prstGeom prst="ellipse">
              <a:avLst/>
            </a:prstGeom>
            <a:solidFill>
              <a:schemeClr val="bg1"/>
            </a:solidFill>
            <a:ln w="82550" cmpd="dbl">
              <a:solidFill>
                <a:schemeClr val="accent1"/>
              </a:solidFill>
              <a:round/>
              <a:headEnd type="none" w="sm" len="sm"/>
              <a:tailEnd type="triangle" w="med" len="med"/>
            </a:ln>
          </p:spPr>
          <p:txBody>
            <a:bodyPr wrap="none" lIns="0" tIns="0" rIns="0" bIns="0" anchor="ctr"/>
            <a:lstStyle/>
            <a:p>
              <a:pPr algn="ctr"/>
              <a:r>
                <a:rPr lang="en-US" b="1" i="1" dirty="0">
                  <a:solidFill>
                    <a:schemeClr val="accent1"/>
                  </a:solidFill>
                  <a:latin typeface="Inconsolata" panose="00000509000000000000" pitchFamily="49" charset="0"/>
                </a:rPr>
                <a:t>h</a:t>
              </a:r>
              <a:r>
                <a:rPr lang="en-US" b="1" i="1" baseline="-25000" dirty="0">
                  <a:solidFill>
                    <a:schemeClr val="accent1"/>
                  </a:solidFill>
                  <a:latin typeface="Inconsolata" panose="00000509000000000000" pitchFamily="49" charset="0"/>
                </a:rPr>
                <a:t>2</a:t>
              </a:r>
            </a:p>
          </p:txBody>
        </p:sp>
        <p:sp>
          <p:nvSpPr>
            <p:cNvPr id="43" name="Oval 7">
              <a:extLst>
                <a:ext uri="{FF2B5EF4-FFF2-40B4-BE49-F238E27FC236}">
                  <a16:creationId xmlns:a16="http://schemas.microsoft.com/office/drawing/2014/main" id="{36674B75-4C78-45DA-8A59-B0355BF0A9EE}"/>
                </a:ext>
              </a:extLst>
            </p:cNvPr>
            <p:cNvSpPr>
              <a:spLocks noChangeArrowheads="1"/>
            </p:cNvSpPr>
            <p:nvPr/>
          </p:nvSpPr>
          <p:spPr bwMode="auto">
            <a:xfrm>
              <a:off x="2694304" y="4070616"/>
              <a:ext cx="428625" cy="429815"/>
            </a:xfrm>
            <a:prstGeom prst="ellipse">
              <a:avLst/>
            </a:prstGeom>
            <a:solidFill>
              <a:schemeClr val="bg1"/>
            </a:solidFill>
            <a:ln w="82550" cmpd="dbl">
              <a:solidFill>
                <a:schemeClr val="accent1"/>
              </a:solidFill>
              <a:round/>
              <a:headEnd type="none" w="sm" len="sm"/>
              <a:tailEnd type="triangle" w="med" len="med"/>
            </a:ln>
          </p:spPr>
          <p:txBody>
            <a:bodyPr wrap="none" lIns="0" tIns="0" rIns="0" bIns="0" anchor="ctr"/>
            <a:lstStyle/>
            <a:p>
              <a:pPr algn="ctr"/>
              <a:r>
                <a:rPr lang="en-US" b="1" i="1" dirty="0">
                  <a:solidFill>
                    <a:schemeClr val="accent1"/>
                  </a:solidFill>
                  <a:latin typeface="Inconsolata" panose="00000509000000000000" pitchFamily="49" charset="0"/>
                </a:rPr>
                <a:t>h</a:t>
              </a:r>
              <a:r>
                <a:rPr lang="en-US" b="1" i="1" baseline="-25000" dirty="0">
                  <a:solidFill>
                    <a:schemeClr val="accent1"/>
                  </a:solidFill>
                  <a:latin typeface="Inconsolata" panose="00000509000000000000" pitchFamily="49" charset="0"/>
                </a:rPr>
                <a:t>2</a:t>
              </a:r>
            </a:p>
          </p:txBody>
        </p:sp>
      </p:grpSp>
      <p:grpSp>
        <p:nvGrpSpPr>
          <p:cNvPr id="44" name="Group 43">
            <a:extLst>
              <a:ext uri="{FF2B5EF4-FFF2-40B4-BE49-F238E27FC236}">
                <a16:creationId xmlns:a16="http://schemas.microsoft.com/office/drawing/2014/main" id="{898C5AD9-957A-46B3-986D-CD7FAA3247EE}"/>
              </a:ext>
            </a:extLst>
          </p:cNvPr>
          <p:cNvGrpSpPr/>
          <p:nvPr/>
        </p:nvGrpSpPr>
        <p:grpSpPr>
          <a:xfrm>
            <a:off x="1939926" y="2977683"/>
            <a:ext cx="754378" cy="1307841"/>
            <a:chOff x="1939926" y="2977683"/>
            <a:chExt cx="754378" cy="1307841"/>
          </a:xfrm>
        </p:grpSpPr>
        <p:cxnSp>
          <p:nvCxnSpPr>
            <p:cNvPr id="45" name="Straight Arrow Connector 44">
              <a:extLst>
                <a:ext uri="{FF2B5EF4-FFF2-40B4-BE49-F238E27FC236}">
                  <a16:creationId xmlns:a16="http://schemas.microsoft.com/office/drawing/2014/main" id="{EC25CB98-D4EC-4E1D-B627-2071073EB834}"/>
                </a:ext>
              </a:extLst>
            </p:cNvPr>
            <p:cNvCxnSpPr>
              <a:cxnSpLocks noChangeShapeType="1"/>
              <a:stCxn id="34" idx="3"/>
              <a:endCxn id="41" idx="2"/>
            </p:cNvCxnSpPr>
            <p:nvPr/>
          </p:nvCxnSpPr>
          <p:spPr bwMode="auto">
            <a:xfrm>
              <a:off x="1939926" y="2977683"/>
              <a:ext cx="754378" cy="0"/>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cxnSp>
          <p:nvCxnSpPr>
            <p:cNvPr id="46" name="Straight Arrow Connector 45">
              <a:extLst>
                <a:ext uri="{FF2B5EF4-FFF2-40B4-BE49-F238E27FC236}">
                  <a16:creationId xmlns:a16="http://schemas.microsoft.com/office/drawing/2014/main" id="{D00B7C79-FC33-43DC-9E6B-F1768C644065}"/>
                </a:ext>
              </a:extLst>
            </p:cNvPr>
            <p:cNvCxnSpPr>
              <a:cxnSpLocks noChangeShapeType="1"/>
              <a:stCxn id="35" idx="3"/>
              <a:endCxn id="42" idx="2"/>
            </p:cNvCxnSpPr>
            <p:nvPr/>
          </p:nvCxnSpPr>
          <p:spPr bwMode="auto">
            <a:xfrm>
              <a:off x="1939926" y="3503855"/>
              <a:ext cx="754378" cy="0"/>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cxnSp>
          <p:nvCxnSpPr>
            <p:cNvPr id="47" name="Straight Arrow Connector 46">
              <a:extLst>
                <a:ext uri="{FF2B5EF4-FFF2-40B4-BE49-F238E27FC236}">
                  <a16:creationId xmlns:a16="http://schemas.microsoft.com/office/drawing/2014/main" id="{D62F4687-EA0B-4502-8D1F-48CCB1757AF0}"/>
                </a:ext>
              </a:extLst>
            </p:cNvPr>
            <p:cNvCxnSpPr>
              <a:cxnSpLocks noChangeShapeType="1"/>
              <a:stCxn id="36" idx="3"/>
              <a:endCxn id="43" idx="2"/>
            </p:cNvCxnSpPr>
            <p:nvPr/>
          </p:nvCxnSpPr>
          <p:spPr bwMode="auto">
            <a:xfrm>
              <a:off x="1939926" y="4285524"/>
              <a:ext cx="754378" cy="0"/>
            </a:xfrm>
            <a:prstGeom prst="straightConnector1">
              <a:avLst/>
            </a:prstGeom>
            <a:solidFill>
              <a:schemeClr val="accent1"/>
            </a:solidFill>
            <a:ln w="28575" cap="flat" cmpd="sng" algn="ctr">
              <a:solidFill>
                <a:schemeClr val="accent1"/>
              </a:solidFill>
              <a:prstDash val="solid"/>
              <a:round/>
              <a:headEnd type="none" w="med" len="med"/>
              <a:tailEnd type="triangle" w="med" len="med"/>
            </a:ln>
            <a:effectLst/>
          </p:spPr>
        </p:cxnSp>
      </p:grpSp>
      <p:grpSp>
        <p:nvGrpSpPr>
          <p:cNvPr id="48" name="Group 47">
            <a:extLst>
              <a:ext uri="{FF2B5EF4-FFF2-40B4-BE49-F238E27FC236}">
                <a16:creationId xmlns:a16="http://schemas.microsoft.com/office/drawing/2014/main" id="{866C1412-98DE-49B1-8966-C41D3B72147B}"/>
              </a:ext>
            </a:extLst>
          </p:cNvPr>
          <p:cNvGrpSpPr/>
          <p:nvPr/>
        </p:nvGrpSpPr>
        <p:grpSpPr>
          <a:xfrm>
            <a:off x="3277234" y="2794802"/>
            <a:ext cx="342900" cy="1673601"/>
            <a:chOff x="3277234" y="2794802"/>
            <a:chExt cx="342900" cy="1673601"/>
          </a:xfrm>
          <a:solidFill>
            <a:schemeClr val="accent1"/>
          </a:solidFill>
        </p:grpSpPr>
        <p:sp>
          <p:nvSpPr>
            <p:cNvPr id="49" name="Right Arrow 6">
              <a:extLst>
                <a:ext uri="{FF2B5EF4-FFF2-40B4-BE49-F238E27FC236}">
                  <a16:creationId xmlns:a16="http://schemas.microsoft.com/office/drawing/2014/main" id="{B33BDA5F-B08A-4828-ADFC-97EAD98FAD8D}"/>
                </a:ext>
              </a:extLst>
            </p:cNvPr>
            <p:cNvSpPr>
              <a:spLocks noChangeArrowheads="1"/>
            </p:cNvSpPr>
            <p:nvPr/>
          </p:nvSpPr>
          <p:spPr bwMode="auto">
            <a:xfrm>
              <a:off x="3277234" y="2794802"/>
              <a:ext cx="342900" cy="365760"/>
            </a:xfrm>
            <a:prstGeom prst="rightArrow">
              <a:avLst>
                <a:gd name="adj1" fmla="val 50000"/>
                <a:gd name="adj2" fmla="val 50000"/>
              </a:avLst>
            </a:prstGeom>
            <a:grpFill/>
            <a:ln w="28575">
              <a:noFill/>
              <a:round/>
              <a:headEnd type="none" w="sm" len="sm"/>
              <a:tailEnd type="triangle" w="med" len="med"/>
            </a:ln>
          </p:spPr>
          <p:txBody>
            <a:bodyPr wrap="none" anchor="ctr"/>
            <a:lstStyle/>
            <a:p>
              <a:endParaRPr lang="en-US" sz="1350"/>
            </a:p>
          </p:txBody>
        </p:sp>
        <p:sp>
          <p:nvSpPr>
            <p:cNvPr id="50" name="Right Arrow 6">
              <a:extLst>
                <a:ext uri="{FF2B5EF4-FFF2-40B4-BE49-F238E27FC236}">
                  <a16:creationId xmlns:a16="http://schemas.microsoft.com/office/drawing/2014/main" id="{A30737CA-11B7-4337-96C3-EE9F4E91AA41}"/>
                </a:ext>
              </a:extLst>
            </p:cNvPr>
            <p:cNvSpPr>
              <a:spLocks noChangeArrowheads="1"/>
            </p:cNvSpPr>
            <p:nvPr/>
          </p:nvSpPr>
          <p:spPr bwMode="auto">
            <a:xfrm>
              <a:off x="3277234" y="3320974"/>
              <a:ext cx="342900" cy="365760"/>
            </a:xfrm>
            <a:prstGeom prst="rightArrow">
              <a:avLst>
                <a:gd name="adj1" fmla="val 50000"/>
                <a:gd name="adj2" fmla="val 50000"/>
              </a:avLst>
            </a:prstGeom>
            <a:grpFill/>
            <a:ln w="28575">
              <a:noFill/>
              <a:round/>
              <a:headEnd type="none" w="sm" len="sm"/>
              <a:tailEnd type="triangle" w="med" len="med"/>
            </a:ln>
          </p:spPr>
          <p:txBody>
            <a:bodyPr wrap="none" anchor="ctr"/>
            <a:lstStyle/>
            <a:p>
              <a:endParaRPr lang="en-US" sz="1350"/>
            </a:p>
          </p:txBody>
        </p:sp>
        <p:sp>
          <p:nvSpPr>
            <p:cNvPr id="51" name="Right Arrow 6">
              <a:extLst>
                <a:ext uri="{FF2B5EF4-FFF2-40B4-BE49-F238E27FC236}">
                  <a16:creationId xmlns:a16="http://schemas.microsoft.com/office/drawing/2014/main" id="{7AA811E6-8206-4333-AC5F-95E15E68D4D7}"/>
                </a:ext>
              </a:extLst>
            </p:cNvPr>
            <p:cNvSpPr>
              <a:spLocks noChangeArrowheads="1"/>
            </p:cNvSpPr>
            <p:nvPr/>
          </p:nvSpPr>
          <p:spPr bwMode="auto">
            <a:xfrm>
              <a:off x="3277234" y="4102643"/>
              <a:ext cx="342900" cy="365760"/>
            </a:xfrm>
            <a:prstGeom prst="rightArrow">
              <a:avLst>
                <a:gd name="adj1" fmla="val 50000"/>
                <a:gd name="adj2" fmla="val 50000"/>
              </a:avLst>
            </a:prstGeom>
            <a:grpFill/>
            <a:ln w="28575">
              <a:noFill/>
              <a:round/>
              <a:headEnd type="none" w="sm" len="sm"/>
              <a:tailEnd type="triangle" w="med" len="med"/>
            </a:ln>
          </p:spPr>
          <p:txBody>
            <a:bodyPr wrap="none" anchor="ctr"/>
            <a:lstStyle/>
            <a:p>
              <a:endParaRPr lang="en-US" sz="1350"/>
            </a:p>
          </p:txBody>
        </p:sp>
      </p:grpSp>
      <p:sp>
        <p:nvSpPr>
          <p:cNvPr id="52" name="Right Brace 51">
            <a:extLst>
              <a:ext uri="{FF2B5EF4-FFF2-40B4-BE49-F238E27FC236}">
                <a16:creationId xmlns:a16="http://schemas.microsoft.com/office/drawing/2014/main" id="{20E863B0-2332-4654-B6E8-0C67D45378BB}"/>
              </a:ext>
            </a:extLst>
          </p:cNvPr>
          <p:cNvSpPr>
            <a:spLocks/>
          </p:cNvSpPr>
          <p:nvPr/>
        </p:nvSpPr>
        <p:spPr bwMode="auto">
          <a:xfrm rot="10800000">
            <a:off x="900113" y="2647950"/>
            <a:ext cx="171450" cy="1919288"/>
          </a:xfrm>
          <a:prstGeom prst="rightBrace">
            <a:avLst>
              <a:gd name="adj1" fmla="val 0"/>
              <a:gd name="adj2" fmla="val 50000"/>
            </a:avLst>
          </a:prstGeom>
          <a:noFill/>
          <a:ln w="28575" algn="ctr">
            <a:solidFill>
              <a:schemeClr val="accent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en-US" sz="1350" i="1"/>
          </a:p>
        </p:txBody>
      </p:sp>
      <p:sp>
        <p:nvSpPr>
          <p:cNvPr id="53" name="Rectangle 52">
            <a:extLst>
              <a:ext uri="{FF2B5EF4-FFF2-40B4-BE49-F238E27FC236}">
                <a16:creationId xmlns:a16="http://schemas.microsoft.com/office/drawing/2014/main" id="{09F1DE07-5775-400A-B174-B5B01439FBF5}"/>
              </a:ext>
            </a:extLst>
          </p:cNvPr>
          <p:cNvSpPr>
            <a:spLocks noChangeArrowheads="1"/>
          </p:cNvSpPr>
          <p:nvPr/>
        </p:nvSpPr>
        <p:spPr bwMode="auto">
          <a:xfrm>
            <a:off x="185243" y="3369434"/>
            <a:ext cx="736099" cy="48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lnSpc>
                <a:spcPct val="90000"/>
              </a:lnSpc>
            </a:pPr>
            <a:r>
              <a:rPr lang="en-US" sz="1400" b="1" i="1" dirty="0">
                <a:solidFill>
                  <a:schemeClr val="accent1"/>
                </a:solidFill>
                <a:latin typeface="Crimson Text" panose="02000503000000000000" pitchFamily="2" charset="0"/>
              </a:rPr>
              <a:t>Phase #1</a:t>
            </a:r>
          </a:p>
          <a:p>
            <a:pPr algn="r">
              <a:lnSpc>
                <a:spcPct val="90000"/>
              </a:lnSpc>
            </a:pPr>
            <a:r>
              <a:rPr lang="en-US" sz="1400" b="1" i="1" dirty="0">
                <a:solidFill>
                  <a:schemeClr val="accent1"/>
                </a:solidFill>
                <a:latin typeface="Crimson Text" panose="02000503000000000000" pitchFamily="2" charset="0"/>
              </a:rPr>
              <a:t>Buckets</a:t>
            </a:r>
          </a:p>
        </p:txBody>
      </p:sp>
      <p:graphicFrame>
        <p:nvGraphicFramePr>
          <p:cNvPr id="54" name="Table 53">
            <a:extLst>
              <a:ext uri="{FF2B5EF4-FFF2-40B4-BE49-F238E27FC236}">
                <a16:creationId xmlns:a16="http://schemas.microsoft.com/office/drawing/2014/main" id="{698974DA-07E4-471F-A75A-73AB2446CB6D}"/>
              </a:ext>
            </a:extLst>
          </p:cNvPr>
          <p:cNvGraphicFramePr>
            <a:graphicFrameLocks noGrp="1"/>
          </p:cNvGraphicFramePr>
          <p:nvPr>
            <p:extLst>
              <p:ext uri="{D42A27DB-BD31-4B8C-83A1-F6EECF244321}">
                <p14:modId xmlns:p14="http://schemas.microsoft.com/office/powerpoint/2010/main" val="3967785670"/>
              </p:ext>
            </p:extLst>
          </p:nvPr>
        </p:nvGraphicFramePr>
        <p:xfrm>
          <a:off x="4038600" y="3244548"/>
          <a:ext cx="1752600" cy="999744"/>
        </p:xfrm>
        <a:graphic>
          <a:graphicData uri="http://schemas.openxmlformats.org/drawingml/2006/table">
            <a:tbl>
              <a:tblPr firstRow="1" bandRow="1">
                <a:tableStyleId>{793D81CF-94F2-401A-BA57-92F5A7B2D0C5}</a:tableStyleId>
              </a:tblPr>
              <a:tblGrid>
                <a:gridCol w="609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95116">
                <a:tc>
                  <a:txBody>
                    <a:bodyPr/>
                    <a:lstStyle/>
                    <a:p>
                      <a:pPr algn="l"/>
                      <a:r>
                        <a:rPr lang="en-US" sz="1400" dirty="0">
                          <a:latin typeface="Inconsolata" panose="00000509000000000000" pitchFamily="49" charset="0"/>
                        </a:rPr>
                        <a:t>key</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Inconsolata" panose="00000509000000000000" pitchFamily="49" charset="0"/>
                        </a:rPr>
                        <a:t>value</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384">
                <a:tc>
                  <a:txBody>
                    <a:bodyPr/>
                    <a:lstStyle/>
                    <a:p>
                      <a:pPr marL="0" marR="0" algn="l" hangingPunct="0">
                        <a:spcBef>
                          <a:spcPts val="0"/>
                        </a:spcBef>
                        <a:spcAft>
                          <a:spcPts val="0"/>
                        </a:spcAft>
                      </a:pPr>
                      <a:r>
                        <a:rPr lang="en-US" sz="1400" dirty="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a:t>
                      </a:r>
                      <a:r>
                        <a:rPr lang="en-US" sz="1400" b="1" dirty="0">
                          <a:solidFill>
                            <a:schemeClr val="accent1"/>
                          </a:solidFill>
                          <a:latin typeface="Inconsolata" panose="00000509000000000000" pitchFamily="49" charset="0"/>
                        </a:rPr>
                        <a:t>2</a:t>
                      </a:r>
                      <a:r>
                        <a:rPr lang="en-US" sz="1400" dirty="0">
                          <a:latin typeface="Inconsolata" panose="00000509000000000000" pitchFamily="49" charset="0"/>
                        </a:rPr>
                        <a:t>, </a:t>
                      </a:r>
                      <a:r>
                        <a:rPr lang="en-US" sz="1400" b="1" dirty="0">
                          <a:solidFill>
                            <a:schemeClr val="accent1"/>
                          </a:solidFill>
                          <a:latin typeface="Inconsolata" panose="00000509000000000000" pitchFamily="49" charset="0"/>
                        </a:rPr>
                        <a:t>7.32</a:t>
                      </a:r>
                      <a:r>
                        <a:rPr lang="en-US" sz="1400" dirty="0">
                          <a:latin typeface="Inconsolata" panose="00000509000000000000" pitchFamily="49" charset="0"/>
                        </a:rPr>
                        <a:t>)</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1384">
                <a:tc>
                  <a:txBody>
                    <a:bodyPr/>
                    <a:lstStyle/>
                    <a:p>
                      <a:pPr marL="0" marR="0" algn="l" hangingPunct="0">
                        <a:spcBef>
                          <a:spcPts val="0"/>
                        </a:spcBef>
                        <a:spcAft>
                          <a:spcPts val="0"/>
                        </a:spcAft>
                      </a:pPr>
                      <a:r>
                        <a:rPr lang="en-US" sz="1400" dirty="0">
                          <a:latin typeface="Inconsolata" panose="00000509000000000000" pitchFamily="49" charset="0"/>
                        </a:rPr>
                        <a:t>15-826</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a:t>
                      </a:r>
                      <a:r>
                        <a:rPr lang="en-US" sz="1400" b="1" dirty="0">
                          <a:solidFill>
                            <a:schemeClr val="accent1"/>
                          </a:solidFill>
                          <a:latin typeface="Inconsolata" panose="00000509000000000000" pitchFamily="49" charset="0"/>
                        </a:rPr>
                        <a:t>1</a:t>
                      </a:r>
                      <a:r>
                        <a:rPr lang="en-US" sz="1400" dirty="0">
                          <a:latin typeface="Inconsolata" panose="00000509000000000000" pitchFamily="49" charset="0"/>
                        </a:rPr>
                        <a:t>, </a:t>
                      </a:r>
                      <a:r>
                        <a:rPr lang="en-US" sz="1400" b="1" dirty="0">
                          <a:solidFill>
                            <a:schemeClr val="accent1"/>
                          </a:solidFill>
                          <a:latin typeface="Inconsolata" panose="00000509000000000000" pitchFamily="49" charset="0"/>
                        </a:rPr>
                        <a:t>3.33</a:t>
                      </a:r>
                      <a:r>
                        <a:rPr lang="en-US" sz="1400" dirty="0">
                          <a:latin typeface="Inconsolata" panose="00000509000000000000" pitchFamily="49" charset="0"/>
                        </a:rPr>
                        <a:t>)</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1384">
                <a:tc>
                  <a:txBody>
                    <a:bodyPr/>
                    <a:lstStyle/>
                    <a:p>
                      <a:pPr marL="0" marR="0" algn="l" hangingPunct="0">
                        <a:spcBef>
                          <a:spcPts val="0"/>
                        </a:spcBef>
                        <a:spcAft>
                          <a:spcPts val="0"/>
                        </a:spcAft>
                      </a:pPr>
                      <a:r>
                        <a:rPr lang="en-US" sz="1400" dirty="0">
                          <a:latin typeface="Inconsolata" panose="00000509000000000000" pitchFamily="49" charset="0"/>
                        </a:rPr>
                        <a:t>15-721</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rPr>
                        <a:t>(</a:t>
                      </a:r>
                      <a:r>
                        <a:rPr lang="en-US" sz="1400" b="1" dirty="0">
                          <a:solidFill>
                            <a:schemeClr val="accent1"/>
                          </a:solidFill>
                          <a:latin typeface="Inconsolata" panose="00000509000000000000" pitchFamily="49" charset="0"/>
                        </a:rPr>
                        <a:t>1</a:t>
                      </a:r>
                      <a:r>
                        <a:rPr lang="en-US" sz="1400" dirty="0">
                          <a:latin typeface="Inconsolata" panose="00000509000000000000" pitchFamily="49" charset="0"/>
                        </a:rPr>
                        <a:t>, </a:t>
                      </a:r>
                      <a:r>
                        <a:rPr lang="en-US" sz="1400" b="1" dirty="0">
                          <a:solidFill>
                            <a:schemeClr val="accent1"/>
                          </a:solidFill>
                          <a:latin typeface="Inconsolata" panose="00000509000000000000" pitchFamily="49" charset="0"/>
                        </a:rPr>
                        <a:t>2.89</a:t>
                      </a:r>
                      <a:r>
                        <a:rPr lang="en-US" sz="1400" b="0" dirty="0">
                          <a:solidFill>
                            <a:srgbClr val="101010"/>
                          </a:solidFill>
                          <a:latin typeface="Inconsolata" panose="00000509000000000000" pitchFamily="49" charset="0"/>
                        </a:rPr>
                        <a:t>)</a:t>
                      </a:r>
                      <a:endParaRPr lang="en-US" sz="1400" b="0" dirty="0">
                        <a:solidFill>
                          <a:srgbClr val="101010"/>
                        </a:solidFill>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5" name="Text Box 5">
            <a:extLst>
              <a:ext uri="{FF2B5EF4-FFF2-40B4-BE49-F238E27FC236}">
                <a16:creationId xmlns:a16="http://schemas.microsoft.com/office/drawing/2014/main" id="{D2C58879-CBB6-466D-A6C2-DF58D6B7A3E9}"/>
              </a:ext>
            </a:extLst>
          </p:cNvPr>
          <p:cNvSpPr txBox="1">
            <a:spLocks noChangeArrowheads="1"/>
          </p:cNvSpPr>
          <p:nvPr/>
        </p:nvSpPr>
        <p:spPr bwMode="auto">
          <a:xfrm>
            <a:off x="4358377" y="2920969"/>
            <a:ext cx="1214438" cy="260381"/>
          </a:xfrm>
          <a:prstGeom prst="rect">
            <a:avLst/>
          </a:prstGeom>
          <a:noFill/>
          <a:ln w="38100">
            <a:noFill/>
            <a:miter lim="800000"/>
            <a:headEnd/>
            <a:tailEnd/>
          </a:ln>
          <a:effectLst/>
        </p:spPr>
        <p:txBody>
          <a:bodyPr wrap="none" lIns="0" tIns="0" rIns="0" bIns="0" anchor="ctr"/>
          <a:lstStyle>
            <a:defPPr>
              <a:defRPr lang="en-US"/>
            </a:defPPr>
            <a:lvl1pPr algn="ctr">
              <a:defRPr sz="2400" b="1" i="1">
                <a:solidFill>
                  <a:srgbClr val="646464"/>
                </a:solidFill>
                <a:latin typeface="Crimson Text" panose="02000503000000000000" pitchFamily="2" charset="0"/>
              </a:defRPr>
            </a:lvl1pPr>
            <a:lvl2pPr marL="742950" indent="-285750">
              <a:defRPr sz="2800" u="sng">
                <a:latin typeface="Times New Roman" pitchFamily="18" charset="0"/>
                <a:ea typeface="ＭＳ Ｐゴシック" charset="-128"/>
              </a:defRPr>
            </a:lvl2pPr>
            <a:lvl3pPr marL="1143000" indent="-228600">
              <a:defRPr sz="2800" u="sng">
                <a:latin typeface="Times New Roman" pitchFamily="18" charset="0"/>
                <a:ea typeface="ＭＳ Ｐゴシック" charset="-128"/>
              </a:defRPr>
            </a:lvl3pPr>
            <a:lvl4pPr marL="1600200" indent="-228600">
              <a:defRPr sz="2800" u="sng">
                <a:latin typeface="Times New Roman" pitchFamily="18" charset="0"/>
                <a:ea typeface="ＭＳ Ｐゴシック" charset="-128"/>
              </a:defRPr>
            </a:lvl4pPr>
            <a:lvl5pPr marL="2057400" indent="-228600">
              <a:defRPr sz="2800" u="sng">
                <a:latin typeface="Times New Roman" pitchFamily="18" charset="0"/>
                <a:ea typeface="ＭＳ Ｐゴシック" charset="-128"/>
              </a:defRPr>
            </a:lvl5pPr>
            <a:lvl6pPr marL="2514600" indent="-228600" algn="ctr" eaLnBrk="0" fontAlgn="base" hangingPunct="0">
              <a:spcBef>
                <a:spcPct val="0"/>
              </a:spcBef>
              <a:spcAft>
                <a:spcPct val="0"/>
              </a:spcAft>
              <a:defRPr sz="2800" u="sng">
                <a:latin typeface="Times New Roman" pitchFamily="18" charset="0"/>
                <a:ea typeface="ＭＳ Ｐゴシック" charset="-128"/>
              </a:defRPr>
            </a:lvl6pPr>
            <a:lvl7pPr marL="2971800" indent="-228600" algn="ctr" eaLnBrk="0" fontAlgn="base" hangingPunct="0">
              <a:spcBef>
                <a:spcPct val="0"/>
              </a:spcBef>
              <a:spcAft>
                <a:spcPct val="0"/>
              </a:spcAft>
              <a:defRPr sz="2800" u="sng">
                <a:latin typeface="Times New Roman" pitchFamily="18" charset="0"/>
                <a:ea typeface="ＭＳ Ｐゴシック" charset="-128"/>
              </a:defRPr>
            </a:lvl7pPr>
            <a:lvl8pPr marL="3429000" indent="-228600" algn="ctr" eaLnBrk="0" fontAlgn="base" hangingPunct="0">
              <a:spcBef>
                <a:spcPct val="0"/>
              </a:spcBef>
              <a:spcAft>
                <a:spcPct val="0"/>
              </a:spcAft>
              <a:defRPr sz="2800" u="sng">
                <a:latin typeface="Times New Roman" pitchFamily="18" charset="0"/>
                <a:ea typeface="ＭＳ Ｐゴシック" charset="-128"/>
              </a:defRPr>
            </a:lvl8pPr>
            <a:lvl9pPr marL="3886200" indent="-228600" algn="ctr" eaLnBrk="0" fontAlgn="base" hangingPunct="0">
              <a:spcBef>
                <a:spcPct val="0"/>
              </a:spcBef>
              <a:spcAft>
                <a:spcPct val="0"/>
              </a:spcAft>
              <a:defRPr sz="2800" u="sng">
                <a:latin typeface="Times New Roman" pitchFamily="18" charset="0"/>
                <a:ea typeface="ＭＳ Ｐゴシック" charset="-128"/>
              </a:defRPr>
            </a:lvl9pPr>
          </a:lstStyle>
          <a:p>
            <a:r>
              <a:rPr lang="en-US" dirty="0"/>
              <a:t>Hash Table</a:t>
            </a:r>
          </a:p>
        </p:txBody>
      </p:sp>
      <p:graphicFrame>
        <p:nvGraphicFramePr>
          <p:cNvPr id="56" name="Table 55">
            <a:extLst>
              <a:ext uri="{FF2B5EF4-FFF2-40B4-BE49-F238E27FC236}">
                <a16:creationId xmlns:a16="http://schemas.microsoft.com/office/drawing/2014/main" id="{DDF9A47C-AD73-4C40-83C1-B8AAB62A1BE3}"/>
              </a:ext>
            </a:extLst>
          </p:cNvPr>
          <p:cNvGraphicFramePr>
            <a:graphicFrameLocks noGrp="1"/>
          </p:cNvGraphicFramePr>
          <p:nvPr>
            <p:extLst>
              <p:ext uri="{D42A27DB-BD31-4B8C-83A1-F6EECF244321}">
                <p14:modId xmlns:p14="http://schemas.microsoft.com/office/powerpoint/2010/main" val="1480525737"/>
              </p:ext>
            </p:extLst>
          </p:nvPr>
        </p:nvGraphicFramePr>
        <p:xfrm>
          <a:off x="6725150" y="3274609"/>
          <a:ext cx="1613322" cy="999744"/>
        </p:xfrm>
        <a:graphic>
          <a:graphicData uri="http://schemas.openxmlformats.org/drawingml/2006/table">
            <a:tbl>
              <a:tblPr firstRow="1" bandRow="1">
                <a:tableStyleId>{793D81CF-94F2-401A-BA57-92F5A7B2D0C5}</a:tableStyleId>
              </a:tblPr>
              <a:tblGrid>
                <a:gridCol w="698396">
                  <a:extLst>
                    <a:ext uri="{9D8B030D-6E8A-4147-A177-3AD203B41FA5}">
                      <a16:colId xmlns:a16="http://schemas.microsoft.com/office/drawing/2014/main" val="20000"/>
                    </a:ext>
                  </a:extLst>
                </a:gridCol>
                <a:gridCol w="914926">
                  <a:extLst>
                    <a:ext uri="{9D8B030D-6E8A-4147-A177-3AD203B41FA5}">
                      <a16:colId xmlns:a16="http://schemas.microsoft.com/office/drawing/2014/main" val="20001"/>
                    </a:ext>
                  </a:extLst>
                </a:gridCol>
              </a:tblGrid>
              <a:tr h="95116">
                <a:tc>
                  <a:txBody>
                    <a:bodyPr/>
                    <a:lstStyle/>
                    <a:p>
                      <a:pPr algn="l"/>
                      <a:r>
                        <a:rPr lang="en-US" sz="1400" dirty="0" err="1">
                          <a:latin typeface="Inconsolata" panose="00000509000000000000" pitchFamily="49" charset="0"/>
                        </a:rPr>
                        <a:t>cid</a:t>
                      </a:r>
                      <a:endParaRPr lang="en-US" sz="1400" dirty="0">
                        <a:latin typeface="Inconsolata" panose="00000509000000000000" pitchFamily="49"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Inconsolata" panose="00000509000000000000" pitchFamily="49" charset="0"/>
                        </a:rPr>
                        <a:t>AVG(</a:t>
                      </a:r>
                      <a:r>
                        <a:rPr lang="en-US" sz="1400" dirty="0" err="1">
                          <a:latin typeface="Inconsolata" panose="00000509000000000000" pitchFamily="49" charset="0"/>
                        </a:rPr>
                        <a:t>gpa</a:t>
                      </a:r>
                      <a:r>
                        <a:rPr lang="en-US" sz="1400" dirty="0">
                          <a:latin typeface="Inconsolata" panose="00000509000000000000" pitchFamily="49" charset="0"/>
                        </a:rPr>
                        <a:t>)</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384">
                <a:tc>
                  <a:txBody>
                    <a:bodyPr/>
                    <a:lstStyle/>
                    <a:p>
                      <a:pPr marL="0" marR="0" algn="l" hangingPunct="0">
                        <a:spcBef>
                          <a:spcPts val="0"/>
                        </a:spcBef>
                        <a:spcAft>
                          <a:spcPts val="0"/>
                        </a:spcAft>
                      </a:pPr>
                      <a:r>
                        <a:rPr lang="en-US" sz="1400">
                          <a:latin typeface="Inconsolata" panose="00000509000000000000" pitchFamily="49" charset="0"/>
                        </a:rPr>
                        <a:t>15-445</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3.66</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1384">
                <a:tc>
                  <a:txBody>
                    <a:bodyPr/>
                    <a:lstStyle/>
                    <a:p>
                      <a:pPr marL="0" marR="0" algn="l" hangingPunct="0">
                        <a:spcBef>
                          <a:spcPts val="0"/>
                        </a:spcBef>
                        <a:spcAft>
                          <a:spcPts val="0"/>
                        </a:spcAft>
                      </a:pPr>
                      <a:r>
                        <a:rPr lang="en-US" sz="1400" dirty="0">
                          <a:latin typeface="Inconsolata" panose="00000509000000000000" pitchFamily="49" charset="0"/>
                        </a:rPr>
                        <a:t>15-826</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3.33</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1384">
                <a:tc>
                  <a:txBody>
                    <a:bodyPr/>
                    <a:lstStyle/>
                    <a:p>
                      <a:pPr marL="0" marR="0" algn="l" hangingPunct="0">
                        <a:spcBef>
                          <a:spcPts val="0"/>
                        </a:spcBef>
                        <a:spcAft>
                          <a:spcPts val="0"/>
                        </a:spcAft>
                      </a:pPr>
                      <a:r>
                        <a:rPr lang="en-US" sz="1400" dirty="0">
                          <a:latin typeface="Inconsolata" panose="00000509000000000000" pitchFamily="49" charset="0"/>
                        </a:rPr>
                        <a:t>15-721</a:t>
                      </a:r>
                      <a:endParaRPr lang="en-US" sz="1400" dirty="0">
                        <a:latin typeface="Inconsolata" panose="00000509000000000000" pitchFamily="49" charset="0"/>
                        <a:ea typeface="Times New Roman"/>
                        <a:cs typeface="Times New Roman"/>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hangingPunct="0">
                        <a:spcBef>
                          <a:spcPts val="0"/>
                        </a:spcBef>
                        <a:spcAft>
                          <a:spcPts val="0"/>
                        </a:spcAft>
                      </a:pPr>
                      <a:r>
                        <a:rPr lang="en-US" sz="1400" dirty="0">
                          <a:latin typeface="Inconsolata" panose="00000509000000000000" pitchFamily="49" charset="0"/>
                          <a:ea typeface="Times New Roman"/>
                          <a:cs typeface="Times New Roman"/>
                        </a:rPr>
                        <a:t>2.89</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7" name="Right Arrow 6">
            <a:extLst>
              <a:ext uri="{FF2B5EF4-FFF2-40B4-BE49-F238E27FC236}">
                <a16:creationId xmlns:a16="http://schemas.microsoft.com/office/drawing/2014/main" id="{78069E9D-5A0D-4B9B-A385-FCC88EA0ACF8}"/>
              </a:ext>
            </a:extLst>
          </p:cNvPr>
          <p:cNvSpPr>
            <a:spLocks noChangeArrowheads="1"/>
          </p:cNvSpPr>
          <p:nvPr/>
        </p:nvSpPr>
        <p:spPr bwMode="auto">
          <a:xfrm>
            <a:off x="6062926" y="3559478"/>
            <a:ext cx="548640" cy="417909"/>
          </a:xfrm>
          <a:prstGeom prst="rightArrow">
            <a:avLst>
              <a:gd name="adj1" fmla="val 50000"/>
              <a:gd name="adj2" fmla="val 49998"/>
            </a:avLst>
          </a:prstGeom>
          <a:solidFill>
            <a:schemeClr val="accent1"/>
          </a:solidFill>
          <a:ln w="28575">
            <a:noFill/>
            <a:round/>
            <a:headEnd type="none" w="sm" len="sm"/>
            <a:tailEnd type="triangle" w="med" len="med"/>
          </a:ln>
        </p:spPr>
        <p:txBody>
          <a:bodyPr wrap="none" anchor="ctr"/>
          <a:lstStyle/>
          <a:p>
            <a:endParaRPr lang="en-US" sz="1350"/>
          </a:p>
        </p:txBody>
      </p:sp>
      <p:sp>
        <p:nvSpPr>
          <p:cNvPr id="58" name="Text Box 5">
            <a:extLst>
              <a:ext uri="{FF2B5EF4-FFF2-40B4-BE49-F238E27FC236}">
                <a16:creationId xmlns:a16="http://schemas.microsoft.com/office/drawing/2014/main" id="{B168EB80-E2BF-4BA0-9AE0-E3DE9BF01438}"/>
              </a:ext>
            </a:extLst>
          </p:cNvPr>
          <p:cNvSpPr txBox="1">
            <a:spLocks noChangeArrowheads="1"/>
          </p:cNvSpPr>
          <p:nvPr/>
        </p:nvSpPr>
        <p:spPr bwMode="auto">
          <a:xfrm>
            <a:off x="6968727" y="2954408"/>
            <a:ext cx="1214438" cy="260381"/>
          </a:xfrm>
          <a:prstGeom prst="rect">
            <a:avLst/>
          </a:prstGeom>
          <a:noFill/>
          <a:ln w="38100">
            <a:noFill/>
            <a:miter lim="800000"/>
            <a:headEnd/>
            <a:tailEnd/>
          </a:ln>
          <a:effectLst/>
        </p:spPr>
        <p:txBody>
          <a:bodyPr wrap="none" lIns="0" tIns="0" rIns="0" bIns="0" anchor="ctr"/>
          <a:lstStyle>
            <a:defPPr>
              <a:defRPr lang="en-US"/>
            </a:defPPr>
            <a:lvl1pPr algn="ctr">
              <a:defRPr sz="2400" b="1" i="1">
                <a:solidFill>
                  <a:srgbClr val="646464"/>
                </a:solidFill>
                <a:latin typeface="Crimson Text" panose="02000503000000000000" pitchFamily="2" charset="0"/>
              </a:defRPr>
            </a:lvl1pPr>
            <a:lvl2pPr marL="742950" indent="-285750">
              <a:defRPr sz="2800" u="sng">
                <a:latin typeface="Times New Roman" pitchFamily="18" charset="0"/>
                <a:ea typeface="ＭＳ Ｐゴシック" charset="-128"/>
              </a:defRPr>
            </a:lvl2pPr>
            <a:lvl3pPr marL="1143000" indent="-228600">
              <a:defRPr sz="2800" u="sng">
                <a:latin typeface="Times New Roman" pitchFamily="18" charset="0"/>
                <a:ea typeface="ＭＳ Ｐゴシック" charset="-128"/>
              </a:defRPr>
            </a:lvl3pPr>
            <a:lvl4pPr marL="1600200" indent="-228600">
              <a:defRPr sz="2800" u="sng">
                <a:latin typeface="Times New Roman" pitchFamily="18" charset="0"/>
                <a:ea typeface="ＭＳ Ｐゴシック" charset="-128"/>
              </a:defRPr>
            </a:lvl4pPr>
            <a:lvl5pPr marL="2057400" indent="-228600">
              <a:defRPr sz="2800" u="sng">
                <a:latin typeface="Times New Roman" pitchFamily="18" charset="0"/>
                <a:ea typeface="ＭＳ Ｐゴシック" charset="-128"/>
              </a:defRPr>
            </a:lvl5pPr>
            <a:lvl6pPr marL="2514600" indent="-228600" algn="ctr" eaLnBrk="0" fontAlgn="base" hangingPunct="0">
              <a:spcBef>
                <a:spcPct val="0"/>
              </a:spcBef>
              <a:spcAft>
                <a:spcPct val="0"/>
              </a:spcAft>
              <a:defRPr sz="2800" u="sng">
                <a:latin typeface="Times New Roman" pitchFamily="18" charset="0"/>
                <a:ea typeface="ＭＳ Ｐゴシック" charset="-128"/>
              </a:defRPr>
            </a:lvl6pPr>
            <a:lvl7pPr marL="2971800" indent="-228600" algn="ctr" eaLnBrk="0" fontAlgn="base" hangingPunct="0">
              <a:spcBef>
                <a:spcPct val="0"/>
              </a:spcBef>
              <a:spcAft>
                <a:spcPct val="0"/>
              </a:spcAft>
              <a:defRPr sz="2800" u="sng">
                <a:latin typeface="Times New Roman" pitchFamily="18" charset="0"/>
                <a:ea typeface="ＭＳ Ｐゴシック" charset="-128"/>
              </a:defRPr>
            </a:lvl7pPr>
            <a:lvl8pPr marL="3429000" indent="-228600" algn="ctr" eaLnBrk="0" fontAlgn="base" hangingPunct="0">
              <a:spcBef>
                <a:spcPct val="0"/>
              </a:spcBef>
              <a:spcAft>
                <a:spcPct val="0"/>
              </a:spcAft>
              <a:defRPr sz="2800" u="sng">
                <a:latin typeface="Times New Roman" pitchFamily="18" charset="0"/>
                <a:ea typeface="ＭＳ Ｐゴシック" charset="-128"/>
              </a:defRPr>
            </a:lvl8pPr>
            <a:lvl9pPr marL="3886200" indent="-228600" algn="ctr" eaLnBrk="0" fontAlgn="base" hangingPunct="0">
              <a:spcBef>
                <a:spcPct val="0"/>
              </a:spcBef>
              <a:spcAft>
                <a:spcPct val="0"/>
              </a:spcAft>
              <a:defRPr sz="2800" u="sng">
                <a:latin typeface="Times New Roman" pitchFamily="18" charset="0"/>
                <a:ea typeface="ＭＳ Ｐゴシック" charset="-128"/>
              </a:defRPr>
            </a:lvl9pPr>
          </a:lstStyle>
          <a:p>
            <a:r>
              <a:rPr lang="en-US" dirty="0"/>
              <a:t>Final Result</a:t>
            </a:r>
          </a:p>
        </p:txBody>
      </p:sp>
      <p:sp>
        <p:nvSpPr>
          <p:cNvPr id="2" name="Rectangle 1">
            <a:extLst>
              <a:ext uri="{FF2B5EF4-FFF2-40B4-BE49-F238E27FC236}">
                <a16:creationId xmlns:a16="http://schemas.microsoft.com/office/drawing/2014/main" id="{1A1C1E92-EEF1-46F1-B248-CD9D54175BC8}"/>
              </a:ext>
            </a:extLst>
          </p:cNvPr>
          <p:cNvSpPr/>
          <p:nvPr/>
        </p:nvSpPr>
        <p:spPr>
          <a:xfrm>
            <a:off x="5565506" y="1123950"/>
            <a:ext cx="3349894" cy="1477328"/>
          </a:xfrm>
          <a:prstGeom prst="rect">
            <a:avLst/>
          </a:prstGeom>
        </p:spPr>
        <p:txBody>
          <a:bodyPr wrap="square">
            <a:spAutoFit/>
          </a:bodyPr>
          <a:lstStyle/>
          <a:p>
            <a:r>
              <a:rPr lang="en-US" b="1" dirty="0">
                <a:solidFill>
                  <a:srgbClr val="646464"/>
                </a:solidFill>
                <a:latin typeface="Inconsolata" panose="00000509000000000000" pitchFamily="49" charset="0"/>
              </a:rPr>
              <a:t>AVG(</a:t>
            </a:r>
            <a:r>
              <a:rPr lang="en-US" dirty="0">
                <a:solidFill>
                  <a:srgbClr val="646464"/>
                </a:solidFill>
                <a:latin typeface="Inconsolata" panose="00000509000000000000" pitchFamily="49" charset="0"/>
              </a:rPr>
              <a:t>col</a:t>
            </a:r>
            <a:r>
              <a:rPr lang="en-US" b="1" dirty="0">
                <a:solidFill>
                  <a:srgbClr val="646464"/>
                </a:solidFill>
                <a:latin typeface="Inconsolata" panose="00000509000000000000" pitchFamily="49" charset="0"/>
              </a:rPr>
              <a:t>)   → (</a:t>
            </a:r>
            <a:r>
              <a:rPr lang="en-US" b="1" dirty="0">
                <a:solidFill>
                  <a:schemeClr val="accent1"/>
                </a:solidFill>
                <a:latin typeface="Inconsolata" panose="00000509000000000000" pitchFamily="49" charset="0"/>
              </a:rPr>
              <a:t>COUNT</a:t>
            </a:r>
            <a:r>
              <a:rPr lang="en-US" b="1" dirty="0">
                <a:solidFill>
                  <a:srgbClr val="646464"/>
                </a:solidFill>
                <a:latin typeface="Inconsolata" panose="00000509000000000000" pitchFamily="49" charset="0"/>
              </a:rPr>
              <a:t>, </a:t>
            </a:r>
            <a:r>
              <a:rPr lang="en-US" b="1" dirty="0">
                <a:solidFill>
                  <a:schemeClr val="accent1"/>
                </a:solidFill>
                <a:latin typeface="Inconsolata" panose="00000509000000000000" pitchFamily="49" charset="0"/>
              </a:rPr>
              <a:t>SUM</a:t>
            </a:r>
            <a:r>
              <a:rPr lang="en-US" b="1" dirty="0">
                <a:solidFill>
                  <a:srgbClr val="646464"/>
                </a:solidFill>
                <a:latin typeface="Inconsolata" panose="00000509000000000000" pitchFamily="49" charset="0"/>
              </a:rPr>
              <a:t>)</a:t>
            </a:r>
          </a:p>
          <a:p>
            <a:r>
              <a:rPr lang="en-US" b="1" dirty="0">
                <a:solidFill>
                  <a:srgbClr val="646464"/>
                </a:solidFill>
                <a:latin typeface="Inconsolata" panose="00000509000000000000" pitchFamily="49" charset="0"/>
              </a:rPr>
              <a:t>MIN(</a:t>
            </a:r>
            <a:r>
              <a:rPr lang="en-US" dirty="0">
                <a:solidFill>
                  <a:srgbClr val="646464"/>
                </a:solidFill>
                <a:latin typeface="Inconsolata" panose="00000509000000000000" pitchFamily="49" charset="0"/>
              </a:rPr>
              <a:t>col</a:t>
            </a:r>
            <a:r>
              <a:rPr lang="en-US" b="1" dirty="0">
                <a:solidFill>
                  <a:srgbClr val="646464"/>
                </a:solidFill>
                <a:latin typeface="Inconsolata" panose="00000509000000000000" pitchFamily="49" charset="0"/>
              </a:rPr>
              <a:t>)   → (</a:t>
            </a:r>
            <a:r>
              <a:rPr lang="en-US" b="1" dirty="0">
                <a:solidFill>
                  <a:schemeClr val="accent1"/>
                </a:solidFill>
                <a:latin typeface="Inconsolata" panose="00000509000000000000" pitchFamily="49" charset="0"/>
              </a:rPr>
              <a:t>MIN</a:t>
            </a:r>
            <a:r>
              <a:rPr lang="en-US" b="1" dirty="0">
                <a:solidFill>
                  <a:srgbClr val="646464"/>
                </a:solidFill>
                <a:latin typeface="Inconsolata" panose="00000509000000000000" pitchFamily="49" charset="0"/>
              </a:rPr>
              <a:t>)</a:t>
            </a:r>
          </a:p>
          <a:p>
            <a:r>
              <a:rPr lang="en-US" b="1" dirty="0">
                <a:solidFill>
                  <a:srgbClr val="646464"/>
                </a:solidFill>
                <a:latin typeface="Inconsolata" panose="00000509000000000000" pitchFamily="49" charset="0"/>
              </a:rPr>
              <a:t>MAX(</a:t>
            </a:r>
            <a:r>
              <a:rPr lang="en-US" dirty="0">
                <a:solidFill>
                  <a:srgbClr val="646464"/>
                </a:solidFill>
                <a:latin typeface="Inconsolata" panose="00000509000000000000" pitchFamily="49" charset="0"/>
              </a:rPr>
              <a:t>col</a:t>
            </a:r>
            <a:r>
              <a:rPr lang="en-US" b="1" dirty="0">
                <a:solidFill>
                  <a:srgbClr val="646464"/>
                </a:solidFill>
                <a:latin typeface="Inconsolata" panose="00000509000000000000" pitchFamily="49" charset="0"/>
              </a:rPr>
              <a:t>)   → (</a:t>
            </a:r>
            <a:r>
              <a:rPr lang="en-US" b="1" dirty="0">
                <a:solidFill>
                  <a:schemeClr val="accent1"/>
                </a:solidFill>
                <a:latin typeface="Inconsolata" panose="00000509000000000000" pitchFamily="49" charset="0"/>
              </a:rPr>
              <a:t>MAX</a:t>
            </a:r>
            <a:r>
              <a:rPr lang="en-US" b="1" dirty="0">
                <a:solidFill>
                  <a:srgbClr val="646464"/>
                </a:solidFill>
                <a:latin typeface="Inconsolata" panose="00000509000000000000" pitchFamily="49" charset="0"/>
              </a:rPr>
              <a:t>)</a:t>
            </a:r>
          </a:p>
          <a:p>
            <a:r>
              <a:rPr lang="en-US" b="1" dirty="0">
                <a:solidFill>
                  <a:srgbClr val="646464"/>
                </a:solidFill>
                <a:latin typeface="Inconsolata" panose="00000509000000000000" pitchFamily="49" charset="0"/>
              </a:rPr>
              <a:t>SUM(</a:t>
            </a:r>
            <a:r>
              <a:rPr lang="en-US" dirty="0">
                <a:solidFill>
                  <a:srgbClr val="646464"/>
                </a:solidFill>
                <a:latin typeface="Inconsolata" panose="00000509000000000000" pitchFamily="49" charset="0"/>
              </a:rPr>
              <a:t>col</a:t>
            </a:r>
            <a:r>
              <a:rPr lang="en-US" b="1" dirty="0">
                <a:solidFill>
                  <a:srgbClr val="646464"/>
                </a:solidFill>
                <a:latin typeface="Inconsolata" panose="00000509000000000000" pitchFamily="49" charset="0"/>
              </a:rPr>
              <a:t>)   → (</a:t>
            </a:r>
            <a:r>
              <a:rPr lang="en-US" b="1" dirty="0">
                <a:solidFill>
                  <a:schemeClr val="accent1"/>
                </a:solidFill>
                <a:latin typeface="Inconsolata" panose="00000509000000000000" pitchFamily="49" charset="0"/>
              </a:rPr>
              <a:t>SUM</a:t>
            </a:r>
            <a:r>
              <a:rPr lang="en-US" b="1" dirty="0">
                <a:solidFill>
                  <a:srgbClr val="646464"/>
                </a:solidFill>
                <a:latin typeface="Inconsolata" panose="00000509000000000000" pitchFamily="49" charset="0"/>
              </a:rPr>
              <a:t>)</a:t>
            </a:r>
          </a:p>
          <a:p>
            <a:r>
              <a:rPr lang="en-US" b="1" dirty="0">
                <a:solidFill>
                  <a:srgbClr val="646464"/>
                </a:solidFill>
                <a:latin typeface="Inconsolata" panose="00000509000000000000" pitchFamily="49" charset="0"/>
              </a:rPr>
              <a:t>COUNT(</a:t>
            </a:r>
            <a:r>
              <a:rPr lang="en-US" dirty="0">
                <a:solidFill>
                  <a:srgbClr val="646464"/>
                </a:solidFill>
                <a:latin typeface="Inconsolata" panose="00000509000000000000" pitchFamily="49" charset="0"/>
              </a:rPr>
              <a:t>col</a:t>
            </a:r>
            <a:r>
              <a:rPr lang="en-US" b="1" dirty="0">
                <a:solidFill>
                  <a:srgbClr val="646464"/>
                </a:solidFill>
                <a:latin typeface="Inconsolata" panose="00000509000000000000" pitchFamily="49" charset="0"/>
              </a:rPr>
              <a:t>) → (</a:t>
            </a:r>
            <a:r>
              <a:rPr lang="en-US" b="1" dirty="0">
                <a:solidFill>
                  <a:schemeClr val="accent1"/>
                </a:solidFill>
                <a:latin typeface="Inconsolata" panose="00000509000000000000" pitchFamily="49" charset="0"/>
              </a:rPr>
              <a:t>COUNT</a:t>
            </a:r>
            <a:r>
              <a:rPr lang="en-US" b="1" dirty="0">
                <a:solidFill>
                  <a:srgbClr val="646464"/>
                </a:solidFill>
                <a:latin typeface="Inconsolata" panose="00000509000000000000" pitchFamily="49" charset="0"/>
              </a:rPr>
              <a:t>)</a:t>
            </a:r>
          </a:p>
        </p:txBody>
      </p:sp>
      <p:sp>
        <p:nvSpPr>
          <p:cNvPr id="59" name="Text Box 5">
            <a:extLst>
              <a:ext uri="{FF2B5EF4-FFF2-40B4-BE49-F238E27FC236}">
                <a16:creationId xmlns:a16="http://schemas.microsoft.com/office/drawing/2014/main" id="{1B6C4CFF-5C87-4B02-B709-B02DE3B0FED4}"/>
              </a:ext>
            </a:extLst>
          </p:cNvPr>
          <p:cNvSpPr txBox="1">
            <a:spLocks noChangeArrowheads="1"/>
          </p:cNvSpPr>
          <p:nvPr/>
        </p:nvSpPr>
        <p:spPr bwMode="auto">
          <a:xfrm>
            <a:off x="6176380" y="819150"/>
            <a:ext cx="1744240" cy="260381"/>
          </a:xfrm>
          <a:prstGeom prst="rect">
            <a:avLst/>
          </a:prstGeom>
          <a:noFill/>
          <a:ln w="38100">
            <a:noFill/>
            <a:miter lim="800000"/>
            <a:headEnd/>
            <a:tailEnd/>
          </a:ln>
          <a:effectLst/>
        </p:spPr>
        <p:txBody>
          <a:bodyPr wrap="none" lIns="0" tIns="0" rIns="0" bIns="0" anchor="ctr"/>
          <a:lstStyle>
            <a:defPPr>
              <a:defRPr lang="en-US"/>
            </a:defPPr>
            <a:lvl1pPr>
              <a:defRPr sz="1350">
                <a:latin typeface="Times New Roman" pitchFamily="-112" charset="0"/>
              </a:defRPr>
            </a:lvl1pPr>
            <a:lvl2pPr marL="742950" indent="-285750">
              <a:defRPr sz="2800" u="sng">
                <a:solidFill>
                  <a:schemeClr val="tx1"/>
                </a:solidFill>
                <a:latin typeface="Times New Roman" pitchFamily="18" charset="0"/>
                <a:ea typeface="ＭＳ Ｐゴシック" charset="-128"/>
              </a:defRPr>
            </a:lvl2pPr>
            <a:lvl3pPr marL="1143000" indent="-228600">
              <a:defRPr sz="2800" u="sng">
                <a:solidFill>
                  <a:schemeClr val="tx1"/>
                </a:solidFill>
                <a:latin typeface="Times New Roman" pitchFamily="18" charset="0"/>
                <a:ea typeface="ＭＳ Ｐゴシック" charset="-128"/>
              </a:defRPr>
            </a:lvl3pPr>
            <a:lvl4pPr marL="1600200" indent="-228600">
              <a:defRPr sz="2800" u="sng">
                <a:solidFill>
                  <a:schemeClr val="tx1"/>
                </a:solidFill>
                <a:latin typeface="Times New Roman" pitchFamily="18" charset="0"/>
                <a:ea typeface="ＭＳ Ｐゴシック" charset="-128"/>
              </a:defRPr>
            </a:lvl4pPr>
            <a:lvl5pPr marL="2057400" indent="-228600">
              <a:defRPr sz="2800" u="sng">
                <a:solidFill>
                  <a:schemeClr val="tx1"/>
                </a:solidFill>
                <a:latin typeface="Times New Roman" pitchFamily="18" charset="0"/>
                <a:ea typeface="ＭＳ Ｐゴシック" charset="-128"/>
              </a:defRPr>
            </a:lvl5pPr>
            <a:lvl6pPr marL="25146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6pPr>
            <a:lvl7pPr marL="29718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7pPr>
            <a:lvl8pPr marL="34290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8pPr>
            <a:lvl9pPr marL="3886200" indent="-228600" algn="ctr" eaLnBrk="0" fontAlgn="base" hangingPunct="0">
              <a:spcBef>
                <a:spcPct val="0"/>
              </a:spcBef>
              <a:spcAft>
                <a:spcPct val="0"/>
              </a:spcAft>
              <a:defRPr sz="2800" u="sng">
                <a:solidFill>
                  <a:schemeClr val="tx1"/>
                </a:solidFill>
                <a:latin typeface="Times New Roman" pitchFamily="18" charset="0"/>
                <a:ea typeface="ＭＳ Ｐゴシック" charset="-128"/>
              </a:defRPr>
            </a:lvl9pPr>
          </a:lstStyle>
          <a:p>
            <a:pPr algn="ctr"/>
            <a:r>
              <a:rPr lang="en-US" sz="2400" b="1" i="1" dirty="0">
                <a:solidFill>
                  <a:srgbClr val="646464"/>
                </a:solidFill>
                <a:latin typeface="Crimson Text" panose="02000503000000000000" pitchFamily="2" charset="0"/>
              </a:rPr>
              <a:t>Running Totals</a:t>
            </a:r>
          </a:p>
        </p:txBody>
      </p:sp>
      <p:sp>
        <p:nvSpPr>
          <p:cNvPr id="60" name="Highlight Box">
            <a:extLst>
              <a:ext uri="{FF2B5EF4-FFF2-40B4-BE49-F238E27FC236}">
                <a16:creationId xmlns:a16="http://schemas.microsoft.com/office/drawing/2014/main" id="{ECDA46BD-3DF0-4D1F-B291-482E0DED1942}"/>
              </a:ext>
            </a:extLst>
          </p:cNvPr>
          <p:cNvSpPr/>
          <p:nvPr/>
        </p:nvSpPr>
        <p:spPr>
          <a:xfrm>
            <a:off x="4646865" y="3245842"/>
            <a:ext cx="1135749" cy="1006980"/>
          </a:xfrm>
          <a:prstGeom prst="roundRect">
            <a:avLst>
              <a:gd name="adj" fmla="val 4675"/>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descr=" 5">
            <a:extLst>
              <a:ext uri="{FF2B5EF4-FFF2-40B4-BE49-F238E27FC236}">
                <a16:creationId xmlns:a16="http://schemas.microsoft.com/office/drawing/2014/main" id="{CBF6404D-3A3A-094F-729E-F475729F4F84}"/>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126489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250"/>
                                        <p:tgtEl>
                                          <p:spTgt spid="44"/>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250"/>
                                        <p:tgtEl>
                                          <p:spTgt spid="40"/>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25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250"/>
                                        <p:tgtEl>
                                          <p:spTgt spid="55"/>
                                        </p:tgtEl>
                                      </p:cBhvr>
                                    </p:animEffect>
                                  </p:childTnLst>
                                </p:cTn>
                              </p:par>
                            </p:childTnLst>
                          </p:cTn>
                        </p:par>
                        <p:par>
                          <p:cTn id="21" fill="hold">
                            <p:stCondLst>
                              <p:cond delay="250"/>
                            </p:stCondLst>
                            <p:childTnLst>
                              <p:par>
                                <p:cTn id="22" presetID="10" presetClass="entr" presetSubtype="0"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25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5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250"/>
                                        <p:tgtEl>
                                          <p:spTgt spid="59"/>
                                        </p:tgtEl>
                                      </p:cBhvr>
                                    </p:animEffect>
                                  </p:childTnLst>
                                </p:cTn>
                              </p:par>
                            </p:childTnLst>
                          </p:cTn>
                        </p:par>
                        <p:par>
                          <p:cTn id="35" fill="hold">
                            <p:stCondLst>
                              <p:cond delay="250"/>
                            </p:stCondLst>
                            <p:childTnLst>
                              <p:par>
                                <p:cTn id="36" presetID="10" presetClass="entr" presetSubtype="0"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250"/>
                                        <p:tgtEl>
                                          <p:spTgt spid="57"/>
                                        </p:tgtEl>
                                      </p:cBhvr>
                                    </p:animEffect>
                                  </p:childTnLst>
                                </p:cTn>
                              </p:par>
                            </p:childTnLst>
                          </p:cTn>
                        </p:par>
                        <p:par>
                          <p:cTn id="44" fill="hold">
                            <p:stCondLst>
                              <p:cond delay="250"/>
                            </p:stCondLst>
                            <p:childTnLst>
                              <p:par>
                                <p:cTn id="45" presetID="10" presetClass="entr" presetSubtype="0"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250"/>
                                        <p:tgtEl>
                                          <p:spTgt spid="58"/>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2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P spid="58" grpId="0"/>
      <p:bldP spid="2" grpId="0"/>
      <p:bldP spid="59" grpId="0"/>
      <p:bldP spid="6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t>Conclusion</a:t>
            </a:r>
          </a:p>
        </p:txBody>
      </p:sp>
      <p:sp>
        <p:nvSpPr>
          <p:cNvPr id="53251" name="Content Placeholder 2"/>
          <p:cNvSpPr>
            <a:spLocks noGrp="1"/>
          </p:cNvSpPr>
          <p:nvPr>
            <p:ph idx="1"/>
          </p:nvPr>
        </p:nvSpPr>
        <p:spPr>
          <a:xfrm>
            <a:off x="1295400" y="971550"/>
            <a:ext cx="6781800" cy="3657600"/>
          </a:xfrm>
        </p:spPr>
        <p:txBody>
          <a:bodyPr/>
          <a:lstStyle/>
          <a:p>
            <a:r>
              <a:rPr lang="en-US" dirty="0"/>
              <a:t>Choice of sorting vs. hashing is subtle and depends on optimizations done in each case.</a:t>
            </a:r>
          </a:p>
          <a:p>
            <a:endParaRPr lang="en-US" sz="1200" dirty="0"/>
          </a:p>
          <a:p>
            <a:r>
              <a:rPr lang="en-US" dirty="0"/>
              <a:t>We already discussed the optimizations for sorting:</a:t>
            </a:r>
          </a:p>
          <a:p>
            <a:pPr lvl="1"/>
            <a:r>
              <a:rPr lang="en-US" dirty="0"/>
              <a:t>Chunk I/O into large blocks to amortize costs</a:t>
            </a:r>
          </a:p>
          <a:p>
            <a:pPr lvl="1"/>
            <a:r>
              <a:rPr lang="en-US" dirty="0"/>
              <a:t>Double-buffering to overlap CPU and I/O</a:t>
            </a:r>
          </a:p>
        </p:txBody>
      </p:sp>
      <p:sp>
        <p:nvSpPr>
          <p:cNvPr id="3" name="Slide Number Placeholder 3" descr=" 5">
            <a:extLst>
              <a:ext uri="{FF2B5EF4-FFF2-40B4-BE49-F238E27FC236}">
                <a16:creationId xmlns:a16="http://schemas.microsoft.com/office/drawing/2014/main" id="{7DE31838-21AE-00EB-EA9C-A5969333AFB5}"/>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1450806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515B16-D2E3-4D6F-ABDC-AA5E5F24B984}"/>
              </a:ext>
            </a:extLst>
          </p:cNvPr>
          <p:cNvSpPr>
            <a:spLocks noGrp="1"/>
          </p:cNvSpPr>
          <p:nvPr>
            <p:ph type="title"/>
          </p:nvPr>
        </p:nvSpPr>
        <p:spPr/>
        <p:txBody>
          <a:bodyPr/>
          <a:lstStyle/>
          <a:p>
            <a:r>
              <a:rPr lang="en-US" dirty="0"/>
              <a:t>Next Class</a:t>
            </a:r>
          </a:p>
        </p:txBody>
      </p:sp>
      <p:sp>
        <p:nvSpPr>
          <p:cNvPr id="4" name="Content Placeholder 3">
            <a:extLst>
              <a:ext uri="{FF2B5EF4-FFF2-40B4-BE49-F238E27FC236}">
                <a16:creationId xmlns:a16="http://schemas.microsoft.com/office/drawing/2014/main" id="{C092332B-C28E-4CEC-8083-D21E029776A8}"/>
              </a:ext>
            </a:extLst>
          </p:cNvPr>
          <p:cNvSpPr>
            <a:spLocks noGrp="1"/>
          </p:cNvSpPr>
          <p:nvPr>
            <p:ph idx="1"/>
          </p:nvPr>
        </p:nvSpPr>
        <p:spPr/>
        <p:txBody>
          <a:bodyPr/>
          <a:lstStyle/>
          <a:p>
            <a:r>
              <a:rPr lang="en-US" dirty="0"/>
              <a:t>Miscellaneous data structures, and how to make them thread-safe</a:t>
            </a:r>
          </a:p>
        </p:txBody>
      </p:sp>
      <p:sp>
        <p:nvSpPr>
          <p:cNvPr id="5" name="Slide Number Placeholder 3" descr=" 5">
            <a:extLst>
              <a:ext uri="{FF2B5EF4-FFF2-40B4-BE49-F238E27FC236}">
                <a16:creationId xmlns:a16="http://schemas.microsoft.com/office/drawing/2014/main" id="{B61AE43E-1206-3410-DF14-56DAD4BB9C04}"/>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8361583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In-memory Sorting</a:t>
            </a:r>
          </a:p>
        </p:txBody>
      </p:sp>
      <p:sp>
        <p:nvSpPr>
          <p:cNvPr id="25603" name="Content Placeholder 2"/>
          <p:cNvSpPr>
            <a:spLocks noGrp="1"/>
          </p:cNvSpPr>
          <p:nvPr>
            <p:ph idx="1"/>
          </p:nvPr>
        </p:nvSpPr>
        <p:spPr/>
        <p:txBody>
          <a:bodyPr/>
          <a:lstStyle/>
          <a:p>
            <a:r>
              <a:rPr lang="en-US" dirty="0"/>
              <a:t>If data fits in memory, then we can use a standard sorting algorithm like Quicksort / </a:t>
            </a:r>
            <a:r>
              <a:rPr lang="en-US" dirty="0" err="1"/>
              <a:t>TimSort</a:t>
            </a:r>
            <a:r>
              <a:rPr lang="en-US" dirty="0"/>
              <a:t>. </a:t>
            </a:r>
          </a:p>
          <a:p>
            <a:pPr lvl="1"/>
            <a:r>
              <a:rPr lang="en-US" dirty="0"/>
              <a:t>Many online </a:t>
            </a:r>
            <a:r>
              <a:rPr lang="en-US" dirty="0">
                <a:hlinkClick r:id="rId3"/>
              </a:rPr>
              <a:t>visualization tools</a:t>
            </a:r>
            <a:r>
              <a:rPr lang="en-US" dirty="0"/>
              <a:t>.</a:t>
            </a:r>
          </a:p>
          <a:p>
            <a:endParaRPr lang="en-US" sz="1200" dirty="0"/>
          </a:p>
          <a:p>
            <a:r>
              <a:rPr lang="en-US" dirty="0"/>
              <a:t>If data does not fit in memory, then we need to use a technique that is aware of the cost of reading and writing disk pages …</a:t>
            </a:r>
          </a:p>
        </p:txBody>
      </p:sp>
      <p:sp>
        <p:nvSpPr>
          <p:cNvPr id="3" name="Slide Number Placeholder 3" descr=" 5">
            <a:extLst>
              <a:ext uri="{FF2B5EF4-FFF2-40B4-BE49-F238E27FC236}">
                <a16:creationId xmlns:a16="http://schemas.microsoft.com/office/drawing/2014/main" id="{4E3864D8-87F4-7522-5C91-5DB19C53BB2F}"/>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195824306"/>
      </p:ext>
    </p:extLst>
  </p:cSld>
  <p:clrMapOvr>
    <a:masterClrMapping/>
  </p:clrMapOvr>
  <p:transition advTm="249299">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9BE067-BF7A-4732-8312-AF3444FBB3AB}"/>
              </a:ext>
            </a:extLst>
          </p:cNvPr>
          <p:cNvSpPr>
            <a:spLocks noGrp="1"/>
          </p:cNvSpPr>
          <p:nvPr>
            <p:ph type="title"/>
          </p:nvPr>
        </p:nvSpPr>
        <p:spPr/>
        <p:txBody>
          <a:bodyPr/>
          <a:lstStyle/>
          <a:p>
            <a:r>
              <a:rPr lang="en-US" dirty="0"/>
              <a:t>Today's Agenda</a:t>
            </a:r>
          </a:p>
        </p:txBody>
      </p:sp>
      <p:sp>
        <p:nvSpPr>
          <p:cNvPr id="4" name="Content Placeholder 3">
            <a:extLst>
              <a:ext uri="{FF2B5EF4-FFF2-40B4-BE49-F238E27FC236}">
                <a16:creationId xmlns:a16="http://schemas.microsoft.com/office/drawing/2014/main" id="{78B5587B-EBA5-48F1-AE16-81CBE6D583A6}"/>
              </a:ext>
            </a:extLst>
          </p:cNvPr>
          <p:cNvSpPr>
            <a:spLocks noGrp="1"/>
          </p:cNvSpPr>
          <p:nvPr>
            <p:ph idx="1"/>
          </p:nvPr>
        </p:nvSpPr>
        <p:spPr/>
        <p:txBody>
          <a:bodyPr/>
          <a:lstStyle/>
          <a:p>
            <a:r>
              <a:rPr lang="en-US" dirty="0"/>
              <a:t>Top-N Heap Sort</a:t>
            </a:r>
          </a:p>
          <a:p>
            <a:r>
              <a:rPr lang="en-US" dirty="0"/>
              <a:t>External Merge Sort</a:t>
            </a:r>
          </a:p>
          <a:p>
            <a:r>
              <a:rPr lang="en-US" dirty="0"/>
              <a:t>Aggregations</a:t>
            </a:r>
          </a:p>
        </p:txBody>
      </p:sp>
      <p:sp>
        <p:nvSpPr>
          <p:cNvPr id="5" name="Slide Number Placeholder 3" descr=" 5">
            <a:extLst>
              <a:ext uri="{FF2B5EF4-FFF2-40B4-BE49-F238E27FC236}">
                <a16:creationId xmlns:a16="http://schemas.microsoft.com/office/drawing/2014/main" id="{807886FA-7B9F-75F9-61FE-7F59FCA58ED9}"/>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1176297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B6D9-8949-4663-F970-A00A903887F8}"/>
              </a:ext>
            </a:extLst>
          </p:cNvPr>
          <p:cNvSpPr>
            <a:spLocks noGrp="1"/>
          </p:cNvSpPr>
          <p:nvPr>
            <p:ph type="title"/>
          </p:nvPr>
        </p:nvSpPr>
        <p:spPr/>
        <p:txBody>
          <a:bodyPr/>
          <a:lstStyle/>
          <a:p>
            <a:r>
              <a:rPr lang="en-US" dirty="0"/>
              <a:t>Top-N Heap Sort</a:t>
            </a:r>
          </a:p>
        </p:txBody>
      </p:sp>
      <p:sp>
        <p:nvSpPr>
          <p:cNvPr id="3" name="Content Placeholder 2">
            <a:extLst>
              <a:ext uri="{FF2B5EF4-FFF2-40B4-BE49-F238E27FC236}">
                <a16:creationId xmlns:a16="http://schemas.microsoft.com/office/drawing/2014/main" id="{10C6C211-D87C-01DE-EAB3-B0119D46AF9F}"/>
              </a:ext>
            </a:extLst>
          </p:cNvPr>
          <p:cNvSpPr>
            <a:spLocks noGrp="1"/>
          </p:cNvSpPr>
          <p:nvPr>
            <p:ph idx="1"/>
          </p:nvPr>
        </p:nvSpPr>
        <p:spPr/>
        <p:txBody>
          <a:bodyPr/>
          <a:lstStyle/>
          <a:p>
            <a:r>
              <a:rPr lang="en-US" dirty="0"/>
              <a:t>If a query contains an </a:t>
            </a:r>
            <a:r>
              <a:rPr lang="en-US" b="1" dirty="0">
                <a:solidFill>
                  <a:schemeClr val="accent1"/>
                </a:solidFill>
                <a:latin typeface="Inconsolata" panose="00000509000000000000" pitchFamily="49" charset="0"/>
              </a:rPr>
              <a:t>ORDER</a:t>
            </a:r>
            <a:r>
              <a:rPr lang="en-US" dirty="0"/>
              <a:t> </a:t>
            </a:r>
            <a:r>
              <a:rPr lang="en-US" b="1" dirty="0">
                <a:solidFill>
                  <a:schemeClr val="accent1"/>
                </a:solidFill>
                <a:latin typeface="Inconsolata" panose="00000509000000000000" pitchFamily="49" charset="0"/>
              </a:rPr>
              <a:t>BY</a:t>
            </a:r>
            <a:r>
              <a:rPr lang="en-US" dirty="0"/>
              <a:t> with a </a:t>
            </a:r>
            <a:r>
              <a:rPr lang="en-US" b="1" dirty="0">
                <a:solidFill>
                  <a:schemeClr val="accent1"/>
                </a:solidFill>
                <a:latin typeface="Inconsolata" panose="00000509000000000000" pitchFamily="49" charset="0"/>
              </a:rPr>
              <a:t>LIMIT</a:t>
            </a:r>
            <a:r>
              <a:rPr lang="en-US" dirty="0"/>
              <a:t>, then the DBMS only needs to scan the data once to find the top-N elements.</a:t>
            </a:r>
          </a:p>
          <a:p>
            <a:endParaRPr lang="en-US" sz="1200" dirty="0"/>
          </a:p>
          <a:p>
            <a:r>
              <a:rPr lang="en-US" dirty="0"/>
              <a:t>Ideal scenario for </a:t>
            </a:r>
            <a:r>
              <a:rPr lang="en-US" dirty="0">
                <a:hlinkClick r:id="rId3"/>
              </a:rPr>
              <a:t>heapsort</a:t>
            </a:r>
            <a:r>
              <a:rPr lang="en-US" dirty="0"/>
              <a:t> if the top-N elements fit in memory.</a:t>
            </a:r>
          </a:p>
          <a:p>
            <a:pPr lvl="1"/>
            <a:r>
              <a:rPr lang="en-US" dirty="0"/>
              <a:t>Scan data once, maintain an in-memory sorted priority queue.</a:t>
            </a:r>
          </a:p>
          <a:p>
            <a:pPr lvl="1"/>
            <a:endParaRPr lang="en-US" dirty="0"/>
          </a:p>
        </p:txBody>
      </p:sp>
      <p:sp>
        <p:nvSpPr>
          <p:cNvPr id="4" name="Slide Number Placeholder 3">
            <a:extLst>
              <a:ext uri="{FF2B5EF4-FFF2-40B4-BE49-F238E27FC236}">
                <a16:creationId xmlns:a16="http://schemas.microsoft.com/office/drawing/2014/main" id="{CB684D43-B719-71DD-7284-0D6B42FB51B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smtClean="0">
                <a:ln>
                  <a:noFill/>
                </a:ln>
                <a:solidFill>
                  <a:prstClr val="white">
                    <a:lumMod val="50000"/>
                  </a:prstClr>
                </a:solidFill>
                <a:effectLst/>
                <a:uLnTx/>
                <a:uFillTx/>
                <a:latin typeface="Crimson Text"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white">
                  <a:lumMod val="50000"/>
                </a:prstClr>
              </a:solidFill>
              <a:effectLst/>
              <a:uLnTx/>
              <a:uFillTx/>
              <a:latin typeface="Crimson Text" pitchFamily="2" charset="0"/>
              <a:ea typeface="+mn-ea"/>
              <a:cs typeface="+mn-cs"/>
            </a:endParaRPr>
          </a:p>
        </p:txBody>
      </p:sp>
      <p:sp>
        <p:nvSpPr>
          <p:cNvPr id="5" name="Text Box 4">
            <a:extLst>
              <a:ext uri="{FF2B5EF4-FFF2-40B4-BE49-F238E27FC236}">
                <a16:creationId xmlns:a16="http://schemas.microsoft.com/office/drawing/2014/main" id="{34858CDF-096F-0752-CB6E-A7FDA76F6BE4}"/>
              </a:ext>
            </a:extLst>
          </p:cNvPr>
          <p:cNvSpPr txBox="1">
            <a:spLocks noChangeArrowheads="1"/>
          </p:cNvSpPr>
          <p:nvPr/>
        </p:nvSpPr>
        <p:spPr bwMode="auto">
          <a:xfrm>
            <a:off x="5654040" y="895350"/>
            <a:ext cx="3017520" cy="1200329"/>
          </a:xfrm>
          <a:prstGeom prst="rect">
            <a:avLst/>
          </a:prstGeom>
          <a:solidFill>
            <a:schemeClr val="bg1">
              <a:lumMod val="85000"/>
            </a:schemeClr>
          </a:solidFill>
          <a:ln>
            <a:solidFill>
              <a:srgbClr val="646464"/>
            </a:solid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defPPr>
              <a:defRPr lang="en-US"/>
            </a:defPPr>
            <a:lvl1pPr>
              <a:lnSpc>
                <a:spcPct val="90000"/>
              </a:lnSpc>
              <a:defRPr sz="2000" b="1" u="none">
                <a:solidFill>
                  <a:schemeClr val="tx1">
                    <a:lumMod val="90000"/>
                    <a:lumOff val="10000"/>
                  </a:schemeClr>
                </a:solidFill>
                <a:latin typeface="Inconsolata" panose="00000509000000000000" pitchFamily="49" charset="0"/>
                <a:ea typeface="ＭＳ Ｐゴシック" pitchFamily="-112" charset="-128"/>
                <a:cs typeface="DejaVu Sans Mono" pitchFamily="49" charset="0"/>
              </a:defRPr>
            </a:lvl1pPr>
            <a:lvl2pPr marL="742950" indent="-285750">
              <a:defRPr sz="2800" u="sng">
                <a:latin typeface="Times New Roman" pitchFamily="-112" charset="0"/>
                <a:ea typeface="ＭＳ Ｐゴシック" pitchFamily="-112" charset="-128"/>
              </a:defRPr>
            </a:lvl2pPr>
            <a:lvl3pPr marL="1143000" indent="-228600">
              <a:defRPr sz="2800" u="sng">
                <a:latin typeface="Times New Roman" pitchFamily="-112" charset="0"/>
                <a:ea typeface="ＭＳ Ｐゴシック" pitchFamily="-112" charset="-128"/>
              </a:defRPr>
            </a:lvl3pPr>
            <a:lvl4pPr marL="1600200" indent="-228600">
              <a:defRPr sz="2800" u="sng">
                <a:latin typeface="Times New Roman" pitchFamily="-112" charset="0"/>
                <a:ea typeface="ＭＳ Ｐゴシック" pitchFamily="-112" charset="-128"/>
              </a:defRPr>
            </a:lvl4pPr>
            <a:lvl5pPr marL="2057400" indent="-228600">
              <a:defRPr sz="2800" u="sng">
                <a:latin typeface="Times New Roman" pitchFamily="-112" charset="0"/>
                <a:ea typeface="ＭＳ Ｐゴシック" pitchFamily="-112" charset="-128"/>
              </a:defRPr>
            </a:lvl5pPr>
            <a:lvl6pPr marL="2514600" indent="-228600" algn="ctr" eaLnBrk="0" fontAlgn="base" hangingPunct="0">
              <a:spcBef>
                <a:spcPct val="0"/>
              </a:spcBef>
              <a:spcAft>
                <a:spcPct val="0"/>
              </a:spcAft>
              <a:defRPr sz="2800" u="sng">
                <a:latin typeface="Times New Roman" pitchFamily="-112" charset="0"/>
                <a:ea typeface="ＭＳ Ｐゴシック" pitchFamily="-112" charset="-128"/>
              </a:defRPr>
            </a:lvl6pPr>
            <a:lvl7pPr marL="2971800" indent="-228600" algn="ctr" eaLnBrk="0" fontAlgn="base" hangingPunct="0">
              <a:spcBef>
                <a:spcPct val="0"/>
              </a:spcBef>
              <a:spcAft>
                <a:spcPct val="0"/>
              </a:spcAft>
              <a:defRPr sz="2800" u="sng">
                <a:latin typeface="Times New Roman" pitchFamily="-112" charset="0"/>
                <a:ea typeface="ＭＳ Ｐゴシック" pitchFamily="-112" charset="-128"/>
              </a:defRPr>
            </a:lvl7pPr>
            <a:lvl8pPr marL="3429000" indent="-228600" algn="ctr" eaLnBrk="0" fontAlgn="base" hangingPunct="0">
              <a:spcBef>
                <a:spcPct val="0"/>
              </a:spcBef>
              <a:spcAft>
                <a:spcPct val="0"/>
              </a:spcAft>
              <a:defRPr sz="2800" u="sng">
                <a:latin typeface="Times New Roman" pitchFamily="-112" charset="0"/>
                <a:ea typeface="ＭＳ Ｐゴシック" pitchFamily="-112" charset="-128"/>
              </a:defRPr>
            </a:lvl8pPr>
            <a:lvl9pPr marL="3886200" indent="-228600" algn="ctr" eaLnBrk="0" fontAlgn="base" hangingPunct="0">
              <a:spcBef>
                <a:spcPct val="0"/>
              </a:spcBef>
              <a:spcAft>
                <a:spcPct val="0"/>
              </a:spcAft>
              <a:defRPr sz="2800" u="sng">
                <a:latin typeface="Times New Roman" pitchFamily="-112" charset="0"/>
                <a:ea typeface="ＭＳ Ｐゴシック" pitchFamily="-112" charset="-128"/>
              </a:defRPr>
            </a:lvl9pPr>
          </a:lstStyle>
          <a:p>
            <a:r>
              <a:rPr lang="en-US" dirty="0">
                <a:solidFill>
                  <a:schemeClr val="tx1">
                    <a:lumMod val="65000"/>
                    <a:lumOff val="35000"/>
                  </a:schemeClr>
                </a:solidFill>
              </a:rPr>
              <a:t>SELECT</a:t>
            </a:r>
            <a:r>
              <a:rPr lang="en-US" b="0" dirty="0">
                <a:solidFill>
                  <a:schemeClr val="tx1">
                    <a:lumMod val="65000"/>
                    <a:lumOff val="35000"/>
                  </a:schemeClr>
                </a:solidFill>
              </a:rPr>
              <a:t> * </a:t>
            </a:r>
            <a:r>
              <a:rPr lang="en-US" dirty="0">
                <a:solidFill>
                  <a:schemeClr val="tx1">
                    <a:lumMod val="65000"/>
                    <a:lumOff val="35000"/>
                  </a:schemeClr>
                </a:solidFill>
              </a:rPr>
              <a:t>FROM</a:t>
            </a:r>
            <a:r>
              <a:rPr lang="en-US" b="0" dirty="0">
                <a:solidFill>
                  <a:schemeClr val="tx1">
                    <a:lumMod val="65000"/>
                    <a:lumOff val="35000"/>
                  </a:schemeClr>
                </a:solidFill>
              </a:rPr>
              <a:t> enrolled</a:t>
            </a:r>
          </a:p>
          <a:p>
            <a:r>
              <a:rPr lang="en-US" dirty="0">
                <a:solidFill>
                  <a:schemeClr val="tx1">
                    <a:lumMod val="65000"/>
                    <a:lumOff val="35000"/>
                  </a:schemeClr>
                </a:solidFill>
              </a:rPr>
              <a:t> ORDER</a:t>
            </a:r>
            <a:r>
              <a:rPr lang="en-US" b="0" dirty="0">
                <a:solidFill>
                  <a:schemeClr val="tx1">
                    <a:lumMod val="65000"/>
                    <a:lumOff val="35000"/>
                  </a:schemeClr>
                </a:solidFill>
              </a:rPr>
              <a:t> </a:t>
            </a:r>
            <a:r>
              <a:rPr lang="en-US" dirty="0">
                <a:solidFill>
                  <a:schemeClr val="tx1">
                    <a:lumMod val="65000"/>
                    <a:lumOff val="35000"/>
                  </a:schemeClr>
                </a:solidFill>
              </a:rPr>
              <a:t>BY</a:t>
            </a:r>
            <a:r>
              <a:rPr lang="en-US" b="0" dirty="0">
                <a:solidFill>
                  <a:schemeClr val="tx1">
                    <a:lumMod val="65000"/>
                    <a:lumOff val="35000"/>
                  </a:schemeClr>
                </a:solidFill>
              </a:rPr>
              <a:t> </a:t>
            </a:r>
            <a:r>
              <a:rPr lang="en-US" b="0" dirty="0" err="1">
                <a:solidFill>
                  <a:schemeClr val="tx1">
                    <a:lumMod val="65000"/>
                    <a:lumOff val="35000"/>
                  </a:schemeClr>
                </a:solidFill>
              </a:rPr>
              <a:t>sid</a:t>
            </a:r>
            <a:r>
              <a:rPr lang="en-US" b="0" dirty="0">
                <a:solidFill>
                  <a:schemeClr val="tx1">
                    <a:lumMod val="65000"/>
                    <a:lumOff val="35000"/>
                  </a:schemeClr>
                </a:solidFill>
              </a:rPr>
              <a:t> </a:t>
            </a:r>
            <a:r>
              <a:rPr lang="en-US" dirty="0">
                <a:solidFill>
                  <a:schemeClr val="tx1">
                    <a:lumMod val="65000"/>
                    <a:lumOff val="35000"/>
                  </a:schemeClr>
                </a:solidFill>
              </a:rPr>
              <a:t>ASC</a:t>
            </a:r>
          </a:p>
          <a:p>
            <a:r>
              <a:rPr lang="en-US" dirty="0">
                <a:solidFill>
                  <a:schemeClr val="tx1">
                    <a:lumMod val="65000"/>
                    <a:lumOff val="35000"/>
                  </a:schemeClr>
                </a:solidFill>
              </a:rPr>
              <a:t> FETCH FIRST </a:t>
            </a:r>
            <a:r>
              <a:rPr lang="en-US" b="0" dirty="0">
                <a:solidFill>
                  <a:schemeClr val="tx1">
                    <a:lumMod val="65000"/>
                    <a:lumOff val="35000"/>
                  </a:schemeClr>
                </a:solidFill>
              </a:rPr>
              <a:t>4 </a:t>
            </a:r>
            <a:r>
              <a:rPr lang="en-US" dirty="0">
                <a:solidFill>
                  <a:schemeClr val="tx1">
                    <a:lumMod val="65000"/>
                    <a:lumOff val="35000"/>
                  </a:schemeClr>
                </a:solidFill>
              </a:rPr>
              <a:t>ROWS</a:t>
            </a:r>
            <a:endParaRPr lang="en-US" b="0" dirty="0">
              <a:solidFill>
                <a:schemeClr val="tx1">
                  <a:lumMod val="65000"/>
                  <a:lumOff val="35000"/>
                </a:schemeClr>
              </a:solidFill>
            </a:endParaRPr>
          </a:p>
          <a:p>
            <a:r>
              <a:rPr lang="en-US" b="0" dirty="0">
                <a:solidFill>
                  <a:schemeClr val="tx1">
                    <a:lumMod val="65000"/>
                    <a:lumOff val="35000"/>
                  </a:schemeClr>
                </a:solidFill>
              </a:rPr>
              <a:t>  </a:t>
            </a:r>
            <a:r>
              <a:rPr lang="en-US" dirty="0">
                <a:solidFill>
                  <a:schemeClr val="tx1">
                    <a:lumMod val="65000"/>
                    <a:lumOff val="35000"/>
                  </a:schemeClr>
                </a:solidFill>
              </a:rPr>
              <a:t>WITH TIES</a:t>
            </a:r>
          </a:p>
        </p:txBody>
      </p:sp>
      <p:sp>
        <p:nvSpPr>
          <p:cNvPr id="15" name="Arrow1">
            <a:extLst>
              <a:ext uri="{FF2B5EF4-FFF2-40B4-BE49-F238E27FC236}">
                <a16:creationId xmlns:a16="http://schemas.microsoft.com/office/drawing/2014/main" id="{077BFC41-C13D-94DB-F70E-326B08E9FF5C}"/>
              </a:ext>
            </a:extLst>
          </p:cNvPr>
          <p:cNvSpPr>
            <a:spLocks noChangeAspect="1" noChangeArrowheads="1"/>
          </p:cNvSpPr>
          <p:nvPr/>
        </p:nvSpPr>
        <p:spPr bwMode="auto">
          <a:xfrm rot="16200000">
            <a:off x="5585222" y="2894982"/>
            <a:ext cx="411956" cy="457200"/>
          </a:xfrm>
          <a:prstGeom prst="rightArrow">
            <a:avLst>
              <a:gd name="adj1" fmla="val 50000"/>
              <a:gd name="adj2" fmla="val 50019"/>
            </a:avLst>
          </a:prstGeom>
          <a:solidFill>
            <a:schemeClr val="accent1"/>
          </a:solidFill>
          <a:ln w="28575">
            <a:noFill/>
            <a:round/>
            <a:headEnd type="none" w="sm" len="sm"/>
            <a:tailEnd type="triangle" w="med" len="med"/>
          </a:ln>
        </p:spPr>
        <p:txBody>
          <a:bodyPr wrap="none" anchor="ctr"/>
          <a:lstStyle>
            <a:lvl1pPr>
              <a:defRPr sz="2800" u="sng">
                <a:solidFill>
                  <a:schemeClr val="tx1"/>
                </a:solidFill>
                <a:latin typeface="Times New Roman" panose="02020603050405020304" pitchFamily="18" charset="0"/>
                <a:ea typeface="ＭＳ Ｐゴシック" panose="020B0600070205080204" pitchFamily="34" charset="-128"/>
              </a:defRPr>
            </a:lvl1pPr>
            <a:lvl2pPr marL="742950" indent="-285750">
              <a:defRPr sz="2800" u="sng">
                <a:solidFill>
                  <a:schemeClr val="tx1"/>
                </a:solidFill>
                <a:latin typeface="Times New Roman" panose="02020603050405020304" pitchFamily="18" charset="0"/>
                <a:ea typeface="ＭＳ Ｐゴシック" panose="020B0600070205080204" pitchFamily="34" charset="-128"/>
              </a:defRPr>
            </a:lvl2pPr>
            <a:lvl3pPr marL="1143000" indent="-228600">
              <a:defRPr sz="2800" u="sng">
                <a:solidFill>
                  <a:schemeClr val="tx1"/>
                </a:solidFill>
                <a:latin typeface="Times New Roman" panose="02020603050405020304" pitchFamily="18" charset="0"/>
                <a:ea typeface="ＭＳ Ｐゴシック" panose="020B0600070205080204" pitchFamily="34" charset="-128"/>
              </a:defRPr>
            </a:lvl3pPr>
            <a:lvl4pPr marL="1600200" indent="-228600">
              <a:defRPr sz="2800" u="sng">
                <a:solidFill>
                  <a:schemeClr val="tx1"/>
                </a:solidFill>
                <a:latin typeface="Times New Roman" panose="02020603050405020304" pitchFamily="18" charset="0"/>
                <a:ea typeface="ＭＳ Ｐゴシック" panose="020B0600070205080204" pitchFamily="34" charset="-128"/>
              </a:defRPr>
            </a:lvl4pPr>
            <a:lvl5pPr marL="2057400" indent="-228600">
              <a:defRPr sz="2800" u="sng">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800" u="sng">
                <a:solidFill>
                  <a:schemeClr val="tx1"/>
                </a:solidFill>
                <a:latin typeface="Times New Roman" panose="02020603050405020304" pitchFamily="18" charset="0"/>
                <a:ea typeface="ＭＳ Ｐゴシック" panose="020B0600070205080204" pitchFamily="34" charset="-128"/>
              </a:defRPr>
            </a:lvl9pPr>
          </a:lstStyle>
          <a:p>
            <a:endParaRPr lang="en-US" altLang="en-US" sz="2100" dirty="0"/>
          </a:p>
        </p:txBody>
      </p:sp>
      <p:grpSp>
        <p:nvGrpSpPr>
          <p:cNvPr id="9" name="Group 8">
            <a:extLst>
              <a:ext uri="{FF2B5EF4-FFF2-40B4-BE49-F238E27FC236}">
                <a16:creationId xmlns:a16="http://schemas.microsoft.com/office/drawing/2014/main" id="{DC17F8D7-52A2-ACD5-8209-933024B47BC3}"/>
              </a:ext>
            </a:extLst>
          </p:cNvPr>
          <p:cNvGrpSpPr/>
          <p:nvPr/>
        </p:nvGrpSpPr>
        <p:grpSpPr>
          <a:xfrm>
            <a:off x="5654040" y="3745230"/>
            <a:ext cx="1214438" cy="579120"/>
            <a:chOff x="5654040" y="3745230"/>
            <a:chExt cx="1214438" cy="579120"/>
          </a:xfrm>
        </p:grpSpPr>
        <p:sp>
          <p:nvSpPr>
            <p:cNvPr id="24" name="Freeform 56">
              <a:extLst>
                <a:ext uri="{FF2B5EF4-FFF2-40B4-BE49-F238E27FC236}">
                  <a16:creationId xmlns:a16="http://schemas.microsoft.com/office/drawing/2014/main" id="{EC331900-2620-ABA7-B47C-781AFC31C020}"/>
                </a:ext>
              </a:extLst>
            </p:cNvPr>
            <p:cNvSpPr>
              <a:spLocks/>
            </p:cNvSpPr>
            <p:nvPr/>
          </p:nvSpPr>
          <p:spPr bwMode="auto">
            <a:xfrm>
              <a:off x="5654040" y="405003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endParaRPr lang="en-US" sz="1200" b="1" dirty="0">
                <a:solidFill>
                  <a:schemeClr val="tx1">
                    <a:lumMod val="75000"/>
                    <a:lumOff val="25000"/>
                  </a:schemeClr>
                </a:solidFill>
                <a:latin typeface="Inconsolata" panose="00000509000000000000" pitchFamily="49" charset="0"/>
                <a:ea typeface="Proxima Nova" charset="0"/>
                <a:cs typeface="Proxima Nova" charset="0"/>
              </a:endParaRPr>
            </a:p>
          </p:txBody>
        </p:sp>
        <p:sp>
          <p:nvSpPr>
            <p:cNvPr id="25" name="Freeform 56">
              <a:extLst>
                <a:ext uri="{FF2B5EF4-FFF2-40B4-BE49-F238E27FC236}">
                  <a16:creationId xmlns:a16="http://schemas.microsoft.com/office/drawing/2014/main" id="{D7731303-F993-CA8F-27EB-50DED3AE20CD}"/>
                </a:ext>
              </a:extLst>
            </p:cNvPr>
            <p:cNvSpPr>
              <a:spLocks/>
            </p:cNvSpPr>
            <p:nvPr/>
          </p:nvSpPr>
          <p:spPr bwMode="auto">
            <a:xfrm>
              <a:off x="5928122" y="405003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endParaRPr lang="en-US" sz="1200" b="1" dirty="0">
                <a:solidFill>
                  <a:schemeClr val="tx1">
                    <a:lumMod val="75000"/>
                    <a:lumOff val="25000"/>
                  </a:schemeClr>
                </a:solidFill>
                <a:latin typeface="Inconsolata" panose="00000509000000000000" pitchFamily="49" charset="0"/>
                <a:ea typeface="Proxima Nova" charset="0"/>
                <a:cs typeface="Proxima Nova" charset="0"/>
              </a:endParaRPr>
            </a:p>
          </p:txBody>
        </p:sp>
        <p:sp>
          <p:nvSpPr>
            <p:cNvPr id="26" name="slot3">
              <a:extLst>
                <a:ext uri="{FF2B5EF4-FFF2-40B4-BE49-F238E27FC236}">
                  <a16:creationId xmlns:a16="http://schemas.microsoft.com/office/drawing/2014/main" id="{42A8D6F8-A7D7-F819-84DA-7BB2D17233BB}"/>
                </a:ext>
              </a:extLst>
            </p:cNvPr>
            <p:cNvSpPr>
              <a:spLocks/>
            </p:cNvSpPr>
            <p:nvPr/>
          </p:nvSpPr>
          <p:spPr bwMode="auto">
            <a:xfrm>
              <a:off x="6202204" y="405003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endParaRPr lang="en-US" sz="1200" b="1" dirty="0">
                <a:solidFill>
                  <a:schemeClr val="tx1">
                    <a:lumMod val="75000"/>
                    <a:lumOff val="25000"/>
                  </a:schemeClr>
                </a:solidFill>
                <a:latin typeface="Inconsolata" panose="00000509000000000000" pitchFamily="49" charset="0"/>
                <a:ea typeface="Proxima Nova" charset="0"/>
                <a:cs typeface="Proxima Nova" charset="0"/>
              </a:endParaRPr>
            </a:p>
          </p:txBody>
        </p:sp>
        <p:sp>
          <p:nvSpPr>
            <p:cNvPr id="27" name="Freeform 56">
              <a:extLst>
                <a:ext uri="{FF2B5EF4-FFF2-40B4-BE49-F238E27FC236}">
                  <a16:creationId xmlns:a16="http://schemas.microsoft.com/office/drawing/2014/main" id="{9EC6A24F-3D70-F4B8-5279-4F5D43C47D6D}"/>
                </a:ext>
              </a:extLst>
            </p:cNvPr>
            <p:cNvSpPr>
              <a:spLocks/>
            </p:cNvSpPr>
            <p:nvPr/>
          </p:nvSpPr>
          <p:spPr bwMode="auto">
            <a:xfrm>
              <a:off x="6476286" y="405003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endParaRPr lang="en-US" sz="1200" b="1" dirty="0">
                <a:solidFill>
                  <a:schemeClr val="tx1">
                    <a:lumMod val="75000"/>
                    <a:lumOff val="25000"/>
                  </a:schemeClr>
                </a:solidFill>
                <a:latin typeface="Inconsolata" panose="00000509000000000000" pitchFamily="49" charset="0"/>
                <a:ea typeface="Proxima Nova" charset="0"/>
                <a:cs typeface="Proxima Nova" charset="0"/>
              </a:endParaRPr>
            </a:p>
          </p:txBody>
        </p:sp>
        <p:sp>
          <p:nvSpPr>
            <p:cNvPr id="30" name="Text Box 5">
              <a:extLst>
                <a:ext uri="{FF2B5EF4-FFF2-40B4-BE49-F238E27FC236}">
                  <a16:creationId xmlns:a16="http://schemas.microsoft.com/office/drawing/2014/main" id="{C911B7EE-1DFC-2661-C737-D84C9012B913}"/>
                </a:ext>
              </a:extLst>
            </p:cNvPr>
            <p:cNvSpPr txBox="1">
              <a:spLocks noChangeArrowheads="1"/>
            </p:cNvSpPr>
            <p:nvPr/>
          </p:nvSpPr>
          <p:spPr bwMode="auto">
            <a:xfrm>
              <a:off x="5654040" y="3745230"/>
              <a:ext cx="1214438" cy="260381"/>
            </a:xfrm>
            <a:prstGeom prst="rect">
              <a:avLst/>
            </a:prstGeom>
            <a:noFill/>
            <a:ln w="38100">
              <a:noFill/>
              <a:miter lim="800000"/>
              <a:headEnd/>
              <a:tailEnd/>
            </a:ln>
            <a:effectLst/>
          </p:spPr>
          <p:txBody>
            <a:bodyPr wrap="none" lIns="0" tIns="0" rIns="0" bIns="0" anchor="ctr"/>
            <a:lstStyle>
              <a:defPPr>
                <a:defRPr lang="en-US"/>
              </a:defPPr>
              <a:lvl1pPr algn="ctr">
                <a:defRPr sz="2400" b="1" i="1">
                  <a:solidFill>
                    <a:srgbClr val="646464"/>
                  </a:solidFill>
                  <a:latin typeface="Crimson Text" panose="02000503000000000000" pitchFamily="2" charset="0"/>
                </a:defRPr>
              </a:lvl1pPr>
              <a:lvl2pPr marL="742950" indent="-285750">
                <a:defRPr sz="2800" u="sng">
                  <a:latin typeface="Times New Roman" pitchFamily="18" charset="0"/>
                  <a:ea typeface="ＭＳ Ｐゴシック" charset="-128"/>
                </a:defRPr>
              </a:lvl2pPr>
              <a:lvl3pPr marL="1143000" indent="-228600">
                <a:defRPr sz="2800" u="sng">
                  <a:latin typeface="Times New Roman" pitchFamily="18" charset="0"/>
                  <a:ea typeface="ＭＳ Ｐゴシック" charset="-128"/>
                </a:defRPr>
              </a:lvl3pPr>
              <a:lvl4pPr marL="1600200" indent="-228600">
                <a:defRPr sz="2800" u="sng">
                  <a:latin typeface="Times New Roman" pitchFamily="18" charset="0"/>
                  <a:ea typeface="ＭＳ Ｐゴシック" charset="-128"/>
                </a:defRPr>
              </a:lvl4pPr>
              <a:lvl5pPr marL="2057400" indent="-228600">
                <a:defRPr sz="2800" u="sng">
                  <a:latin typeface="Times New Roman" pitchFamily="18" charset="0"/>
                  <a:ea typeface="ＭＳ Ｐゴシック" charset="-128"/>
                </a:defRPr>
              </a:lvl5pPr>
              <a:lvl6pPr marL="2514600" indent="-228600" algn="ctr" eaLnBrk="0" fontAlgn="base" hangingPunct="0">
                <a:spcBef>
                  <a:spcPct val="0"/>
                </a:spcBef>
                <a:spcAft>
                  <a:spcPct val="0"/>
                </a:spcAft>
                <a:defRPr sz="2800" u="sng">
                  <a:latin typeface="Times New Roman" pitchFamily="18" charset="0"/>
                  <a:ea typeface="ＭＳ Ｐゴシック" charset="-128"/>
                </a:defRPr>
              </a:lvl6pPr>
              <a:lvl7pPr marL="2971800" indent="-228600" algn="ctr" eaLnBrk="0" fontAlgn="base" hangingPunct="0">
                <a:spcBef>
                  <a:spcPct val="0"/>
                </a:spcBef>
                <a:spcAft>
                  <a:spcPct val="0"/>
                </a:spcAft>
                <a:defRPr sz="2800" u="sng">
                  <a:latin typeface="Times New Roman" pitchFamily="18" charset="0"/>
                  <a:ea typeface="ＭＳ Ｐゴシック" charset="-128"/>
                </a:defRPr>
              </a:lvl7pPr>
              <a:lvl8pPr marL="3429000" indent="-228600" algn="ctr" eaLnBrk="0" fontAlgn="base" hangingPunct="0">
                <a:spcBef>
                  <a:spcPct val="0"/>
                </a:spcBef>
                <a:spcAft>
                  <a:spcPct val="0"/>
                </a:spcAft>
                <a:defRPr sz="2800" u="sng">
                  <a:latin typeface="Times New Roman" pitchFamily="18" charset="0"/>
                  <a:ea typeface="ＭＳ Ｐゴシック" charset="-128"/>
                </a:defRPr>
              </a:lvl8pPr>
              <a:lvl9pPr marL="3886200" indent="-228600" algn="ctr" eaLnBrk="0" fontAlgn="base" hangingPunct="0">
                <a:spcBef>
                  <a:spcPct val="0"/>
                </a:spcBef>
                <a:spcAft>
                  <a:spcPct val="0"/>
                </a:spcAft>
                <a:defRPr sz="2800" u="sng">
                  <a:latin typeface="Times New Roman" pitchFamily="18" charset="0"/>
                  <a:ea typeface="ＭＳ Ｐゴシック" charset="-128"/>
                </a:defRPr>
              </a:lvl9pPr>
            </a:lstStyle>
            <a:p>
              <a:pPr algn="l"/>
              <a:r>
                <a:rPr lang="en-US" dirty="0"/>
                <a:t>Sorted Heap</a:t>
              </a:r>
            </a:p>
          </p:txBody>
        </p:sp>
      </p:grpSp>
      <p:sp>
        <p:nvSpPr>
          <p:cNvPr id="32" name="key3">
            <a:extLst>
              <a:ext uri="{FF2B5EF4-FFF2-40B4-BE49-F238E27FC236}">
                <a16:creationId xmlns:a16="http://schemas.microsoft.com/office/drawing/2014/main" id="{15B940DC-8116-1A7D-FADA-D22E78FD3E54}"/>
              </a:ext>
            </a:extLst>
          </p:cNvPr>
          <p:cNvSpPr>
            <a:spLocks/>
          </p:cNvSpPr>
          <p:nvPr/>
        </p:nvSpPr>
        <p:spPr bwMode="auto">
          <a:xfrm>
            <a:off x="5654040" y="4050030"/>
            <a:ext cx="274320" cy="274320"/>
          </a:xfrm>
          <a:prstGeom prst="rect">
            <a:avLst/>
          </a:prstGeom>
          <a:noFill/>
          <a:ln w="12700" cap="rnd">
            <a:no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3</a:t>
            </a:r>
          </a:p>
        </p:txBody>
      </p:sp>
      <p:sp>
        <p:nvSpPr>
          <p:cNvPr id="34" name="key4">
            <a:extLst>
              <a:ext uri="{FF2B5EF4-FFF2-40B4-BE49-F238E27FC236}">
                <a16:creationId xmlns:a16="http://schemas.microsoft.com/office/drawing/2014/main" id="{54E296A8-F9EB-B0B5-A057-F53D1AEF1133}"/>
              </a:ext>
            </a:extLst>
          </p:cNvPr>
          <p:cNvSpPr>
            <a:spLocks/>
          </p:cNvSpPr>
          <p:nvPr/>
        </p:nvSpPr>
        <p:spPr bwMode="auto">
          <a:xfrm>
            <a:off x="5929934" y="4050030"/>
            <a:ext cx="274320" cy="274320"/>
          </a:xfrm>
          <a:prstGeom prst="rect">
            <a:avLst/>
          </a:prstGeom>
          <a:noFill/>
          <a:ln w="12700" cap="rnd">
            <a:no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rPr>
              <a:t>4</a:t>
            </a:r>
          </a:p>
        </p:txBody>
      </p:sp>
      <p:sp>
        <p:nvSpPr>
          <p:cNvPr id="35" name="key6">
            <a:extLst>
              <a:ext uri="{FF2B5EF4-FFF2-40B4-BE49-F238E27FC236}">
                <a16:creationId xmlns:a16="http://schemas.microsoft.com/office/drawing/2014/main" id="{C0E98EDF-1154-2F35-C556-B48F26AF5D52}"/>
              </a:ext>
            </a:extLst>
          </p:cNvPr>
          <p:cNvSpPr>
            <a:spLocks/>
          </p:cNvSpPr>
          <p:nvPr/>
        </p:nvSpPr>
        <p:spPr bwMode="auto">
          <a:xfrm>
            <a:off x="6204016" y="4050030"/>
            <a:ext cx="274320" cy="274320"/>
          </a:xfrm>
          <a:prstGeom prst="rect">
            <a:avLst/>
          </a:prstGeom>
          <a:noFill/>
          <a:ln w="12700" cap="rnd">
            <a:no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6</a:t>
            </a:r>
          </a:p>
        </p:txBody>
      </p:sp>
      <p:sp>
        <p:nvSpPr>
          <p:cNvPr id="36" name="key2">
            <a:extLst>
              <a:ext uri="{FF2B5EF4-FFF2-40B4-BE49-F238E27FC236}">
                <a16:creationId xmlns:a16="http://schemas.microsoft.com/office/drawing/2014/main" id="{97528FDD-8A47-5807-8032-D804B22DC9E9}"/>
              </a:ext>
            </a:extLst>
          </p:cNvPr>
          <p:cNvSpPr>
            <a:spLocks/>
          </p:cNvSpPr>
          <p:nvPr/>
        </p:nvSpPr>
        <p:spPr bwMode="auto">
          <a:xfrm>
            <a:off x="5654040" y="4050030"/>
            <a:ext cx="274320" cy="274320"/>
          </a:xfrm>
          <a:prstGeom prst="rect">
            <a:avLst/>
          </a:prstGeom>
          <a:noFill/>
          <a:ln w="12700" cap="rnd">
            <a:no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2</a:t>
            </a:r>
          </a:p>
        </p:txBody>
      </p:sp>
      <p:sp>
        <p:nvSpPr>
          <p:cNvPr id="39" name="key1">
            <a:extLst>
              <a:ext uri="{FF2B5EF4-FFF2-40B4-BE49-F238E27FC236}">
                <a16:creationId xmlns:a16="http://schemas.microsoft.com/office/drawing/2014/main" id="{7E149B40-0AED-F7DA-3823-249B37F857FB}"/>
              </a:ext>
            </a:extLst>
          </p:cNvPr>
          <p:cNvSpPr>
            <a:spLocks/>
          </p:cNvSpPr>
          <p:nvPr/>
        </p:nvSpPr>
        <p:spPr bwMode="auto">
          <a:xfrm>
            <a:off x="5654040" y="405003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rPr>
              <a:t>1</a:t>
            </a:r>
          </a:p>
        </p:txBody>
      </p:sp>
      <p:grpSp>
        <p:nvGrpSpPr>
          <p:cNvPr id="6" name="Group 5">
            <a:extLst>
              <a:ext uri="{FF2B5EF4-FFF2-40B4-BE49-F238E27FC236}">
                <a16:creationId xmlns:a16="http://schemas.microsoft.com/office/drawing/2014/main" id="{C9C44425-3116-56F1-6223-B1C164385176}"/>
              </a:ext>
            </a:extLst>
          </p:cNvPr>
          <p:cNvGrpSpPr/>
          <p:nvPr/>
        </p:nvGrpSpPr>
        <p:grpSpPr>
          <a:xfrm>
            <a:off x="6754467" y="4050030"/>
            <a:ext cx="1099641" cy="274320"/>
            <a:chOff x="6754467" y="4095750"/>
            <a:chExt cx="1099641" cy="274320"/>
          </a:xfrm>
        </p:grpSpPr>
        <p:sp>
          <p:nvSpPr>
            <p:cNvPr id="53" name="slot3">
              <a:extLst>
                <a:ext uri="{FF2B5EF4-FFF2-40B4-BE49-F238E27FC236}">
                  <a16:creationId xmlns:a16="http://schemas.microsoft.com/office/drawing/2014/main" id="{766DCDAF-875B-9134-3979-FB2696F2AD54}"/>
                </a:ext>
              </a:extLst>
            </p:cNvPr>
            <p:cNvSpPr>
              <a:spLocks/>
            </p:cNvSpPr>
            <p:nvPr/>
          </p:nvSpPr>
          <p:spPr bwMode="auto">
            <a:xfrm>
              <a:off x="6754467" y="409575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endParaRPr lang="en-US" sz="1200" b="1" dirty="0">
                <a:solidFill>
                  <a:schemeClr val="tx1">
                    <a:lumMod val="65000"/>
                    <a:lumOff val="35000"/>
                  </a:schemeClr>
                </a:solidFill>
                <a:latin typeface="Inconsolata" panose="00000509000000000000" pitchFamily="49" charset="0"/>
                <a:ea typeface="Proxima Nova" charset="0"/>
                <a:cs typeface="Proxima Nova" charset="0"/>
              </a:endParaRPr>
            </a:p>
          </p:txBody>
        </p:sp>
        <p:sp>
          <p:nvSpPr>
            <p:cNvPr id="54" name="slot3">
              <a:extLst>
                <a:ext uri="{FF2B5EF4-FFF2-40B4-BE49-F238E27FC236}">
                  <a16:creationId xmlns:a16="http://schemas.microsoft.com/office/drawing/2014/main" id="{DB73F41F-FE47-FF78-FE7D-EC0A2BE19C7F}"/>
                </a:ext>
              </a:extLst>
            </p:cNvPr>
            <p:cNvSpPr>
              <a:spLocks/>
            </p:cNvSpPr>
            <p:nvPr/>
          </p:nvSpPr>
          <p:spPr bwMode="auto">
            <a:xfrm>
              <a:off x="7029574" y="409575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endParaRPr lang="en-US" sz="1200" b="1" dirty="0">
                <a:solidFill>
                  <a:schemeClr val="tx1">
                    <a:lumMod val="65000"/>
                    <a:lumOff val="35000"/>
                  </a:schemeClr>
                </a:solidFill>
                <a:latin typeface="Inconsolata" panose="00000509000000000000" pitchFamily="49" charset="0"/>
                <a:ea typeface="Proxima Nova" charset="0"/>
                <a:cs typeface="Proxima Nova" charset="0"/>
              </a:endParaRPr>
            </a:p>
          </p:txBody>
        </p:sp>
        <p:sp>
          <p:nvSpPr>
            <p:cNvPr id="55" name="slot3">
              <a:extLst>
                <a:ext uri="{FF2B5EF4-FFF2-40B4-BE49-F238E27FC236}">
                  <a16:creationId xmlns:a16="http://schemas.microsoft.com/office/drawing/2014/main" id="{84F59F4D-DDC4-1277-B4BA-9520B09E4BC0}"/>
                </a:ext>
              </a:extLst>
            </p:cNvPr>
            <p:cNvSpPr>
              <a:spLocks/>
            </p:cNvSpPr>
            <p:nvPr/>
          </p:nvSpPr>
          <p:spPr bwMode="auto">
            <a:xfrm>
              <a:off x="7304681" y="409575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endParaRPr lang="en-US" sz="1200" b="1" dirty="0">
                <a:solidFill>
                  <a:schemeClr val="tx1">
                    <a:lumMod val="65000"/>
                    <a:lumOff val="35000"/>
                  </a:schemeClr>
                </a:solidFill>
                <a:latin typeface="Inconsolata" panose="00000509000000000000" pitchFamily="49" charset="0"/>
                <a:ea typeface="Proxima Nova" charset="0"/>
                <a:cs typeface="Proxima Nova" charset="0"/>
              </a:endParaRPr>
            </a:p>
          </p:txBody>
        </p:sp>
        <p:sp>
          <p:nvSpPr>
            <p:cNvPr id="56" name="slot3">
              <a:extLst>
                <a:ext uri="{FF2B5EF4-FFF2-40B4-BE49-F238E27FC236}">
                  <a16:creationId xmlns:a16="http://schemas.microsoft.com/office/drawing/2014/main" id="{086F5061-ED97-5138-F061-E697B7D397D7}"/>
                </a:ext>
              </a:extLst>
            </p:cNvPr>
            <p:cNvSpPr>
              <a:spLocks/>
            </p:cNvSpPr>
            <p:nvPr/>
          </p:nvSpPr>
          <p:spPr bwMode="auto">
            <a:xfrm>
              <a:off x="7579788" y="409575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endParaRPr lang="en-US" sz="1200" b="1" dirty="0">
                <a:solidFill>
                  <a:schemeClr val="tx1">
                    <a:lumMod val="65000"/>
                    <a:lumOff val="35000"/>
                  </a:schemeClr>
                </a:solidFill>
                <a:latin typeface="Inconsolata" panose="00000509000000000000" pitchFamily="49" charset="0"/>
                <a:ea typeface="Proxima Nova" charset="0"/>
                <a:cs typeface="Proxima Nova" charset="0"/>
              </a:endParaRPr>
            </a:p>
          </p:txBody>
        </p:sp>
      </p:grpSp>
      <p:grpSp>
        <p:nvGrpSpPr>
          <p:cNvPr id="60" name="Group 59">
            <a:extLst>
              <a:ext uri="{FF2B5EF4-FFF2-40B4-BE49-F238E27FC236}">
                <a16:creationId xmlns:a16="http://schemas.microsoft.com/office/drawing/2014/main" id="{F6B26B27-1892-DA71-831B-E9A85E9009FA}"/>
              </a:ext>
            </a:extLst>
          </p:cNvPr>
          <p:cNvGrpSpPr/>
          <p:nvPr/>
        </p:nvGrpSpPr>
        <p:grpSpPr>
          <a:xfrm>
            <a:off x="5654040" y="2266950"/>
            <a:ext cx="2474388" cy="585280"/>
            <a:chOff x="5654040" y="2495550"/>
            <a:chExt cx="2474388" cy="585280"/>
          </a:xfrm>
        </p:grpSpPr>
        <p:sp>
          <p:nvSpPr>
            <p:cNvPr id="40" name="slot3">
              <a:extLst>
                <a:ext uri="{FF2B5EF4-FFF2-40B4-BE49-F238E27FC236}">
                  <a16:creationId xmlns:a16="http://schemas.microsoft.com/office/drawing/2014/main" id="{EB49259B-B30D-D423-1831-1FE198412535}"/>
                </a:ext>
              </a:extLst>
            </p:cNvPr>
            <p:cNvSpPr>
              <a:spLocks/>
            </p:cNvSpPr>
            <p:nvPr/>
          </p:nvSpPr>
          <p:spPr bwMode="auto">
            <a:xfrm>
              <a:off x="5654040" y="280651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3</a:t>
              </a:r>
            </a:p>
          </p:txBody>
        </p:sp>
        <p:sp>
          <p:nvSpPr>
            <p:cNvPr id="41" name="slot3">
              <a:extLst>
                <a:ext uri="{FF2B5EF4-FFF2-40B4-BE49-F238E27FC236}">
                  <a16:creationId xmlns:a16="http://schemas.microsoft.com/office/drawing/2014/main" id="{FFF0911E-0138-7CBE-7A68-B70E9A480440}"/>
                </a:ext>
              </a:extLst>
            </p:cNvPr>
            <p:cNvSpPr>
              <a:spLocks/>
            </p:cNvSpPr>
            <p:nvPr/>
          </p:nvSpPr>
          <p:spPr bwMode="auto">
            <a:xfrm>
              <a:off x="5929147" y="280651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4</a:t>
              </a:r>
            </a:p>
          </p:txBody>
        </p:sp>
        <p:sp>
          <p:nvSpPr>
            <p:cNvPr id="42" name="slot3">
              <a:extLst>
                <a:ext uri="{FF2B5EF4-FFF2-40B4-BE49-F238E27FC236}">
                  <a16:creationId xmlns:a16="http://schemas.microsoft.com/office/drawing/2014/main" id="{2C79C13F-89E1-F78C-DD7D-9D18AE9D916B}"/>
                </a:ext>
              </a:extLst>
            </p:cNvPr>
            <p:cNvSpPr>
              <a:spLocks/>
            </p:cNvSpPr>
            <p:nvPr/>
          </p:nvSpPr>
          <p:spPr bwMode="auto">
            <a:xfrm>
              <a:off x="6204254" y="280651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6</a:t>
              </a:r>
            </a:p>
          </p:txBody>
        </p:sp>
        <p:sp>
          <p:nvSpPr>
            <p:cNvPr id="43" name="slot3">
              <a:extLst>
                <a:ext uri="{FF2B5EF4-FFF2-40B4-BE49-F238E27FC236}">
                  <a16:creationId xmlns:a16="http://schemas.microsoft.com/office/drawing/2014/main" id="{A062CEBE-421B-AB67-3DAD-D3632D289C94}"/>
                </a:ext>
              </a:extLst>
            </p:cNvPr>
            <p:cNvSpPr>
              <a:spLocks/>
            </p:cNvSpPr>
            <p:nvPr/>
          </p:nvSpPr>
          <p:spPr bwMode="auto">
            <a:xfrm>
              <a:off x="6479361" y="280651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2</a:t>
              </a:r>
            </a:p>
          </p:txBody>
        </p:sp>
        <p:sp>
          <p:nvSpPr>
            <p:cNvPr id="44" name="slot3">
              <a:extLst>
                <a:ext uri="{FF2B5EF4-FFF2-40B4-BE49-F238E27FC236}">
                  <a16:creationId xmlns:a16="http://schemas.microsoft.com/office/drawing/2014/main" id="{2A3A5D02-0449-948D-6C6B-87D1C6DA42D9}"/>
                </a:ext>
              </a:extLst>
            </p:cNvPr>
            <p:cNvSpPr>
              <a:spLocks/>
            </p:cNvSpPr>
            <p:nvPr/>
          </p:nvSpPr>
          <p:spPr bwMode="auto">
            <a:xfrm>
              <a:off x="6754468" y="280651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9</a:t>
              </a:r>
            </a:p>
          </p:txBody>
        </p:sp>
        <p:sp>
          <p:nvSpPr>
            <p:cNvPr id="45" name="slot3">
              <a:extLst>
                <a:ext uri="{FF2B5EF4-FFF2-40B4-BE49-F238E27FC236}">
                  <a16:creationId xmlns:a16="http://schemas.microsoft.com/office/drawing/2014/main" id="{17D8586A-49DB-237F-2450-3ACC962C2893}"/>
                </a:ext>
              </a:extLst>
            </p:cNvPr>
            <p:cNvSpPr>
              <a:spLocks/>
            </p:cNvSpPr>
            <p:nvPr/>
          </p:nvSpPr>
          <p:spPr bwMode="auto">
            <a:xfrm>
              <a:off x="7029575" y="280651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1</a:t>
              </a:r>
            </a:p>
          </p:txBody>
        </p:sp>
        <p:sp>
          <p:nvSpPr>
            <p:cNvPr id="46" name="slot3">
              <a:extLst>
                <a:ext uri="{FF2B5EF4-FFF2-40B4-BE49-F238E27FC236}">
                  <a16:creationId xmlns:a16="http://schemas.microsoft.com/office/drawing/2014/main" id="{AEDF8F89-0058-2673-E98C-69500FFA5E6A}"/>
                </a:ext>
              </a:extLst>
            </p:cNvPr>
            <p:cNvSpPr>
              <a:spLocks/>
            </p:cNvSpPr>
            <p:nvPr/>
          </p:nvSpPr>
          <p:spPr bwMode="auto">
            <a:xfrm>
              <a:off x="7304682" y="280651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4</a:t>
              </a:r>
            </a:p>
          </p:txBody>
        </p:sp>
        <p:sp>
          <p:nvSpPr>
            <p:cNvPr id="48" name="slot3">
              <a:extLst>
                <a:ext uri="{FF2B5EF4-FFF2-40B4-BE49-F238E27FC236}">
                  <a16:creationId xmlns:a16="http://schemas.microsoft.com/office/drawing/2014/main" id="{542AC8D0-762A-CB64-257D-BAF3D305E470}"/>
                </a:ext>
              </a:extLst>
            </p:cNvPr>
            <p:cNvSpPr>
              <a:spLocks/>
            </p:cNvSpPr>
            <p:nvPr/>
          </p:nvSpPr>
          <p:spPr bwMode="auto">
            <a:xfrm>
              <a:off x="7579788" y="280651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4</a:t>
              </a:r>
            </a:p>
          </p:txBody>
        </p:sp>
        <p:sp>
          <p:nvSpPr>
            <p:cNvPr id="51" name="Text Box 5">
              <a:extLst>
                <a:ext uri="{FF2B5EF4-FFF2-40B4-BE49-F238E27FC236}">
                  <a16:creationId xmlns:a16="http://schemas.microsoft.com/office/drawing/2014/main" id="{9A1CC778-9832-D917-4466-D0DE1F5F45B4}"/>
                </a:ext>
              </a:extLst>
            </p:cNvPr>
            <p:cNvSpPr txBox="1">
              <a:spLocks noChangeArrowheads="1"/>
            </p:cNvSpPr>
            <p:nvPr/>
          </p:nvSpPr>
          <p:spPr bwMode="auto">
            <a:xfrm>
              <a:off x="5654040" y="2495550"/>
              <a:ext cx="1214438" cy="260381"/>
            </a:xfrm>
            <a:prstGeom prst="rect">
              <a:avLst/>
            </a:prstGeom>
            <a:noFill/>
            <a:ln w="38100">
              <a:noFill/>
              <a:miter lim="800000"/>
              <a:headEnd/>
              <a:tailEnd/>
            </a:ln>
            <a:effectLst/>
          </p:spPr>
          <p:txBody>
            <a:bodyPr wrap="none" lIns="0" tIns="0" rIns="0" bIns="0" anchor="ctr"/>
            <a:lstStyle>
              <a:defPPr>
                <a:defRPr lang="en-US"/>
              </a:defPPr>
              <a:lvl1pPr algn="ctr">
                <a:defRPr sz="2400" b="1" i="1">
                  <a:solidFill>
                    <a:srgbClr val="646464"/>
                  </a:solidFill>
                  <a:latin typeface="Crimson Text" panose="02000503000000000000" pitchFamily="2" charset="0"/>
                </a:defRPr>
              </a:lvl1pPr>
              <a:lvl2pPr marL="742950" indent="-285750">
                <a:defRPr sz="2800" u="sng">
                  <a:latin typeface="Times New Roman" pitchFamily="18" charset="0"/>
                  <a:ea typeface="ＭＳ Ｐゴシック" charset="-128"/>
                </a:defRPr>
              </a:lvl2pPr>
              <a:lvl3pPr marL="1143000" indent="-228600">
                <a:defRPr sz="2800" u="sng">
                  <a:latin typeface="Times New Roman" pitchFamily="18" charset="0"/>
                  <a:ea typeface="ＭＳ Ｐゴシック" charset="-128"/>
                </a:defRPr>
              </a:lvl3pPr>
              <a:lvl4pPr marL="1600200" indent="-228600">
                <a:defRPr sz="2800" u="sng">
                  <a:latin typeface="Times New Roman" pitchFamily="18" charset="0"/>
                  <a:ea typeface="ＭＳ Ｐゴシック" charset="-128"/>
                </a:defRPr>
              </a:lvl4pPr>
              <a:lvl5pPr marL="2057400" indent="-228600">
                <a:defRPr sz="2800" u="sng">
                  <a:latin typeface="Times New Roman" pitchFamily="18" charset="0"/>
                  <a:ea typeface="ＭＳ Ｐゴシック" charset="-128"/>
                </a:defRPr>
              </a:lvl5pPr>
              <a:lvl6pPr marL="2514600" indent="-228600" algn="ctr" eaLnBrk="0" fontAlgn="base" hangingPunct="0">
                <a:spcBef>
                  <a:spcPct val="0"/>
                </a:spcBef>
                <a:spcAft>
                  <a:spcPct val="0"/>
                </a:spcAft>
                <a:defRPr sz="2800" u="sng">
                  <a:latin typeface="Times New Roman" pitchFamily="18" charset="0"/>
                  <a:ea typeface="ＭＳ Ｐゴシック" charset="-128"/>
                </a:defRPr>
              </a:lvl6pPr>
              <a:lvl7pPr marL="2971800" indent="-228600" algn="ctr" eaLnBrk="0" fontAlgn="base" hangingPunct="0">
                <a:spcBef>
                  <a:spcPct val="0"/>
                </a:spcBef>
                <a:spcAft>
                  <a:spcPct val="0"/>
                </a:spcAft>
                <a:defRPr sz="2800" u="sng">
                  <a:latin typeface="Times New Roman" pitchFamily="18" charset="0"/>
                  <a:ea typeface="ＭＳ Ｐゴシック" charset="-128"/>
                </a:defRPr>
              </a:lvl7pPr>
              <a:lvl8pPr marL="3429000" indent="-228600" algn="ctr" eaLnBrk="0" fontAlgn="base" hangingPunct="0">
                <a:spcBef>
                  <a:spcPct val="0"/>
                </a:spcBef>
                <a:spcAft>
                  <a:spcPct val="0"/>
                </a:spcAft>
                <a:defRPr sz="2800" u="sng">
                  <a:latin typeface="Times New Roman" pitchFamily="18" charset="0"/>
                  <a:ea typeface="ＭＳ Ｐゴシック" charset="-128"/>
                </a:defRPr>
              </a:lvl8pPr>
              <a:lvl9pPr marL="3886200" indent="-228600" algn="ctr" eaLnBrk="0" fontAlgn="base" hangingPunct="0">
                <a:spcBef>
                  <a:spcPct val="0"/>
                </a:spcBef>
                <a:spcAft>
                  <a:spcPct val="0"/>
                </a:spcAft>
                <a:defRPr sz="2800" u="sng">
                  <a:latin typeface="Times New Roman" pitchFamily="18" charset="0"/>
                  <a:ea typeface="ＭＳ Ｐゴシック" charset="-128"/>
                </a:defRPr>
              </a:lvl9pPr>
            </a:lstStyle>
            <a:p>
              <a:pPr algn="l"/>
              <a:r>
                <a:rPr lang="en-US" dirty="0"/>
                <a:t>Original Data</a:t>
              </a:r>
            </a:p>
          </p:txBody>
        </p:sp>
        <p:sp>
          <p:nvSpPr>
            <p:cNvPr id="58" name="slot3">
              <a:extLst>
                <a:ext uri="{FF2B5EF4-FFF2-40B4-BE49-F238E27FC236}">
                  <a16:creationId xmlns:a16="http://schemas.microsoft.com/office/drawing/2014/main" id="{4D420C56-B162-0B63-B34D-E53A03FFC63B}"/>
                </a:ext>
              </a:extLst>
            </p:cNvPr>
            <p:cNvSpPr>
              <a:spLocks/>
            </p:cNvSpPr>
            <p:nvPr/>
          </p:nvSpPr>
          <p:spPr bwMode="auto">
            <a:xfrm>
              <a:off x="7854108" y="2806510"/>
              <a:ext cx="274320" cy="274320"/>
            </a:xfrm>
            <a:prstGeom prst="rect">
              <a:avLst/>
            </a:prstGeom>
            <a:solidFill>
              <a:schemeClr val="accent6"/>
            </a:solidFill>
            <a:ln w="12700" cap="rnd">
              <a:solidFill>
                <a:srgbClr val="646464"/>
              </a:solid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8</a:t>
              </a:r>
            </a:p>
          </p:txBody>
        </p:sp>
      </p:grpSp>
      <p:sp>
        <p:nvSpPr>
          <p:cNvPr id="59" name="key4-2">
            <a:extLst>
              <a:ext uri="{FF2B5EF4-FFF2-40B4-BE49-F238E27FC236}">
                <a16:creationId xmlns:a16="http://schemas.microsoft.com/office/drawing/2014/main" id="{E711C81D-DB5B-FD7A-EA5E-CC899DA26E6B}"/>
              </a:ext>
            </a:extLst>
          </p:cNvPr>
          <p:cNvSpPr>
            <a:spLocks/>
          </p:cNvSpPr>
          <p:nvPr/>
        </p:nvSpPr>
        <p:spPr bwMode="auto">
          <a:xfrm>
            <a:off x="6748556" y="4050030"/>
            <a:ext cx="274320" cy="274320"/>
          </a:xfrm>
          <a:prstGeom prst="rect">
            <a:avLst/>
          </a:prstGeom>
          <a:noFill/>
          <a:ln w="12700" cap="rnd">
            <a:no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4</a:t>
            </a:r>
          </a:p>
        </p:txBody>
      </p:sp>
      <p:sp>
        <p:nvSpPr>
          <p:cNvPr id="61" name="key4-3">
            <a:extLst>
              <a:ext uri="{FF2B5EF4-FFF2-40B4-BE49-F238E27FC236}">
                <a16:creationId xmlns:a16="http://schemas.microsoft.com/office/drawing/2014/main" id="{A33AEFED-61AB-2298-A199-4E35C610A2AE}"/>
              </a:ext>
            </a:extLst>
          </p:cNvPr>
          <p:cNvSpPr>
            <a:spLocks/>
          </p:cNvSpPr>
          <p:nvPr/>
        </p:nvSpPr>
        <p:spPr bwMode="auto">
          <a:xfrm>
            <a:off x="7029574" y="4050030"/>
            <a:ext cx="274320" cy="274320"/>
          </a:xfrm>
          <a:prstGeom prst="rect">
            <a:avLst/>
          </a:prstGeom>
          <a:noFill/>
          <a:ln w="12700" cap="rnd">
            <a:noFill/>
            <a:round/>
            <a:headEnd type="none" w="sm" len="sm"/>
            <a:tailEnd type="none" w="sm" len="sm"/>
          </a:ln>
        </p:spPr>
        <p:txBody>
          <a:bodyPr lIns="0" tIns="0" rIns="0" bIns="0" anchor="ctr" anchorCtr="0"/>
          <a:lstStyle/>
          <a:p>
            <a:pPr algn="ctr"/>
            <a:r>
              <a:rPr lang="en-US" sz="1200" b="1" dirty="0">
                <a:solidFill>
                  <a:schemeClr val="tx1">
                    <a:lumMod val="65000"/>
                    <a:lumOff val="35000"/>
                  </a:schemeClr>
                </a:solidFill>
                <a:latin typeface="Inconsolata" panose="00000509000000000000" pitchFamily="49" charset="0"/>
                <a:ea typeface="Proxima Nova" charset="0"/>
                <a:cs typeface="Proxima Nova" charset="0"/>
              </a:rPr>
              <a:t>4</a:t>
            </a:r>
          </a:p>
        </p:txBody>
      </p:sp>
      <p:sp>
        <p:nvSpPr>
          <p:cNvPr id="62" name="Highlight Box">
            <a:extLst>
              <a:ext uri="{FF2B5EF4-FFF2-40B4-BE49-F238E27FC236}">
                <a16:creationId xmlns:a16="http://schemas.microsoft.com/office/drawing/2014/main" id="{D84AB7CA-45C4-1650-E16A-36093117FB6F}"/>
              </a:ext>
            </a:extLst>
          </p:cNvPr>
          <p:cNvSpPr/>
          <p:nvPr/>
        </p:nvSpPr>
        <p:spPr>
          <a:xfrm>
            <a:off x="5730240" y="1489710"/>
            <a:ext cx="2651760" cy="548640"/>
          </a:xfrm>
          <a:prstGeom prst="roundRect">
            <a:avLst>
              <a:gd name="adj" fmla="val 4675"/>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B0F4D29-FA34-721F-8FD4-1AEEC3B4ABC5}"/>
              </a:ext>
            </a:extLst>
          </p:cNvPr>
          <p:cNvSpPr txBox="1"/>
          <p:nvPr/>
        </p:nvSpPr>
        <p:spPr>
          <a:xfrm>
            <a:off x="6596553" y="3381829"/>
            <a:ext cx="612668" cy="369332"/>
          </a:xfrm>
          <a:prstGeom prst="rect">
            <a:avLst/>
          </a:prstGeom>
          <a:noFill/>
        </p:spPr>
        <p:txBody>
          <a:bodyPr wrap="none" rtlCol="0">
            <a:spAutoFit/>
          </a:bodyPr>
          <a:lstStyle/>
          <a:p>
            <a:r>
              <a:rPr lang="en-US" b="1" i="1" dirty="0">
                <a:solidFill>
                  <a:schemeClr val="accent1"/>
                </a:solidFill>
              </a:rPr>
              <a:t>Skip!</a:t>
            </a:r>
          </a:p>
        </p:txBody>
      </p:sp>
      <p:sp>
        <p:nvSpPr>
          <p:cNvPr id="8" name="TextBox 7">
            <a:extLst>
              <a:ext uri="{FF2B5EF4-FFF2-40B4-BE49-F238E27FC236}">
                <a16:creationId xmlns:a16="http://schemas.microsoft.com/office/drawing/2014/main" id="{4829D1E0-A19C-6E95-F5DD-ECB88B647D90}"/>
              </a:ext>
            </a:extLst>
          </p:cNvPr>
          <p:cNvSpPr txBox="1"/>
          <p:nvPr/>
        </p:nvSpPr>
        <p:spPr>
          <a:xfrm>
            <a:off x="7543800" y="3381829"/>
            <a:ext cx="1422184" cy="369332"/>
          </a:xfrm>
          <a:prstGeom prst="rect">
            <a:avLst/>
          </a:prstGeom>
          <a:noFill/>
        </p:spPr>
        <p:txBody>
          <a:bodyPr wrap="none" rtlCol="0">
            <a:spAutoFit/>
          </a:bodyPr>
          <a:lstStyle/>
          <a:p>
            <a:r>
              <a:rPr lang="en-US" b="1" i="1" dirty="0">
                <a:solidFill>
                  <a:schemeClr val="accent1"/>
                </a:solidFill>
              </a:rPr>
              <a:t>Skip and done!</a:t>
            </a:r>
          </a:p>
        </p:txBody>
      </p:sp>
    </p:spTree>
    <p:extLst>
      <p:ext uri="{BB962C8B-B14F-4D97-AF65-F5344CB8AC3E}">
        <p14:creationId xmlns:p14="http://schemas.microsoft.com/office/powerpoint/2010/main" val="3669085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5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250"/>
                                        <p:tgtEl>
                                          <p:spTgt spid="60"/>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8"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25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25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grpId="0" nodeType="clickEffect">
                                  <p:stCondLst>
                                    <p:cond delay="0"/>
                                  </p:stCondLst>
                                  <p:childTnLst>
                                    <p:animMotion origin="layout" path="M -3.33333E-6 2.59259E-6 L 0.03004 0.00031 " pathEditMode="relative" rAng="0" ptsTypes="AA">
                                      <p:cBhvr>
                                        <p:cTn id="30" dur="250" fill="hold"/>
                                        <p:tgtEl>
                                          <p:spTgt spid="15"/>
                                        </p:tgtEl>
                                        <p:attrNameLst>
                                          <p:attrName>ppt_x</p:attrName>
                                          <p:attrName>ppt_y</p:attrName>
                                        </p:attrNameLst>
                                      </p:cBhvr>
                                      <p:rCtr x="1493" y="0"/>
                                    </p:animMotion>
                                  </p:childTnLst>
                                </p:cTn>
                              </p:par>
                            </p:childTnLst>
                          </p:cTn>
                        </p:par>
                        <p:par>
                          <p:cTn id="31" fill="hold">
                            <p:stCondLst>
                              <p:cond delay="250"/>
                            </p:stCondLst>
                            <p:childTnLst>
                              <p:par>
                                <p:cTn id="32" presetID="10" presetClass="entr" presetSubtype="0"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25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grpId="1" nodeType="clickEffect">
                                  <p:stCondLst>
                                    <p:cond delay="0"/>
                                  </p:stCondLst>
                                  <p:childTnLst>
                                    <p:animMotion origin="layout" path="M 0.03004 0.00031 L 0.06007 0.00031 " pathEditMode="relative" rAng="0" ptsTypes="AA">
                                      <p:cBhvr>
                                        <p:cTn id="38" dur="250" fill="hold"/>
                                        <p:tgtEl>
                                          <p:spTgt spid="15"/>
                                        </p:tgtEl>
                                        <p:attrNameLst>
                                          <p:attrName>ppt_x</p:attrName>
                                          <p:attrName>ppt_y</p:attrName>
                                        </p:attrNameLst>
                                      </p:cBhvr>
                                      <p:rCtr x="1493" y="0"/>
                                    </p:animMotion>
                                  </p:childTnLst>
                                </p:cTn>
                              </p:par>
                            </p:childTnLst>
                          </p:cTn>
                        </p:par>
                        <p:par>
                          <p:cTn id="39" fill="hold">
                            <p:stCondLst>
                              <p:cond delay="250"/>
                            </p:stCondLst>
                            <p:childTnLst>
                              <p:par>
                                <p:cTn id="40" presetID="10"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25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0.06007 0.00031 L 0.09011 0.00031 " pathEditMode="relative" rAng="0" ptsTypes="AA">
                                      <p:cBhvr>
                                        <p:cTn id="46" dur="250" fill="hold"/>
                                        <p:tgtEl>
                                          <p:spTgt spid="15"/>
                                        </p:tgtEl>
                                        <p:attrNameLst>
                                          <p:attrName>ppt_x</p:attrName>
                                          <p:attrName>ppt_y</p:attrName>
                                        </p:attrNameLst>
                                      </p:cBhvr>
                                      <p:rCtr x="1493"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6" nodeType="clickEffect">
                                  <p:stCondLst>
                                    <p:cond delay="0"/>
                                  </p:stCondLst>
                                  <p:childTnLst>
                                    <p:animMotion origin="layout" path="M -3.33333E-6 1.11111E-6 L 0.03004 1.11111E-6 " pathEditMode="relative" rAng="0" ptsTypes="AA">
                                      <p:cBhvr>
                                        <p:cTn id="50" dur="500" fill="hold"/>
                                        <p:tgtEl>
                                          <p:spTgt spid="32"/>
                                        </p:tgtEl>
                                        <p:attrNameLst>
                                          <p:attrName>ppt_x</p:attrName>
                                          <p:attrName>ppt_y</p:attrName>
                                        </p:attrNameLst>
                                      </p:cBhvr>
                                      <p:rCtr x="1493" y="0"/>
                                    </p:animMotion>
                                  </p:childTnLst>
                                </p:cTn>
                              </p:par>
                              <p:par>
                                <p:cTn id="51" presetID="63" presetClass="path" presetSubtype="0" accel="50000" decel="50000" fill="hold" grpId="4" nodeType="withEffect">
                                  <p:stCondLst>
                                    <p:cond delay="0"/>
                                  </p:stCondLst>
                                  <p:childTnLst>
                                    <p:animMotion origin="layout" path="M 1.94444E-6 1.11111E-6 L 0.03003 -0.00093 " pathEditMode="relative" rAng="0" ptsTypes="AA">
                                      <p:cBhvr>
                                        <p:cTn id="52" dur="500" fill="hold"/>
                                        <p:tgtEl>
                                          <p:spTgt spid="34"/>
                                        </p:tgtEl>
                                        <p:attrNameLst>
                                          <p:attrName>ppt_x</p:attrName>
                                          <p:attrName>ppt_y</p:attrName>
                                        </p:attrNameLst>
                                      </p:cBhvr>
                                      <p:rCtr x="1493" y="-62"/>
                                    </p:animMotion>
                                  </p:childTnLst>
                                </p:cTn>
                              </p:par>
                              <p:par>
                                <p:cTn id="53" presetID="63" presetClass="path" presetSubtype="0" accel="50000" decel="50000" fill="hold" grpId="3" nodeType="withEffect">
                                  <p:stCondLst>
                                    <p:cond delay="0"/>
                                  </p:stCondLst>
                                  <p:childTnLst>
                                    <p:animMotion origin="layout" path="M -2.77778E-6 1.11111E-6 L 0.02986 1.11111E-6 " pathEditMode="relative" rAng="0" ptsTypes="AA">
                                      <p:cBhvr>
                                        <p:cTn id="54" dur="500" fill="hold"/>
                                        <p:tgtEl>
                                          <p:spTgt spid="35"/>
                                        </p:tgtEl>
                                        <p:attrNameLst>
                                          <p:attrName>ppt_x</p:attrName>
                                          <p:attrName>ppt_y</p:attrName>
                                        </p:attrNameLst>
                                      </p:cBhvr>
                                      <p:rCtr x="1493" y="0"/>
                                    </p:animMotion>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25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09011 0.00031 L 0.12014 0.00031 " pathEditMode="relative" rAng="0" ptsTypes="AA">
                                      <p:cBhvr>
                                        <p:cTn id="62" dur="250" fill="hold"/>
                                        <p:tgtEl>
                                          <p:spTgt spid="15"/>
                                        </p:tgtEl>
                                        <p:attrNameLst>
                                          <p:attrName>ppt_x</p:attrName>
                                          <p:attrName>ppt_y</p:attrName>
                                        </p:attrNameLst>
                                      </p:cBhvr>
                                      <p:rCtr x="1493" y="0"/>
                                    </p:animMotion>
                                  </p:childTnLst>
                                </p:cTn>
                              </p:par>
                            </p:childTnLst>
                          </p:cTn>
                        </p:par>
                        <p:par>
                          <p:cTn id="63" fill="hold">
                            <p:stCondLst>
                              <p:cond delay="250"/>
                            </p:stCondLst>
                            <p:childTnLst>
                              <p:par>
                                <p:cTn id="64" presetID="10" presetClass="entr" presetSubtype="0" fill="hold" grpId="0" nodeType="afterEffect">
                                  <p:stCondLst>
                                    <p:cond delay="0"/>
                                  </p:stCondLst>
                                  <p:iterate type="lt">
                                    <p:tmPct val="0"/>
                                  </p:iterate>
                                  <p:childTnLst>
                                    <p:set>
                                      <p:cBhvr>
                                        <p:cTn id="65" dur="1" fill="hold">
                                          <p:stCondLst>
                                            <p:cond delay="0"/>
                                          </p:stCondLst>
                                        </p:cTn>
                                        <p:tgtEl>
                                          <p:spTgt spid="7"/>
                                        </p:tgtEl>
                                        <p:attrNameLst>
                                          <p:attrName>style.visibility</p:attrName>
                                        </p:attrNameLst>
                                      </p:cBhvr>
                                      <p:to>
                                        <p:strVal val="visible"/>
                                      </p:to>
                                    </p:set>
                                    <p:animEffect transition="in" filter="fade">
                                      <p:cBhvr>
                                        <p:cTn id="66" dur="25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iterate type="lt">
                                    <p:tmPct val="0"/>
                                  </p:iterate>
                                  <p:childTnLst>
                                    <p:animEffect transition="out" filter="fade">
                                      <p:cBhvr>
                                        <p:cTn id="70" dur="250"/>
                                        <p:tgtEl>
                                          <p:spTgt spid="7"/>
                                        </p:tgtEl>
                                      </p:cBhvr>
                                    </p:animEffect>
                                    <p:set>
                                      <p:cBhvr>
                                        <p:cTn id="71" dur="1" fill="hold">
                                          <p:stCondLst>
                                            <p:cond delay="249"/>
                                          </p:stCondLst>
                                        </p:cTn>
                                        <p:tgtEl>
                                          <p:spTgt spid="7"/>
                                        </p:tgtEl>
                                        <p:attrNameLst>
                                          <p:attrName>style.visibility</p:attrName>
                                        </p:attrNameLst>
                                      </p:cBhvr>
                                      <p:to>
                                        <p:strVal val="hidden"/>
                                      </p:to>
                                    </p:set>
                                  </p:childTnLst>
                                </p:cTn>
                              </p:par>
                            </p:childTnLst>
                          </p:cTn>
                        </p:par>
                        <p:par>
                          <p:cTn id="72" fill="hold">
                            <p:stCondLst>
                              <p:cond delay="250"/>
                            </p:stCondLst>
                            <p:childTnLst>
                              <p:par>
                                <p:cTn id="73" presetID="42" presetClass="path" presetSubtype="0" accel="50000" decel="50000" fill="hold" grpId="4" nodeType="afterEffect">
                                  <p:stCondLst>
                                    <p:cond delay="0"/>
                                  </p:stCondLst>
                                  <p:childTnLst>
                                    <p:animMotion origin="layout" path="M 0.12014 0.00031 L 0.15018 0.00154 " pathEditMode="relative" rAng="0" ptsTypes="AA">
                                      <p:cBhvr>
                                        <p:cTn id="74" dur="250" fill="hold"/>
                                        <p:tgtEl>
                                          <p:spTgt spid="15"/>
                                        </p:tgtEl>
                                        <p:attrNameLst>
                                          <p:attrName>ppt_x</p:attrName>
                                          <p:attrName>ppt_y</p:attrName>
                                        </p:attrNameLst>
                                      </p:cBhvr>
                                      <p:rCtr x="1493" y="62"/>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grpId="7" nodeType="clickEffect">
                                  <p:stCondLst>
                                    <p:cond delay="0"/>
                                  </p:stCondLst>
                                  <p:childTnLst>
                                    <p:animMotion origin="layout" path="M 0.03004 1.11111E-6 L 0.06007 1.11111E-6 " pathEditMode="relative" rAng="0" ptsTypes="AA">
                                      <p:cBhvr>
                                        <p:cTn id="78" dur="500" fill="hold"/>
                                        <p:tgtEl>
                                          <p:spTgt spid="32"/>
                                        </p:tgtEl>
                                        <p:attrNameLst>
                                          <p:attrName>ppt_x</p:attrName>
                                          <p:attrName>ppt_y</p:attrName>
                                        </p:attrNameLst>
                                      </p:cBhvr>
                                      <p:rCtr x="1493" y="0"/>
                                    </p:animMotion>
                                  </p:childTnLst>
                                </p:cTn>
                              </p:par>
                              <p:par>
                                <p:cTn id="79" presetID="63" presetClass="path" presetSubtype="0" accel="50000" decel="50000" fill="hold" grpId="5" nodeType="withEffect">
                                  <p:stCondLst>
                                    <p:cond delay="0"/>
                                  </p:stCondLst>
                                  <p:childTnLst>
                                    <p:animMotion origin="layout" path="M 0.03003 -0.00093 L 0.05989 1.11111E-6 " pathEditMode="relative" rAng="0" ptsTypes="AA">
                                      <p:cBhvr>
                                        <p:cTn id="80" dur="500" fill="hold"/>
                                        <p:tgtEl>
                                          <p:spTgt spid="34"/>
                                        </p:tgtEl>
                                        <p:attrNameLst>
                                          <p:attrName>ppt_x</p:attrName>
                                          <p:attrName>ppt_y</p:attrName>
                                        </p:attrNameLst>
                                      </p:cBhvr>
                                      <p:rCtr x="1493" y="31"/>
                                    </p:animMotion>
                                  </p:childTnLst>
                                </p:cTn>
                              </p:par>
                              <p:par>
                                <p:cTn id="81" presetID="63" presetClass="path" presetSubtype="0" accel="50000" decel="50000" fill="hold" grpId="4" nodeType="withEffect">
                                  <p:stCondLst>
                                    <p:cond delay="0"/>
                                  </p:stCondLst>
                                  <p:childTnLst>
                                    <p:animMotion origin="layout" path="M 0.02986 1.11111E-6 L 0.08993 1.11111E-6 " pathEditMode="relative" rAng="0" ptsTypes="AA">
                                      <p:cBhvr>
                                        <p:cTn id="82" dur="500" fill="hold"/>
                                        <p:tgtEl>
                                          <p:spTgt spid="35"/>
                                        </p:tgtEl>
                                        <p:attrNameLst>
                                          <p:attrName>ppt_x</p:attrName>
                                          <p:attrName>ppt_y</p:attrName>
                                        </p:attrNameLst>
                                      </p:cBhvr>
                                      <p:rCtr x="3003" y="0"/>
                                    </p:animMotion>
                                  </p:childTnLst>
                                </p:cTn>
                              </p:par>
                              <p:par>
                                <p:cTn id="83" presetID="63" presetClass="path" presetSubtype="0" accel="50000" decel="50000" fill="hold" grpId="1" nodeType="withEffect">
                                  <p:stCondLst>
                                    <p:cond delay="0"/>
                                  </p:stCondLst>
                                  <p:childTnLst>
                                    <p:animMotion origin="layout" path="M -3.33333E-6 1.11111E-6 L 0.03004 1.11111E-6 " pathEditMode="relative" rAng="0" ptsTypes="AA">
                                      <p:cBhvr>
                                        <p:cTn id="84" dur="500" fill="hold"/>
                                        <p:tgtEl>
                                          <p:spTgt spid="36"/>
                                        </p:tgtEl>
                                        <p:attrNameLst>
                                          <p:attrName>ppt_x</p:attrName>
                                          <p:attrName>ppt_y</p:attrName>
                                        </p:attrNameLst>
                                      </p:cBhvr>
                                      <p:rCtr x="1493" y="0"/>
                                    </p:animMotion>
                                  </p:childTnLst>
                                </p:cTn>
                              </p:par>
                            </p:childTnLst>
                          </p:cTn>
                        </p:par>
                        <p:par>
                          <p:cTn id="85" fill="hold">
                            <p:stCondLst>
                              <p:cond delay="500"/>
                            </p:stCondLst>
                            <p:childTnLst>
                              <p:par>
                                <p:cTn id="86" presetID="10" presetClass="exit" presetSubtype="0" fill="hold" grpId="5" nodeType="afterEffect">
                                  <p:stCondLst>
                                    <p:cond delay="0"/>
                                  </p:stCondLst>
                                  <p:childTnLst>
                                    <p:animEffect transition="out" filter="fade">
                                      <p:cBhvr>
                                        <p:cTn id="87" dur="250"/>
                                        <p:tgtEl>
                                          <p:spTgt spid="35"/>
                                        </p:tgtEl>
                                      </p:cBhvr>
                                    </p:animEffect>
                                    <p:set>
                                      <p:cBhvr>
                                        <p:cTn id="88" dur="1" fill="hold">
                                          <p:stCondLst>
                                            <p:cond delay="249"/>
                                          </p:stCondLst>
                                        </p:cTn>
                                        <p:tgtEl>
                                          <p:spTgt spid="35"/>
                                        </p:tgtEl>
                                        <p:attrNameLst>
                                          <p:attrName>style.visibility</p:attrName>
                                        </p:attrNameLst>
                                      </p:cBhvr>
                                      <p:to>
                                        <p:strVal val="hidden"/>
                                      </p:to>
                                    </p:set>
                                  </p:childTnLst>
                                </p:cTn>
                              </p:par>
                            </p:childTnLst>
                          </p:cTn>
                        </p:par>
                        <p:par>
                          <p:cTn id="89" fill="hold">
                            <p:stCondLst>
                              <p:cond delay="750"/>
                            </p:stCondLst>
                            <p:childTnLst>
                              <p:par>
                                <p:cTn id="90" presetID="10" presetClass="entr" presetSubtype="0" fill="hold" grpId="0" nodeType="after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25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5" nodeType="clickEffect">
                                  <p:stCondLst>
                                    <p:cond delay="0"/>
                                  </p:stCondLst>
                                  <p:childTnLst>
                                    <p:animMotion origin="layout" path="M 0.15018 0.00154 L 0.18021 0.00154 " pathEditMode="relative" rAng="0" ptsTypes="AA">
                                      <p:cBhvr>
                                        <p:cTn id="96" dur="250" fill="hold"/>
                                        <p:tgtEl>
                                          <p:spTgt spid="15"/>
                                        </p:tgtEl>
                                        <p:attrNameLst>
                                          <p:attrName>ppt_x</p:attrName>
                                          <p:attrName>ppt_y</p:attrName>
                                        </p:attrNameLst>
                                      </p:cBhvr>
                                      <p:rCtr x="1493" y="0"/>
                                    </p:animMotion>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6"/>
                                        </p:tgtEl>
                                        <p:attrNameLst>
                                          <p:attrName>style.visibility</p:attrName>
                                        </p:attrNameLst>
                                      </p:cBhvr>
                                      <p:to>
                                        <p:strVal val="visible"/>
                                      </p:to>
                                    </p:set>
                                    <p:animEffect transition="in" filter="fade">
                                      <p:cBhvr>
                                        <p:cTn id="101" dur="250"/>
                                        <p:tgtEl>
                                          <p:spTgt spid="6"/>
                                        </p:tgtEl>
                                      </p:cBhvr>
                                    </p:animEffect>
                                  </p:childTnLst>
                                </p:cTn>
                              </p:par>
                            </p:childTnLst>
                          </p:cTn>
                        </p:par>
                        <p:par>
                          <p:cTn id="102" fill="hold">
                            <p:stCondLst>
                              <p:cond delay="250"/>
                            </p:stCondLst>
                            <p:childTnLst>
                              <p:par>
                                <p:cTn id="103" presetID="10" presetClass="entr" presetSubtype="0" fill="hold" grpId="0"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fade">
                                      <p:cBhvr>
                                        <p:cTn id="105" dur="250"/>
                                        <p:tgtEl>
                                          <p:spTgt spid="59"/>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decel="50000" fill="hold" grpId="6" nodeType="clickEffect">
                                  <p:stCondLst>
                                    <p:cond delay="0"/>
                                  </p:stCondLst>
                                  <p:childTnLst>
                                    <p:animMotion origin="layout" path="M 0.18021 0.00154 L 0.21025 0.00154 " pathEditMode="relative" rAng="0" ptsTypes="AA">
                                      <p:cBhvr>
                                        <p:cTn id="109" dur="250" fill="hold"/>
                                        <p:tgtEl>
                                          <p:spTgt spid="15"/>
                                        </p:tgtEl>
                                        <p:attrNameLst>
                                          <p:attrName>ppt_x</p:attrName>
                                          <p:attrName>ppt_y</p:attrName>
                                        </p:attrNameLst>
                                      </p:cBhvr>
                                      <p:rCtr x="1493" y="0"/>
                                    </p:animMotion>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fade">
                                      <p:cBhvr>
                                        <p:cTn id="114" dur="250"/>
                                        <p:tgtEl>
                                          <p:spTgt spid="61"/>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7" nodeType="clickEffect">
                                  <p:stCondLst>
                                    <p:cond delay="0"/>
                                  </p:stCondLst>
                                  <p:childTnLst>
                                    <p:animMotion origin="layout" path="M 0.21025 0.00154 L 0.24028 0.00154 " pathEditMode="relative" rAng="0" ptsTypes="AA">
                                      <p:cBhvr>
                                        <p:cTn id="118" dur="250" fill="hold"/>
                                        <p:tgtEl>
                                          <p:spTgt spid="15"/>
                                        </p:tgtEl>
                                        <p:attrNameLst>
                                          <p:attrName>ppt_x</p:attrName>
                                          <p:attrName>ppt_y</p:attrName>
                                        </p:attrNameLst>
                                      </p:cBhvr>
                                      <p:rCtr x="1493" y="0"/>
                                    </p:animMotion>
                                  </p:childTnLst>
                                </p:cTn>
                              </p:par>
                            </p:childTnLst>
                          </p:cTn>
                        </p:par>
                        <p:par>
                          <p:cTn id="119" fill="hold">
                            <p:stCondLst>
                              <p:cond delay="250"/>
                            </p:stCondLst>
                            <p:childTnLst>
                              <p:par>
                                <p:cTn id="120" presetID="53" presetClass="entr" presetSubtype="16" fill="hold" grpId="0" nodeType="afterEffect">
                                  <p:stCondLst>
                                    <p:cond delay="0"/>
                                  </p:stCondLst>
                                  <p:iterate type="lt">
                                    <p:tmPct val="0"/>
                                  </p:iterate>
                                  <p:childTnLst>
                                    <p:set>
                                      <p:cBhvr>
                                        <p:cTn id="121" dur="1" fill="hold">
                                          <p:stCondLst>
                                            <p:cond delay="0"/>
                                          </p:stCondLst>
                                        </p:cTn>
                                        <p:tgtEl>
                                          <p:spTgt spid="8"/>
                                        </p:tgtEl>
                                        <p:attrNameLst>
                                          <p:attrName>style.visibility</p:attrName>
                                        </p:attrNameLst>
                                      </p:cBhvr>
                                      <p:to>
                                        <p:strVal val="visible"/>
                                      </p:to>
                                    </p:set>
                                    <p:anim calcmode="lin" valueType="num">
                                      <p:cBhvr>
                                        <p:cTn id="122" dur="250" fill="hold"/>
                                        <p:tgtEl>
                                          <p:spTgt spid="8"/>
                                        </p:tgtEl>
                                        <p:attrNameLst>
                                          <p:attrName>ppt_w</p:attrName>
                                        </p:attrNameLst>
                                      </p:cBhvr>
                                      <p:tavLst>
                                        <p:tav tm="0">
                                          <p:val>
                                            <p:fltVal val="0"/>
                                          </p:val>
                                        </p:tav>
                                        <p:tav tm="100000">
                                          <p:val>
                                            <p:strVal val="#ppt_w"/>
                                          </p:val>
                                        </p:tav>
                                      </p:tavLst>
                                    </p:anim>
                                    <p:anim calcmode="lin" valueType="num">
                                      <p:cBhvr>
                                        <p:cTn id="123" dur="250" fill="hold"/>
                                        <p:tgtEl>
                                          <p:spTgt spid="8"/>
                                        </p:tgtEl>
                                        <p:attrNameLst>
                                          <p:attrName>ppt_h</p:attrName>
                                        </p:attrNameLst>
                                      </p:cBhvr>
                                      <p:tavLst>
                                        <p:tav tm="0">
                                          <p:val>
                                            <p:fltVal val="0"/>
                                          </p:val>
                                        </p:tav>
                                        <p:tav tm="100000">
                                          <p:val>
                                            <p:strVal val="#ppt_h"/>
                                          </p:val>
                                        </p:tav>
                                      </p:tavLst>
                                    </p:anim>
                                    <p:animEffect transition="in" filter="fade">
                                      <p:cBhvr>
                                        <p:cTn id="1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5" grpId="4" animBg="1"/>
      <p:bldP spid="15" grpId="5" animBg="1"/>
      <p:bldP spid="15" grpId="6" animBg="1"/>
      <p:bldP spid="15" grpId="7" animBg="1"/>
      <p:bldP spid="15" grpId="8" animBg="1"/>
      <p:bldP spid="32" grpId="0"/>
      <p:bldP spid="32" grpId="6"/>
      <p:bldP spid="32" grpId="7"/>
      <p:bldP spid="34" grpId="0" animBg="1"/>
      <p:bldP spid="34" grpId="4" animBg="1"/>
      <p:bldP spid="34" grpId="5"/>
      <p:bldP spid="35" grpId="0"/>
      <p:bldP spid="35" grpId="3"/>
      <p:bldP spid="35" grpId="4"/>
      <p:bldP spid="35" grpId="5"/>
      <p:bldP spid="36" grpId="0"/>
      <p:bldP spid="36" grpId="1"/>
      <p:bldP spid="39" grpId="0" animBg="1"/>
      <p:bldP spid="59" grpId="0"/>
      <p:bldP spid="61" grpId="0"/>
      <p:bldP spid="62" grpId="0" animBg="1"/>
      <p:bldP spid="7" grpId="0"/>
      <p:bldP spid="7" grpId="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96B334-D525-4C15-B1A9-866655B9AD46}"/>
              </a:ext>
            </a:extLst>
          </p:cNvPr>
          <p:cNvSpPr>
            <a:spLocks noGrp="1"/>
          </p:cNvSpPr>
          <p:nvPr>
            <p:ph type="title"/>
          </p:nvPr>
        </p:nvSpPr>
        <p:spPr/>
        <p:txBody>
          <a:bodyPr/>
          <a:lstStyle/>
          <a:p>
            <a:r>
              <a:rPr lang="en-US" dirty="0"/>
              <a:t>External Merge Sort</a:t>
            </a:r>
          </a:p>
        </p:txBody>
      </p:sp>
      <p:sp>
        <p:nvSpPr>
          <p:cNvPr id="6" name="Content Placeholder 5">
            <a:extLst>
              <a:ext uri="{FF2B5EF4-FFF2-40B4-BE49-F238E27FC236}">
                <a16:creationId xmlns:a16="http://schemas.microsoft.com/office/drawing/2014/main" id="{142874FD-857F-4201-8C23-4B3EA716821C}"/>
              </a:ext>
            </a:extLst>
          </p:cNvPr>
          <p:cNvSpPr>
            <a:spLocks noGrp="1"/>
          </p:cNvSpPr>
          <p:nvPr>
            <p:ph idx="1"/>
          </p:nvPr>
        </p:nvSpPr>
        <p:spPr/>
        <p:txBody>
          <a:bodyPr/>
          <a:lstStyle/>
          <a:p>
            <a:r>
              <a:rPr lang="en-US" dirty="0"/>
              <a:t>Divide-and-conquer algorithm that splits data into separate </a:t>
            </a:r>
            <a:r>
              <a:rPr lang="en-US" b="1" u="sng" dirty="0"/>
              <a:t>runs</a:t>
            </a:r>
            <a:r>
              <a:rPr lang="en-US" dirty="0"/>
              <a:t>, sorts them individually, and then combines them into longer sorted runs.</a:t>
            </a:r>
          </a:p>
          <a:p>
            <a:endParaRPr lang="en-US" sz="200" dirty="0"/>
          </a:p>
          <a:p>
            <a:r>
              <a:rPr lang="en-US" b="1" dirty="0"/>
              <a:t>Phase #1 – Sorting</a:t>
            </a:r>
            <a:endParaRPr lang="en-US" dirty="0"/>
          </a:p>
          <a:p>
            <a:pPr lvl="1"/>
            <a:r>
              <a:rPr lang="en-US" dirty="0"/>
              <a:t>Sort chunks of data that fit in memory and then write back the sorted chunks to a file on disk.</a:t>
            </a:r>
          </a:p>
          <a:p>
            <a:endParaRPr lang="en-US" sz="200" b="1" dirty="0"/>
          </a:p>
          <a:p>
            <a:r>
              <a:rPr lang="en-US" b="1" dirty="0"/>
              <a:t>Phase #2 – Merging</a:t>
            </a:r>
          </a:p>
          <a:p>
            <a:pPr lvl="1"/>
            <a:r>
              <a:rPr lang="en-US" dirty="0"/>
              <a:t>Combine sorted runs into larger chunks. </a:t>
            </a:r>
          </a:p>
        </p:txBody>
      </p:sp>
      <p:sp>
        <p:nvSpPr>
          <p:cNvPr id="2" name="Slide Number Placeholder 3" descr=" 5">
            <a:extLst>
              <a:ext uri="{FF2B5EF4-FFF2-40B4-BE49-F238E27FC236}">
                <a16:creationId xmlns:a16="http://schemas.microsoft.com/office/drawing/2014/main" id="{566270B0-8F35-9780-149A-924751F10478}"/>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729498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6D7C-2C1C-4821-83DC-12DCDF625A8F}"/>
              </a:ext>
            </a:extLst>
          </p:cNvPr>
          <p:cNvSpPr>
            <a:spLocks noGrp="1"/>
          </p:cNvSpPr>
          <p:nvPr>
            <p:ph type="title"/>
          </p:nvPr>
        </p:nvSpPr>
        <p:spPr/>
        <p:txBody>
          <a:bodyPr/>
          <a:lstStyle/>
          <a:p>
            <a:r>
              <a:rPr lang="en-US" dirty="0"/>
              <a:t>Sorted Run</a:t>
            </a:r>
          </a:p>
        </p:txBody>
      </p:sp>
      <p:sp>
        <p:nvSpPr>
          <p:cNvPr id="3" name="Content Placeholder 2">
            <a:extLst>
              <a:ext uri="{FF2B5EF4-FFF2-40B4-BE49-F238E27FC236}">
                <a16:creationId xmlns:a16="http://schemas.microsoft.com/office/drawing/2014/main" id="{BE664EE9-1FC6-48D9-9E45-EA13D9FB19BD}"/>
              </a:ext>
            </a:extLst>
          </p:cNvPr>
          <p:cNvSpPr>
            <a:spLocks noGrp="1"/>
          </p:cNvSpPr>
          <p:nvPr>
            <p:ph idx="1"/>
          </p:nvPr>
        </p:nvSpPr>
        <p:spPr/>
        <p:txBody>
          <a:bodyPr/>
          <a:lstStyle/>
          <a:p>
            <a:r>
              <a:rPr lang="en-US" dirty="0"/>
              <a:t>A run is a list of key/value pairs.</a:t>
            </a:r>
          </a:p>
          <a:p>
            <a:endParaRPr lang="en-US" sz="1200" dirty="0"/>
          </a:p>
          <a:p>
            <a:r>
              <a:rPr lang="en-US" b="1" dirty="0"/>
              <a:t>Key:</a:t>
            </a:r>
            <a:r>
              <a:rPr lang="en-US" dirty="0"/>
              <a:t> The attribute(s) to compare</a:t>
            </a:r>
            <a:br>
              <a:rPr lang="en-US" dirty="0"/>
            </a:br>
            <a:r>
              <a:rPr lang="en-US" dirty="0"/>
              <a:t>to compute the sort order.</a:t>
            </a:r>
          </a:p>
          <a:p>
            <a:endParaRPr lang="en-US" sz="1200" dirty="0"/>
          </a:p>
          <a:p>
            <a:r>
              <a:rPr lang="en-US" b="1" dirty="0"/>
              <a:t>Value:</a:t>
            </a:r>
            <a:r>
              <a:rPr lang="en-US" dirty="0"/>
              <a:t> Two choices</a:t>
            </a:r>
          </a:p>
          <a:p>
            <a:pPr lvl="1"/>
            <a:r>
              <a:rPr lang="en-US" dirty="0"/>
              <a:t>Tuple (</a:t>
            </a:r>
            <a:r>
              <a:rPr lang="en-US" b="1" u="sng" dirty="0"/>
              <a:t>early materialization</a:t>
            </a:r>
            <a:r>
              <a:rPr lang="en-US" dirty="0"/>
              <a:t>).</a:t>
            </a:r>
          </a:p>
          <a:p>
            <a:pPr lvl="1"/>
            <a:r>
              <a:rPr lang="en-US" dirty="0"/>
              <a:t>Record ID (</a:t>
            </a:r>
            <a:r>
              <a:rPr lang="en-US" b="1" u="sng" dirty="0"/>
              <a:t>late materialization</a:t>
            </a:r>
            <a:r>
              <a:rPr lang="en-US" dirty="0"/>
              <a:t>).</a:t>
            </a:r>
          </a:p>
        </p:txBody>
      </p:sp>
      <p:sp>
        <p:nvSpPr>
          <p:cNvPr id="4" name="Slide Number Placeholder 3">
            <a:extLst>
              <a:ext uri="{FF2B5EF4-FFF2-40B4-BE49-F238E27FC236}">
                <a16:creationId xmlns:a16="http://schemas.microsoft.com/office/drawing/2014/main" id="{B9C0DB61-8693-44BD-8AA3-35B7FB6816F5}"/>
              </a:ext>
            </a:extLst>
          </p:cNvPr>
          <p:cNvSpPr>
            <a:spLocks noGrp="1"/>
          </p:cNvSpPr>
          <p:nvPr>
            <p:ph type="sldNum" sz="quarter" idx="4"/>
          </p:nvPr>
        </p:nvSpPr>
        <p:spPr/>
        <p:txBody>
          <a:bodyPr/>
          <a:lstStyle/>
          <a:p>
            <a:fld id="{97DD1AB5-42BA-4E8A-BFEE-435884E16AAB}" type="slidenum">
              <a:rPr lang="en-US" smtClean="0"/>
              <a:pPr/>
              <a:t>8</a:t>
            </a:fld>
            <a:endParaRPr lang="en-US" dirty="0"/>
          </a:p>
        </p:txBody>
      </p:sp>
      <p:grpSp>
        <p:nvGrpSpPr>
          <p:cNvPr id="65" name="Group 64">
            <a:extLst>
              <a:ext uri="{FF2B5EF4-FFF2-40B4-BE49-F238E27FC236}">
                <a16:creationId xmlns:a16="http://schemas.microsoft.com/office/drawing/2014/main" id="{B7BFD197-8C56-4983-A899-086B6F355057}"/>
              </a:ext>
            </a:extLst>
          </p:cNvPr>
          <p:cNvGrpSpPr/>
          <p:nvPr/>
        </p:nvGrpSpPr>
        <p:grpSpPr>
          <a:xfrm>
            <a:off x="5119083" y="2803327"/>
            <a:ext cx="3872517" cy="612408"/>
            <a:chOff x="5119083" y="3409950"/>
            <a:chExt cx="3872517" cy="612408"/>
          </a:xfrm>
        </p:grpSpPr>
        <p:sp>
          <p:nvSpPr>
            <p:cNvPr id="30" name="TextBox 15">
              <a:extLst>
                <a:ext uri="{FF2B5EF4-FFF2-40B4-BE49-F238E27FC236}">
                  <a16:creationId xmlns:a16="http://schemas.microsoft.com/office/drawing/2014/main" id="{F47767C7-087D-458A-BDB3-F2C949CF822D}"/>
                </a:ext>
              </a:extLst>
            </p:cNvPr>
            <p:cNvSpPr txBox="1">
              <a:spLocks noChangeArrowheads="1"/>
            </p:cNvSpPr>
            <p:nvPr/>
          </p:nvSpPr>
          <p:spPr bwMode="auto">
            <a:xfrm>
              <a:off x="5129922" y="3409950"/>
              <a:ext cx="21384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defPPr>
                <a:defRPr lang="en-US"/>
              </a:defPPr>
              <a:lvl1pPr eaLnBrk="0" hangingPunct="0">
                <a:defRPr sz="2400" b="1" i="1">
                  <a:solidFill>
                    <a:schemeClr val="tx1">
                      <a:lumMod val="50000"/>
                      <a:lumOff val="50000"/>
                    </a:schemeClr>
                  </a:solidFill>
                  <a:ea typeface="ＭＳ Ｐゴシック" charset="-128"/>
                </a:defRPr>
              </a:lvl1pPr>
            </a:lstStyle>
            <a:p>
              <a:r>
                <a:rPr lang="en-US" sz="2000" dirty="0">
                  <a:solidFill>
                    <a:srgbClr val="646464"/>
                  </a:solidFill>
                  <a:latin typeface="Crimson Text" panose="02000503000000000000" pitchFamily="2" charset="0"/>
                </a:rPr>
                <a:t>Late Materialization</a:t>
              </a:r>
            </a:p>
          </p:txBody>
        </p:sp>
        <p:grpSp>
          <p:nvGrpSpPr>
            <p:cNvPr id="42" name="Group 41">
              <a:extLst>
                <a:ext uri="{FF2B5EF4-FFF2-40B4-BE49-F238E27FC236}">
                  <a16:creationId xmlns:a16="http://schemas.microsoft.com/office/drawing/2014/main" id="{723B7D76-7532-4047-8734-C7DA483DB90A}"/>
                </a:ext>
              </a:extLst>
            </p:cNvPr>
            <p:cNvGrpSpPr/>
            <p:nvPr/>
          </p:nvGrpSpPr>
          <p:grpSpPr>
            <a:xfrm>
              <a:off x="5119083" y="3708899"/>
              <a:ext cx="3872517" cy="313459"/>
              <a:chOff x="5029200" y="1536486"/>
              <a:chExt cx="3872517" cy="313459"/>
            </a:xfrm>
          </p:grpSpPr>
          <p:sp>
            <p:nvSpPr>
              <p:cNvPr id="37" name="TextBox 36">
                <a:extLst>
                  <a:ext uri="{FF2B5EF4-FFF2-40B4-BE49-F238E27FC236}">
                    <a16:creationId xmlns:a16="http://schemas.microsoft.com/office/drawing/2014/main" id="{00C04DFA-01E8-4684-A110-16D4FCB3E927}"/>
                  </a:ext>
                </a:extLst>
              </p:cNvPr>
              <p:cNvSpPr txBox="1"/>
              <p:nvPr/>
            </p:nvSpPr>
            <p:spPr>
              <a:xfrm>
                <a:off x="7315200" y="1556077"/>
                <a:ext cx="435359" cy="274278"/>
              </a:xfrm>
              <a:prstGeom prst="rect">
                <a:avLst/>
              </a:prstGeom>
              <a:noFill/>
            </p:spPr>
            <p:txBody>
              <a:bodyPr wrap="square" lIns="0" tIns="0" rIns="0" bIns="0" rtlCol="0" anchor="ctr" anchorCtr="0">
                <a:noAutofit/>
              </a:bodyPr>
              <a:lstStyle/>
              <a:p>
                <a:pPr algn="ctr"/>
                <a:r>
                  <a:rPr lang="en-US" sz="2000" spc="-150" dirty="0">
                    <a:solidFill>
                      <a:srgbClr val="44433F"/>
                    </a:solidFill>
                    <a:latin typeface="Arial" panose="020B0604020202020204" pitchFamily="34" charset="0"/>
                    <a:cs typeface="Arial" panose="020B0604020202020204" pitchFamily="34" charset="0"/>
                  </a:rPr>
                  <a:t>• • •</a:t>
                </a:r>
              </a:p>
            </p:txBody>
          </p:sp>
          <p:sp>
            <p:nvSpPr>
              <p:cNvPr id="32" name="Rectangle 31">
                <a:extLst>
                  <a:ext uri="{FF2B5EF4-FFF2-40B4-BE49-F238E27FC236}">
                    <a16:creationId xmlns:a16="http://schemas.microsoft.com/office/drawing/2014/main" id="{6153671C-9FD7-4EA7-86C3-811348552B24}"/>
                  </a:ext>
                </a:extLst>
              </p:cNvPr>
              <p:cNvSpPr/>
              <p:nvPr/>
            </p:nvSpPr>
            <p:spPr>
              <a:xfrm>
                <a:off x="5029200" y="1536486"/>
                <a:ext cx="574674"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80000"/>
                  </a:lnSpc>
                </a:pPr>
                <a:r>
                  <a:rPr lang="en-US" b="1" dirty="0">
                    <a:solidFill>
                      <a:srgbClr val="646464"/>
                    </a:solidFill>
                    <a:latin typeface="Inconsolata" panose="00000509000000000000" pitchFamily="49" charset="0"/>
                    <a:ea typeface="Open Sans" pitchFamily="34" charset="0"/>
                  </a:rPr>
                  <a:t>K</a:t>
                </a:r>
                <a:r>
                  <a:rPr lang="en-US" b="1" baseline="-25000" dirty="0">
                    <a:solidFill>
                      <a:srgbClr val="646464"/>
                    </a:solidFill>
                    <a:latin typeface="Inconsolata" panose="00000509000000000000" pitchFamily="49" charset="0"/>
                    <a:ea typeface="Open Sans" pitchFamily="34" charset="0"/>
                  </a:rPr>
                  <a:t>1</a:t>
                </a:r>
              </a:p>
            </p:txBody>
          </p:sp>
          <p:sp>
            <p:nvSpPr>
              <p:cNvPr id="33" name="Rectangle 32">
                <a:extLst>
                  <a:ext uri="{FF2B5EF4-FFF2-40B4-BE49-F238E27FC236}">
                    <a16:creationId xmlns:a16="http://schemas.microsoft.com/office/drawing/2014/main" id="{5A20E5F8-6FBC-4855-92B7-0A7AC051A47C}"/>
                  </a:ext>
                </a:extLst>
              </p:cNvPr>
              <p:cNvSpPr/>
              <p:nvPr/>
            </p:nvSpPr>
            <p:spPr>
              <a:xfrm>
                <a:off x="5606107" y="1536486"/>
                <a:ext cx="574674"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0" rtlCol="0" anchor="ctr">
                <a:noAutofit/>
              </a:bodyPr>
              <a:lstStyle/>
              <a:p>
                <a:pPr algn="ctr">
                  <a:lnSpc>
                    <a:spcPct val="80000"/>
                  </a:lnSpc>
                </a:pPr>
                <a:r>
                  <a:rPr lang="en-US" sz="2400" b="1" dirty="0">
                    <a:solidFill>
                      <a:schemeClr val="accent1"/>
                    </a:solidFill>
                    <a:latin typeface="Inconsolata" panose="00000509000000000000" pitchFamily="49" charset="0"/>
                    <a:ea typeface="DejaVu Sans Mono" pitchFamily="49" charset="0"/>
                    <a:cs typeface="Consolas" pitchFamily="49" charset="0"/>
                  </a:rPr>
                  <a:t>¤</a:t>
                </a:r>
                <a:endParaRPr lang="en-US" sz="1800" b="1" dirty="0">
                  <a:solidFill>
                    <a:schemeClr val="accent1"/>
                  </a:solidFill>
                  <a:latin typeface="Inconsolata" panose="00000509000000000000" pitchFamily="49" charset="0"/>
                  <a:ea typeface="DejaVu Sans Mono" pitchFamily="49" charset="0"/>
                  <a:cs typeface="Consolas" pitchFamily="49" charset="0"/>
                </a:endParaRPr>
              </a:p>
            </p:txBody>
          </p:sp>
          <p:sp>
            <p:nvSpPr>
              <p:cNvPr id="34" name="Rectangle 33">
                <a:extLst>
                  <a:ext uri="{FF2B5EF4-FFF2-40B4-BE49-F238E27FC236}">
                    <a16:creationId xmlns:a16="http://schemas.microsoft.com/office/drawing/2014/main" id="{E5704EF6-1DFC-4F63-9C43-A1AE3F9162E5}"/>
                  </a:ext>
                </a:extLst>
              </p:cNvPr>
              <p:cNvSpPr/>
              <p:nvPr/>
            </p:nvSpPr>
            <p:spPr>
              <a:xfrm>
                <a:off x="6183015" y="1536486"/>
                <a:ext cx="574674"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80000"/>
                  </a:lnSpc>
                </a:pPr>
                <a:r>
                  <a:rPr lang="en-US" b="1" dirty="0">
                    <a:solidFill>
                      <a:srgbClr val="646464"/>
                    </a:solidFill>
                    <a:latin typeface="Inconsolata" panose="00000509000000000000" pitchFamily="49" charset="0"/>
                    <a:ea typeface="Open Sans" pitchFamily="34" charset="0"/>
                  </a:rPr>
                  <a:t>K</a:t>
                </a:r>
                <a:r>
                  <a:rPr lang="en-US" b="1" baseline="-25000" dirty="0">
                    <a:solidFill>
                      <a:srgbClr val="646464"/>
                    </a:solidFill>
                    <a:latin typeface="Inconsolata" panose="00000509000000000000" pitchFamily="49" charset="0"/>
                    <a:ea typeface="Open Sans" pitchFamily="34" charset="0"/>
                  </a:rPr>
                  <a:t>2</a:t>
                </a:r>
              </a:p>
            </p:txBody>
          </p:sp>
          <p:sp>
            <p:nvSpPr>
              <p:cNvPr id="35" name="Rectangle 34">
                <a:extLst>
                  <a:ext uri="{FF2B5EF4-FFF2-40B4-BE49-F238E27FC236}">
                    <a16:creationId xmlns:a16="http://schemas.microsoft.com/office/drawing/2014/main" id="{E3BCEC9D-CAE6-44FF-AFF2-9C23C5C2FFFD}"/>
                  </a:ext>
                </a:extLst>
              </p:cNvPr>
              <p:cNvSpPr/>
              <p:nvPr/>
            </p:nvSpPr>
            <p:spPr>
              <a:xfrm>
                <a:off x="6759922" y="1536486"/>
                <a:ext cx="574674"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0" rtlCol="0" anchor="ctr">
                <a:noAutofit/>
              </a:bodyPr>
              <a:lstStyle/>
              <a:p>
                <a:pPr algn="ctr">
                  <a:lnSpc>
                    <a:spcPct val="80000"/>
                  </a:lnSpc>
                </a:pPr>
                <a:r>
                  <a:rPr lang="en-US" sz="2400" b="1" dirty="0">
                    <a:solidFill>
                      <a:schemeClr val="accent1"/>
                    </a:solidFill>
                    <a:latin typeface="Inconsolata" panose="00000509000000000000" pitchFamily="49" charset="0"/>
                    <a:ea typeface="DejaVu Sans Mono" pitchFamily="49" charset="0"/>
                    <a:cs typeface="Consolas" pitchFamily="49" charset="0"/>
                  </a:rPr>
                  <a:t>¤</a:t>
                </a:r>
                <a:endParaRPr lang="en-US" sz="2400" b="1" dirty="0">
                  <a:solidFill>
                    <a:schemeClr val="accent1"/>
                  </a:solidFill>
                  <a:latin typeface="Inconsolata" panose="00000509000000000000" pitchFamily="49" charset="0"/>
                  <a:ea typeface="Open Sans" pitchFamily="34" charset="0"/>
                </a:endParaRPr>
              </a:p>
            </p:txBody>
          </p:sp>
          <p:sp>
            <p:nvSpPr>
              <p:cNvPr id="36" name="Rectangle 35">
                <a:extLst>
                  <a:ext uri="{FF2B5EF4-FFF2-40B4-BE49-F238E27FC236}">
                    <a16:creationId xmlns:a16="http://schemas.microsoft.com/office/drawing/2014/main" id="{B7BFD998-86DA-40D8-89D1-EE8F46D38838}"/>
                  </a:ext>
                </a:extLst>
              </p:cNvPr>
              <p:cNvSpPr/>
              <p:nvPr/>
            </p:nvSpPr>
            <p:spPr>
              <a:xfrm>
                <a:off x="8327043" y="1536486"/>
                <a:ext cx="574674"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0" rtlCol="0" anchor="ctr">
                <a:noAutofit/>
              </a:bodyPr>
              <a:lstStyle/>
              <a:p>
                <a:pPr algn="ctr">
                  <a:lnSpc>
                    <a:spcPct val="80000"/>
                  </a:lnSpc>
                </a:pPr>
                <a:r>
                  <a:rPr lang="en-US" sz="2400" b="1" dirty="0">
                    <a:solidFill>
                      <a:schemeClr val="accent1"/>
                    </a:solidFill>
                    <a:latin typeface="Inconsolata" panose="00000509000000000000" pitchFamily="49" charset="0"/>
                    <a:ea typeface="DejaVu Sans Mono" pitchFamily="49" charset="0"/>
                    <a:cs typeface="Consolas" pitchFamily="49" charset="0"/>
                  </a:rPr>
                  <a:t>¤</a:t>
                </a:r>
                <a:endParaRPr lang="en-US" sz="2400" b="1" dirty="0">
                  <a:solidFill>
                    <a:schemeClr val="accent1"/>
                  </a:solidFill>
                  <a:latin typeface="Inconsolata" panose="00000509000000000000" pitchFamily="49" charset="0"/>
                  <a:ea typeface="Open Sans" pitchFamily="34" charset="0"/>
                </a:endParaRPr>
              </a:p>
            </p:txBody>
          </p:sp>
          <p:sp>
            <p:nvSpPr>
              <p:cNvPr id="38" name="Rectangle 37">
                <a:extLst>
                  <a:ext uri="{FF2B5EF4-FFF2-40B4-BE49-F238E27FC236}">
                    <a16:creationId xmlns:a16="http://schemas.microsoft.com/office/drawing/2014/main" id="{3EDB1C05-B915-456F-978D-ED7A6B2B10B6}"/>
                  </a:ext>
                </a:extLst>
              </p:cNvPr>
              <p:cNvSpPr/>
              <p:nvPr/>
            </p:nvSpPr>
            <p:spPr>
              <a:xfrm>
                <a:off x="7752786" y="1536486"/>
                <a:ext cx="574674"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80000"/>
                  </a:lnSpc>
                </a:pPr>
                <a:r>
                  <a:rPr lang="en-US" b="1" dirty="0" err="1">
                    <a:solidFill>
                      <a:srgbClr val="646464"/>
                    </a:solidFill>
                    <a:latin typeface="Inconsolata" panose="00000509000000000000" pitchFamily="49" charset="0"/>
                    <a:ea typeface="Open Sans" pitchFamily="34" charset="0"/>
                  </a:rPr>
                  <a:t>K</a:t>
                </a:r>
                <a:r>
                  <a:rPr lang="en-US" b="1" baseline="-25000" dirty="0" err="1">
                    <a:solidFill>
                      <a:srgbClr val="646464"/>
                    </a:solidFill>
                    <a:latin typeface="Inconsolata" panose="00000509000000000000" pitchFamily="49" charset="0"/>
                    <a:ea typeface="Open Sans" pitchFamily="34" charset="0"/>
                  </a:rPr>
                  <a:t>n</a:t>
                </a:r>
                <a:endParaRPr lang="en-US" b="1" baseline="-25000" dirty="0">
                  <a:solidFill>
                    <a:srgbClr val="646464"/>
                  </a:solidFill>
                  <a:latin typeface="Inconsolata" panose="00000509000000000000" pitchFamily="49" charset="0"/>
                  <a:ea typeface="Open Sans" pitchFamily="34" charset="0"/>
                </a:endParaRPr>
              </a:p>
            </p:txBody>
          </p:sp>
        </p:grpSp>
      </p:grpSp>
      <p:sp>
        <p:nvSpPr>
          <p:cNvPr id="44" name="TextBox 15">
            <a:extLst>
              <a:ext uri="{FF2B5EF4-FFF2-40B4-BE49-F238E27FC236}">
                <a16:creationId xmlns:a16="http://schemas.microsoft.com/office/drawing/2014/main" id="{28291C62-2C6C-4DE2-AAD1-82249C11B1F9}"/>
              </a:ext>
            </a:extLst>
          </p:cNvPr>
          <p:cNvSpPr txBox="1">
            <a:spLocks noChangeArrowheads="1"/>
          </p:cNvSpPr>
          <p:nvPr/>
        </p:nvSpPr>
        <p:spPr bwMode="auto">
          <a:xfrm>
            <a:off x="6262083" y="3527940"/>
            <a:ext cx="86004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defPPr>
              <a:defRPr lang="en-US"/>
            </a:defPPr>
            <a:lvl1pPr eaLnBrk="0" hangingPunct="0">
              <a:defRPr sz="2400" b="1" i="1">
                <a:solidFill>
                  <a:schemeClr val="tx1">
                    <a:lumMod val="50000"/>
                    <a:lumOff val="50000"/>
                  </a:schemeClr>
                </a:solidFill>
                <a:ea typeface="ＭＳ Ｐゴシック" charset="-128"/>
              </a:defRPr>
            </a:lvl1pPr>
          </a:lstStyle>
          <a:p>
            <a:pPr algn="ctr"/>
            <a:r>
              <a:rPr lang="en-US" sz="1600" dirty="0">
                <a:solidFill>
                  <a:schemeClr val="accent1"/>
                </a:solidFill>
                <a:latin typeface="Crimson Text" panose="02000503000000000000" pitchFamily="2" charset="0"/>
              </a:rPr>
              <a:t>Record ID</a:t>
            </a:r>
          </a:p>
        </p:txBody>
      </p:sp>
      <p:cxnSp>
        <p:nvCxnSpPr>
          <p:cNvPr id="45" name="Straight Arrow Connector 2">
            <a:extLst>
              <a:ext uri="{FF2B5EF4-FFF2-40B4-BE49-F238E27FC236}">
                <a16:creationId xmlns:a16="http://schemas.microsoft.com/office/drawing/2014/main" id="{3E506C50-AF24-4033-A5E5-89CF8BA4FA3A}"/>
              </a:ext>
            </a:extLst>
          </p:cNvPr>
          <p:cNvCxnSpPr>
            <a:cxnSpLocks noChangeShapeType="1"/>
            <a:stCxn id="33" idx="2"/>
            <a:endCxn id="44" idx="1"/>
          </p:cNvCxnSpPr>
          <p:nvPr/>
        </p:nvCxnSpPr>
        <p:spPr bwMode="auto">
          <a:xfrm rot="16200000" flipH="1">
            <a:off x="6005047" y="3394015"/>
            <a:ext cx="235316" cy="278756"/>
          </a:xfrm>
          <a:prstGeom prst="curvedConnector2">
            <a:avLst/>
          </a:prstGeom>
          <a:noFill/>
          <a:ln w="28575" algn="ctr">
            <a:solidFill>
              <a:schemeClr val="accent1"/>
            </a:solidFill>
            <a:round/>
            <a:headEnd type="none" w="sm" len="sm"/>
            <a:tailEnd type="triangle" w="med" len="sm"/>
          </a:ln>
          <a:extLst>
            <a:ext uri="{909E8E84-426E-40DD-AFC4-6F175D3DCCD1}">
              <a14:hiddenFill xmlns:a14="http://schemas.microsoft.com/office/drawing/2010/main">
                <a:noFill/>
              </a14:hiddenFill>
            </a:ext>
          </a:extLst>
        </p:spPr>
      </p:cxnSp>
      <p:sp>
        <p:nvSpPr>
          <p:cNvPr id="47" name="Leaf-Box-1-3">
            <a:extLst>
              <a:ext uri="{FF2B5EF4-FFF2-40B4-BE49-F238E27FC236}">
                <a16:creationId xmlns:a16="http://schemas.microsoft.com/office/drawing/2014/main" id="{EBE64B15-814F-4DD6-919D-96202C552C5D}"/>
              </a:ext>
            </a:extLst>
          </p:cNvPr>
          <p:cNvSpPr>
            <a:spLocks noChangeArrowheads="1"/>
          </p:cNvSpPr>
          <p:nvPr/>
        </p:nvSpPr>
        <p:spPr bwMode="auto">
          <a:xfrm>
            <a:off x="5700700" y="3107236"/>
            <a:ext cx="574674" cy="302818"/>
          </a:xfrm>
          <a:prstGeom prst="roundRect">
            <a:avLst>
              <a:gd name="adj" fmla="val 4873"/>
            </a:avLst>
          </a:prstGeom>
          <a:noFill/>
          <a:ln w="28575">
            <a:solidFill>
              <a:schemeClr val="accent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grpSp>
        <p:nvGrpSpPr>
          <p:cNvPr id="64" name="Group 63">
            <a:extLst>
              <a:ext uri="{FF2B5EF4-FFF2-40B4-BE49-F238E27FC236}">
                <a16:creationId xmlns:a16="http://schemas.microsoft.com/office/drawing/2014/main" id="{BF6E290E-4025-426C-A8E9-9B448926E994}"/>
              </a:ext>
            </a:extLst>
          </p:cNvPr>
          <p:cNvGrpSpPr/>
          <p:nvPr/>
        </p:nvGrpSpPr>
        <p:grpSpPr>
          <a:xfrm>
            <a:off x="5119083" y="1047750"/>
            <a:ext cx="3297843" cy="1388045"/>
            <a:chOff x="5119083" y="3641936"/>
            <a:chExt cx="3297843" cy="1388045"/>
          </a:xfrm>
        </p:grpSpPr>
        <p:sp>
          <p:nvSpPr>
            <p:cNvPr id="50" name="TextBox 15">
              <a:extLst>
                <a:ext uri="{FF2B5EF4-FFF2-40B4-BE49-F238E27FC236}">
                  <a16:creationId xmlns:a16="http://schemas.microsoft.com/office/drawing/2014/main" id="{0EFAC1D4-70F0-4E90-ADD3-C1C80FDC5534}"/>
                </a:ext>
              </a:extLst>
            </p:cNvPr>
            <p:cNvSpPr txBox="1">
              <a:spLocks noChangeArrowheads="1"/>
            </p:cNvSpPr>
            <p:nvPr/>
          </p:nvSpPr>
          <p:spPr bwMode="auto">
            <a:xfrm>
              <a:off x="5129921" y="3641936"/>
              <a:ext cx="22945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defPPr>
                <a:defRPr lang="en-US"/>
              </a:defPPr>
              <a:lvl1pPr eaLnBrk="0" hangingPunct="0">
                <a:defRPr sz="2400" b="1" i="1">
                  <a:solidFill>
                    <a:schemeClr val="tx1">
                      <a:lumMod val="50000"/>
                      <a:lumOff val="50000"/>
                    </a:schemeClr>
                  </a:solidFill>
                  <a:ea typeface="ＭＳ Ｐゴシック" charset="-128"/>
                </a:defRPr>
              </a:lvl1pPr>
            </a:lstStyle>
            <a:p>
              <a:r>
                <a:rPr lang="en-US" sz="2000" dirty="0">
                  <a:solidFill>
                    <a:srgbClr val="646464"/>
                  </a:solidFill>
                  <a:latin typeface="Crimson Text" panose="02000503000000000000" pitchFamily="2" charset="0"/>
                </a:rPr>
                <a:t>Early Materialization</a:t>
              </a:r>
            </a:p>
          </p:txBody>
        </p:sp>
        <p:sp>
          <p:nvSpPr>
            <p:cNvPr id="52" name="TextBox 51">
              <a:extLst>
                <a:ext uri="{FF2B5EF4-FFF2-40B4-BE49-F238E27FC236}">
                  <a16:creationId xmlns:a16="http://schemas.microsoft.com/office/drawing/2014/main" id="{8FAB02BE-C9F2-4955-8F31-C54FD8C9D9C2}"/>
                </a:ext>
              </a:extLst>
            </p:cNvPr>
            <p:cNvSpPr txBox="1"/>
            <p:nvPr/>
          </p:nvSpPr>
          <p:spPr>
            <a:xfrm rot="5400000">
              <a:off x="5188740" y="4675163"/>
              <a:ext cx="435359" cy="274278"/>
            </a:xfrm>
            <a:prstGeom prst="rect">
              <a:avLst/>
            </a:prstGeom>
            <a:noFill/>
          </p:spPr>
          <p:txBody>
            <a:bodyPr wrap="square" lIns="0" tIns="0" rIns="0" bIns="0" rtlCol="0" anchor="ctr" anchorCtr="0">
              <a:noAutofit/>
            </a:bodyPr>
            <a:lstStyle/>
            <a:p>
              <a:pPr algn="ctr"/>
              <a:r>
                <a:rPr lang="en-US" sz="2000" spc="-150" dirty="0">
                  <a:solidFill>
                    <a:srgbClr val="44433F"/>
                  </a:solidFill>
                  <a:latin typeface="Arial" panose="020B0604020202020204" pitchFamily="34" charset="0"/>
                  <a:cs typeface="Arial" panose="020B0604020202020204" pitchFamily="34" charset="0"/>
                </a:rPr>
                <a:t>• • •</a:t>
              </a:r>
            </a:p>
          </p:txBody>
        </p:sp>
        <p:sp>
          <p:nvSpPr>
            <p:cNvPr id="53" name="Rectangle 52">
              <a:extLst>
                <a:ext uri="{FF2B5EF4-FFF2-40B4-BE49-F238E27FC236}">
                  <a16:creationId xmlns:a16="http://schemas.microsoft.com/office/drawing/2014/main" id="{DC55E5CD-EC66-4192-AAF6-C5D2292105D9}"/>
                </a:ext>
              </a:extLst>
            </p:cNvPr>
            <p:cNvSpPr/>
            <p:nvPr/>
          </p:nvSpPr>
          <p:spPr>
            <a:xfrm>
              <a:off x="5119083" y="3943862"/>
              <a:ext cx="574674"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80000"/>
                </a:lnSpc>
              </a:pPr>
              <a:r>
                <a:rPr lang="en-US" b="1" dirty="0">
                  <a:solidFill>
                    <a:srgbClr val="646464"/>
                  </a:solidFill>
                  <a:latin typeface="Inconsolata" panose="00000509000000000000" pitchFamily="49" charset="0"/>
                  <a:ea typeface="Open Sans" pitchFamily="34" charset="0"/>
                </a:rPr>
                <a:t>K</a:t>
              </a:r>
              <a:r>
                <a:rPr lang="en-US" b="1" baseline="-25000" dirty="0">
                  <a:solidFill>
                    <a:srgbClr val="646464"/>
                  </a:solidFill>
                  <a:latin typeface="Inconsolata" panose="00000509000000000000" pitchFamily="49" charset="0"/>
                  <a:ea typeface="Open Sans" pitchFamily="34" charset="0"/>
                </a:rPr>
                <a:t>1</a:t>
              </a:r>
            </a:p>
          </p:txBody>
        </p:sp>
        <p:sp>
          <p:nvSpPr>
            <p:cNvPr id="54" name="Rectangle 53">
              <a:extLst>
                <a:ext uri="{FF2B5EF4-FFF2-40B4-BE49-F238E27FC236}">
                  <a16:creationId xmlns:a16="http://schemas.microsoft.com/office/drawing/2014/main" id="{C9BF0B24-7BA0-4296-A6F8-6D2295DB6D62}"/>
                </a:ext>
              </a:extLst>
            </p:cNvPr>
            <p:cNvSpPr/>
            <p:nvPr/>
          </p:nvSpPr>
          <p:spPr>
            <a:xfrm>
              <a:off x="5695990" y="3943862"/>
              <a:ext cx="2720936"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0" rtlCol="0" anchor="ctr">
              <a:noAutofit/>
            </a:bodyPr>
            <a:lstStyle/>
            <a:p>
              <a:pPr algn="ctr">
                <a:lnSpc>
                  <a:spcPct val="80000"/>
                </a:lnSpc>
              </a:pPr>
              <a:r>
                <a:rPr lang="en-US" sz="1600" b="1" i="1" dirty="0">
                  <a:solidFill>
                    <a:schemeClr val="accent1"/>
                  </a:solidFill>
                  <a:latin typeface="Crimson Text" panose="02000503000000000000" pitchFamily="2" charset="0"/>
                  <a:ea typeface="DejaVu Sans Mono" pitchFamily="49" charset="0"/>
                  <a:cs typeface="Consolas" pitchFamily="49" charset="0"/>
                </a:rPr>
                <a:t>&lt;Tuple Data&gt;</a:t>
              </a:r>
              <a:endParaRPr lang="en-US" sz="1200" b="1" i="1" dirty="0">
                <a:solidFill>
                  <a:schemeClr val="accent1"/>
                </a:solidFill>
                <a:latin typeface="Crimson Text" panose="02000503000000000000" pitchFamily="2" charset="0"/>
                <a:ea typeface="DejaVu Sans Mono" pitchFamily="49" charset="0"/>
                <a:cs typeface="Consolas" pitchFamily="49" charset="0"/>
              </a:endParaRPr>
            </a:p>
          </p:txBody>
        </p:sp>
        <p:sp>
          <p:nvSpPr>
            <p:cNvPr id="55" name="Rectangle 54">
              <a:extLst>
                <a:ext uri="{FF2B5EF4-FFF2-40B4-BE49-F238E27FC236}">
                  <a16:creationId xmlns:a16="http://schemas.microsoft.com/office/drawing/2014/main" id="{B5B4FF18-3D6B-44BF-B402-8A6D40EFF893}"/>
                </a:ext>
              </a:extLst>
            </p:cNvPr>
            <p:cNvSpPr/>
            <p:nvPr/>
          </p:nvSpPr>
          <p:spPr>
            <a:xfrm>
              <a:off x="5119083" y="4257577"/>
              <a:ext cx="574674"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lnSpc>
                  <a:spcPct val="80000"/>
                </a:lnSpc>
              </a:pPr>
              <a:r>
                <a:rPr lang="en-US" b="1" dirty="0">
                  <a:solidFill>
                    <a:srgbClr val="646464"/>
                  </a:solidFill>
                  <a:latin typeface="Inconsolata" panose="00000509000000000000" pitchFamily="49" charset="0"/>
                  <a:ea typeface="Open Sans" pitchFamily="34" charset="0"/>
                </a:rPr>
                <a:t>K</a:t>
              </a:r>
              <a:r>
                <a:rPr lang="en-US" b="1" baseline="-25000" dirty="0">
                  <a:solidFill>
                    <a:srgbClr val="646464"/>
                  </a:solidFill>
                  <a:latin typeface="Inconsolata" panose="00000509000000000000" pitchFamily="49" charset="0"/>
                  <a:ea typeface="Open Sans" pitchFamily="34" charset="0"/>
                </a:rPr>
                <a:t>2</a:t>
              </a:r>
            </a:p>
          </p:txBody>
        </p:sp>
        <p:sp>
          <p:nvSpPr>
            <p:cNvPr id="63" name="Rectangle 62">
              <a:extLst>
                <a:ext uri="{FF2B5EF4-FFF2-40B4-BE49-F238E27FC236}">
                  <a16:creationId xmlns:a16="http://schemas.microsoft.com/office/drawing/2014/main" id="{23E17D55-D383-44F4-9062-A87E3B364AF2}"/>
                </a:ext>
              </a:extLst>
            </p:cNvPr>
            <p:cNvSpPr/>
            <p:nvPr/>
          </p:nvSpPr>
          <p:spPr>
            <a:xfrm>
              <a:off x="5695990" y="4257577"/>
              <a:ext cx="2720936" cy="313459"/>
            </a:xfrm>
            <a:prstGeom prst="rect">
              <a:avLst/>
            </a:prstGeom>
            <a:solidFill>
              <a:schemeClr val="bg1">
                <a:lumMod val="85000"/>
              </a:schemeClr>
            </a:solidFill>
            <a:ln w="19050">
              <a:solidFill>
                <a:srgbClr val="64646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45720" rIns="0" bIns="0" rtlCol="0" anchor="ctr">
              <a:noAutofit/>
            </a:bodyPr>
            <a:lstStyle/>
            <a:p>
              <a:pPr algn="ctr">
                <a:lnSpc>
                  <a:spcPct val="80000"/>
                </a:lnSpc>
              </a:pPr>
              <a:r>
                <a:rPr lang="en-US" sz="1600" b="1" i="1" dirty="0">
                  <a:solidFill>
                    <a:schemeClr val="accent1"/>
                  </a:solidFill>
                  <a:latin typeface="Crimson Text" panose="02000503000000000000" pitchFamily="2" charset="0"/>
                  <a:ea typeface="DejaVu Sans Mono" pitchFamily="49" charset="0"/>
                  <a:cs typeface="Consolas" pitchFamily="49" charset="0"/>
                </a:rPr>
                <a:t>&lt;Tuple Data&gt;</a:t>
              </a:r>
              <a:endParaRPr lang="en-US" sz="1200" b="1" i="1" dirty="0">
                <a:solidFill>
                  <a:schemeClr val="accent1"/>
                </a:solidFill>
                <a:latin typeface="Crimson Text" panose="02000503000000000000" pitchFamily="2" charset="0"/>
                <a:ea typeface="DejaVu Sans Mono" pitchFamily="49" charset="0"/>
                <a:cs typeface="Consolas" pitchFamily="49" charset="0"/>
              </a:endParaRPr>
            </a:p>
          </p:txBody>
        </p:sp>
      </p:grpSp>
    </p:spTree>
    <p:extLst>
      <p:ext uri="{BB962C8B-B14F-4D97-AF65-F5344CB8AC3E}">
        <p14:creationId xmlns:p14="http://schemas.microsoft.com/office/powerpoint/2010/main" val="2192522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25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25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250"/>
                                        <p:tgtEl>
                                          <p:spTgt spid="47"/>
                                        </p:tgtEl>
                                      </p:cBhvr>
                                    </p:animEffect>
                                  </p:childTnLst>
                                </p:cTn>
                              </p:par>
                            </p:childTnLst>
                          </p:cTn>
                        </p:par>
                        <p:par>
                          <p:cTn id="18" fill="hold">
                            <p:stCondLst>
                              <p:cond delay="250"/>
                            </p:stCondLst>
                            <p:childTnLst>
                              <p:par>
                                <p:cTn id="19" presetID="22" presetClass="entr" presetSubtype="8" fill="hold"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250"/>
                                        <p:tgtEl>
                                          <p:spTgt spid="4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2-Way External Merge Sort</a:t>
            </a:r>
          </a:p>
        </p:txBody>
      </p:sp>
      <p:sp>
        <p:nvSpPr>
          <p:cNvPr id="26627" name="Content Placeholder 2"/>
          <p:cNvSpPr>
            <a:spLocks noGrp="1"/>
          </p:cNvSpPr>
          <p:nvPr>
            <p:ph idx="1"/>
          </p:nvPr>
        </p:nvSpPr>
        <p:spPr/>
        <p:txBody>
          <a:bodyPr/>
          <a:lstStyle/>
          <a:p>
            <a:r>
              <a:rPr lang="en-US"/>
              <a:t>We will start with a simple example of a 2-way external merge sort.</a:t>
            </a:r>
          </a:p>
          <a:p>
            <a:pPr lvl="1"/>
            <a:r>
              <a:rPr lang="en-US"/>
              <a:t>“2” is the number of runs that we are going to merge into a new run for each pass.</a:t>
            </a:r>
          </a:p>
          <a:p>
            <a:endParaRPr lang="en-US" sz="1200"/>
          </a:p>
          <a:p>
            <a:r>
              <a:rPr lang="en-US"/>
              <a:t>Data is broken up into </a:t>
            </a:r>
            <a:r>
              <a:rPr lang="en-US" b="1" i="1">
                <a:solidFill>
                  <a:schemeClr val="accent1"/>
                </a:solidFill>
              </a:rPr>
              <a:t>N</a:t>
            </a:r>
            <a:r>
              <a:rPr lang="en-US"/>
              <a:t> pages.</a:t>
            </a:r>
          </a:p>
          <a:p>
            <a:endParaRPr lang="en-US" sz="1200"/>
          </a:p>
          <a:p>
            <a:r>
              <a:rPr lang="en-US"/>
              <a:t>The DBMS has a finite number of </a:t>
            </a:r>
            <a:r>
              <a:rPr lang="en-US" b="1" i="1">
                <a:solidFill>
                  <a:schemeClr val="accent1"/>
                </a:solidFill>
              </a:rPr>
              <a:t>B</a:t>
            </a:r>
            <a:r>
              <a:rPr lang="en-US"/>
              <a:t> buffer pool pages to hold input and output data.</a:t>
            </a:r>
            <a:endParaRPr lang="en-US" dirty="0"/>
          </a:p>
        </p:txBody>
      </p:sp>
      <p:sp>
        <p:nvSpPr>
          <p:cNvPr id="3" name="Slide Number Placeholder 3" descr=" 5">
            <a:extLst>
              <a:ext uri="{FF2B5EF4-FFF2-40B4-BE49-F238E27FC236}">
                <a16:creationId xmlns:a16="http://schemas.microsoft.com/office/drawing/2014/main" id="{333A2A0B-3B22-37AD-10CB-71242E7DF4D6}"/>
              </a:ext>
            </a:extLst>
          </p:cNvPr>
          <p:cNvSpPr txBox="1">
            <a:spLocks/>
          </p:cNvSpPr>
          <p:nvPr/>
        </p:nvSpPr>
        <p:spPr>
          <a:xfrm>
            <a:off x="8778240" y="0"/>
            <a:ext cx="365760" cy="273844"/>
          </a:xfrm>
          <a:prstGeom prst="rect">
            <a:avLst/>
          </a:prstGeom>
          <a:solidFill>
            <a:schemeClr val="bg1">
              <a:lumMod val="50000"/>
            </a:schemeClr>
          </a:solidFill>
        </p:spPr>
        <p:txBody>
          <a:bodyPr vert="horz" wrap="square" lIns="0" tIns="45720" rIns="45720" bIns="45720" rtlCol="0" anchor="ctr"/>
          <a:lstStyle>
            <a:defPPr>
              <a:defRPr lang="en-US"/>
            </a:defPPr>
            <a:lvl1pPr algn="r">
              <a:defRPr sz="1200">
                <a:solidFill>
                  <a:schemeClr val="bg1">
                    <a:lumMod val="95000"/>
                  </a:schemeClr>
                </a:solidFill>
                <a:latin typeface="Consolas" panose="020B0609020204030204" pitchFamily="49"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7DD1AB5-42BA-4E8A-BFEE-435884E16AAB}" type="slidenum">
              <a:rPr kumimoji="0" lang="en-US" sz="1200" b="0" i="0" u="none" strike="noStrike" kern="1200" cap="none" spc="0" normalizeH="0" baseline="0" noProof="0">
                <a:ln>
                  <a:noFill/>
                </a:ln>
                <a:solidFill>
                  <a:prstClr val="white">
                    <a:lumMod val="95000"/>
                  </a:prstClr>
                </a:solidFill>
                <a:effectLst/>
                <a:uLnTx/>
                <a:uFillTx/>
                <a:latin typeface="Consolas" panose="020B0609020204030204" pitchFamily="49"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white">
                  <a:lumMod val="95000"/>
                </a:prst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11495107"/>
      </p:ext>
    </p:extLst>
  </p:cSld>
  <p:clrMapOvr>
    <a:masterClrMapping/>
  </p:clrMapOvr>
  <p:transition advTm="538">
    <p:fade/>
  </p:transition>
</p:sld>
</file>

<file path=ppt/theme/theme1.xml><?xml version="1.0" encoding="utf-8"?>
<a:theme xmlns:a="http://schemas.openxmlformats.org/drawingml/2006/main" name="421-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21-theme" id="{8266886C-00C5-0E41-B657-C3D05B8200D6}" vid="{2B8BD0A5-B052-7545-BBE7-7583420439F3}"/>
    </a:ext>
  </a:extLst>
</a:theme>
</file>

<file path=ppt/theme/theme2.xml><?xml version="1.0" encoding="utf-8"?>
<a:theme xmlns:a="http://schemas.openxmlformats.org/drawingml/2006/main" name="1_F2024 Theme">
  <a:themeElements>
    <a:clrScheme name="CMU-DB F2024">
      <a:dk1>
        <a:sysClr val="windowText" lastClr="000000"/>
      </a:dk1>
      <a:lt1>
        <a:sysClr val="window" lastClr="FFFFFF"/>
      </a:lt1>
      <a:dk2>
        <a:srgbClr val="1F497D"/>
      </a:dk2>
      <a:lt2>
        <a:srgbClr val="EEECE1"/>
      </a:lt2>
      <a:accent1>
        <a:srgbClr val="C41230"/>
      </a:accent1>
      <a:accent2>
        <a:srgbClr val="C0504D"/>
      </a:accent2>
      <a:accent3>
        <a:srgbClr val="9BBB59"/>
      </a:accent3>
      <a:accent4>
        <a:srgbClr val="8064A2"/>
      </a:accent4>
      <a:accent5>
        <a:srgbClr val="4BACC6"/>
      </a:accent5>
      <a:accent6>
        <a:srgbClr val="D9D9D9"/>
      </a:accent6>
      <a:hlink>
        <a:srgbClr val="C41230"/>
      </a:hlink>
      <a:folHlink>
        <a:srgbClr val="C4123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76178</TotalTime>
  <Words>2533</Words>
  <Application>Microsoft Macintosh PowerPoint</Application>
  <PresentationFormat>On-screen Show (16:9)</PresentationFormat>
  <Paragraphs>625</Paragraphs>
  <Slides>34</Slides>
  <Notes>34</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34</vt:i4>
      </vt:variant>
    </vt:vector>
  </HeadingPairs>
  <TitlesOfParts>
    <vt:vector size="49" baseType="lpstr">
      <vt:lpstr>Arial</vt:lpstr>
      <vt:lpstr>Calibri</vt:lpstr>
      <vt:lpstr>Consolas</vt:lpstr>
      <vt:lpstr>Crimson Text</vt:lpstr>
      <vt:lpstr>Crimson Text</vt:lpstr>
      <vt:lpstr>DejaVu Sans Mono</vt:lpstr>
      <vt:lpstr>Gentium Book Basic</vt:lpstr>
      <vt:lpstr>Inconsolata</vt:lpstr>
      <vt:lpstr>Proxima Nova</vt:lpstr>
      <vt:lpstr>Proxima Nova Regular</vt:lpstr>
      <vt:lpstr>Proxima Nova Rg</vt:lpstr>
      <vt:lpstr>System Font Regular</vt:lpstr>
      <vt:lpstr>Times New Roman</vt:lpstr>
      <vt:lpstr>421-theme</vt:lpstr>
      <vt:lpstr>1_F2024 Theme</vt:lpstr>
      <vt:lpstr>PowerPoint Presentation</vt:lpstr>
      <vt:lpstr>Algorithms for a Disk-Oriented DBMS</vt:lpstr>
      <vt:lpstr>Why Do We Need To Sort?</vt:lpstr>
      <vt:lpstr>In-memory Sorting</vt:lpstr>
      <vt:lpstr>Today's Agenda</vt:lpstr>
      <vt:lpstr>Top-N Heap Sort</vt:lpstr>
      <vt:lpstr>External Merge Sort</vt:lpstr>
      <vt:lpstr>Sorted Run</vt:lpstr>
      <vt:lpstr>2-Way External Merge Sort</vt:lpstr>
      <vt:lpstr>Simplified 2-Way External Merge Sort</vt:lpstr>
      <vt:lpstr>Simplified 2-Way External Merge Sort</vt:lpstr>
      <vt:lpstr>Simplified 2-Way External Merge Sort</vt:lpstr>
      <vt:lpstr>General External Merge Sort</vt:lpstr>
      <vt:lpstr>Example</vt:lpstr>
      <vt:lpstr>Double Buffering Optimization</vt:lpstr>
      <vt:lpstr>Double Buffering</vt:lpstr>
      <vt:lpstr>K-WAY MERGE ALGORITHM</vt:lpstr>
      <vt:lpstr>Comparison Optimizations</vt:lpstr>
      <vt:lpstr>Using B+Trees For Sorting</vt:lpstr>
      <vt:lpstr>Using B+Trees For Sorting</vt:lpstr>
      <vt:lpstr>Using B+Trees For Sorting</vt:lpstr>
      <vt:lpstr>Aggregations</vt:lpstr>
      <vt:lpstr>Sorting Aggregation</vt:lpstr>
      <vt:lpstr>Alternatives To Sorting</vt:lpstr>
      <vt:lpstr>Hashing Aggregate</vt:lpstr>
      <vt:lpstr>External Hashing Aggregate</vt:lpstr>
      <vt:lpstr>Phase #1 – Partition</vt:lpstr>
      <vt:lpstr>Phase #1 – Partition</vt:lpstr>
      <vt:lpstr>Phase #2 – Rehash</vt:lpstr>
      <vt:lpstr>Phase #2 – Rehash</vt:lpstr>
      <vt:lpstr>Hashing Summarization</vt:lpstr>
      <vt:lpstr>Hashing Summarization</vt:lpstr>
      <vt:lpstr>Conclusion</vt:lpstr>
      <vt:lpstr>Next Class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CMU 15-445/645 Database Systems (Fall 2024) :: Sorting &amp; Aggregations</dc:title>
  <dc:creator>Andy Pavlo</dc:creator>
  <cp:keywords>Databases, Carnegie Mellon University</cp:keywords>
  <cp:lastModifiedBy>Benjamin S. Berg</cp:lastModifiedBy>
  <cp:revision>6353</cp:revision>
  <cp:lastPrinted>2017-10-04T15:42:35Z</cp:lastPrinted>
  <dcterms:created xsi:type="dcterms:W3CDTF">2015-12-22T16:36:30Z</dcterms:created>
  <dcterms:modified xsi:type="dcterms:W3CDTF">2025-10-01T16:05:47Z</dcterms:modified>
</cp:coreProperties>
</file>