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9" r:id="rId1"/>
    <p:sldMasterId id="2147483728" r:id="rId2"/>
  </p:sldMasterIdLst>
  <p:notesMasterIdLst>
    <p:notesMasterId r:id="rId63"/>
  </p:notesMasterIdLst>
  <p:handoutMasterIdLst>
    <p:handoutMasterId r:id="rId64"/>
  </p:handoutMasterIdLst>
  <p:sldIdLst>
    <p:sldId id="1957" r:id="rId3"/>
    <p:sldId id="1944" r:id="rId4"/>
    <p:sldId id="1956" r:id="rId5"/>
    <p:sldId id="1958" r:id="rId6"/>
    <p:sldId id="613" r:id="rId7"/>
    <p:sldId id="710" r:id="rId8"/>
    <p:sldId id="1926" r:id="rId9"/>
    <p:sldId id="1003" r:id="rId10"/>
    <p:sldId id="711" r:id="rId11"/>
    <p:sldId id="712" r:id="rId12"/>
    <p:sldId id="713" r:id="rId13"/>
    <p:sldId id="561" r:id="rId14"/>
    <p:sldId id="622" r:id="rId15"/>
    <p:sldId id="563" r:id="rId16"/>
    <p:sldId id="618" r:id="rId17"/>
    <p:sldId id="565" r:id="rId18"/>
    <p:sldId id="617" r:id="rId19"/>
    <p:sldId id="1959" r:id="rId20"/>
    <p:sldId id="571" r:id="rId21"/>
    <p:sldId id="572" r:id="rId22"/>
    <p:sldId id="619" r:id="rId23"/>
    <p:sldId id="637" r:id="rId24"/>
    <p:sldId id="580" r:id="rId25"/>
    <p:sldId id="718" r:id="rId26"/>
    <p:sldId id="1961" r:id="rId27"/>
    <p:sldId id="1962" r:id="rId28"/>
    <p:sldId id="1008" r:id="rId29"/>
    <p:sldId id="585" r:id="rId30"/>
    <p:sldId id="721" r:id="rId31"/>
    <p:sldId id="629" r:id="rId32"/>
    <p:sldId id="1004" r:id="rId33"/>
    <p:sldId id="631" r:id="rId34"/>
    <p:sldId id="586" r:id="rId35"/>
    <p:sldId id="1963" r:id="rId36"/>
    <p:sldId id="708" r:id="rId37"/>
    <p:sldId id="1964" r:id="rId38"/>
    <p:sldId id="673" r:id="rId39"/>
    <p:sldId id="666" r:id="rId40"/>
    <p:sldId id="676" r:id="rId41"/>
    <p:sldId id="667" r:id="rId42"/>
    <p:sldId id="668" r:id="rId43"/>
    <p:sldId id="677" r:id="rId44"/>
    <p:sldId id="670" r:id="rId45"/>
    <p:sldId id="707" r:id="rId46"/>
    <p:sldId id="671" r:id="rId47"/>
    <p:sldId id="722" r:id="rId48"/>
    <p:sldId id="675" r:id="rId49"/>
    <p:sldId id="714" r:id="rId50"/>
    <p:sldId id="702" r:id="rId51"/>
    <p:sldId id="623" r:id="rId52"/>
    <p:sldId id="455" r:id="rId53"/>
    <p:sldId id="1951" r:id="rId54"/>
    <p:sldId id="720" r:id="rId55"/>
    <p:sldId id="1953" r:id="rId56"/>
    <p:sldId id="1954" r:id="rId57"/>
    <p:sldId id="1929" r:id="rId58"/>
    <p:sldId id="573" r:id="rId59"/>
    <p:sldId id="674" r:id="rId60"/>
    <p:sldId id="1920" r:id="rId61"/>
    <p:sldId id="689" r:id="rId6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755B3B8-7F58-478B-A231-0FE90BFAB063}">
          <p14:sldIdLst>
            <p14:sldId id="1957"/>
            <p14:sldId id="1944"/>
            <p14:sldId id="1956"/>
            <p14:sldId id="1958"/>
            <p14:sldId id="613"/>
            <p14:sldId id="710"/>
            <p14:sldId id="1926"/>
            <p14:sldId id="1003"/>
            <p14:sldId id="711"/>
            <p14:sldId id="712"/>
            <p14:sldId id="713"/>
            <p14:sldId id="561"/>
            <p14:sldId id="622"/>
          </p14:sldIdLst>
        </p14:section>
        <p14:section name="Nested Loop Join" id="{E189CC75-21F2-4106-A0FF-9CFF5A8ED1EE}">
          <p14:sldIdLst>
            <p14:sldId id="563"/>
            <p14:sldId id="618"/>
            <p14:sldId id="565"/>
            <p14:sldId id="617"/>
            <p14:sldId id="1959"/>
            <p14:sldId id="571"/>
            <p14:sldId id="572"/>
            <p14:sldId id="619"/>
            <p14:sldId id="637"/>
            <p14:sldId id="580"/>
            <p14:sldId id="718"/>
            <p14:sldId id="1961"/>
            <p14:sldId id="1962"/>
            <p14:sldId id="1008"/>
          </p14:sldIdLst>
        </p14:section>
        <p14:section name="Sort-Merge Join" id="{F81DD832-7879-4FFA-833E-A09CB6B349F7}">
          <p14:sldIdLst>
            <p14:sldId id="585"/>
            <p14:sldId id="721"/>
            <p14:sldId id="629"/>
            <p14:sldId id="1004"/>
            <p14:sldId id="631"/>
            <p14:sldId id="586"/>
          </p14:sldIdLst>
        </p14:section>
        <p14:section name="Hash Joins" id="{BE30A98C-48F4-4BFB-AA1B-9E3A25C1A96D}">
          <p14:sldIdLst>
            <p14:sldId id="1963"/>
            <p14:sldId id="708"/>
            <p14:sldId id="1964"/>
            <p14:sldId id="673"/>
            <p14:sldId id="666"/>
            <p14:sldId id="676"/>
            <p14:sldId id="667"/>
            <p14:sldId id="668"/>
            <p14:sldId id="677"/>
            <p14:sldId id="670"/>
            <p14:sldId id="707"/>
            <p14:sldId id="671"/>
            <p14:sldId id="722"/>
            <p14:sldId id="675"/>
          </p14:sldIdLst>
        </p14:section>
        <p14:section name="Conclusion" id="{DEB9626B-B8CD-44DA-BE8F-C04D2D73E369}">
          <p14:sldIdLst>
            <p14:sldId id="714"/>
            <p14:sldId id="702"/>
            <p14:sldId id="623"/>
          </p14:sldIdLst>
        </p14:section>
        <p14:section name="OLD" id="{81916213-172B-42B7-8546-A1B843779BCC}">
          <p14:sldIdLst>
            <p14:sldId id="455"/>
            <p14:sldId id="1951"/>
            <p14:sldId id="720"/>
            <p14:sldId id="1953"/>
            <p14:sldId id="1954"/>
            <p14:sldId id="1929"/>
            <p14:sldId id="573"/>
            <p14:sldId id="674"/>
            <p14:sldId id="1920"/>
            <p14:sldId id="6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C6BD8"/>
    <a:srgbClr val="474866"/>
    <a:srgbClr val="EF3E42"/>
    <a:srgbClr val="646464"/>
    <a:srgbClr val="F76D6D"/>
    <a:srgbClr val="101010"/>
    <a:srgbClr val="256389"/>
    <a:srgbClr val="384588"/>
    <a:srgbClr val="716B71"/>
    <a:srgbClr val="B1AB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09" autoAdjust="0"/>
    <p:restoredTop sz="71903" autoAdjust="0"/>
  </p:normalViewPr>
  <p:slideViewPr>
    <p:cSldViewPr>
      <p:cViewPr>
        <p:scale>
          <a:sx n="109" d="100"/>
          <a:sy n="109" d="100"/>
        </p:scale>
        <p:origin x="120" y="4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219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3147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54CE10-E9E8-6034-B6A3-AC978B89DA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609E6-6A4C-B1DD-21E4-E097A1B1812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820B7-8CC3-415D-AACE-518C32E64DED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C757A-CD41-2BA1-46C7-449E581990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3AD75A-1D40-70B1-C39B-1F712D9220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1B316-E0A4-418E-9044-EC2860711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54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F30A1-66E6-451E-8A7F-24EDBB733F02}" type="datetimeFigureOut">
              <a:rPr lang="en-US" smtClean="0"/>
              <a:t>10/10/25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B2FDE-2E55-4B3D-B7EA-09D0CC1080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8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26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869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097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BB2FDE-2E55-4B3D-B7EA-09D0CC1080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 Regular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egular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787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BB2FDE-2E55-4B3D-B7EA-09D0CC1080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 Regular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egular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34585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819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196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65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BB2FDE-2E55-4B3D-B7EA-09D0CC1080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 Regular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egular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797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172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egular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406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2459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985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5590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92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5915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662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109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312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345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705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114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106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1150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178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BB2FDE-2E55-4B3D-B7EA-09D0CC1080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 Regular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egular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8336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576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801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4648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947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5033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749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423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1743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26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179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761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08541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336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74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489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0207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256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077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BB2FDE-2E55-4B3D-B7EA-09D0CC10807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roxima Nova Regular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roxima Nova Regular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7038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8411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3853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4487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2915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592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4846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583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2965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201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301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570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670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08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89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B2FDE-2E55-4B3D-B7EA-09D0CC1080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1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b.cs.cmu.edu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CMU LOGO" hidden="1">
            <a:extLst>
              <a:ext uri="{FF2B5EF4-FFF2-40B4-BE49-F238E27FC236}">
                <a16:creationId xmlns:a16="http://schemas.microsoft.com/office/drawing/2014/main" id="{A6279927-EE9F-8A29-2CCB-28AAACD5E8C1}"/>
              </a:ext>
            </a:extLst>
          </p:cNvPr>
          <p:cNvGrpSpPr/>
          <p:nvPr/>
        </p:nvGrpSpPr>
        <p:grpSpPr>
          <a:xfrm>
            <a:off x="325636" y="471153"/>
            <a:ext cx="914400" cy="548640"/>
            <a:chOff x="325636" y="760714"/>
            <a:chExt cx="914400" cy="54864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EBE596A-5B25-6A4A-3895-76D6B8649774}"/>
                </a:ext>
              </a:extLst>
            </p:cNvPr>
            <p:cNvSpPr/>
            <p:nvPr/>
          </p:nvSpPr>
          <p:spPr>
            <a:xfrm>
              <a:off x="325636" y="760714"/>
              <a:ext cx="914400" cy="548640"/>
            </a:xfrm>
            <a:prstGeom prst="roundRect">
              <a:avLst>
                <a:gd name="adj" fmla="val 1910"/>
              </a:avLst>
            </a:prstGeom>
            <a:solidFill>
              <a:srgbClr val="C300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endParaRPr lang="en-US" dirty="0"/>
            </a:p>
          </p:txBody>
        </p:sp>
        <p:pic>
          <p:nvPicPr>
            <p:cNvPr id="34" name="Graphic 33">
              <a:hlinkClick r:id="rId2"/>
              <a:extLst>
                <a:ext uri="{FF2B5EF4-FFF2-40B4-BE49-F238E27FC236}">
                  <a16:creationId xmlns:a16="http://schemas.microsoft.com/office/drawing/2014/main" id="{42BCC96F-C450-CF5C-629F-09937B0D1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417076" y="797240"/>
              <a:ext cx="731520" cy="475588"/>
            </a:xfrm>
            <a:prstGeom prst="rect">
              <a:avLst/>
            </a:prstGeom>
          </p:spPr>
        </p:pic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2852B086-E288-CBD2-C5C5-DFEC76D968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3922" y="240601"/>
            <a:ext cx="3291840" cy="29155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3D0993A-BF60-CE79-0F1C-786FEAAE2891}"/>
              </a:ext>
            </a:extLst>
          </p:cNvPr>
          <p:cNvSpPr txBox="1">
            <a:spLocks/>
          </p:cNvSpPr>
          <p:nvPr/>
        </p:nvSpPr>
        <p:spPr>
          <a:xfrm>
            <a:off x="0" y="1790327"/>
            <a:ext cx="9144000" cy="1470025"/>
          </a:xfrm>
          <a:prstGeom prst="rect">
            <a:avLst/>
          </a:prstGeom>
          <a:solidFill>
            <a:srgbClr val="4B9CD3"/>
          </a:solidFill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400" b="0" dirty="0">
              <a:solidFill>
                <a:schemeClr val="bg1"/>
              </a:solidFill>
              <a:effectLst/>
              <a:latin typeface="+mj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0" dirty="0">
                <a:solidFill>
                  <a:schemeClr val="bg1"/>
                </a:solidFill>
                <a:effectLst/>
                <a:latin typeface="+mj-lt"/>
              </a:rPr>
              <a:t>COMP 421: Files &amp; Databases</a:t>
            </a:r>
            <a:endParaRPr lang="en-US" sz="4400" dirty="0">
              <a:solidFill>
                <a:schemeClr val="bg1"/>
              </a:solidFill>
              <a:effectLst/>
              <a:latin typeface="+mj-lt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ACDE41B-5E08-2993-AFF2-8F1706E561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6400" y="3260725"/>
            <a:ext cx="6019800" cy="10636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Lecture Name!</a:t>
            </a:r>
          </a:p>
        </p:txBody>
      </p:sp>
    </p:spTree>
    <p:extLst>
      <p:ext uri="{BB962C8B-B14F-4D97-AF65-F5344CB8AC3E}">
        <p14:creationId xmlns:p14="http://schemas.microsoft.com/office/powerpoint/2010/main" val="209051031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0"/>
            <a:ext cx="4754880" cy="36576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400"/>
            </a:lvl3pPr>
            <a:lvl4pPr>
              <a:lnSpc>
                <a:spcPct val="90000"/>
              </a:lnSpc>
              <a:defRPr sz="1200"/>
            </a:lvl4pPr>
            <a:lvl5pPr>
              <a:lnSpc>
                <a:spcPct val="9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A738A1-3F8B-F678-C69C-FFB31A0D0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644" y="30955"/>
            <a:ext cx="386355" cy="2547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7DD1AB5-42BA-4E8A-BFEE-435884E16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14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3880" y="971550"/>
            <a:ext cx="4389120" cy="3657600"/>
          </a:xfr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400"/>
            </a:lvl3pPr>
            <a:lvl4pPr>
              <a:lnSpc>
                <a:spcPct val="90000"/>
              </a:lnSpc>
              <a:defRPr sz="1200"/>
            </a:lvl4pPr>
            <a:lvl5pPr>
              <a:lnSpc>
                <a:spcPct val="9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A6CF122-5223-8FC2-39AE-F66176D11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644" y="30955"/>
            <a:ext cx="386355" cy="2547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7DD1AB5-42BA-4E8A-BFEE-435884E16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25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AA415270-53F7-23E6-805D-9160C949F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644" y="30955"/>
            <a:ext cx="386355" cy="2547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7DD1AB5-42BA-4E8A-BFEE-435884E16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343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2707E67-347D-98D8-549D-5A3070895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644" y="30955"/>
            <a:ext cx="386355" cy="2547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7DD1AB5-42BA-4E8A-BFEE-435884E16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2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68C0F3-3232-CB1F-B9FF-BCF5741417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8650" y="971550"/>
            <a:ext cx="7886700" cy="3810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CRIMSON TEXT" panose="02000503000000000000" pitchFamily="2" charset="77"/>
              </a:defRPr>
            </a:lvl1pPr>
            <a:lvl2pPr marL="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System Font Regular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RIMSON TEXT" panose="02000503000000000000" pitchFamily="2" charset="77"/>
              </a:defRPr>
            </a:lvl2pPr>
            <a:lvl3pPr marL="91440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System Font Regular"/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CRIMSON TEXT" panose="02000503000000000000" pitchFamily="2" charset="77"/>
              </a:defRPr>
            </a:lvl3pPr>
            <a:lvl4pPr marL="137160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System Font Regular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RIMSON TEXT" panose="02000503000000000000" pitchFamily="2" charset="77"/>
              </a:defRPr>
            </a:lvl4pPr>
            <a:lvl5pPr marL="1828800" indent="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SzPct val="90000"/>
              <a:buFont typeface="System Font Regular"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CRIMSON TEXT" panose="02000503000000000000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26A410E-1393-BE00-D124-9AC4FEA35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598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9E75BC5-5E05-9EB9-A2CF-34ADD0499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644" y="30955"/>
            <a:ext cx="386355" cy="2547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7DD1AB5-42BA-4E8A-BFEE-435884E16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9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9050"/>
            <a:ext cx="9144000" cy="689371"/>
          </a:xfrm>
        </p:spPr>
        <p:txBody>
          <a:bodyPr lIns="0" rIns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71550"/>
            <a:ext cx="6400800" cy="36576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2400"/>
            </a:lvl1pPr>
            <a:lvl2pPr>
              <a:lnSpc>
                <a:spcPct val="90000"/>
              </a:lnSpc>
              <a:defRPr sz="2000"/>
            </a:lvl2pPr>
            <a:lvl3pPr>
              <a:lnSpc>
                <a:spcPct val="90000"/>
              </a:lnSpc>
              <a:defRPr sz="1400"/>
            </a:lvl3pPr>
            <a:lvl4pPr>
              <a:lnSpc>
                <a:spcPct val="90000"/>
              </a:lnSpc>
              <a:defRPr sz="1200"/>
            </a:lvl4pPr>
            <a:lvl5pPr>
              <a:lnSpc>
                <a:spcPct val="9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625DEA1-F8C4-6E87-1A5B-8EC9E0A20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644" y="30955"/>
            <a:ext cx="386355" cy="2547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7DD1AB5-42BA-4E8A-BFEE-435884E16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43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Why Choose Unc For A Graduate Degree In Computer Science - Unc Chapel Hill (1287x369), Png Download">
            <a:extLst>
              <a:ext uri="{FF2B5EF4-FFF2-40B4-BE49-F238E27FC236}">
                <a16:creationId xmlns:a16="http://schemas.microsoft.com/office/drawing/2014/main" id="{88E8CE7D-D053-708D-6190-70AECFF14D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768313"/>
            <a:ext cx="1066800" cy="30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255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9050"/>
            <a:ext cx="9144000" cy="689371"/>
          </a:xfrm>
          <a:prstGeom prst="rect">
            <a:avLst/>
          </a:prstGeom>
          <a:solidFill>
            <a:srgbClr val="4C9DD2"/>
          </a:solidFill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971550"/>
            <a:ext cx="6400800" cy="365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Second level</a:t>
            </a:r>
          </a:p>
        </p:txBody>
      </p:sp>
      <p:pic>
        <p:nvPicPr>
          <p:cNvPr id="7" name="Picture 2" descr="Why Choose Unc For A Graduate Degree In Computer Science - Unc Chapel Hill (1287x369), Png Download">
            <a:extLst>
              <a:ext uri="{FF2B5EF4-FFF2-40B4-BE49-F238E27FC236}">
                <a16:creationId xmlns:a16="http://schemas.microsoft.com/office/drawing/2014/main" id="{90BB534A-2FFF-458A-936D-5FA907B17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768313"/>
            <a:ext cx="1066800" cy="30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84061F-78F2-C458-0FBD-F39CC26BA2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644" y="30955"/>
            <a:ext cx="386355" cy="25479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/>
          <a:lstStyle>
            <a:lvl1pPr algn="r">
              <a:defRPr sz="1200" b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97DD1AB5-42BA-4E8A-BFEE-435884E16A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0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b="1" kern="1200" spc="0">
          <a:solidFill>
            <a:schemeClr val="bg1"/>
          </a:solidFill>
          <a:latin typeface="+mj-lt"/>
          <a:ea typeface="Open Sans" pitchFamily="34" charset="0"/>
          <a:cs typeface="Open Sans" pitchFamily="34" charset="0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spcAft>
          <a:spcPts val="0"/>
        </a:spcAft>
        <a:buFont typeface="Arial" pitchFamily="34" charset="0"/>
        <a:buNone/>
        <a:defRPr lang="en-US" sz="24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342900" algn="l" defTabSz="914400" rtl="0" eaLnBrk="1" latinLnBrk="0" hangingPunct="1">
        <a:spcBef>
          <a:spcPts val="0"/>
        </a:spcBef>
        <a:buFont typeface="Times New Roman" pitchFamily="18" charset="0"/>
        <a:buChar char="→"/>
        <a:defRPr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Gentium Book Basic" pitchFamily="2" charset="0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Gentium Book Basic" pitchFamily="2" charset="0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Gentium Book Basic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sv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atabase_machin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hyperlink" Target="http://museum.ipsj.or.jp/en/computer/other/0014.html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loom_filter" TargetMode="External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orst-case_optimal_join_algorith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A270D1-9B9A-8DDE-B6FB-0F25FFCD02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Lecture 12: Joins</a:t>
            </a:r>
          </a:p>
        </p:txBody>
      </p:sp>
    </p:spTree>
    <p:extLst>
      <p:ext uri="{BB962C8B-B14F-4D97-AF65-F5344CB8AC3E}">
        <p14:creationId xmlns:p14="http://schemas.microsoft.com/office/powerpoint/2010/main" val="542430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A4B3F-18B3-45C5-8346-5B72F387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Output: Tuple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81F30-F825-4132-BC57-B6FF3E95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Early Materialization:</a:t>
            </a:r>
          </a:p>
          <a:p>
            <a:pPr lvl="1"/>
            <a:r>
              <a:rPr lang="en-US" dirty="0"/>
              <a:t>Copy values for the attributes in outer and inner tuples into new output tuple.</a:t>
            </a:r>
          </a:p>
          <a:p>
            <a:endParaRPr lang="en-US" sz="1200" dirty="0"/>
          </a:p>
          <a:p>
            <a:r>
              <a:rPr lang="en-US" dirty="0"/>
              <a:t>Subsequent operators in the query plan never need to go back to the base tables to get more data.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7C830EE6-FC1D-4420-B41D-39483A591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305735"/>
              </p:ext>
            </p:extLst>
          </p:nvPr>
        </p:nvGraphicFramePr>
        <p:xfrm>
          <a:off x="5365600" y="2724150"/>
          <a:ext cx="1066800" cy="49987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name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123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abc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E016555B-36D0-4AE4-9959-2E7689F88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9666109"/>
              </p:ext>
            </p:extLst>
          </p:nvPr>
        </p:nvGraphicFramePr>
        <p:xfrm>
          <a:off x="7044840" y="2724150"/>
          <a:ext cx="1828800" cy="74980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46">
                  <a:extLst>
                    <a:ext uri="{9D8B030D-6E8A-4147-A177-3AD203B41FA5}">
                      <a16:colId xmlns:a16="http://schemas.microsoft.com/office/drawing/2014/main" val="2284095395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value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cdate</a:t>
                      </a:r>
                      <a:endParaRPr lang="en-US" sz="14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123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1000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pPr marL="0" marR="0" algn="l" hangingPunct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276517"/>
                  </a:ext>
                </a:extLst>
              </a:tr>
            </a:tbl>
          </a:graphicData>
        </a:graphic>
      </p:graphicFrame>
      <p:sp>
        <p:nvSpPr>
          <p:cNvPr id="8" name="Text Box 20">
            <a:extLst>
              <a:ext uri="{FF2B5EF4-FFF2-40B4-BE49-F238E27FC236}">
                <a16:creationId xmlns:a16="http://schemas.microsoft.com/office/drawing/2014/main" id="{E3DD7C72-BB96-42BE-8586-981294BC4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1850" y="2838889"/>
            <a:ext cx="482739" cy="347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ＭＳ Ｐゴシック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4000" b="1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⨝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CA4A5ADE-67ED-4B6E-92A5-D21451884382}"/>
              </a:ext>
            </a:extLst>
          </p:cNvPr>
          <p:cNvSpPr>
            <a:spLocks/>
          </p:cNvSpPr>
          <p:nvPr/>
        </p:nvSpPr>
        <p:spPr bwMode="auto">
          <a:xfrm rot="5400000" flipV="1">
            <a:off x="7013655" y="1922630"/>
            <a:ext cx="211931" cy="3508042"/>
          </a:xfrm>
          <a:prstGeom prst="rightBrace">
            <a:avLst>
              <a:gd name="adj1" fmla="val 8339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>
              <a:solidFill>
                <a:srgbClr val="F76D6D"/>
              </a:solidFill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D178100E-FC4D-49BA-8995-540A012F9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351198"/>
            <a:ext cx="1282402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R(</a:t>
            </a:r>
            <a:r>
              <a:rPr lang="en-US" dirty="0" err="1">
                <a:solidFill>
                  <a:schemeClr val="accent1"/>
                </a:solidFill>
              </a:rPr>
              <a:t>id,name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50C9C8EC-EC5E-46EC-95CE-7A2E82575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961" y="2351198"/>
            <a:ext cx="2180084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S(</a:t>
            </a:r>
            <a:r>
              <a:rPr lang="en-US" dirty="0" err="1">
                <a:solidFill>
                  <a:schemeClr val="accent1"/>
                </a:solidFill>
              </a:rPr>
              <a:t>id,value,cdate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048B103-6928-FD3A-D11B-75F128C6B98B}"/>
              </a:ext>
            </a:extLst>
          </p:cNvPr>
          <p:cNvGrpSpPr/>
          <p:nvPr/>
        </p:nvGrpSpPr>
        <p:grpSpPr>
          <a:xfrm>
            <a:off x="6096000" y="2201049"/>
            <a:ext cx="2895600" cy="2514600"/>
            <a:chOff x="6096000" y="2419350"/>
            <a:chExt cx="2895600" cy="2514600"/>
          </a:xfrm>
        </p:grpSpPr>
        <p:sp>
          <p:nvSpPr>
            <p:cNvPr id="59" name="Rectangle 68">
              <a:extLst>
                <a:ext uri="{FF2B5EF4-FFF2-40B4-BE49-F238E27FC236}">
                  <a16:creationId xmlns:a16="http://schemas.microsoft.com/office/drawing/2014/main" id="{27E008B4-75FE-D61E-859C-4BAE4BD49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419350"/>
              <a:ext cx="2895600" cy="2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rgbClr val="646464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EA82B45-7970-3C87-0C0E-44666A1DF3E2}"/>
                </a:ext>
              </a:extLst>
            </p:cNvPr>
            <p:cNvGrpSpPr/>
            <p:nvPr/>
          </p:nvGrpSpPr>
          <p:grpSpPr>
            <a:xfrm>
              <a:off x="6587082" y="2533654"/>
              <a:ext cx="2137814" cy="2391574"/>
              <a:chOff x="6587082" y="2466176"/>
              <a:chExt cx="2137814" cy="2391574"/>
            </a:xfrm>
          </p:grpSpPr>
          <p:sp>
            <p:nvSpPr>
              <p:cNvPr id="61" name="Text Box 13">
                <a:extLst>
                  <a:ext uri="{FF2B5EF4-FFF2-40B4-BE49-F238E27FC236}">
                    <a16:creationId xmlns:a16="http://schemas.microsoft.com/office/drawing/2014/main" id="{8B90CCC8-370C-EC8F-7AB5-9A1699C0A3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7082" y="4352151"/>
                <a:ext cx="335027" cy="505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b" anchorCtr="0">
                <a:noAutofit/>
              </a:bodyPr>
              <a:lstStyle>
                <a:lvl1pPr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742950" indent="-28575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 marL="11430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 marL="16002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 marL="20574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3600" b="1" u="non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Extrabold" pitchFamily="34" charset="0"/>
                    <a:ea typeface="Open Sans Extrabold" pitchFamily="34" charset="0"/>
                    <a:cs typeface="Open Sans Extrabold" pitchFamily="34" charset="0"/>
                  </a:rPr>
                  <a:t>R</a:t>
                </a:r>
                <a:endParaRPr lang="en-US" sz="2400" b="1" u="none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Extrabold" pitchFamily="34" charset="0"/>
                  <a:ea typeface="Open Sans Extrabold" pitchFamily="34" charset="0"/>
                  <a:cs typeface="Open Sans Extrabold" pitchFamily="34" charset="0"/>
                </a:endParaRPr>
              </a:p>
            </p:txBody>
          </p:sp>
          <p:sp>
            <p:nvSpPr>
              <p:cNvPr id="62" name="Text Box 14">
                <a:extLst>
                  <a:ext uri="{FF2B5EF4-FFF2-40B4-BE49-F238E27FC236}">
                    <a16:creationId xmlns:a16="http://schemas.microsoft.com/office/drawing/2014/main" id="{5CD84118-4722-5824-6547-F4EB215F06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53882" y="4352151"/>
                <a:ext cx="310983" cy="505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b" anchorCtr="0">
                <a:noAutofit/>
              </a:bodyPr>
              <a:lstStyle>
                <a:defPPr>
                  <a:defRPr lang="en-US"/>
                </a:defPPr>
                <a:lvl1pPr algn="ctr">
                  <a:spcBef>
                    <a:spcPct val="50000"/>
                  </a:spcBef>
                  <a:defRPr sz="3600" b="1" u="none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Extrabold" pitchFamily="34" charset="0"/>
                    <a:ea typeface="Open Sans Extrabold" pitchFamily="34" charset="0"/>
                    <a:cs typeface="Open Sans Extrabold" pitchFamily="34" charset="0"/>
                  </a:defRPr>
                </a:lvl1pPr>
                <a:lvl2pPr marL="742950" indent="-285750">
                  <a:defRPr sz="3100" u="sng">
                    <a:latin typeface="Times New Roman" pitchFamily="18" charset="0"/>
                    <a:ea typeface="ＭＳ Ｐゴシック" charset="-128"/>
                  </a:defRPr>
                </a:lvl2pPr>
                <a:lvl3pPr marL="1143000" indent="-228600">
                  <a:defRPr sz="3100" u="sng">
                    <a:latin typeface="Times New Roman" pitchFamily="18" charset="0"/>
                    <a:ea typeface="ＭＳ Ｐゴシック" charset="-128"/>
                  </a:defRPr>
                </a:lvl3pPr>
                <a:lvl4pPr marL="1600200" indent="-228600">
                  <a:defRPr sz="3100" u="sng">
                    <a:latin typeface="Times New Roman" pitchFamily="18" charset="0"/>
                    <a:ea typeface="ＭＳ Ｐゴシック" charset="-128"/>
                  </a:defRPr>
                </a:lvl4pPr>
                <a:lvl5pPr marL="2057400" indent="-228600">
                  <a:defRPr sz="3100" u="sng">
                    <a:latin typeface="Times New Roman" pitchFamily="18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latin typeface="Times New Roman" pitchFamily="18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latin typeface="Times New Roman" pitchFamily="18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latin typeface="Times New Roman" pitchFamily="18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r>
                  <a:rPr lang="en-US" dirty="0"/>
                  <a:t>S</a:t>
                </a:r>
              </a:p>
            </p:txBody>
          </p:sp>
          <p:sp>
            <p:nvSpPr>
              <p:cNvPr id="63" name="TextBox 70">
                <a:extLst>
                  <a:ext uri="{FF2B5EF4-FFF2-40B4-BE49-F238E27FC236}">
                    <a16:creationId xmlns:a16="http://schemas.microsoft.com/office/drawing/2014/main" id="{6D8A1E9A-F9EC-4336-ADE7-B3AF3F2D09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30888" y="3321401"/>
                <a:ext cx="807913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742950" indent="-28575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 marL="11430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 marL="16002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 marL="20574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sz="1400" u="none" dirty="0">
                    <a:solidFill>
                      <a:schemeClr val="accent1"/>
                    </a:solidFill>
                    <a:latin typeface="Inconsolata" panose="00000509000000000000" pitchFamily="49" charset="0"/>
                    <a:cs typeface="Consolas" pitchFamily="49" charset="0"/>
                  </a:rPr>
                  <a:t>R.id=S.id</a:t>
                </a:r>
              </a:p>
            </p:txBody>
          </p:sp>
          <p:sp>
            <p:nvSpPr>
              <p:cNvPr id="64" name="TextBox 71">
                <a:extLst>
                  <a:ext uri="{FF2B5EF4-FFF2-40B4-BE49-F238E27FC236}">
                    <a16:creationId xmlns:a16="http://schemas.microsoft.com/office/drawing/2014/main" id="{78B49F6F-25F4-1F88-36D9-E8C53BB6B7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82482" y="3924204"/>
                <a:ext cx="807913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742950" indent="-28575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 marL="11430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 marL="16002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 marL="20574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sz="1400" u="none" dirty="0">
                    <a:solidFill>
                      <a:schemeClr val="accent1"/>
                    </a:solidFill>
                    <a:latin typeface="Inconsolata" panose="00000509000000000000" pitchFamily="49" charset="0"/>
                    <a:cs typeface="Consolas" pitchFamily="49" charset="0"/>
                  </a:rPr>
                  <a:t>value&gt;100</a:t>
                </a:r>
              </a:p>
            </p:txBody>
          </p:sp>
          <p:sp>
            <p:nvSpPr>
              <p:cNvPr id="65" name="TextBox 72">
                <a:extLst>
                  <a:ext uri="{FF2B5EF4-FFF2-40B4-BE49-F238E27FC236}">
                    <a16:creationId xmlns:a16="http://schemas.microsoft.com/office/drawing/2014/main" id="{5CEB1BE1-AA36-804A-8CD8-C4CE727257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7910" y="2770755"/>
                <a:ext cx="1166986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742950" indent="-28575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 marL="11430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 marL="16002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 marL="20574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sz="1400" u="none" dirty="0">
                    <a:solidFill>
                      <a:schemeClr val="accent1"/>
                    </a:solidFill>
                    <a:latin typeface="Inconsolata" panose="00000509000000000000" pitchFamily="49" charset="0"/>
                    <a:cs typeface="Consolas" pitchFamily="49" charset="0"/>
                  </a:rPr>
                  <a:t>R.id, </a:t>
                </a:r>
                <a:r>
                  <a:rPr lang="en-US" sz="1400" u="none" dirty="0" err="1">
                    <a:solidFill>
                      <a:schemeClr val="accent1"/>
                    </a:solidFill>
                    <a:latin typeface="Inconsolata" panose="00000509000000000000" pitchFamily="49" charset="0"/>
                    <a:cs typeface="Consolas" pitchFamily="49" charset="0"/>
                  </a:rPr>
                  <a:t>S.cdate</a:t>
                </a:r>
                <a:endParaRPr lang="en-US" sz="1400" u="none" dirty="0">
                  <a:solidFill>
                    <a:schemeClr val="accent1"/>
                  </a:solidFill>
                  <a:latin typeface="Inconsolata" panose="00000509000000000000" pitchFamily="49" charset="0"/>
                  <a:cs typeface="Consolas" pitchFamily="49" charset="0"/>
                </a:endParaRPr>
              </a:p>
            </p:txBody>
          </p:sp>
          <p:grpSp>
            <p:nvGrpSpPr>
              <p:cNvPr id="66" name="Join Op">
                <a:extLst>
                  <a:ext uri="{FF2B5EF4-FFF2-40B4-BE49-F238E27FC236}">
                    <a16:creationId xmlns:a16="http://schemas.microsoft.com/office/drawing/2014/main" id="{99EB2CA6-F358-4E1D-2FFE-CC8DA288CDCC}"/>
                  </a:ext>
                </a:extLst>
              </p:cNvPr>
              <p:cNvGrpSpPr/>
              <p:nvPr/>
            </p:nvGrpSpPr>
            <p:grpSpPr>
              <a:xfrm>
                <a:off x="7082856" y="3254068"/>
                <a:ext cx="503648" cy="384482"/>
                <a:chOff x="5195472" y="2425292"/>
                <a:chExt cx="503648" cy="384482"/>
              </a:xfrm>
            </p:grpSpPr>
            <p:sp>
              <p:nvSpPr>
                <p:cNvPr id="76" name="Rectangle 75" hidden="1">
                  <a:extLst>
                    <a:ext uri="{FF2B5EF4-FFF2-40B4-BE49-F238E27FC236}">
                      <a16:creationId xmlns:a16="http://schemas.microsoft.com/office/drawing/2014/main" id="{D64F9538-F6D1-EE5D-C4DC-E343A9FDF7B9}"/>
                    </a:ext>
                  </a:extLst>
                </p:cNvPr>
                <p:cNvSpPr/>
                <p:nvPr/>
              </p:nvSpPr>
              <p:spPr>
                <a:xfrm>
                  <a:off x="5222875" y="2473795"/>
                  <a:ext cx="121919" cy="33193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76" hidden="1">
                  <a:extLst>
                    <a:ext uri="{FF2B5EF4-FFF2-40B4-BE49-F238E27FC236}">
                      <a16:creationId xmlns:a16="http://schemas.microsoft.com/office/drawing/2014/main" id="{8E3533A6-B5F7-00F7-9C74-215CB146A48E}"/>
                    </a:ext>
                  </a:extLst>
                </p:cNvPr>
                <p:cNvSpPr/>
                <p:nvPr/>
              </p:nvSpPr>
              <p:spPr>
                <a:xfrm>
                  <a:off x="5577201" y="2477838"/>
                  <a:ext cx="121919" cy="33193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ext Box 20">
                  <a:extLst>
                    <a:ext uri="{FF2B5EF4-FFF2-40B4-BE49-F238E27FC236}">
                      <a16:creationId xmlns:a16="http://schemas.microsoft.com/office/drawing/2014/main" id="{691B24E2-B954-AD52-B333-4A39B8542D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95472" y="2425292"/>
                  <a:ext cx="482739" cy="3470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1pPr>
                  <a:lvl2pPr marL="742950" indent="-285750"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2pPr>
                  <a:lvl3pPr marL="1143000" indent="-228600"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3pPr>
                  <a:lvl4pPr marL="1600200" indent="-228600"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4pPr>
                  <a:lvl5pPr marL="2057400" indent="-228600"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4000" b="1" u="none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</a:rPr>
                    <a:t>⨝</a:t>
                  </a:r>
                </a:p>
              </p:txBody>
            </p:sp>
          </p:grpSp>
          <p:grpSp>
            <p:nvGrpSpPr>
              <p:cNvPr id="67" name="Filter Op">
                <a:extLst>
                  <a:ext uri="{FF2B5EF4-FFF2-40B4-BE49-F238E27FC236}">
                    <a16:creationId xmlns:a16="http://schemas.microsoft.com/office/drawing/2014/main" id="{4BF62529-7EC4-DDC5-4ADE-F10FE92C9C83}"/>
                  </a:ext>
                </a:extLst>
              </p:cNvPr>
              <p:cNvGrpSpPr/>
              <p:nvPr/>
            </p:nvGrpSpPr>
            <p:grpSpPr>
              <a:xfrm>
                <a:off x="7501482" y="3840014"/>
                <a:ext cx="304800" cy="331936"/>
                <a:chOff x="5780945" y="3207779"/>
                <a:chExt cx="304800" cy="331936"/>
              </a:xfrm>
            </p:grpSpPr>
            <p:sp>
              <p:nvSpPr>
                <p:cNvPr id="74" name="Rectangle 73" hidden="1">
                  <a:extLst>
                    <a:ext uri="{FF2B5EF4-FFF2-40B4-BE49-F238E27FC236}">
                      <a16:creationId xmlns:a16="http://schemas.microsoft.com/office/drawing/2014/main" id="{879F7899-27B3-0E2C-35E9-71EBB661F625}"/>
                    </a:ext>
                  </a:extLst>
                </p:cNvPr>
                <p:cNvSpPr/>
                <p:nvPr/>
              </p:nvSpPr>
              <p:spPr>
                <a:xfrm>
                  <a:off x="5963826" y="3207779"/>
                  <a:ext cx="121919" cy="33193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Text Box 20">
                  <a:extLst>
                    <a:ext uri="{FF2B5EF4-FFF2-40B4-BE49-F238E27FC236}">
                      <a16:creationId xmlns:a16="http://schemas.microsoft.com/office/drawing/2014/main" id="{C5EF7E8F-03B5-FD06-C3C7-2D662B1AFF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80945" y="3224701"/>
                  <a:ext cx="224544" cy="227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91440" rIns="0" bIns="182880" anchor="ctr"/>
                <a:lstStyle>
                  <a:lvl1pPr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1pPr>
                  <a:lvl2pPr marL="742950" indent="-28575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2pPr>
                  <a:lvl3pPr marL="11430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3pPr>
                  <a:lvl4pPr marL="16002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4pPr>
                  <a:lvl5pPr marL="20574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sz="4400" b="1" u="none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ymbol" pitchFamily="18" charset="2"/>
                    </a:rPr>
                    <a:t>s</a:t>
                  </a:r>
                  <a:endParaRPr lang="en-US" sz="4000" b="1" u="non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ymbol" pitchFamily="18" charset="2"/>
                  </a:endParaRPr>
                </a:p>
              </p:txBody>
            </p:sp>
          </p:grpSp>
          <p:sp>
            <p:nvSpPr>
              <p:cNvPr id="68" name="Text Box 20">
                <a:extLst>
                  <a:ext uri="{FF2B5EF4-FFF2-40B4-BE49-F238E27FC236}">
                    <a16:creationId xmlns:a16="http://schemas.microsoft.com/office/drawing/2014/main" id="{B90D4F92-7144-36D9-D3CE-8962CCFEC4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75512" y="2676734"/>
                <a:ext cx="224544" cy="3760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91440" rIns="274320" bIns="274320" anchor="ctr"/>
              <a:lstStyle>
                <a:lvl1pPr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742950" indent="-28575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 marL="11430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 marL="16002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 marL="20574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4800" b="1" u="non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ymbol" pitchFamily="18" charset="2"/>
                  </a:rPr>
                  <a:t>p</a:t>
                </a:r>
                <a:endParaRPr lang="en-US" sz="4000" b="1" u="none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bol" pitchFamily="18" charset="2"/>
                </a:endParaRPr>
              </a:p>
            </p:txBody>
          </p:sp>
          <p:cxnSp>
            <p:nvCxnSpPr>
              <p:cNvPr id="69" name="Straight Connector 35">
                <a:extLst>
                  <a:ext uri="{FF2B5EF4-FFF2-40B4-BE49-F238E27FC236}">
                    <a16:creationId xmlns:a16="http://schemas.microsoft.com/office/drawing/2014/main" id="{469134DB-637E-AA18-2915-7A50F5EEBFE3}"/>
                  </a:ext>
                </a:extLst>
              </p:cNvPr>
              <p:cNvCxnSpPr>
                <a:cxnSpLocks noChangeShapeType="1"/>
                <a:stCxn id="61" idx="0"/>
                <a:endCxn id="76" idx="2"/>
              </p:cNvCxnSpPr>
              <p:nvPr/>
            </p:nvCxnSpPr>
            <p:spPr bwMode="auto">
              <a:xfrm flipV="1">
                <a:off x="6754596" y="3634507"/>
                <a:ext cx="416623" cy="717644"/>
              </a:xfrm>
              <a:prstGeom prst="line">
                <a:avLst/>
              </a:prstGeom>
              <a:noFill/>
              <a:ln w="317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" name="Straight Connector 36">
                <a:extLst>
                  <a:ext uri="{FF2B5EF4-FFF2-40B4-BE49-F238E27FC236}">
                    <a16:creationId xmlns:a16="http://schemas.microsoft.com/office/drawing/2014/main" id="{F83B8190-3B41-4C80-5550-8D496E81E4E9}"/>
                  </a:ext>
                </a:extLst>
              </p:cNvPr>
              <p:cNvCxnSpPr>
                <a:cxnSpLocks noChangeShapeType="1"/>
                <a:stCxn id="62" idx="0"/>
                <a:endCxn id="74" idx="2"/>
              </p:cNvCxnSpPr>
              <p:nvPr/>
            </p:nvCxnSpPr>
            <p:spPr bwMode="auto">
              <a:xfrm flipH="1" flipV="1">
                <a:off x="7745323" y="4171950"/>
                <a:ext cx="64051" cy="180201"/>
              </a:xfrm>
              <a:prstGeom prst="line">
                <a:avLst/>
              </a:prstGeom>
              <a:noFill/>
              <a:ln w="317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" name="Straight Connector 39">
                <a:extLst>
                  <a:ext uri="{FF2B5EF4-FFF2-40B4-BE49-F238E27FC236}">
                    <a16:creationId xmlns:a16="http://schemas.microsoft.com/office/drawing/2014/main" id="{3B9FE578-9A4B-B784-69BC-E4BE88B2D75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7319963" y="3059407"/>
                <a:ext cx="4263" cy="235443"/>
              </a:xfrm>
              <a:prstGeom prst="line">
                <a:avLst/>
              </a:prstGeom>
              <a:noFill/>
              <a:ln w="317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" name="Straight Connector 42">
                <a:extLst>
                  <a:ext uri="{FF2B5EF4-FFF2-40B4-BE49-F238E27FC236}">
                    <a16:creationId xmlns:a16="http://schemas.microsoft.com/office/drawing/2014/main" id="{34752F69-A927-40C4-EEDC-D82134BFE197}"/>
                  </a:ext>
                </a:extLst>
              </p:cNvPr>
              <p:cNvCxnSpPr>
                <a:cxnSpLocks noChangeShapeType="1"/>
                <a:stCxn id="75" idx="0"/>
                <a:endCxn id="77" idx="2"/>
              </p:cNvCxnSpPr>
              <p:nvPr/>
            </p:nvCxnSpPr>
            <p:spPr bwMode="auto">
              <a:xfrm flipH="1" flipV="1">
                <a:off x="7525545" y="3638550"/>
                <a:ext cx="88209" cy="218386"/>
              </a:xfrm>
              <a:prstGeom prst="line">
                <a:avLst/>
              </a:prstGeom>
              <a:noFill/>
              <a:ln w="317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3" name="Straight Connector 39">
                <a:extLst>
                  <a:ext uri="{FF2B5EF4-FFF2-40B4-BE49-F238E27FC236}">
                    <a16:creationId xmlns:a16="http://schemas.microsoft.com/office/drawing/2014/main" id="{ACFF3897-2BF9-AB95-90F8-3F7FC9CE49B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325410" y="2466176"/>
                <a:ext cx="1662" cy="225118"/>
              </a:xfrm>
              <a:prstGeom prst="line">
                <a:avLst/>
              </a:prstGeom>
              <a:noFill/>
              <a:ln w="317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CBBEA78E-FBEB-4347-BE7F-799444124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4702543"/>
              </p:ext>
            </p:extLst>
          </p:nvPr>
        </p:nvGraphicFramePr>
        <p:xfrm>
          <a:off x="5502760" y="3879342"/>
          <a:ext cx="3200400" cy="96316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032575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0331843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84095395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R.id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R.name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S.id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S.value</a:t>
                      </a:r>
                      <a:endParaRPr lang="en-US" sz="14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S.cdate</a:t>
                      </a:r>
                      <a:endParaRPr lang="en-US" sz="14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123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abc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abc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pPr marL="0" marR="0" algn="l" hangingPunct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276517"/>
                  </a:ext>
                </a:extLst>
              </a:tr>
            </a:tbl>
          </a:graphicData>
        </a:graphic>
      </p:graphicFrame>
      <p:sp>
        <p:nvSpPr>
          <p:cNvPr id="57" name="Text Box 4">
            <a:extLst>
              <a:ext uri="{FF2B5EF4-FFF2-40B4-BE49-F238E27FC236}">
                <a16:creationId xmlns:a16="http://schemas.microsoft.com/office/drawing/2014/main" id="{9D346A8C-77CB-D76B-6A5E-EC1871798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895350"/>
            <a:ext cx="28956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000"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R.id,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S.cdate</a:t>
            </a: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JOIN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R.id = S.id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S.value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&gt; 100</a:t>
            </a:r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4AB92D30-B2EC-B8C9-2F40-203597896387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Arrow">
            <a:extLst>
              <a:ext uri="{FF2B5EF4-FFF2-40B4-BE49-F238E27FC236}">
                <a16:creationId xmlns:a16="http://schemas.microsoft.com/office/drawing/2014/main" id="{0769011F-6A91-44F3-44B7-C82FF2FED633}"/>
              </a:ext>
            </a:extLst>
          </p:cNvPr>
          <p:cNvSpPr>
            <a:spLocks noChangeAspect="1"/>
          </p:cNvSpPr>
          <p:nvPr/>
        </p:nvSpPr>
        <p:spPr>
          <a:xfrm rot="16200000">
            <a:off x="4979691" y="2331699"/>
            <a:ext cx="365760" cy="419142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46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95062E-6 L -0.20747 -0.20772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82" y="-10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5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 animBg="1"/>
      <p:bldP spid="10" grpId="1" animBg="1"/>
      <p:bldP spid="12" grpId="0"/>
      <p:bldP spid="12" grpId="1"/>
      <p:bldP spid="13" grpId="0"/>
      <p:bldP spid="13" grpId="1"/>
      <p:bldP spid="35" grpId="0" animBg="1"/>
      <p:bldP spid="3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0A4B3F-18B3-45C5-8346-5B72F387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Output: Record IDs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B81F30-F825-4132-BC57-B6FF3E95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Late Materialization:</a:t>
            </a:r>
          </a:p>
          <a:p>
            <a:pPr lvl="1"/>
            <a:r>
              <a:rPr lang="en-US" dirty="0"/>
              <a:t>Only copy the joins keys along with the Record IDs of the matching tuples.</a:t>
            </a:r>
          </a:p>
          <a:p>
            <a:endParaRPr lang="en-US" sz="1200" dirty="0"/>
          </a:p>
          <a:p>
            <a:r>
              <a:rPr lang="en-US"/>
              <a:t>Ideal </a:t>
            </a:r>
            <a:r>
              <a:rPr lang="en-US" dirty="0"/>
              <a:t>for column stores because the DBMS does not copy data that is not needed for the query.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C3FF97-C505-43AC-A281-D17C2D3A5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DD1AB5-42BA-4E8A-BFEE-435884E16AA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C830EE6-FC1D-4420-B41D-39483A5918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724"/>
              </p:ext>
            </p:extLst>
          </p:nvPr>
        </p:nvGraphicFramePr>
        <p:xfrm>
          <a:off x="5365600" y="2732483"/>
          <a:ext cx="1066800" cy="499872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name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123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abc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16555B-36D0-4AE4-9959-2E7689F88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01715"/>
              </p:ext>
            </p:extLst>
          </p:nvPr>
        </p:nvGraphicFramePr>
        <p:xfrm>
          <a:off x="7044840" y="2732483"/>
          <a:ext cx="1828800" cy="74980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46">
                  <a:extLst>
                    <a:ext uri="{9D8B030D-6E8A-4147-A177-3AD203B41FA5}">
                      <a16:colId xmlns:a16="http://schemas.microsoft.com/office/drawing/2014/main" val="2284095395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value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cdate</a:t>
                      </a:r>
                      <a:endParaRPr lang="en-US" sz="14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123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1000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pPr marL="0" marR="0" algn="l" hangingPunct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276517"/>
                  </a:ext>
                </a:extLst>
              </a:tr>
            </a:tbl>
          </a:graphicData>
        </a:graphic>
      </p:graphicFrame>
      <p:sp>
        <p:nvSpPr>
          <p:cNvPr id="8" name="Text Box 20">
            <a:extLst>
              <a:ext uri="{FF2B5EF4-FFF2-40B4-BE49-F238E27FC236}">
                <a16:creationId xmlns:a16="http://schemas.microsoft.com/office/drawing/2014/main" id="{E3DD7C72-BB96-42BE-8586-981294BC4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1850" y="2847222"/>
            <a:ext cx="482739" cy="347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defRPr sz="1200">
                <a:solidFill>
                  <a:srgbClr val="CF0E30"/>
                </a:solidFill>
                <a:latin typeface="Book Antiqua" pitchFamily="18" charset="0"/>
                <a:ea typeface="ＭＳ Ｐゴシック" charset="-128"/>
              </a:defRPr>
            </a:lvl1pPr>
            <a:lvl2pPr marL="742950" indent="-28575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charset="-128"/>
              </a:defRPr>
            </a:lvl2pPr>
            <a:lvl3pPr marL="11430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charset="-128"/>
              </a:defRPr>
            </a:lvl3pPr>
            <a:lvl4pPr marL="16002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charset="-128"/>
              </a:defRPr>
            </a:lvl4pPr>
            <a:lvl5pPr marL="2057400" indent="-228600">
              <a:defRPr sz="1200">
                <a:solidFill>
                  <a:srgbClr val="CF0E30"/>
                </a:solidFill>
                <a:latin typeface="Book Antiqua" pitchFamily="18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CF0E30"/>
                </a:solidFill>
                <a:latin typeface="Book Antiqua" pitchFamily="18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4000" b="1" u="none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⨝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CA4A5ADE-67ED-4B6E-92A5-D21451884382}"/>
              </a:ext>
            </a:extLst>
          </p:cNvPr>
          <p:cNvSpPr>
            <a:spLocks/>
          </p:cNvSpPr>
          <p:nvPr/>
        </p:nvSpPr>
        <p:spPr bwMode="auto">
          <a:xfrm rot="5400000" flipV="1">
            <a:off x="7013655" y="1930963"/>
            <a:ext cx="211931" cy="3508042"/>
          </a:xfrm>
          <a:prstGeom prst="rightBrace">
            <a:avLst>
              <a:gd name="adj1" fmla="val 8339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>
              <a:solidFill>
                <a:srgbClr val="F76D6D"/>
              </a:solidFill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D178100E-FC4D-49BA-8995-540A012F9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359531"/>
            <a:ext cx="1282402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R(</a:t>
            </a:r>
            <a:r>
              <a:rPr lang="en-US" dirty="0" err="1">
                <a:solidFill>
                  <a:schemeClr val="accent1"/>
                </a:solidFill>
              </a:rPr>
              <a:t>id,name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50C9C8EC-EC5E-46EC-95CE-7A2E82575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3961" y="2359531"/>
            <a:ext cx="2180084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S(</a:t>
            </a:r>
            <a:r>
              <a:rPr lang="en-US" dirty="0" err="1">
                <a:solidFill>
                  <a:schemeClr val="accent1"/>
                </a:solidFill>
              </a:rPr>
              <a:t>id,value,cdate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9F8403-5D7B-8974-9E81-BE8EAC310127}"/>
              </a:ext>
            </a:extLst>
          </p:cNvPr>
          <p:cNvGrpSpPr/>
          <p:nvPr/>
        </p:nvGrpSpPr>
        <p:grpSpPr>
          <a:xfrm>
            <a:off x="6096000" y="2201049"/>
            <a:ext cx="2895600" cy="2514600"/>
            <a:chOff x="6096000" y="2419350"/>
            <a:chExt cx="2895600" cy="2514600"/>
          </a:xfrm>
        </p:grpSpPr>
        <p:sp>
          <p:nvSpPr>
            <p:cNvPr id="57" name="Rectangle 68">
              <a:extLst>
                <a:ext uri="{FF2B5EF4-FFF2-40B4-BE49-F238E27FC236}">
                  <a16:creationId xmlns:a16="http://schemas.microsoft.com/office/drawing/2014/main" id="{22813FD1-490C-C7E8-8F75-4B1D0832A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2419350"/>
              <a:ext cx="2895600" cy="2514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rgbClr val="646464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2448A7D-E8F4-03F8-0B50-8E6695A7BD48}"/>
                </a:ext>
              </a:extLst>
            </p:cNvPr>
            <p:cNvGrpSpPr/>
            <p:nvPr/>
          </p:nvGrpSpPr>
          <p:grpSpPr>
            <a:xfrm>
              <a:off x="6587082" y="2533654"/>
              <a:ext cx="2137814" cy="2391574"/>
              <a:chOff x="6587082" y="2466176"/>
              <a:chExt cx="2137814" cy="2391574"/>
            </a:xfrm>
          </p:grpSpPr>
          <p:sp>
            <p:nvSpPr>
              <p:cNvPr id="59" name="Text Box 13">
                <a:extLst>
                  <a:ext uri="{FF2B5EF4-FFF2-40B4-BE49-F238E27FC236}">
                    <a16:creationId xmlns:a16="http://schemas.microsoft.com/office/drawing/2014/main" id="{83ABF382-2474-2DF8-7787-AB105516E5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87082" y="4352151"/>
                <a:ext cx="335027" cy="505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b" anchorCtr="0">
                <a:noAutofit/>
              </a:bodyPr>
              <a:lstStyle>
                <a:lvl1pPr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742950" indent="-28575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 marL="11430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 marL="16002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 marL="20574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3600" b="1" u="non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Extrabold" pitchFamily="34" charset="0"/>
                    <a:ea typeface="Open Sans Extrabold" pitchFamily="34" charset="0"/>
                    <a:cs typeface="Open Sans Extrabold" pitchFamily="34" charset="0"/>
                  </a:rPr>
                  <a:t>R</a:t>
                </a:r>
                <a:endParaRPr lang="en-US" sz="2400" b="1" u="none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Extrabold" pitchFamily="34" charset="0"/>
                  <a:ea typeface="Open Sans Extrabold" pitchFamily="34" charset="0"/>
                  <a:cs typeface="Open Sans Extrabold" pitchFamily="34" charset="0"/>
                </a:endParaRPr>
              </a:p>
            </p:txBody>
          </p:sp>
          <p:sp>
            <p:nvSpPr>
              <p:cNvPr id="60" name="Text Box 14">
                <a:extLst>
                  <a:ext uri="{FF2B5EF4-FFF2-40B4-BE49-F238E27FC236}">
                    <a16:creationId xmlns:a16="http://schemas.microsoft.com/office/drawing/2014/main" id="{575201B6-615D-777C-89C1-16F1E1C34B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53882" y="4352151"/>
                <a:ext cx="310983" cy="5055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b" anchorCtr="0">
                <a:noAutofit/>
              </a:bodyPr>
              <a:lstStyle>
                <a:defPPr>
                  <a:defRPr lang="en-US"/>
                </a:defPPr>
                <a:lvl1pPr algn="ctr">
                  <a:spcBef>
                    <a:spcPct val="50000"/>
                  </a:spcBef>
                  <a:defRPr sz="3600" b="1" u="none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Extrabold" pitchFamily="34" charset="0"/>
                    <a:ea typeface="Open Sans Extrabold" pitchFamily="34" charset="0"/>
                    <a:cs typeface="Open Sans Extrabold" pitchFamily="34" charset="0"/>
                  </a:defRPr>
                </a:lvl1pPr>
                <a:lvl2pPr marL="742950" indent="-285750">
                  <a:defRPr sz="3100" u="sng">
                    <a:latin typeface="Times New Roman" pitchFamily="18" charset="0"/>
                    <a:ea typeface="ＭＳ Ｐゴシック" charset="-128"/>
                  </a:defRPr>
                </a:lvl2pPr>
                <a:lvl3pPr marL="1143000" indent="-228600">
                  <a:defRPr sz="3100" u="sng">
                    <a:latin typeface="Times New Roman" pitchFamily="18" charset="0"/>
                    <a:ea typeface="ＭＳ Ｐゴシック" charset="-128"/>
                  </a:defRPr>
                </a:lvl3pPr>
                <a:lvl4pPr marL="1600200" indent="-228600">
                  <a:defRPr sz="3100" u="sng">
                    <a:latin typeface="Times New Roman" pitchFamily="18" charset="0"/>
                    <a:ea typeface="ＭＳ Ｐゴシック" charset="-128"/>
                  </a:defRPr>
                </a:lvl4pPr>
                <a:lvl5pPr marL="2057400" indent="-228600">
                  <a:defRPr sz="3100" u="sng">
                    <a:latin typeface="Times New Roman" pitchFamily="18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latin typeface="Times New Roman" pitchFamily="18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latin typeface="Times New Roman" pitchFamily="18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latin typeface="Times New Roman" pitchFamily="18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r>
                  <a:rPr lang="en-US" dirty="0"/>
                  <a:t>S</a:t>
                </a:r>
              </a:p>
            </p:txBody>
          </p:sp>
          <p:sp>
            <p:nvSpPr>
              <p:cNvPr id="61" name="TextBox 70">
                <a:extLst>
                  <a:ext uri="{FF2B5EF4-FFF2-40B4-BE49-F238E27FC236}">
                    <a16:creationId xmlns:a16="http://schemas.microsoft.com/office/drawing/2014/main" id="{16226C8F-4064-2313-C56B-28D6DBFBBF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30888" y="3321401"/>
                <a:ext cx="807913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742950" indent="-28575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 marL="11430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 marL="16002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 marL="20574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sz="1400" u="none" dirty="0">
                    <a:solidFill>
                      <a:schemeClr val="accent1"/>
                    </a:solidFill>
                    <a:latin typeface="Inconsolata" panose="00000509000000000000" pitchFamily="49" charset="0"/>
                    <a:cs typeface="Consolas" pitchFamily="49" charset="0"/>
                  </a:rPr>
                  <a:t>R.id=S.id</a:t>
                </a:r>
              </a:p>
            </p:txBody>
          </p:sp>
          <p:sp>
            <p:nvSpPr>
              <p:cNvPr id="62" name="TextBox 71">
                <a:extLst>
                  <a:ext uri="{FF2B5EF4-FFF2-40B4-BE49-F238E27FC236}">
                    <a16:creationId xmlns:a16="http://schemas.microsoft.com/office/drawing/2014/main" id="{137FC3E5-F071-15DD-DF07-9452FBBBEC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82482" y="3924204"/>
                <a:ext cx="807913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742950" indent="-28575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 marL="11430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 marL="16002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 marL="20574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sz="1400" u="none" dirty="0">
                    <a:solidFill>
                      <a:schemeClr val="accent1"/>
                    </a:solidFill>
                    <a:latin typeface="Inconsolata" panose="00000509000000000000" pitchFamily="49" charset="0"/>
                    <a:cs typeface="Consolas" pitchFamily="49" charset="0"/>
                  </a:rPr>
                  <a:t>value&gt;100</a:t>
                </a:r>
              </a:p>
            </p:txBody>
          </p:sp>
          <p:sp>
            <p:nvSpPr>
              <p:cNvPr id="63" name="TextBox 72">
                <a:extLst>
                  <a:ext uri="{FF2B5EF4-FFF2-40B4-BE49-F238E27FC236}">
                    <a16:creationId xmlns:a16="http://schemas.microsoft.com/office/drawing/2014/main" id="{63024DC4-C8A7-ECE8-C855-79CB500A40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57910" y="2770755"/>
                <a:ext cx="1166986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742950" indent="-28575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 marL="11430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 marL="16002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 marL="20574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sz="1400" u="none" dirty="0">
                    <a:solidFill>
                      <a:schemeClr val="accent1"/>
                    </a:solidFill>
                    <a:latin typeface="Inconsolata" panose="00000509000000000000" pitchFamily="49" charset="0"/>
                    <a:cs typeface="Consolas" pitchFamily="49" charset="0"/>
                  </a:rPr>
                  <a:t>R.id, </a:t>
                </a:r>
                <a:r>
                  <a:rPr lang="en-US" sz="1400" u="none" dirty="0" err="1">
                    <a:solidFill>
                      <a:schemeClr val="accent1"/>
                    </a:solidFill>
                    <a:latin typeface="Inconsolata" panose="00000509000000000000" pitchFamily="49" charset="0"/>
                    <a:cs typeface="Consolas" pitchFamily="49" charset="0"/>
                  </a:rPr>
                  <a:t>S.cdate</a:t>
                </a:r>
                <a:endParaRPr lang="en-US" sz="1400" u="none" dirty="0">
                  <a:solidFill>
                    <a:schemeClr val="accent1"/>
                  </a:solidFill>
                  <a:latin typeface="Inconsolata" panose="00000509000000000000" pitchFamily="49" charset="0"/>
                  <a:cs typeface="Consolas" pitchFamily="49" charset="0"/>
                </a:endParaRPr>
              </a:p>
            </p:txBody>
          </p:sp>
          <p:grpSp>
            <p:nvGrpSpPr>
              <p:cNvPr id="64" name="Join Op">
                <a:extLst>
                  <a:ext uri="{FF2B5EF4-FFF2-40B4-BE49-F238E27FC236}">
                    <a16:creationId xmlns:a16="http://schemas.microsoft.com/office/drawing/2014/main" id="{5A016E23-9077-6D54-B06A-ED08CCDDDAEC}"/>
                  </a:ext>
                </a:extLst>
              </p:cNvPr>
              <p:cNvGrpSpPr/>
              <p:nvPr/>
            </p:nvGrpSpPr>
            <p:grpSpPr>
              <a:xfrm>
                <a:off x="7082856" y="3254068"/>
                <a:ext cx="503648" cy="384482"/>
                <a:chOff x="5195472" y="2425292"/>
                <a:chExt cx="503648" cy="384482"/>
              </a:xfrm>
            </p:grpSpPr>
            <p:sp>
              <p:nvSpPr>
                <p:cNvPr id="74" name="Rectangle 73" hidden="1">
                  <a:extLst>
                    <a:ext uri="{FF2B5EF4-FFF2-40B4-BE49-F238E27FC236}">
                      <a16:creationId xmlns:a16="http://schemas.microsoft.com/office/drawing/2014/main" id="{1217D3DF-02F3-322C-3252-2B5BB4B10368}"/>
                    </a:ext>
                  </a:extLst>
                </p:cNvPr>
                <p:cNvSpPr/>
                <p:nvPr/>
              </p:nvSpPr>
              <p:spPr>
                <a:xfrm>
                  <a:off x="5222875" y="2473795"/>
                  <a:ext cx="121919" cy="33193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 hidden="1">
                  <a:extLst>
                    <a:ext uri="{FF2B5EF4-FFF2-40B4-BE49-F238E27FC236}">
                      <a16:creationId xmlns:a16="http://schemas.microsoft.com/office/drawing/2014/main" id="{154A6964-7F27-BF44-1501-298D703FDA40}"/>
                    </a:ext>
                  </a:extLst>
                </p:cNvPr>
                <p:cNvSpPr/>
                <p:nvPr/>
              </p:nvSpPr>
              <p:spPr>
                <a:xfrm>
                  <a:off x="5577201" y="2477838"/>
                  <a:ext cx="121919" cy="33193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Text Box 20">
                  <a:extLst>
                    <a:ext uri="{FF2B5EF4-FFF2-40B4-BE49-F238E27FC236}">
                      <a16:creationId xmlns:a16="http://schemas.microsoft.com/office/drawing/2014/main" id="{4CD5E79A-BEE3-FDCA-CBD8-6663F39239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95472" y="2425292"/>
                  <a:ext cx="482739" cy="3470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1pPr>
                  <a:lvl2pPr marL="742950" indent="-285750"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2pPr>
                  <a:lvl3pPr marL="1143000" indent="-228600"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3pPr>
                  <a:lvl4pPr marL="1600200" indent="-228600"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4pPr>
                  <a:lvl5pPr marL="2057400" indent="-228600"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4000" b="1" u="none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</a:rPr>
                    <a:t>⨝</a:t>
                  </a:r>
                </a:p>
              </p:txBody>
            </p:sp>
          </p:grpSp>
          <p:grpSp>
            <p:nvGrpSpPr>
              <p:cNvPr id="65" name="Filter Op">
                <a:extLst>
                  <a:ext uri="{FF2B5EF4-FFF2-40B4-BE49-F238E27FC236}">
                    <a16:creationId xmlns:a16="http://schemas.microsoft.com/office/drawing/2014/main" id="{1B6012D5-1CFC-332D-38CD-7F3DA28DA7E6}"/>
                  </a:ext>
                </a:extLst>
              </p:cNvPr>
              <p:cNvGrpSpPr/>
              <p:nvPr/>
            </p:nvGrpSpPr>
            <p:grpSpPr>
              <a:xfrm>
                <a:off x="7501482" y="3840014"/>
                <a:ext cx="304800" cy="331936"/>
                <a:chOff x="5780945" y="3207779"/>
                <a:chExt cx="304800" cy="331936"/>
              </a:xfrm>
            </p:grpSpPr>
            <p:sp>
              <p:nvSpPr>
                <p:cNvPr id="72" name="Rectangle 71" hidden="1">
                  <a:extLst>
                    <a:ext uri="{FF2B5EF4-FFF2-40B4-BE49-F238E27FC236}">
                      <a16:creationId xmlns:a16="http://schemas.microsoft.com/office/drawing/2014/main" id="{484C1606-F3DA-486C-0E1C-C6492893F93E}"/>
                    </a:ext>
                  </a:extLst>
                </p:cNvPr>
                <p:cNvSpPr/>
                <p:nvPr/>
              </p:nvSpPr>
              <p:spPr>
                <a:xfrm>
                  <a:off x="5963826" y="3207779"/>
                  <a:ext cx="121919" cy="33193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Text Box 20">
                  <a:extLst>
                    <a:ext uri="{FF2B5EF4-FFF2-40B4-BE49-F238E27FC236}">
                      <a16:creationId xmlns:a16="http://schemas.microsoft.com/office/drawing/2014/main" id="{17A997A4-0F6E-434F-1BCE-CDF6032B7E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80945" y="3224701"/>
                  <a:ext cx="224544" cy="227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91440" rIns="0" bIns="182880" anchor="ctr"/>
                <a:lstStyle>
                  <a:lvl1pPr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1pPr>
                  <a:lvl2pPr marL="742950" indent="-28575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2pPr>
                  <a:lvl3pPr marL="11430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3pPr>
                  <a:lvl4pPr marL="16002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4pPr>
                  <a:lvl5pPr marL="20574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sz="4400" b="1" u="none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ymbol" pitchFamily="18" charset="2"/>
                    </a:rPr>
                    <a:t>s</a:t>
                  </a:r>
                  <a:endParaRPr lang="en-US" sz="4000" b="1" u="non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ymbol" pitchFamily="18" charset="2"/>
                  </a:endParaRPr>
                </a:p>
              </p:txBody>
            </p:sp>
          </p:grpSp>
          <p:sp>
            <p:nvSpPr>
              <p:cNvPr id="66" name="Text Box 20">
                <a:extLst>
                  <a:ext uri="{FF2B5EF4-FFF2-40B4-BE49-F238E27FC236}">
                    <a16:creationId xmlns:a16="http://schemas.microsoft.com/office/drawing/2014/main" id="{0C784CC6-5307-51F1-E943-E6F0AA14C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75512" y="2676734"/>
                <a:ext cx="224544" cy="3760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91440" rIns="274320" bIns="274320" anchor="ctr"/>
              <a:lstStyle>
                <a:lvl1pPr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742950" indent="-28575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 marL="11430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 marL="16002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 marL="20574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sz="4800" b="1" u="non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ymbol" pitchFamily="18" charset="2"/>
                  </a:rPr>
                  <a:t>p</a:t>
                </a:r>
                <a:endParaRPr lang="en-US" sz="4000" b="1" u="none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Symbol" pitchFamily="18" charset="2"/>
                </a:endParaRPr>
              </a:p>
            </p:txBody>
          </p:sp>
          <p:cxnSp>
            <p:nvCxnSpPr>
              <p:cNvPr id="67" name="Straight Connector 35">
                <a:extLst>
                  <a:ext uri="{FF2B5EF4-FFF2-40B4-BE49-F238E27FC236}">
                    <a16:creationId xmlns:a16="http://schemas.microsoft.com/office/drawing/2014/main" id="{3777BEC7-90D4-E256-9F26-2BD6AFF8507C}"/>
                  </a:ext>
                </a:extLst>
              </p:cNvPr>
              <p:cNvCxnSpPr>
                <a:cxnSpLocks noChangeShapeType="1"/>
                <a:stCxn id="59" idx="0"/>
                <a:endCxn id="74" idx="2"/>
              </p:cNvCxnSpPr>
              <p:nvPr/>
            </p:nvCxnSpPr>
            <p:spPr bwMode="auto">
              <a:xfrm flipV="1">
                <a:off x="6754596" y="3634507"/>
                <a:ext cx="416623" cy="717644"/>
              </a:xfrm>
              <a:prstGeom prst="line">
                <a:avLst/>
              </a:prstGeom>
              <a:noFill/>
              <a:ln w="317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" name="Straight Connector 36">
                <a:extLst>
                  <a:ext uri="{FF2B5EF4-FFF2-40B4-BE49-F238E27FC236}">
                    <a16:creationId xmlns:a16="http://schemas.microsoft.com/office/drawing/2014/main" id="{E2A478AB-BF9A-64AE-E532-62DFD14765E6}"/>
                  </a:ext>
                </a:extLst>
              </p:cNvPr>
              <p:cNvCxnSpPr>
                <a:cxnSpLocks noChangeShapeType="1"/>
                <a:stCxn id="60" idx="0"/>
                <a:endCxn id="72" idx="2"/>
              </p:cNvCxnSpPr>
              <p:nvPr/>
            </p:nvCxnSpPr>
            <p:spPr bwMode="auto">
              <a:xfrm flipH="1" flipV="1">
                <a:off x="7745323" y="4171950"/>
                <a:ext cx="64051" cy="180201"/>
              </a:xfrm>
              <a:prstGeom prst="line">
                <a:avLst/>
              </a:prstGeom>
              <a:noFill/>
              <a:ln w="317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" name="Straight Connector 39">
                <a:extLst>
                  <a:ext uri="{FF2B5EF4-FFF2-40B4-BE49-F238E27FC236}">
                    <a16:creationId xmlns:a16="http://schemas.microsoft.com/office/drawing/2014/main" id="{DB679744-A2FD-03B7-D264-807FCB3956D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7319963" y="3059407"/>
                <a:ext cx="4263" cy="235443"/>
              </a:xfrm>
              <a:prstGeom prst="line">
                <a:avLst/>
              </a:prstGeom>
              <a:noFill/>
              <a:ln w="317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" name="Straight Connector 42">
                <a:extLst>
                  <a:ext uri="{FF2B5EF4-FFF2-40B4-BE49-F238E27FC236}">
                    <a16:creationId xmlns:a16="http://schemas.microsoft.com/office/drawing/2014/main" id="{8E2C188F-4C7A-7C80-4086-78D22DE979D7}"/>
                  </a:ext>
                </a:extLst>
              </p:cNvPr>
              <p:cNvCxnSpPr>
                <a:cxnSpLocks noChangeShapeType="1"/>
                <a:stCxn id="73" idx="0"/>
                <a:endCxn id="75" idx="2"/>
              </p:cNvCxnSpPr>
              <p:nvPr/>
            </p:nvCxnSpPr>
            <p:spPr bwMode="auto">
              <a:xfrm flipH="1" flipV="1">
                <a:off x="7525545" y="3638550"/>
                <a:ext cx="88209" cy="218386"/>
              </a:xfrm>
              <a:prstGeom prst="line">
                <a:avLst/>
              </a:prstGeom>
              <a:noFill/>
              <a:ln w="317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" name="Straight Connector 39">
                <a:extLst>
                  <a:ext uri="{FF2B5EF4-FFF2-40B4-BE49-F238E27FC236}">
                    <a16:creationId xmlns:a16="http://schemas.microsoft.com/office/drawing/2014/main" id="{97056365-CA03-ABF0-19CA-6E8F4328E68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325410" y="2466176"/>
                <a:ext cx="1662" cy="225118"/>
              </a:xfrm>
              <a:prstGeom prst="line">
                <a:avLst/>
              </a:prstGeom>
              <a:noFill/>
              <a:ln w="317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BEA78E-FBEB-4347-BE7F-799444124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160563"/>
              </p:ext>
            </p:extLst>
          </p:nvPr>
        </p:nvGraphicFramePr>
        <p:xfrm>
          <a:off x="5969000" y="3879342"/>
          <a:ext cx="2286000" cy="74980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20325758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03318437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R.id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R.RID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S.id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S.RID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123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Inconsolata" panose="00000509000000000000" pitchFamily="49" charset="0"/>
                        </a:rPr>
                        <a:t>R.###</a:t>
                      </a:r>
                      <a:endParaRPr lang="en-US" sz="1400" b="1" dirty="0">
                        <a:solidFill>
                          <a:schemeClr val="accent1"/>
                        </a:solidFill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S.###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R.###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123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/>
                          </a:solidFill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S.###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276517"/>
                  </a:ext>
                </a:extLst>
              </a:tr>
            </a:tbl>
          </a:graphicData>
        </a:graphic>
      </p:graphicFrame>
      <p:sp>
        <p:nvSpPr>
          <p:cNvPr id="36" name="Highlight Box">
            <a:extLst>
              <a:ext uri="{FF2B5EF4-FFF2-40B4-BE49-F238E27FC236}">
                <a16:creationId xmlns:a16="http://schemas.microsoft.com/office/drawing/2014/main" id="{A428A2D8-3612-4092-8295-22825BA1001D}"/>
              </a:ext>
            </a:extLst>
          </p:cNvPr>
          <p:cNvSpPr/>
          <p:nvPr/>
        </p:nvSpPr>
        <p:spPr>
          <a:xfrm>
            <a:off x="8031480" y="2619628"/>
            <a:ext cx="731520" cy="274320"/>
          </a:xfrm>
          <a:prstGeom prst="roundRect">
            <a:avLst>
              <a:gd name="adj" fmla="val 4675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403E9C2-1309-5EC2-7BE2-6CEEC3E15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895350"/>
            <a:ext cx="28956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000"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R.id,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S.cdate</a:t>
            </a: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JOIN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R.id = S.id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S.value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&gt; 100</a:t>
            </a:r>
          </a:p>
        </p:txBody>
      </p:sp>
      <p:sp>
        <p:nvSpPr>
          <p:cNvPr id="35" name="Arrow">
            <a:extLst>
              <a:ext uri="{FF2B5EF4-FFF2-40B4-BE49-F238E27FC236}">
                <a16:creationId xmlns:a16="http://schemas.microsoft.com/office/drawing/2014/main" id="{996E25EA-49FD-C839-3D5E-F9B56251B820}"/>
              </a:ext>
            </a:extLst>
          </p:cNvPr>
          <p:cNvSpPr>
            <a:spLocks noChangeAspect="1"/>
          </p:cNvSpPr>
          <p:nvPr/>
        </p:nvSpPr>
        <p:spPr>
          <a:xfrm rot="16200000">
            <a:off x="5589291" y="2407898"/>
            <a:ext cx="365760" cy="419142"/>
          </a:xfrm>
          <a:prstGeom prst="striped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58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93827E-7 L -0.13785 -0.19876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-99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0" grpId="0" animBg="1"/>
      <p:bldP spid="10" grpId="1" animBg="1"/>
      <p:bldP spid="12" grpId="1"/>
      <p:bldP spid="13" grpId="1"/>
      <p:bldP spid="36" grpId="0" animBg="1"/>
      <p:bldP spid="35" grpId="0" animBg="1"/>
      <p:bldP spid="3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Algorithm to Use?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990600" y="895350"/>
            <a:ext cx="6781800" cy="3657600"/>
          </a:xfrm>
        </p:spPr>
        <p:txBody>
          <a:bodyPr/>
          <a:lstStyle/>
          <a:p>
            <a:r>
              <a:rPr lang="en-US" dirty="0"/>
              <a:t>Given a query that joins table </a:t>
            </a:r>
            <a:r>
              <a:rPr lang="en-US" b="1" dirty="0">
                <a:solidFill>
                  <a:schemeClr val="accent1"/>
                </a:solidFill>
                <a:latin typeface="Inconsolata" panose="00000509000000000000" pitchFamily="49" charset="0"/>
              </a:rPr>
              <a:t>R</a:t>
            </a:r>
            <a:r>
              <a:rPr lang="en-US" dirty="0"/>
              <a:t> with</a:t>
            </a:r>
            <a:br>
              <a:rPr lang="en-US" dirty="0"/>
            </a:br>
            <a:r>
              <a:rPr lang="en-US" dirty="0"/>
              <a:t>table </a:t>
            </a:r>
            <a:r>
              <a:rPr lang="en-US" b="1" dirty="0">
                <a:solidFill>
                  <a:schemeClr val="accent1"/>
                </a:solidFill>
                <a:latin typeface="Inconsolata" panose="00000509000000000000" pitchFamily="49" charset="0"/>
              </a:rPr>
              <a:t>S</a:t>
            </a:r>
            <a:r>
              <a:rPr lang="en-US" dirty="0"/>
              <a:t>, assume the DBMS has the </a:t>
            </a:r>
            <a:br>
              <a:rPr lang="en-US" dirty="0"/>
            </a:br>
            <a:r>
              <a:rPr lang="en-US" dirty="0"/>
              <a:t>following information those tables: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</a:rPr>
              <a:t>M</a:t>
            </a:r>
            <a:r>
              <a:rPr lang="en-US" dirty="0"/>
              <a:t> pages in table </a:t>
            </a:r>
            <a:r>
              <a:rPr lang="en-US" b="1" dirty="0">
                <a:solidFill>
                  <a:schemeClr val="accent1"/>
                </a:solidFill>
              </a:rPr>
              <a:t>R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1"/>
                </a:solidFill>
              </a:rPr>
              <a:t>m</a:t>
            </a:r>
            <a:r>
              <a:rPr lang="en-US" dirty="0"/>
              <a:t> tuples in </a:t>
            </a:r>
            <a:r>
              <a:rPr lang="en-US" b="1" dirty="0">
                <a:solidFill>
                  <a:schemeClr val="accent1"/>
                </a:solidFill>
              </a:rPr>
              <a:t>R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dirty="0"/>
              <a:t> pages in table 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dirty="0"/>
              <a:t> tuples in 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</a:p>
          <a:p>
            <a:endParaRPr lang="en-US" sz="1200" b="1" dirty="0"/>
          </a:p>
          <a:p>
            <a:r>
              <a:rPr lang="en-US" b="1" dirty="0"/>
              <a:t>Cost Metric:  </a:t>
            </a:r>
            <a:r>
              <a:rPr lang="en-US" b="1" dirty="0">
                <a:solidFill>
                  <a:schemeClr val="accent1"/>
                </a:solidFill>
              </a:rPr>
              <a:t># of I/</a:t>
            </a:r>
            <a:r>
              <a:rPr lang="en-US" b="1" dirty="0" err="1">
                <a:solidFill>
                  <a:schemeClr val="accent1"/>
                </a:solidFill>
              </a:rPr>
              <a:t>Os</a:t>
            </a:r>
            <a:r>
              <a:rPr lang="en-US" b="1" dirty="0">
                <a:solidFill>
                  <a:schemeClr val="accent1"/>
                </a:solidFill>
              </a:rPr>
              <a:t> to compute join</a:t>
            </a:r>
          </a:p>
          <a:p>
            <a:pPr lvl="1"/>
            <a:r>
              <a:rPr lang="en-US" dirty="0"/>
              <a:t>Ignore result output costs because it depends on the data and is the same for all algorithms.</a:t>
            </a:r>
          </a:p>
          <a:p>
            <a:pPr lvl="1"/>
            <a:r>
              <a:rPr lang="en-US" dirty="0"/>
              <a:t>Ignore computation / network costs (for now).</a:t>
            </a:r>
          </a:p>
          <a:p>
            <a:pPr lvl="1"/>
            <a:r>
              <a:rPr lang="en-US" dirty="0"/>
              <a:t>When sequential vs. random I/O is an issue, I'll point it out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6A630249-6E64-8251-E3EB-B8C1635F8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895350"/>
            <a:ext cx="28956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000"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R.id,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S.cdate</a:t>
            </a: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JOIN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R.id = S.id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S.value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&gt; 100</a:t>
            </a:r>
          </a:p>
        </p:txBody>
      </p: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723DEF63-0DA1-471C-CAD3-C9CE5E039307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00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Algorithms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Nested Loop Join</a:t>
            </a:r>
          </a:p>
          <a:p>
            <a:pPr lvl="1"/>
            <a:r>
              <a:rPr lang="en-US"/>
              <a:t>Naïve</a:t>
            </a:r>
            <a:endParaRPr lang="en-US" dirty="0"/>
          </a:p>
          <a:p>
            <a:pPr lvl="1"/>
            <a:r>
              <a:rPr lang="en-US" dirty="0"/>
              <a:t>Block</a:t>
            </a:r>
          </a:p>
          <a:p>
            <a:pPr lvl="1"/>
            <a:r>
              <a:rPr lang="en-US" dirty="0"/>
              <a:t>Index</a:t>
            </a:r>
          </a:p>
          <a:p>
            <a:r>
              <a:rPr lang="en-US" dirty="0"/>
              <a:t>Sort-Merge Join</a:t>
            </a:r>
          </a:p>
          <a:p>
            <a:r>
              <a:rPr lang="en-US"/>
              <a:t>Hash Join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/>
              <a:t>GRACE (Externally Partitioned)</a:t>
            </a:r>
            <a:endParaRPr lang="en-US" dirty="0"/>
          </a:p>
          <a:p>
            <a:pPr lvl="1"/>
            <a:r>
              <a:rPr lang="en-US"/>
              <a:t>Hybrid</a:t>
            </a:r>
            <a:endParaRPr lang="en-US" dirty="0"/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2C091D9A-5055-C5DF-EA10-B916B05C9DEA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8436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>
            <a:extLst>
              <a:ext uri="{FF2B5EF4-FFF2-40B4-BE49-F238E27FC236}">
                <a16:creationId xmlns:a16="http://schemas.microsoft.com/office/drawing/2014/main" id="{1320F2E8-B6A2-2799-4EFA-F666E44E4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895350"/>
            <a:ext cx="28956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000"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R.id,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S.cdate</a:t>
            </a: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JOIN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R.id = S.id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S.value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&gt; 100</a:t>
            </a: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Nested Loop Join 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2286000" y="1343620"/>
            <a:ext cx="45720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000"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foreach</a:t>
            </a:r>
            <a:r>
              <a:rPr lang="en-US" b="0" dirty="0"/>
              <a:t> tuple 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="0" dirty="0"/>
              <a:t> ∈ 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="0" dirty="0"/>
              <a:t>:</a:t>
            </a:r>
            <a:br>
              <a:rPr lang="en-US" b="0" dirty="0"/>
            </a:br>
            <a:r>
              <a:rPr lang="en-US" b="0" dirty="0"/>
              <a:t>  </a:t>
            </a:r>
            <a:r>
              <a:rPr lang="en-US" dirty="0"/>
              <a:t>foreach</a:t>
            </a:r>
            <a:r>
              <a:rPr lang="en-US" b="0" dirty="0"/>
              <a:t> tuple 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b="0" dirty="0"/>
              <a:t> ∈ 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b="0" dirty="0"/>
              <a:t>:</a:t>
            </a:r>
            <a:br>
              <a:rPr lang="en-US" b="0" dirty="0"/>
            </a:br>
            <a:r>
              <a:rPr lang="en-US" b="0" dirty="0"/>
              <a:t>    if 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="0" dirty="0"/>
              <a:t> and 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b="0" dirty="0"/>
              <a:t> match then </a:t>
            </a:r>
            <a:r>
              <a:rPr lang="en-US" dirty="0">
                <a:solidFill>
                  <a:schemeClr val="accent1"/>
                </a:solidFill>
              </a:rPr>
              <a:t>emit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1C816918-6F74-456B-B260-7BDC37AC5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505" y="1349287"/>
            <a:ext cx="7242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45720" bIns="0" anchor="ctr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Proxima Nova Regular" charset="0"/>
              </a:rPr>
              <a:t>Outer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Proxima Nova Regular" charset="0"/>
            </a:endParaRPr>
          </a:p>
        </p:txBody>
      </p:sp>
      <p:sp>
        <p:nvSpPr>
          <p:cNvPr id="16" name="Text Box 18">
            <a:extLst>
              <a:ext uri="{FF2B5EF4-FFF2-40B4-BE49-F238E27FC236}">
                <a16:creationId xmlns:a16="http://schemas.microsoft.com/office/drawing/2014/main" id="{7B6EDDDE-5565-4E0C-A4FA-0B007D8BA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2505" y="1632378"/>
            <a:ext cx="7130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45720" bIns="0" anchor="ctr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EF3E42"/>
                </a:solidFill>
                <a:effectLst/>
                <a:uLnTx/>
                <a:uFillTx/>
                <a:latin typeface="Proxima Nova Rg" panose="02000506030000020004" pitchFamily="50" charset="0"/>
                <a:ea typeface="Proxima Nova Regular" charset="0"/>
              </a:defRPr>
            </a:lvl1pPr>
            <a:lvl2pPr marL="742950" indent="-285750">
              <a:defRPr sz="2800" u="sng"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9pPr>
          </a:lstStyle>
          <a:p>
            <a:r>
              <a:rPr lang="en-US" i="1" dirty="0">
                <a:solidFill>
                  <a:schemeClr val="accent1"/>
                </a:solidFill>
                <a:latin typeface="+mn-lt"/>
              </a:rPr>
              <a:t>Inner</a:t>
            </a:r>
          </a:p>
        </p:txBody>
      </p:sp>
      <p:sp>
        <p:nvSpPr>
          <p:cNvPr id="17" name="Line 19">
            <a:extLst>
              <a:ext uri="{FF2B5EF4-FFF2-40B4-BE49-F238E27FC236}">
                <a16:creationId xmlns:a16="http://schemas.microsoft.com/office/drawing/2014/main" id="{76D327EB-6933-492F-88D4-73CE9DA34D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62507" y="1533953"/>
            <a:ext cx="67685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101010"/>
              </a:solidFill>
              <a:effectLst/>
              <a:uLnTx/>
              <a:uFillTx/>
              <a:latin typeface="Proxima Nova Regular" charset="0"/>
              <a:ea typeface="+mn-ea"/>
              <a:cs typeface="+mn-cs"/>
            </a:endParaRPr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F8DB1470-8691-4BBC-B85F-63386FEE4A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1817044"/>
            <a:ext cx="43395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rgbClr val="101010"/>
              </a:solidFill>
              <a:effectLst/>
              <a:uLnTx/>
              <a:uFillTx/>
              <a:latin typeface="Proxima Nova Regular" charset="0"/>
              <a:ea typeface="+mn-ea"/>
              <a:cs typeface="+mn-cs"/>
            </a:endParaRP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22BAC70A-43BF-4B3C-8317-B721C3F19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561" y="2686050"/>
            <a:ext cx="1282402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R(</a:t>
            </a:r>
            <a:r>
              <a:rPr lang="en-US" dirty="0" err="1">
                <a:solidFill>
                  <a:schemeClr val="accent1"/>
                </a:solidFill>
              </a:rPr>
              <a:t>id,name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00597233-ABB4-4EE2-A64F-552D5ECED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316" y="2686050"/>
            <a:ext cx="2180084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S(</a:t>
            </a:r>
            <a:r>
              <a:rPr lang="en-US" dirty="0" err="1">
                <a:solidFill>
                  <a:schemeClr val="accent1"/>
                </a:solidFill>
              </a:rPr>
              <a:t>id,value,cdate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graphicFrame>
        <p:nvGraphicFramePr>
          <p:cNvPr id="40" name="R-Table">
            <a:extLst>
              <a:ext uri="{FF2B5EF4-FFF2-40B4-BE49-F238E27FC236}">
                <a16:creationId xmlns:a16="http://schemas.microsoft.com/office/drawing/2014/main" id="{A42E3480-9DB6-43DA-A05C-F568BC2DE377}"/>
              </a:ext>
            </a:extLst>
          </p:cNvPr>
          <p:cNvGraphicFramePr>
            <a:graphicFrameLocks noGrp="1"/>
          </p:cNvGraphicFramePr>
          <p:nvPr/>
        </p:nvGraphicFramePr>
        <p:xfrm>
          <a:off x="2271924" y="3024754"/>
          <a:ext cx="1393676" cy="199948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name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600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MethodMan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968904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Andy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98129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300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ODB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479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RZA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43514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Ghostface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92040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Raekwon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855761"/>
                  </a:ext>
                </a:extLst>
              </a:tr>
            </a:tbl>
          </a:graphicData>
        </a:graphic>
      </p:graphicFrame>
      <p:graphicFrame>
        <p:nvGraphicFramePr>
          <p:cNvPr id="41" name="S-Table">
            <a:extLst>
              <a:ext uri="{FF2B5EF4-FFF2-40B4-BE49-F238E27FC236}">
                <a16:creationId xmlns:a16="http://schemas.microsoft.com/office/drawing/2014/main" id="{3284974C-0FEF-4CD2-9E3A-B5DF8D2B7241}"/>
              </a:ext>
            </a:extLst>
          </p:cNvPr>
          <p:cNvGraphicFramePr>
            <a:graphicFrameLocks noGrp="1"/>
          </p:cNvGraphicFramePr>
          <p:nvPr/>
        </p:nvGraphicFramePr>
        <p:xfrm>
          <a:off x="4624958" y="3024754"/>
          <a:ext cx="1828800" cy="14996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46">
                  <a:extLst>
                    <a:ext uri="{9D8B030D-6E8A-4147-A177-3AD203B41FA5}">
                      <a16:colId xmlns:a16="http://schemas.microsoft.com/office/drawing/2014/main" val="2284095395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value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cdate</a:t>
                      </a:r>
                      <a:endParaRPr lang="en-US" sz="14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2222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7777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pPr marL="0" marR="0" algn="l" hangingPunct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276517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6666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pPr marL="0" marR="0" algn="l" hangingPunct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742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9999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pPr marL="0" marR="0" algn="l" hangingPunct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82016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8888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pPr marL="0" marR="0" algn="l" hangingPunct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017937"/>
                  </a:ext>
                </a:extLst>
              </a:tr>
            </a:tbl>
          </a:graphicData>
        </a:graphic>
      </p:graphicFrame>
      <p:grpSp>
        <p:nvGrpSpPr>
          <p:cNvPr id="50" name="Group 49">
            <a:extLst>
              <a:ext uri="{FF2B5EF4-FFF2-40B4-BE49-F238E27FC236}">
                <a16:creationId xmlns:a16="http://schemas.microsoft.com/office/drawing/2014/main" id="{4E558262-D86E-4A32-B807-A015AA13A460}"/>
              </a:ext>
            </a:extLst>
          </p:cNvPr>
          <p:cNvGrpSpPr/>
          <p:nvPr/>
        </p:nvGrpSpPr>
        <p:grpSpPr>
          <a:xfrm>
            <a:off x="7315200" y="1147933"/>
            <a:ext cx="1371600" cy="1371600"/>
            <a:chOff x="7315200" y="1147933"/>
            <a:chExt cx="1371600" cy="1371600"/>
          </a:xfrm>
        </p:grpSpPr>
        <p:sp>
          <p:nvSpPr>
            <p:cNvPr id="14" name="Rectangle 68">
              <a:extLst>
                <a:ext uri="{FF2B5EF4-FFF2-40B4-BE49-F238E27FC236}">
                  <a16:creationId xmlns:a16="http://schemas.microsoft.com/office/drawing/2014/main" id="{8302B371-0BAC-44E3-B6F0-E211EBC069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0" y="1147933"/>
              <a:ext cx="1371600" cy="1371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rgbClr val="646464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F2E3514-25B1-48ED-9CE4-1AC88E95D7F3}"/>
                </a:ext>
              </a:extLst>
            </p:cNvPr>
            <p:cNvGrpSpPr/>
            <p:nvPr/>
          </p:nvGrpSpPr>
          <p:grpSpPr>
            <a:xfrm>
              <a:off x="7513092" y="1250134"/>
              <a:ext cx="975817" cy="1167199"/>
              <a:chOff x="6697814" y="3132951"/>
              <a:chExt cx="975817" cy="1167199"/>
            </a:xfrm>
          </p:grpSpPr>
          <p:sp>
            <p:nvSpPr>
              <p:cNvPr id="22" name="Text Box 13">
                <a:extLst>
                  <a:ext uri="{FF2B5EF4-FFF2-40B4-BE49-F238E27FC236}">
                    <a16:creationId xmlns:a16="http://schemas.microsoft.com/office/drawing/2014/main" id="{BD4BE12D-7078-4818-9544-C4A87A6247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7814" y="3842950"/>
                <a:ext cx="312586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t" anchorCtr="0">
                <a:noAutofit/>
              </a:bodyPr>
              <a:lstStyle>
                <a:lvl1pPr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742950" indent="-28575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 marL="11430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 marL="16002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 marL="20574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3600" b="1" u="non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Extrabold" pitchFamily="34" charset="0"/>
                    <a:ea typeface="Open Sans Extrabold" pitchFamily="34" charset="0"/>
                    <a:cs typeface="Open Sans Extrabold" pitchFamily="34" charset="0"/>
                  </a:rPr>
                  <a:t>R</a:t>
                </a:r>
                <a:endParaRPr lang="en-US" sz="2400" b="1" u="none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Extrabold" pitchFamily="34" charset="0"/>
                  <a:ea typeface="Open Sans Extrabold" pitchFamily="34" charset="0"/>
                  <a:cs typeface="Open Sans Extrabold" pitchFamily="34" charset="0"/>
                </a:endParaRPr>
              </a:p>
            </p:txBody>
          </p:sp>
          <p:sp>
            <p:nvSpPr>
              <p:cNvPr id="23" name="Text Box 14">
                <a:extLst>
                  <a:ext uri="{FF2B5EF4-FFF2-40B4-BE49-F238E27FC236}">
                    <a16:creationId xmlns:a16="http://schemas.microsoft.com/office/drawing/2014/main" id="{DC55B5F9-9305-47E3-B00B-A2A31CC503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15200" y="3842950"/>
                <a:ext cx="358431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t" anchorCtr="0">
                <a:noAutofit/>
              </a:bodyPr>
              <a:lstStyle>
                <a:defPPr>
                  <a:defRPr lang="en-US"/>
                </a:defPPr>
                <a:lvl1pPr algn="ctr">
                  <a:spcBef>
                    <a:spcPct val="50000"/>
                  </a:spcBef>
                  <a:defRPr sz="2000" b="1" u="none">
                    <a:latin typeface="Open Sans Extrabold" pitchFamily="34" charset="0"/>
                    <a:ea typeface="Open Sans Extrabold" pitchFamily="34" charset="0"/>
                    <a:cs typeface="Open Sans Extrabold" pitchFamily="34" charset="0"/>
                  </a:defRPr>
                </a:lvl1pPr>
                <a:lvl2pPr marL="742950" indent="-285750">
                  <a:defRPr sz="3100" u="sng">
                    <a:latin typeface="Times New Roman" pitchFamily="18" charset="0"/>
                    <a:ea typeface="ＭＳ Ｐゴシック" charset="-128"/>
                  </a:defRPr>
                </a:lvl2pPr>
                <a:lvl3pPr marL="1143000" indent="-228600">
                  <a:defRPr sz="3100" u="sng">
                    <a:latin typeface="Times New Roman" pitchFamily="18" charset="0"/>
                    <a:ea typeface="ＭＳ Ｐゴシック" charset="-128"/>
                  </a:defRPr>
                </a:lvl3pPr>
                <a:lvl4pPr marL="1600200" indent="-228600">
                  <a:defRPr sz="3100" u="sng">
                    <a:latin typeface="Times New Roman" pitchFamily="18" charset="0"/>
                    <a:ea typeface="ＭＳ Ｐゴシック" charset="-128"/>
                  </a:defRPr>
                </a:lvl4pPr>
                <a:lvl5pPr marL="2057400" indent="-228600">
                  <a:defRPr sz="3100" u="sng">
                    <a:latin typeface="Times New Roman" pitchFamily="18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latin typeface="Times New Roman" pitchFamily="18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latin typeface="Times New Roman" pitchFamily="18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latin typeface="Times New Roman" pitchFamily="18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r>
                  <a:rPr lang="en-US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</a:p>
            </p:txBody>
          </p:sp>
          <p:grpSp>
            <p:nvGrpSpPr>
              <p:cNvPr id="27" name="Join Op">
                <a:extLst>
                  <a:ext uri="{FF2B5EF4-FFF2-40B4-BE49-F238E27FC236}">
                    <a16:creationId xmlns:a16="http://schemas.microsoft.com/office/drawing/2014/main" id="{50711B69-A5D3-4066-B8B5-C31840414909}"/>
                  </a:ext>
                </a:extLst>
              </p:cNvPr>
              <p:cNvGrpSpPr/>
              <p:nvPr/>
            </p:nvGrpSpPr>
            <p:grpSpPr>
              <a:xfrm>
                <a:off x="6910976" y="3132951"/>
                <a:ext cx="503648" cy="384482"/>
                <a:chOff x="5195472" y="2304175"/>
                <a:chExt cx="503648" cy="384482"/>
              </a:xfrm>
            </p:grpSpPr>
            <p:sp>
              <p:nvSpPr>
                <p:cNvPr id="36" name="Rectangle 35" hidden="1">
                  <a:extLst>
                    <a:ext uri="{FF2B5EF4-FFF2-40B4-BE49-F238E27FC236}">
                      <a16:creationId xmlns:a16="http://schemas.microsoft.com/office/drawing/2014/main" id="{1B79B733-5F4D-4524-BA43-AD44D68F0D80}"/>
                    </a:ext>
                  </a:extLst>
                </p:cNvPr>
                <p:cNvSpPr/>
                <p:nvPr/>
              </p:nvSpPr>
              <p:spPr>
                <a:xfrm>
                  <a:off x="5222875" y="2352678"/>
                  <a:ext cx="121919" cy="33193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 hidden="1">
                  <a:extLst>
                    <a:ext uri="{FF2B5EF4-FFF2-40B4-BE49-F238E27FC236}">
                      <a16:creationId xmlns:a16="http://schemas.microsoft.com/office/drawing/2014/main" id="{2969E123-CFED-49CC-8710-9AD0C09D32A3}"/>
                    </a:ext>
                  </a:extLst>
                </p:cNvPr>
                <p:cNvSpPr/>
                <p:nvPr/>
              </p:nvSpPr>
              <p:spPr>
                <a:xfrm>
                  <a:off x="5577201" y="2356721"/>
                  <a:ext cx="121919" cy="33193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 Box 20">
                  <a:extLst>
                    <a:ext uri="{FF2B5EF4-FFF2-40B4-BE49-F238E27FC236}">
                      <a16:creationId xmlns:a16="http://schemas.microsoft.com/office/drawing/2014/main" id="{8342885B-B34C-41F6-A148-26CE4C81DE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95472" y="2304175"/>
                  <a:ext cx="482739" cy="3470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1pPr>
                  <a:lvl2pPr marL="742950" indent="-285750"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2pPr>
                  <a:lvl3pPr marL="1143000" indent="-228600"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3pPr>
                  <a:lvl4pPr marL="1600200" indent="-228600"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4pPr>
                  <a:lvl5pPr marL="2057400" indent="-228600"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4000" b="1" u="none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</a:rPr>
                    <a:t>⨝</a:t>
                  </a:r>
                </a:p>
              </p:txBody>
            </p:sp>
          </p:grpSp>
          <p:cxnSp>
            <p:nvCxnSpPr>
              <p:cNvPr id="30" name="Straight Connector 35">
                <a:extLst>
                  <a:ext uri="{FF2B5EF4-FFF2-40B4-BE49-F238E27FC236}">
                    <a16:creationId xmlns:a16="http://schemas.microsoft.com/office/drawing/2014/main" id="{9BD6C782-6B74-40D8-B645-25D306820BFC}"/>
                  </a:ext>
                </a:extLst>
              </p:cNvPr>
              <p:cNvCxnSpPr>
                <a:cxnSpLocks noChangeShapeType="1"/>
                <a:stCxn id="22" idx="0"/>
                <a:endCxn id="36" idx="2"/>
              </p:cNvCxnSpPr>
              <p:nvPr/>
            </p:nvCxnSpPr>
            <p:spPr bwMode="auto">
              <a:xfrm flipV="1">
                <a:off x="6854107" y="3513390"/>
                <a:ext cx="145232" cy="329560"/>
              </a:xfrm>
              <a:prstGeom prst="line">
                <a:avLst/>
              </a:prstGeom>
              <a:noFill/>
              <a:ln w="317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3" name="Straight Connector 42">
                <a:extLst>
                  <a:ext uri="{FF2B5EF4-FFF2-40B4-BE49-F238E27FC236}">
                    <a16:creationId xmlns:a16="http://schemas.microsoft.com/office/drawing/2014/main" id="{D5D46D2D-D34D-490C-BB75-5F08E651F5F5}"/>
                  </a:ext>
                </a:extLst>
              </p:cNvPr>
              <p:cNvCxnSpPr>
                <a:cxnSpLocks noChangeShapeType="1"/>
                <a:stCxn id="23" idx="0"/>
                <a:endCxn id="37" idx="2"/>
              </p:cNvCxnSpPr>
              <p:nvPr/>
            </p:nvCxnSpPr>
            <p:spPr bwMode="auto">
              <a:xfrm flipH="1" flipV="1">
                <a:off x="7353665" y="3517433"/>
                <a:ext cx="140751" cy="325517"/>
              </a:xfrm>
              <a:prstGeom prst="line">
                <a:avLst/>
              </a:prstGeom>
              <a:noFill/>
              <a:ln w="317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33A03F4-F4CE-47FB-890D-0EC8F850C0C2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6326742" y="1533953"/>
            <a:ext cx="1186350" cy="65478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18837D3-AC18-47BD-B405-870ED5EBD6F5}"/>
              </a:ext>
            </a:extLst>
          </p:cNvPr>
          <p:cNvCxnSpPr>
            <a:cxnSpLocks/>
            <a:stCxn id="16" idx="3"/>
            <a:endCxn id="23" idx="2"/>
          </p:cNvCxnSpPr>
          <p:nvPr/>
        </p:nvCxnSpPr>
        <p:spPr>
          <a:xfrm>
            <a:off x="6315521" y="1817044"/>
            <a:ext cx="1994173" cy="600289"/>
          </a:xfrm>
          <a:prstGeom prst="curvedConnector4">
            <a:avLst>
              <a:gd name="adj1" fmla="val 28633"/>
              <a:gd name="adj2" fmla="val 138082"/>
            </a:avLst>
          </a:prstGeom>
          <a:noFill/>
          <a:ln w="28575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04E95332-0F76-DB39-A92F-33AE56D32EAF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852B798-2094-4846-9665-19AE8A72AAC3}"/>
              </a:ext>
            </a:extLst>
          </p:cNvPr>
          <p:cNvGrpSpPr/>
          <p:nvPr/>
        </p:nvGrpSpPr>
        <p:grpSpPr>
          <a:xfrm>
            <a:off x="990600" y="1352550"/>
            <a:ext cx="948978" cy="1318058"/>
            <a:chOff x="89391" y="3074670"/>
            <a:chExt cx="948978" cy="1318058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34AF7B62-02CA-ACB7-8130-4501DF105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243840" y="3074670"/>
              <a:ext cx="640080" cy="64008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7275FE-35F7-A2B4-66B0-66270305FA93}"/>
                </a:ext>
              </a:extLst>
            </p:cNvPr>
            <p:cNvSpPr txBox="1"/>
            <p:nvPr/>
          </p:nvSpPr>
          <p:spPr>
            <a:xfrm>
              <a:off x="89391" y="3783330"/>
              <a:ext cx="948978" cy="6093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lnSpc>
                  <a:spcPct val="80000"/>
                </a:lnSpc>
                <a:defRPr sz="2400">
                  <a:solidFill>
                    <a:srgbClr val="EF3E42"/>
                  </a:solidFill>
                  <a:latin typeface="Museo Sans 700" panose="02000000000000000000" pitchFamily="50" charset="0"/>
                </a:defRPr>
              </a:lvl1pPr>
            </a:lstStyle>
            <a:p>
              <a:r>
                <a:rPr lang="en-US" b="1" i="1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Don't</a:t>
              </a:r>
              <a:br>
                <a:rPr lang="en-US" b="1" i="1" dirty="0">
                  <a:solidFill>
                    <a:schemeClr val="accent1"/>
                  </a:solidFill>
                  <a:latin typeface="Crimson Text" panose="02000503000000000000" pitchFamily="2" charset="0"/>
                </a:rPr>
              </a:br>
              <a:r>
                <a:rPr lang="en-US" b="1" i="1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Do This!</a:t>
              </a:r>
            </a:p>
          </p:txBody>
        </p:sp>
      </p:grpSp>
      <p:sp>
        <p:nvSpPr>
          <p:cNvPr id="11" name="Right Arrow 6">
            <a:extLst>
              <a:ext uri="{FF2B5EF4-FFF2-40B4-BE49-F238E27FC236}">
                <a16:creationId xmlns:a16="http://schemas.microsoft.com/office/drawing/2014/main" id="{5A223498-6AB1-0C9D-97D2-DC1B85F073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44616" y="1527810"/>
            <a:ext cx="329565" cy="36576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30037"/>
          </a:solidFill>
          <a:ln w="28575">
            <a:noFill/>
            <a:round/>
            <a:headEnd type="none" w="sm" len="sm"/>
            <a:tailEnd type="triangle" w="med" len="med"/>
          </a:ln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 dirty="0"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51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8" grpId="0" animBg="1"/>
      <p:bldP spid="15" grpId="0"/>
      <p:bldP spid="16" grpId="0"/>
      <p:bldP spid="17" grpId="0" animBg="1"/>
      <p:bldP spid="18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Nested Loop Join</a:t>
            </a:r>
          </a:p>
        </p:txBody>
      </p:sp>
      <p:sp>
        <p:nvSpPr>
          <p:cNvPr id="37" name="Text Box 40">
            <a:extLst>
              <a:ext uri="{FF2B5EF4-FFF2-40B4-BE49-F238E27FC236}">
                <a16:creationId xmlns:a16="http://schemas.microsoft.com/office/drawing/2014/main" id="{48030107-EA51-49E9-A9E7-0B9A15BFE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49" y="3687483"/>
            <a:ext cx="100989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EF3E42"/>
                </a:solidFill>
                <a:effectLst/>
                <a:uLnTx/>
                <a:uFillTx/>
                <a:latin typeface="Proxima Nova Rg" panose="02000506030000020004" pitchFamily="50" charset="0"/>
                <a:ea typeface="Proxima Nova Regular" charset="0"/>
              </a:defRPr>
            </a:lvl1pPr>
            <a:lvl2pPr marL="742950" indent="-285750">
              <a:defRPr sz="2800" u="sng"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M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pages</a:t>
            </a:r>
            <a:b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</a:b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m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tuples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081E1F6F-BF3B-49A6-967A-1AF6224FC251}"/>
              </a:ext>
            </a:extLst>
          </p:cNvPr>
          <p:cNvSpPr>
            <a:spLocks/>
          </p:cNvSpPr>
          <p:nvPr/>
        </p:nvSpPr>
        <p:spPr bwMode="auto">
          <a:xfrm flipH="1">
            <a:off x="2037096" y="3024753"/>
            <a:ext cx="171450" cy="1999488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 i="1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7113ADF-00B2-4F5B-BE02-FC65A28AB9B5}"/>
              </a:ext>
            </a:extLst>
          </p:cNvPr>
          <p:cNvSpPr>
            <a:spLocks/>
          </p:cNvSpPr>
          <p:nvPr/>
        </p:nvSpPr>
        <p:spPr bwMode="auto">
          <a:xfrm>
            <a:off x="6544090" y="3024754"/>
            <a:ext cx="171450" cy="1499616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 i="1"/>
          </a:p>
        </p:txBody>
      </p:sp>
      <p:sp>
        <p:nvSpPr>
          <p:cNvPr id="41" name="Text Box 40">
            <a:extLst>
              <a:ext uri="{FF2B5EF4-FFF2-40B4-BE49-F238E27FC236}">
                <a16:creationId xmlns:a16="http://schemas.microsoft.com/office/drawing/2014/main" id="{F32F1C7E-146B-4C15-B008-622BF8E16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3667" y="3437547"/>
            <a:ext cx="93936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EF3E42"/>
                </a:solidFill>
                <a:effectLst/>
                <a:uLnTx/>
                <a:uFillTx/>
                <a:latin typeface="Proxima Nova Rg" panose="02000506030000020004" pitchFamily="50" charset="0"/>
                <a:ea typeface="Proxima Nova Regular" charset="0"/>
              </a:defRPr>
            </a:lvl1pPr>
            <a:lvl2pPr marL="742950" indent="-285750">
              <a:defRPr sz="2800" u="sng"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N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pages</a:t>
            </a:r>
            <a:b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</a:b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n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tuples</a:t>
            </a:r>
          </a:p>
        </p:txBody>
      </p:sp>
      <p:sp>
        <p:nvSpPr>
          <p:cNvPr id="42" name="Text Box 10">
            <a:extLst>
              <a:ext uri="{FF2B5EF4-FFF2-40B4-BE49-F238E27FC236}">
                <a16:creationId xmlns:a16="http://schemas.microsoft.com/office/drawing/2014/main" id="{47C299FD-57B2-4D73-B83C-C3DB3862D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561" y="2686050"/>
            <a:ext cx="1282402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R(</a:t>
            </a:r>
            <a:r>
              <a:rPr lang="en-US" dirty="0" err="1">
                <a:solidFill>
                  <a:schemeClr val="accent1"/>
                </a:solidFill>
              </a:rPr>
              <a:t>id,name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FFB3C821-3DE7-4CAF-AF16-6A6555CBF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316" y="2686050"/>
            <a:ext cx="2180084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S(</a:t>
            </a:r>
            <a:r>
              <a:rPr lang="en-US" dirty="0" err="1">
                <a:solidFill>
                  <a:schemeClr val="accent1"/>
                </a:solidFill>
              </a:rPr>
              <a:t>id,value,cdate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graphicFrame>
        <p:nvGraphicFramePr>
          <p:cNvPr id="44" name="R-Table">
            <a:extLst>
              <a:ext uri="{FF2B5EF4-FFF2-40B4-BE49-F238E27FC236}">
                <a16:creationId xmlns:a16="http://schemas.microsoft.com/office/drawing/2014/main" id="{83B75824-E36A-4EC5-AEFA-1B14DC525F8F}"/>
              </a:ext>
            </a:extLst>
          </p:cNvPr>
          <p:cNvGraphicFramePr>
            <a:graphicFrameLocks noGrp="1"/>
          </p:cNvGraphicFramePr>
          <p:nvPr/>
        </p:nvGraphicFramePr>
        <p:xfrm>
          <a:off x="2271924" y="3024754"/>
          <a:ext cx="1393676" cy="199948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name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600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MethodMan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968904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Andy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98129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300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ODB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479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RZA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43514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Ghostface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92040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Raekwon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855761"/>
                  </a:ext>
                </a:extLst>
              </a:tr>
            </a:tbl>
          </a:graphicData>
        </a:graphic>
      </p:graphicFrame>
      <p:graphicFrame>
        <p:nvGraphicFramePr>
          <p:cNvPr id="45" name="S-Table">
            <a:extLst>
              <a:ext uri="{FF2B5EF4-FFF2-40B4-BE49-F238E27FC236}">
                <a16:creationId xmlns:a16="http://schemas.microsoft.com/office/drawing/2014/main" id="{116109A3-7FD7-4AA6-9FE7-67DD64AF9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76552"/>
              </p:ext>
            </p:extLst>
          </p:nvPr>
        </p:nvGraphicFramePr>
        <p:xfrm>
          <a:off x="4624958" y="3024754"/>
          <a:ext cx="1828800" cy="14996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46">
                  <a:extLst>
                    <a:ext uri="{9D8B030D-6E8A-4147-A177-3AD203B41FA5}">
                      <a16:colId xmlns:a16="http://schemas.microsoft.com/office/drawing/2014/main" val="2284095395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value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cdate</a:t>
                      </a:r>
                      <a:endParaRPr lang="en-US" sz="14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2222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7777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276517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6666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742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9999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82016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8888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017937"/>
                  </a:ext>
                </a:extLst>
              </a:tr>
            </a:tbl>
          </a:graphicData>
        </a:graphic>
      </p:graphicFrame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45467D7A-13D7-E573-ABFF-F881D4D8FD45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F0E1A6-35A8-FD35-2A1E-380FA8E38EDA}"/>
              </a:ext>
            </a:extLst>
          </p:cNvPr>
          <p:cNvSpPr/>
          <p:nvPr/>
        </p:nvSpPr>
        <p:spPr>
          <a:xfrm>
            <a:off x="2271924" y="3257550"/>
            <a:ext cx="1412153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D6A9CD-39BE-95CC-3E26-08DDFA7CFD80}"/>
              </a:ext>
            </a:extLst>
          </p:cNvPr>
          <p:cNvSpPr/>
          <p:nvPr/>
        </p:nvSpPr>
        <p:spPr>
          <a:xfrm>
            <a:off x="4624958" y="3306483"/>
            <a:ext cx="1828800" cy="48446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23C5CE-4598-9CE4-14AC-2F93B0A911A8}"/>
              </a:ext>
            </a:extLst>
          </p:cNvPr>
          <p:cNvCxnSpPr>
            <a:cxnSpLocks/>
          </p:cNvCxnSpPr>
          <p:nvPr/>
        </p:nvCxnSpPr>
        <p:spPr>
          <a:xfrm flipH="1">
            <a:off x="3733800" y="3422031"/>
            <a:ext cx="38100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8789ECA-10BD-F8F6-44DF-8349FD0DB433}"/>
              </a:ext>
            </a:extLst>
          </p:cNvPr>
          <p:cNvSpPr/>
          <p:nvPr/>
        </p:nvSpPr>
        <p:spPr>
          <a:xfrm>
            <a:off x="4624958" y="3790950"/>
            <a:ext cx="1828800" cy="48446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C8B188-B38D-978C-7B03-B5B3630899B8}"/>
              </a:ext>
            </a:extLst>
          </p:cNvPr>
          <p:cNvSpPr/>
          <p:nvPr/>
        </p:nvSpPr>
        <p:spPr>
          <a:xfrm>
            <a:off x="4624958" y="4275417"/>
            <a:ext cx="1828800" cy="48446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7D6B40-1817-0188-6D92-2F8B843D36BE}"/>
              </a:ext>
            </a:extLst>
          </p:cNvPr>
          <p:cNvCxnSpPr>
            <a:cxnSpLocks/>
          </p:cNvCxnSpPr>
          <p:nvPr/>
        </p:nvCxnSpPr>
        <p:spPr>
          <a:xfrm flipH="1">
            <a:off x="3733800" y="3638550"/>
            <a:ext cx="38100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06635B-FF94-0681-7C0B-7FEB39F97EDB}"/>
              </a:ext>
            </a:extLst>
          </p:cNvPr>
          <p:cNvSpPr txBox="1">
            <a:spLocks/>
          </p:cNvSpPr>
          <p:nvPr/>
        </p:nvSpPr>
        <p:spPr>
          <a:xfrm>
            <a:off x="1371600" y="971550"/>
            <a:ext cx="6400800" cy="36576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spcBef>
                <a:spcPts val="0"/>
              </a:spcBef>
              <a:buFont typeface="Times New Roman" pitchFamily="18" charset="0"/>
              <a:buChar char="→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Gentium Book Basic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entium Book Basic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Gentium Book Basic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is this algorithm bad?</a:t>
            </a:r>
          </a:p>
        </p:txBody>
      </p:sp>
    </p:spTree>
    <p:extLst>
      <p:ext uri="{BB962C8B-B14F-4D97-AF65-F5344CB8AC3E}">
        <p14:creationId xmlns:p14="http://schemas.microsoft.com/office/powerpoint/2010/main" val="412753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4" grpId="1" animBg="1"/>
      <p:bldP spid="4" grpId="2" animBg="1"/>
      <p:bldP spid="10" grpId="0" animBg="1"/>
      <p:bldP spid="10" grpId="1" animBg="1"/>
      <p:bldP spid="11" grpId="0" animBg="1"/>
      <p:bldP spid="11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Nested Loop Join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1370973" y="1011138"/>
            <a:ext cx="6400800" cy="3657600"/>
          </a:xfrm>
        </p:spPr>
        <p:txBody>
          <a:bodyPr/>
          <a:lstStyle/>
          <a:p>
            <a:r>
              <a:rPr lang="en-US" dirty="0"/>
              <a:t>Why is this algorithm bad?</a:t>
            </a:r>
          </a:p>
          <a:p>
            <a:pPr lvl="1"/>
            <a:r>
              <a:rPr lang="en-US" dirty="0"/>
              <a:t>Read every tuple in </a:t>
            </a:r>
            <a:r>
              <a:rPr lang="en-US" b="1" dirty="0">
                <a:solidFill>
                  <a:srgbClr val="C00000"/>
                </a:solidFill>
              </a:rPr>
              <a:t>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For every tuple in </a:t>
            </a:r>
            <a:r>
              <a:rPr lang="en-US" b="1" dirty="0">
                <a:solidFill>
                  <a:schemeClr val="accent1"/>
                </a:solidFill>
              </a:rPr>
              <a:t>R</a:t>
            </a:r>
            <a:r>
              <a:rPr lang="en-US" dirty="0"/>
              <a:t>, scans 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  <a:r>
              <a:rPr lang="en-US" dirty="0"/>
              <a:t> once</a:t>
            </a:r>
            <a:endParaRPr lang="en-US" b="1" dirty="0">
              <a:solidFill>
                <a:schemeClr val="accent1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Cost: M + (m ∙ N)</a:t>
            </a:r>
          </a:p>
        </p:txBody>
      </p:sp>
      <p:sp>
        <p:nvSpPr>
          <p:cNvPr id="34833" name="Text Box 40"/>
          <p:cNvSpPr txBox="1">
            <a:spLocks noChangeArrowheads="1"/>
          </p:cNvSpPr>
          <p:nvPr/>
        </p:nvSpPr>
        <p:spPr bwMode="auto">
          <a:xfrm>
            <a:off x="873549" y="3687483"/>
            <a:ext cx="100989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EF3E42"/>
                </a:solidFill>
                <a:effectLst/>
                <a:uLnTx/>
                <a:uFillTx/>
                <a:latin typeface="Proxima Nova Rg" panose="02000506030000020004" pitchFamily="50" charset="0"/>
                <a:ea typeface="Proxima Nova Regular" charset="0"/>
              </a:defRPr>
            </a:lvl1pPr>
            <a:lvl2pPr marL="742950" indent="-285750">
              <a:defRPr sz="2800" u="sng"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M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pages</a:t>
            </a:r>
            <a:b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</a:b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m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tuples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C51098F5-EB13-426B-8D2C-5285B621EA4E}"/>
              </a:ext>
            </a:extLst>
          </p:cNvPr>
          <p:cNvSpPr>
            <a:spLocks/>
          </p:cNvSpPr>
          <p:nvPr/>
        </p:nvSpPr>
        <p:spPr bwMode="auto">
          <a:xfrm flipH="1">
            <a:off x="2037096" y="3024753"/>
            <a:ext cx="171450" cy="1999488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 i="1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5F91FD9C-AA81-4D02-B36C-4B073CA98ADC}"/>
              </a:ext>
            </a:extLst>
          </p:cNvPr>
          <p:cNvSpPr>
            <a:spLocks/>
          </p:cNvSpPr>
          <p:nvPr/>
        </p:nvSpPr>
        <p:spPr bwMode="auto">
          <a:xfrm>
            <a:off x="6544090" y="3024754"/>
            <a:ext cx="171450" cy="1499616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 i="1"/>
          </a:p>
        </p:txBody>
      </p:sp>
      <p:sp>
        <p:nvSpPr>
          <p:cNvPr id="36" name="Text Box 40">
            <a:extLst>
              <a:ext uri="{FF2B5EF4-FFF2-40B4-BE49-F238E27FC236}">
                <a16:creationId xmlns:a16="http://schemas.microsoft.com/office/drawing/2014/main" id="{DD0DF56A-76D6-40F3-A229-9DE7FE0B5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3667" y="3437547"/>
            <a:ext cx="93936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EF3E42"/>
                </a:solidFill>
                <a:effectLst/>
                <a:uLnTx/>
                <a:uFillTx/>
                <a:latin typeface="Proxima Nova Rg" panose="02000506030000020004" pitchFamily="50" charset="0"/>
                <a:ea typeface="Proxima Nova Regular" charset="0"/>
              </a:defRPr>
            </a:lvl1pPr>
            <a:lvl2pPr marL="742950" indent="-285750">
              <a:defRPr sz="2800" u="sng"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N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pages</a:t>
            </a:r>
            <a:b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</a:b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n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tuples</a:t>
            </a:r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638C4D66-7634-49A4-BE66-DEC4DB03F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561" y="2686050"/>
            <a:ext cx="1282402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R(</a:t>
            </a:r>
            <a:r>
              <a:rPr lang="en-US" dirty="0" err="1">
                <a:solidFill>
                  <a:schemeClr val="accent1"/>
                </a:solidFill>
              </a:rPr>
              <a:t>id,name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1" name="Text Box 10">
            <a:extLst>
              <a:ext uri="{FF2B5EF4-FFF2-40B4-BE49-F238E27FC236}">
                <a16:creationId xmlns:a16="http://schemas.microsoft.com/office/drawing/2014/main" id="{1D4C7F29-DA90-45DC-A238-B22B36FFC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316" y="2686050"/>
            <a:ext cx="2180084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S(</a:t>
            </a:r>
            <a:r>
              <a:rPr lang="en-US" dirty="0" err="1">
                <a:solidFill>
                  <a:schemeClr val="accent1"/>
                </a:solidFill>
              </a:rPr>
              <a:t>id,value,cdate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graphicFrame>
        <p:nvGraphicFramePr>
          <p:cNvPr id="42" name="R-Table">
            <a:extLst>
              <a:ext uri="{FF2B5EF4-FFF2-40B4-BE49-F238E27FC236}">
                <a16:creationId xmlns:a16="http://schemas.microsoft.com/office/drawing/2014/main" id="{FDB36B0F-156F-4B92-A183-880710E2D7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216773"/>
              </p:ext>
            </p:extLst>
          </p:nvPr>
        </p:nvGraphicFramePr>
        <p:xfrm>
          <a:off x="2271924" y="3024754"/>
          <a:ext cx="1393676" cy="199948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name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600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MethodMan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968904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Andy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98129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300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ODB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479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RZA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43514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Ghostface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92040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Raekwon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855761"/>
                  </a:ext>
                </a:extLst>
              </a:tr>
            </a:tbl>
          </a:graphicData>
        </a:graphic>
      </p:graphicFrame>
      <p:graphicFrame>
        <p:nvGraphicFramePr>
          <p:cNvPr id="43" name="S-Table">
            <a:extLst>
              <a:ext uri="{FF2B5EF4-FFF2-40B4-BE49-F238E27FC236}">
                <a16:creationId xmlns:a16="http://schemas.microsoft.com/office/drawing/2014/main" id="{61657461-CD1B-44E1-80C5-A651B7389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597653"/>
              </p:ext>
            </p:extLst>
          </p:nvPr>
        </p:nvGraphicFramePr>
        <p:xfrm>
          <a:off x="4624958" y="3024754"/>
          <a:ext cx="1828800" cy="14996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46">
                  <a:extLst>
                    <a:ext uri="{9D8B030D-6E8A-4147-A177-3AD203B41FA5}">
                      <a16:colId xmlns:a16="http://schemas.microsoft.com/office/drawing/2014/main" val="2284095395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value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cdate</a:t>
                      </a:r>
                      <a:endParaRPr lang="en-US" sz="14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2222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7777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pPr marL="0" marR="0" algn="l" hangingPunct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276517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6666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pPr marL="0" marR="0" algn="l" hangingPunct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742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9999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pPr marL="0" marR="0" algn="l" hangingPunct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82016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8888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pPr marL="0" marR="0" algn="l" hangingPunct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017937"/>
                  </a:ext>
                </a:extLst>
              </a:tr>
            </a:tbl>
          </a:graphicData>
        </a:graphic>
      </p:graphicFrame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8B350610-4DC6-8E60-AE09-A57A92F0E4B5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7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3" grpId="0"/>
      <p:bldP spid="34" grpId="0" animBg="1"/>
      <p:bldP spid="35" grpId="0" animBg="1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Nested Loop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database:</a:t>
            </a:r>
          </a:p>
          <a:p>
            <a:pPr lvl="1"/>
            <a:r>
              <a:rPr lang="en-US" b="1" dirty="0"/>
              <a:t>Table </a:t>
            </a:r>
            <a:r>
              <a:rPr lang="en-US" b="1" dirty="0">
                <a:solidFill>
                  <a:schemeClr val="accent1"/>
                </a:solidFill>
              </a:rPr>
              <a:t>R</a:t>
            </a:r>
            <a:r>
              <a:rPr lang="en-US" dirty="0"/>
              <a:t>: </a:t>
            </a:r>
            <a:r>
              <a:rPr lang="en-US" b="1" i="1" dirty="0">
                <a:solidFill>
                  <a:schemeClr val="accent1"/>
                </a:solidFill>
              </a:rPr>
              <a:t>M</a:t>
            </a:r>
            <a:r>
              <a:rPr lang="en-US" dirty="0"/>
              <a:t> = 1000,  </a:t>
            </a:r>
            <a:r>
              <a:rPr lang="en-US" b="1" i="1" dirty="0">
                <a:solidFill>
                  <a:schemeClr val="accent1"/>
                </a:solidFill>
              </a:rPr>
              <a:t>m</a:t>
            </a:r>
            <a:r>
              <a:rPr lang="en-US" dirty="0"/>
              <a:t> = 100,000</a:t>
            </a:r>
          </a:p>
          <a:p>
            <a:pPr lvl="1"/>
            <a:r>
              <a:rPr lang="en-US" b="1" dirty="0"/>
              <a:t>Table 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  <a:r>
              <a:rPr lang="en-US" dirty="0"/>
              <a:t>: </a:t>
            </a:r>
            <a:r>
              <a:rPr lang="en-US" b="1" i="1" dirty="0">
                <a:solidFill>
                  <a:srgbClr val="EF3E42"/>
                </a:solidFill>
              </a:rPr>
              <a:t> 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dirty="0"/>
              <a:t> = 500, 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dirty="0"/>
              <a:t> = 40,000 </a:t>
            </a:r>
          </a:p>
          <a:p>
            <a:endParaRPr lang="en-US" sz="600" dirty="0"/>
          </a:p>
          <a:p>
            <a:r>
              <a:rPr lang="en-US" dirty="0"/>
              <a:t>Cost Analysis: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</a:rPr>
              <a:t>M</a:t>
            </a:r>
            <a:r>
              <a:rPr lang="en-US" b="1" dirty="0">
                <a:solidFill>
                  <a:schemeClr val="accent1"/>
                </a:solidFill>
              </a:rPr>
              <a:t> + (</a:t>
            </a:r>
            <a:r>
              <a:rPr lang="en-US" b="1" i="1" dirty="0">
                <a:solidFill>
                  <a:schemeClr val="accent1"/>
                </a:solidFill>
              </a:rPr>
              <a:t>m</a:t>
            </a:r>
            <a:r>
              <a:rPr lang="en-US" b="1" dirty="0">
                <a:solidFill>
                  <a:schemeClr val="accent1"/>
                </a:solidFill>
              </a:rPr>
              <a:t> ∙ 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  <a:r>
              <a:rPr lang="en-US" dirty="0"/>
              <a:t> = 1000 + (100000 ∙ 500) = </a:t>
            </a:r>
            <a:r>
              <a:rPr lang="en-US" b="1" dirty="0"/>
              <a:t>50,001,000 IOs</a:t>
            </a:r>
          </a:p>
          <a:p>
            <a:pPr lvl="1"/>
            <a:r>
              <a:rPr lang="en-US" dirty="0"/>
              <a:t>At 0.1 </a:t>
            </a:r>
            <a:r>
              <a:rPr lang="en-US" dirty="0" err="1"/>
              <a:t>ms</a:t>
            </a:r>
            <a:r>
              <a:rPr lang="en-US" dirty="0"/>
              <a:t>/IO, Total time ≈ 1.3 hours</a:t>
            </a:r>
            <a:endParaRPr lang="en-US" sz="600" dirty="0"/>
          </a:p>
          <a:p>
            <a:endParaRPr lang="en-US" sz="600" dirty="0"/>
          </a:p>
          <a:p>
            <a:r>
              <a:rPr lang="en-US" dirty="0"/>
              <a:t>What if smaller table (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  <a:r>
              <a:rPr lang="en-US" dirty="0"/>
              <a:t>) is used as the outer table?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 + (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 ∙ </a:t>
            </a:r>
            <a:r>
              <a:rPr lang="en-US" b="1" i="1" dirty="0">
                <a:solidFill>
                  <a:schemeClr val="accent1"/>
                </a:solidFill>
              </a:rPr>
              <a:t>M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  <a:r>
              <a:rPr lang="en-US" dirty="0"/>
              <a:t> = 500 + (40000 ∙ 1000) = </a:t>
            </a:r>
            <a:r>
              <a:rPr lang="en-US" b="1" dirty="0"/>
              <a:t>40,000,500 IOs</a:t>
            </a:r>
          </a:p>
          <a:p>
            <a:pPr lvl="1"/>
            <a:r>
              <a:rPr lang="en-US" dirty="0"/>
              <a:t>At 0.1 </a:t>
            </a:r>
            <a:r>
              <a:rPr lang="en-US" dirty="0" err="1"/>
              <a:t>ms</a:t>
            </a:r>
            <a:r>
              <a:rPr lang="en-US" dirty="0"/>
              <a:t>/IO, Total time ≈ 1.1 hours 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CC02AB62-8D82-4294-98BC-35203447DAE0}"/>
              </a:ext>
            </a:extLst>
          </p:cNvPr>
          <p:cNvSpPr>
            <a:spLocks/>
          </p:cNvSpPr>
          <p:nvPr/>
        </p:nvSpPr>
        <p:spPr bwMode="auto">
          <a:xfrm>
            <a:off x="5181600" y="1352550"/>
            <a:ext cx="171450" cy="548640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 i="1"/>
          </a:p>
        </p:txBody>
      </p:sp>
      <p:sp>
        <p:nvSpPr>
          <p:cNvPr id="10" name="Text Box 40">
            <a:extLst>
              <a:ext uri="{FF2B5EF4-FFF2-40B4-BE49-F238E27FC236}">
                <a16:creationId xmlns:a16="http://schemas.microsoft.com/office/drawing/2014/main" id="{5DE62423-059A-4BBC-BAFE-50D0CBCBE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837" y="1475899"/>
            <a:ext cx="2226572" cy="34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EF3E42"/>
                </a:solidFill>
                <a:effectLst/>
                <a:uLnTx/>
                <a:uFillTx/>
                <a:latin typeface="Proxima Nova Rg" panose="02000506030000020004" pitchFamily="50" charset="0"/>
                <a:ea typeface="Proxima Nova Regular" charset="0"/>
              </a:defRPr>
            </a:lvl1pPr>
            <a:lvl2pPr marL="742950" indent="-285750">
              <a:defRPr sz="2800" u="sng"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4 KB pages → 6 MB</a:t>
            </a:r>
            <a:endParaRPr lang="en-US" b="0" dirty="0">
              <a:solidFill>
                <a:schemeClr val="accent1"/>
              </a:solidFill>
              <a:latin typeface="Crimson Text" panose="02000503000000000000" pitchFamily="2" charset="0"/>
            </a:endParaRPr>
          </a:p>
        </p:txBody>
      </p: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C5944CF9-5AE4-AA57-76B0-9F358E71503C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2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Nested Loop Join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2148840" y="971550"/>
            <a:ext cx="484632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000" b="0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b="1" dirty="0"/>
              <a:t>foreach</a:t>
            </a:r>
            <a:r>
              <a:rPr lang="en-US" dirty="0"/>
              <a:t> block </a:t>
            </a:r>
            <a:r>
              <a:rPr lang="en-US" b="1" dirty="0">
                <a:solidFill>
                  <a:schemeClr val="accent1"/>
                </a:solidFill>
              </a:rPr>
              <a:t>B</a:t>
            </a:r>
            <a:r>
              <a:rPr lang="en-US" b="1" baseline="-25000" dirty="0">
                <a:solidFill>
                  <a:schemeClr val="accent1"/>
                </a:solidFill>
              </a:rPr>
              <a:t>R</a:t>
            </a:r>
            <a:r>
              <a:rPr lang="en-US" dirty="0"/>
              <a:t> ∈ </a:t>
            </a:r>
            <a:r>
              <a:rPr lang="en-US" b="1" dirty="0">
                <a:solidFill>
                  <a:schemeClr val="accent1"/>
                </a:solidFill>
              </a:rPr>
              <a:t>R</a:t>
            </a:r>
            <a:r>
              <a:rPr lang="en-US" dirty="0"/>
              <a:t>:</a:t>
            </a:r>
          </a:p>
          <a:p>
            <a:r>
              <a:rPr lang="en-US" b="1" dirty="0"/>
              <a:t>  foreach</a:t>
            </a:r>
            <a:r>
              <a:rPr lang="en-US" dirty="0"/>
              <a:t> block </a:t>
            </a:r>
            <a:r>
              <a:rPr lang="en-US" b="1" dirty="0">
                <a:solidFill>
                  <a:schemeClr val="accent1"/>
                </a:solidFill>
              </a:rPr>
              <a:t>B</a:t>
            </a:r>
            <a:r>
              <a:rPr lang="en-US" b="1" baseline="-25000" dirty="0">
                <a:solidFill>
                  <a:schemeClr val="accent1"/>
                </a:solidFill>
              </a:rPr>
              <a:t>S</a:t>
            </a:r>
            <a:r>
              <a:rPr lang="en-US" dirty="0"/>
              <a:t> ∈ 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b="1" dirty="0"/>
              <a:t>foreach</a:t>
            </a:r>
            <a:r>
              <a:rPr lang="en-US" dirty="0"/>
              <a:t> tuple </a:t>
            </a:r>
            <a:r>
              <a:rPr lang="en-US" b="1" dirty="0">
                <a:solidFill>
                  <a:schemeClr val="accent1"/>
                </a:solidFill>
              </a:rPr>
              <a:t>r</a:t>
            </a:r>
            <a:r>
              <a:rPr lang="en-US" dirty="0"/>
              <a:t> ∈ </a:t>
            </a:r>
            <a:r>
              <a:rPr lang="en-US" b="1" dirty="0">
                <a:solidFill>
                  <a:schemeClr val="accent1"/>
                </a:solidFill>
              </a:rPr>
              <a:t>B</a:t>
            </a:r>
            <a:r>
              <a:rPr lang="en-US" b="1" baseline="-25000" dirty="0">
                <a:solidFill>
                  <a:schemeClr val="accent1"/>
                </a:solidFill>
              </a:rPr>
              <a:t>R</a:t>
            </a:r>
            <a:r>
              <a:rPr lang="en-US" dirty="0"/>
              <a:t>: </a:t>
            </a:r>
          </a:p>
          <a:p>
            <a:r>
              <a:rPr lang="en-US" dirty="0"/>
              <a:t>      </a:t>
            </a:r>
            <a:r>
              <a:rPr lang="en-US" b="1" dirty="0"/>
              <a:t>foreach</a:t>
            </a:r>
            <a:r>
              <a:rPr lang="en-US" dirty="0"/>
              <a:t> tuple 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  <a:r>
              <a:rPr lang="en-US" dirty="0"/>
              <a:t> ∈ </a:t>
            </a:r>
            <a:r>
              <a:rPr lang="en-US" b="1" dirty="0">
                <a:solidFill>
                  <a:schemeClr val="accent1"/>
                </a:solidFill>
              </a:rPr>
              <a:t>B</a:t>
            </a:r>
            <a:r>
              <a:rPr lang="en-US" b="1" baseline="-25000" dirty="0">
                <a:solidFill>
                  <a:schemeClr val="accent1"/>
                </a:solidFill>
              </a:rPr>
              <a:t>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if </a:t>
            </a:r>
            <a:r>
              <a:rPr lang="en-US" b="1" dirty="0">
                <a:solidFill>
                  <a:schemeClr val="accent1"/>
                </a:solidFill>
              </a:rPr>
              <a:t>r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  <a:r>
              <a:rPr lang="en-US" dirty="0"/>
              <a:t> match then </a:t>
            </a:r>
            <a:r>
              <a:rPr lang="en-US" b="1" dirty="0">
                <a:solidFill>
                  <a:schemeClr val="accent1"/>
                </a:solidFill>
              </a:rPr>
              <a:t>emit</a:t>
            </a:r>
          </a:p>
        </p:txBody>
      </p:sp>
      <p:sp>
        <p:nvSpPr>
          <p:cNvPr id="37" name="Text Box 40">
            <a:extLst>
              <a:ext uri="{FF2B5EF4-FFF2-40B4-BE49-F238E27FC236}">
                <a16:creationId xmlns:a16="http://schemas.microsoft.com/office/drawing/2014/main" id="{48030107-EA51-49E9-A9E7-0B9A15BFE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49" y="3687483"/>
            <a:ext cx="100989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EF3E42"/>
                </a:solidFill>
                <a:effectLst/>
                <a:uLnTx/>
                <a:uFillTx/>
                <a:latin typeface="Proxima Nova Rg" panose="02000506030000020004" pitchFamily="50" charset="0"/>
                <a:ea typeface="Proxima Nova Regular" charset="0"/>
              </a:defRPr>
            </a:lvl1pPr>
            <a:lvl2pPr marL="742950" indent="-285750">
              <a:defRPr sz="2800" u="sng"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M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pages</a:t>
            </a:r>
            <a:b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</a:b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m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tuples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081E1F6F-BF3B-49A6-967A-1AF6224FC251}"/>
              </a:ext>
            </a:extLst>
          </p:cNvPr>
          <p:cNvSpPr>
            <a:spLocks/>
          </p:cNvSpPr>
          <p:nvPr/>
        </p:nvSpPr>
        <p:spPr bwMode="auto">
          <a:xfrm flipH="1">
            <a:off x="2037096" y="3024753"/>
            <a:ext cx="171450" cy="1999488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 i="1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C7113ADF-00B2-4F5B-BE02-FC65A28AB9B5}"/>
              </a:ext>
            </a:extLst>
          </p:cNvPr>
          <p:cNvSpPr>
            <a:spLocks/>
          </p:cNvSpPr>
          <p:nvPr/>
        </p:nvSpPr>
        <p:spPr bwMode="auto">
          <a:xfrm>
            <a:off x="6544090" y="3024754"/>
            <a:ext cx="171450" cy="1499616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 i="1"/>
          </a:p>
        </p:txBody>
      </p:sp>
      <p:sp>
        <p:nvSpPr>
          <p:cNvPr id="41" name="Text Box 40">
            <a:extLst>
              <a:ext uri="{FF2B5EF4-FFF2-40B4-BE49-F238E27FC236}">
                <a16:creationId xmlns:a16="http://schemas.microsoft.com/office/drawing/2014/main" id="{F32F1C7E-146B-4C15-B008-622BF8E16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3667" y="3437547"/>
            <a:ext cx="93936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EF3E42"/>
                </a:solidFill>
                <a:effectLst/>
                <a:uLnTx/>
                <a:uFillTx/>
                <a:latin typeface="Proxima Nova Rg" panose="02000506030000020004" pitchFamily="50" charset="0"/>
                <a:ea typeface="Proxima Nova Regular" charset="0"/>
              </a:defRPr>
            </a:lvl1pPr>
            <a:lvl2pPr marL="742950" indent="-285750">
              <a:defRPr sz="2800" u="sng"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N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pages</a:t>
            </a:r>
            <a:b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</a:b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n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tuples</a:t>
            </a:r>
          </a:p>
        </p:txBody>
      </p:sp>
      <p:sp>
        <p:nvSpPr>
          <p:cNvPr id="42" name="Text Box 10">
            <a:extLst>
              <a:ext uri="{FF2B5EF4-FFF2-40B4-BE49-F238E27FC236}">
                <a16:creationId xmlns:a16="http://schemas.microsoft.com/office/drawing/2014/main" id="{47C299FD-57B2-4D73-B83C-C3DB3862D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561" y="2686050"/>
            <a:ext cx="1282402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R(</a:t>
            </a:r>
            <a:r>
              <a:rPr lang="en-US" dirty="0" err="1">
                <a:solidFill>
                  <a:schemeClr val="accent1"/>
                </a:solidFill>
              </a:rPr>
              <a:t>id,name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3" name="Text Box 10">
            <a:extLst>
              <a:ext uri="{FF2B5EF4-FFF2-40B4-BE49-F238E27FC236}">
                <a16:creationId xmlns:a16="http://schemas.microsoft.com/office/drawing/2014/main" id="{FFB3C821-3DE7-4CAF-AF16-6A6555CBF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316" y="2686050"/>
            <a:ext cx="2180084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S(</a:t>
            </a:r>
            <a:r>
              <a:rPr lang="en-US" dirty="0" err="1">
                <a:solidFill>
                  <a:schemeClr val="accent1"/>
                </a:solidFill>
              </a:rPr>
              <a:t>id,value,cdate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graphicFrame>
        <p:nvGraphicFramePr>
          <p:cNvPr id="44" name="R-Table">
            <a:extLst>
              <a:ext uri="{FF2B5EF4-FFF2-40B4-BE49-F238E27FC236}">
                <a16:creationId xmlns:a16="http://schemas.microsoft.com/office/drawing/2014/main" id="{83B75824-E36A-4EC5-AEFA-1B14DC525F8F}"/>
              </a:ext>
            </a:extLst>
          </p:cNvPr>
          <p:cNvGraphicFramePr>
            <a:graphicFrameLocks noGrp="1"/>
          </p:cNvGraphicFramePr>
          <p:nvPr/>
        </p:nvGraphicFramePr>
        <p:xfrm>
          <a:off x="2271924" y="3024754"/>
          <a:ext cx="1393676" cy="199948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name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600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MethodMan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968904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Andy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98129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300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ODB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479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RZA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43514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Ghostface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92040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Raekwon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855761"/>
                  </a:ext>
                </a:extLst>
              </a:tr>
            </a:tbl>
          </a:graphicData>
        </a:graphic>
      </p:graphicFrame>
      <p:graphicFrame>
        <p:nvGraphicFramePr>
          <p:cNvPr id="45" name="S-Table">
            <a:extLst>
              <a:ext uri="{FF2B5EF4-FFF2-40B4-BE49-F238E27FC236}">
                <a16:creationId xmlns:a16="http://schemas.microsoft.com/office/drawing/2014/main" id="{116109A3-7FD7-4AA6-9FE7-67DD64AF9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511491"/>
              </p:ext>
            </p:extLst>
          </p:nvPr>
        </p:nvGraphicFramePr>
        <p:xfrm>
          <a:off x="4624958" y="3024754"/>
          <a:ext cx="1828800" cy="14996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46">
                  <a:extLst>
                    <a:ext uri="{9D8B030D-6E8A-4147-A177-3AD203B41FA5}">
                      <a16:colId xmlns:a16="http://schemas.microsoft.com/office/drawing/2014/main" val="2284095395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value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cdate</a:t>
                      </a:r>
                      <a:endParaRPr lang="en-US" sz="14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2222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7777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276517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6666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742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9999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82016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8888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017937"/>
                  </a:ext>
                </a:extLst>
              </a:tr>
            </a:tbl>
          </a:graphicData>
        </a:graphic>
      </p:graphicFrame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45467D7A-13D7-E573-ABFF-F881D4D8FD45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D6A9CD-39BE-95CC-3E26-08DDFA7CFD80}"/>
              </a:ext>
            </a:extLst>
          </p:cNvPr>
          <p:cNvSpPr/>
          <p:nvPr/>
        </p:nvSpPr>
        <p:spPr>
          <a:xfrm>
            <a:off x="4624958" y="3306483"/>
            <a:ext cx="1828800" cy="48446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8E49CD-BB7E-0113-4BAF-859F6E1E2B21}"/>
              </a:ext>
            </a:extLst>
          </p:cNvPr>
          <p:cNvGrpSpPr/>
          <p:nvPr/>
        </p:nvGrpSpPr>
        <p:grpSpPr>
          <a:xfrm>
            <a:off x="2667000" y="1554077"/>
            <a:ext cx="6357755" cy="562690"/>
            <a:chOff x="2620516" y="1504950"/>
            <a:chExt cx="6357755" cy="6388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2D9CD4C-7761-B8E5-262B-95FBFA20F2BC}"/>
                </a:ext>
              </a:extLst>
            </p:cNvPr>
            <p:cNvSpPr/>
            <p:nvPr/>
          </p:nvSpPr>
          <p:spPr>
            <a:xfrm>
              <a:off x="2620516" y="1504950"/>
              <a:ext cx="4267200" cy="63889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CE60E8-81F5-07E2-3AC1-3C139075973B}"/>
                </a:ext>
              </a:extLst>
            </p:cNvPr>
            <p:cNvSpPr txBox="1"/>
            <p:nvPr/>
          </p:nvSpPr>
          <p:spPr>
            <a:xfrm>
              <a:off x="6948676" y="1562302"/>
              <a:ext cx="2029595" cy="524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in memory!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3B517CC-873C-ED28-DF4B-2087C9AEA19A}"/>
              </a:ext>
            </a:extLst>
          </p:cNvPr>
          <p:cNvSpPr/>
          <p:nvPr/>
        </p:nvSpPr>
        <p:spPr>
          <a:xfrm>
            <a:off x="2271924" y="3257550"/>
            <a:ext cx="1412153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076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Nested Loop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algorithm performs fewer disk accesses.</a:t>
            </a:r>
          </a:p>
          <a:p>
            <a:pPr lvl="1"/>
            <a:r>
              <a:rPr lang="en-US" dirty="0"/>
              <a:t>For every block in </a:t>
            </a:r>
            <a:r>
              <a:rPr lang="en-US" b="1" dirty="0">
                <a:solidFill>
                  <a:schemeClr val="accent1"/>
                </a:solidFill>
              </a:rPr>
              <a:t>R</a:t>
            </a:r>
            <a:r>
              <a:rPr lang="en-US" dirty="0"/>
              <a:t>, it scans 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  <a:r>
              <a:rPr lang="en-US" dirty="0"/>
              <a:t> once.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Cost: </a:t>
            </a:r>
            <a:r>
              <a:rPr lang="en-US" b="1" i="1" dirty="0">
                <a:solidFill>
                  <a:schemeClr val="accent1"/>
                </a:solidFill>
              </a:rPr>
              <a:t>M</a:t>
            </a:r>
            <a:r>
              <a:rPr lang="en-US" b="1" dirty="0">
                <a:solidFill>
                  <a:schemeClr val="accent1"/>
                </a:solidFill>
              </a:rPr>
              <a:t> + (</a:t>
            </a:r>
            <a:r>
              <a:rPr lang="en-US" b="1" i="1" dirty="0">
                <a:solidFill>
                  <a:schemeClr val="accent1"/>
                </a:solidFill>
              </a:rPr>
              <a:t>M</a:t>
            </a:r>
            <a:r>
              <a:rPr lang="en-US" b="1" dirty="0">
                <a:solidFill>
                  <a:schemeClr val="accent1"/>
                </a:solidFill>
              </a:rPr>
              <a:t> ∙ </a:t>
            </a:r>
            <a:r>
              <a:rPr lang="en-US" b="1" i="1" dirty="0">
                <a:solidFill>
                  <a:schemeClr val="accent1"/>
                </a:solidFill>
              </a:rPr>
              <a:t>N 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1" name="Text Box 40">
            <a:extLst>
              <a:ext uri="{FF2B5EF4-FFF2-40B4-BE49-F238E27FC236}">
                <a16:creationId xmlns:a16="http://schemas.microsoft.com/office/drawing/2014/main" id="{D9D8FE86-238F-4950-BD5F-8BE0930EF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49" y="3687483"/>
            <a:ext cx="100989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EF3E42"/>
                </a:solidFill>
                <a:effectLst/>
                <a:uLnTx/>
                <a:uFillTx/>
                <a:latin typeface="Proxima Nova Rg" panose="02000506030000020004" pitchFamily="50" charset="0"/>
                <a:ea typeface="Proxima Nova Regular" charset="0"/>
              </a:defRPr>
            </a:lvl1pPr>
            <a:lvl2pPr marL="742950" indent="-285750">
              <a:defRPr sz="2800" u="sng"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M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pages</a:t>
            </a:r>
            <a:b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</a:b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m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tuples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F207E0F8-F423-4FC8-96B2-299622C9F101}"/>
              </a:ext>
            </a:extLst>
          </p:cNvPr>
          <p:cNvSpPr>
            <a:spLocks/>
          </p:cNvSpPr>
          <p:nvPr/>
        </p:nvSpPr>
        <p:spPr bwMode="auto">
          <a:xfrm flipH="1">
            <a:off x="2037096" y="3024753"/>
            <a:ext cx="171450" cy="1999488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 i="1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87E5E1DB-8A68-424A-A525-E8AB2AFFF1D0}"/>
              </a:ext>
            </a:extLst>
          </p:cNvPr>
          <p:cNvSpPr>
            <a:spLocks/>
          </p:cNvSpPr>
          <p:nvPr/>
        </p:nvSpPr>
        <p:spPr bwMode="auto">
          <a:xfrm>
            <a:off x="6544090" y="3024754"/>
            <a:ext cx="171450" cy="1499616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 i="1"/>
          </a:p>
        </p:txBody>
      </p:sp>
      <p:sp>
        <p:nvSpPr>
          <p:cNvPr id="44" name="Text Box 40">
            <a:extLst>
              <a:ext uri="{FF2B5EF4-FFF2-40B4-BE49-F238E27FC236}">
                <a16:creationId xmlns:a16="http://schemas.microsoft.com/office/drawing/2014/main" id="{BA4BE304-5241-4631-A28E-8C5D4E75E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3667" y="3437547"/>
            <a:ext cx="93936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EF3E42"/>
                </a:solidFill>
                <a:effectLst/>
                <a:uLnTx/>
                <a:uFillTx/>
                <a:latin typeface="Proxima Nova Rg" panose="02000506030000020004" pitchFamily="50" charset="0"/>
                <a:ea typeface="Proxima Nova Regular" charset="0"/>
              </a:defRPr>
            </a:lvl1pPr>
            <a:lvl2pPr marL="742950" indent="-285750">
              <a:defRPr sz="2800" u="sng"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N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pages</a:t>
            </a:r>
            <a:b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</a:b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n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tuples</a:t>
            </a:r>
          </a:p>
        </p:txBody>
      </p:sp>
      <p:sp>
        <p:nvSpPr>
          <p:cNvPr id="45" name="Text Box 10">
            <a:extLst>
              <a:ext uri="{FF2B5EF4-FFF2-40B4-BE49-F238E27FC236}">
                <a16:creationId xmlns:a16="http://schemas.microsoft.com/office/drawing/2014/main" id="{B16CC8D5-AC75-4565-A719-F49A8BCDD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561" y="2686050"/>
            <a:ext cx="1282402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R(</a:t>
            </a:r>
            <a:r>
              <a:rPr lang="en-US" dirty="0" err="1">
                <a:solidFill>
                  <a:schemeClr val="accent1"/>
                </a:solidFill>
              </a:rPr>
              <a:t>id,name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6" name="Text Box 10">
            <a:extLst>
              <a:ext uri="{FF2B5EF4-FFF2-40B4-BE49-F238E27FC236}">
                <a16:creationId xmlns:a16="http://schemas.microsoft.com/office/drawing/2014/main" id="{C3BC5326-8143-45A1-A7DC-47856950D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316" y="2686050"/>
            <a:ext cx="2180084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S(</a:t>
            </a:r>
            <a:r>
              <a:rPr lang="en-US" dirty="0" err="1">
                <a:solidFill>
                  <a:schemeClr val="accent1"/>
                </a:solidFill>
              </a:rPr>
              <a:t>id,value,cdate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graphicFrame>
        <p:nvGraphicFramePr>
          <p:cNvPr id="47" name="R-Table">
            <a:extLst>
              <a:ext uri="{FF2B5EF4-FFF2-40B4-BE49-F238E27FC236}">
                <a16:creationId xmlns:a16="http://schemas.microsoft.com/office/drawing/2014/main" id="{DD26BED8-E3E5-4702-A6A5-31F8C3E79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93107"/>
              </p:ext>
            </p:extLst>
          </p:nvPr>
        </p:nvGraphicFramePr>
        <p:xfrm>
          <a:off x="2271924" y="3024754"/>
          <a:ext cx="1393676" cy="199948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name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600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MethodMan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968904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Andy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98129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300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ODB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479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RZA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43514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Ghostface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92040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Raekwon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855761"/>
                  </a:ext>
                </a:extLst>
              </a:tr>
            </a:tbl>
          </a:graphicData>
        </a:graphic>
      </p:graphicFrame>
      <p:graphicFrame>
        <p:nvGraphicFramePr>
          <p:cNvPr id="48" name="S-Table">
            <a:extLst>
              <a:ext uri="{FF2B5EF4-FFF2-40B4-BE49-F238E27FC236}">
                <a16:creationId xmlns:a16="http://schemas.microsoft.com/office/drawing/2014/main" id="{4DBBD548-CCEB-400F-B926-712A497AB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7423"/>
              </p:ext>
            </p:extLst>
          </p:nvPr>
        </p:nvGraphicFramePr>
        <p:xfrm>
          <a:off x="4624958" y="3024754"/>
          <a:ext cx="1828800" cy="14996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46">
                  <a:extLst>
                    <a:ext uri="{9D8B030D-6E8A-4147-A177-3AD203B41FA5}">
                      <a16:colId xmlns:a16="http://schemas.microsoft.com/office/drawing/2014/main" val="2284095395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value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cdate</a:t>
                      </a:r>
                      <a:endParaRPr lang="en-US" sz="14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2222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7777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276517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6666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742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9999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82016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8888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017937"/>
                  </a:ext>
                </a:extLst>
              </a:tr>
            </a:tbl>
          </a:graphicData>
        </a:graphic>
      </p:graphicFrame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4244258C-8F7A-85BA-202F-F5ACA46439C7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1C9621-AC52-99CE-86B5-6B574771E944}"/>
              </a:ext>
            </a:extLst>
          </p:cNvPr>
          <p:cNvSpPr/>
          <p:nvPr/>
        </p:nvSpPr>
        <p:spPr>
          <a:xfrm>
            <a:off x="4624958" y="3306483"/>
            <a:ext cx="1828800" cy="48446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557056-22A6-9398-C3B3-FFFB7E2CFE31}"/>
              </a:ext>
            </a:extLst>
          </p:cNvPr>
          <p:cNvSpPr/>
          <p:nvPr/>
        </p:nvSpPr>
        <p:spPr>
          <a:xfrm>
            <a:off x="2271924" y="3257550"/>
            <a:ext cx="1412153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96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EE046087-4A0B-44FD-A01E-D5D1AE3B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Announcements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889DBE1E-E6AE-42EA-A60D-1CEC3BCDF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" y="670321"/>
            <a:ext cx="7940040" cy="4171950"/>
          </a:xfrm>
        </p:spPr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Mid-term Exam </a:t>
            </a:r>
            <a:r>
              <a:rPr lang="en-US" altLang="en-US" dirty="0">
                <a:ea typeface="ＭＳ Ｐゴシック" panose="020B0600070205080204" pitchFamily="34" charset="-128"/>
              </a:rPr>
              <a:t>on Monday Oct 20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th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In-class in this room.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Review session in class on Oct. 15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th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Format: 5 Big Questions: Q1 will have some multiple choice, other questions mostly open response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Know the material, but do not focus on memorizing every minute detail, we will try and test </a:t>
            </a:r>
            <a:r>
              <a:rPr lang="en-US" altLang="en-US" b="1" i="1" dirty="0">
                <a:ea typeface="ＭＳ Ｐゴシック" panose="020B0600070205080204" pitchFamily="34" charset="-128"/>
              </a:rPr>
              <a:t>concepts.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Know design, guarantees, runtimes of algos and data structures from lecture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Textbook provides many good problem with solutions for practice</a:t>
            </a:r>
          </a:p>
          <a:p>
            <a:endParaRPr lang="en-US" altLang="en-US" sz="1200" baseline="30000" dirty="0">
              <a:ea typeface="ＭＳ Ｐゴシック" panose="020B0600070205080204" pitchFamily="34" charset="-128"/>
            </a:endParaRP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Come to class Wednesday with specific questions!  I will pull up slides and explain anything you want in greater detail.  No questions?  We'll talk about more data structures.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sz="1200" b="1" dirty="0"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8D939524-0A91-9925-040F-D182CB5D870A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77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Nested Loop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819150"/>
            <a:ext cx="6629400" cy="3657600"/>
          </a:xfrm>
        </p:spPr>
        <p:txBody>
          <a:bodyPr/>
          <a:lstStyle/>
          <a:p>
            <a:r>
              <a:rPr lang="en-US" dirty="0"/>
              <a:t>The smaller table should be the outer table.</a:t>
            </a:r>
          </a:p>
          <a:p>
            <a:r>
              <a:rPr lang="en-US" b="1" dirty="0"/>
              <a:t>Compare: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chemeClr val="accent1"/>
                </a:solidFill>
              </a:rPr>
              <a:t>M</a:t>
            </a:r>
            <a:r>
              <a:rPr lang="en-US" b="1" dirty="0">
                <a:solidFill>
                  <a:schemeClr val="accent1"/>
                </a:solidFill>
              </a:rPr>
              <a:t> + (</a:t>
            </a:r>
            <a:r>
              <a:rPr lang="en-US" b="1" i="1" dirty="0">
                <a:solidFill>
                  <a:schemeClr val="accent1"/>
                </a:solidFill>
              </a:rPr>
              <a:t>M</a:t>
            </a:r>
            <a:r>
              <a:rPr lang="en-US" b="1" dirty="0">
                <a:solidFill>
                  <a:schemeClr val="accent1"/>
                </a:solidFill>
              </a:rPr>
              <a:t> ∙ </a:t>
            </a:r>
            <a:r>
              <a:rPr lang="en-US" b="1" i="1" dirty="0">
                <a:solidFill>
                  <a:schemeClr val="accent1"/>
                </a:solidFill>
              </a:rPr>
              <a:t>N </a:t>
            </a:r>
            <a:r>
              <a:rPr lang="en-US" b="1" dirty="0">
                <a:solidFill>
                  <a:schemeClr val="accent1"/>
                </a:solidFill>
              </a:rPr>
              <a:t>)  vs. </a:t>
            </a:r>
            <a:r>
              <a:rPr lang="en-US" b="1" i="1" dirty="0">
                <a:solidFill>
                  <a:schemeClr val="accent1"/>
                </a:solidFill>
              </a:rPr>
              <a:t>N </a:t>
            </a:r>
            <a:r>
              <a:rPr lang="en-US" b="1" dirty="0">
                <a:solidFill>
                  <a:schemeClr val="accent1"/>
                </a:solidFill>
              </a:rPr>
              <a:t>+ (</a:t>
            </a:r>
            <a:r>
              <a:rPr lang="en-US" b="1" i="1" dirty="0">
                <a:solidFill>
                  <a:schemeClr val="accent1"/>
                </a:solidFill>
              </a:rPr>
              <a:t>N </a:t>
            </a:r>
            <a:r>
              <a:rPr lang="en-US" b="1" dirty="0">
                <a:solidFill>
                  <a:schemeClr val="accent1"/>
                </a:solidFill>
              </a:rPr>
              <a:t>∙ </a:t>
            </a:r>
            <a:r>
              <a:rPr lang="en-US" b="1" i="1" dirty="0">
                <a:solidFill>
                  <a:schemeClr val="accent1"/>
                </a:solidFill>
              </a:rPr>
              <a:t>M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  <a:p>
            <a:endParaRPr lang="en-US" b="1" dirty="0">
              <a:solidFill>
                <a:schemeClr val="accent1"/>
              </a:solidFill>
            </a:endParaRPr>
          </a:p>
          <a:p>
            <a:r>
              <a:rPr lang="en-US" dirty="0"/>
              <a:t>It turns out this also improves sequential I/O</a:t>
            </a:r>
          </a:p>
        </p:txBody>
      </p: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3BA189EB-635B-7042-3A11-6ADF13C34712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D9F923CD-CD0C-299C-B2A5-17B5E544B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49" y="3687483"/>
            <a:ext cx="100989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EF3E42"/>
                </a:solidFill>
                <a:effectLst/>
                <a:uLnTx/>
                <a:uFillTx/>
                <a:latin typeface="Proxima Nova Rg" panose="02000506030000020004" pitchFamily="50" charset="0"/>
                <a:ea typeface="Proxima Nova Regular" charset="0"/>
              </a:defRPr>
            </a:lvl1pPr>
            <a:lvl2pPr marL="742950" indent="-285750">
              <a:defRPr sz="2800" u="sng"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M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pages</a:t>
            </a:r>
            <a:b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</a:b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m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tuples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2C0266AE-63E0-1453-029E-A02766C3D888}"/>
              </a:ext>
            </a:extLst>
          </p:cNvPr>
          <p:cNvSpPr>
            <a:spLocks/>
          </p:cNvSpPr>
          <p:nvPr/>
        </p:nvSpPr>
        <p:spPr bwMode="auto">
          <a:xfrm flipH="1">
            <a:off x="2037096" y="3024753"/>
            <a:ext cx="171450" cy="1999488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 i="1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ED75EFA-A7BA-31CA-A0AE-97DCBB77D67D}"/>
              </a:ext>
            </a:extLst>
          </p:cNvPr>
          <p:cNvSpPr>
            <a:spLocks/>
          </p:cNvSpPr>
          <p:nvPr/>
        </p:nvSpPr>
        <p:spPr bwMode="auto">
          <a:xfrm>
            <a:off x="6544090" y="3024754"/>
            <a:ext cx="171450" cy="1499616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 i="1"/>
          </a:p>
        </p:txBody>
      </p:sp>
      <p:sp>
        <p:nvSpPr>
          <p:cNvPr id="7" name="Text Box 40">
            <a:extLst>
              <a:ext uri="{FF2B5EF4-FFF2-40B4-BE49-F238E27FC236}">
                <a16:creationId xmlns:a16="http://schemas.microsoft.com/office/drawing/2014/main" id="{247C046B-293F-8324-287E-60EB1F83E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3667" y="3437547"/>
            <a:ext cx="93936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EF3E42"/>
                </a:solidFill>
                <a:effectLst/>
                <a:uLnTx/>
                <a:uFillTx/>
                <a:latin typeface="Proxima Nova Rg" panose="02000506030000020004" pitchFamily="50" charset="0"/>
                <a:ea typeface="Proxima Nova Regular" charset="0"/>
              </a:defRPr>
            </a:lvl1pPr>
            <a:lvl2pPr marL="742950" indent="-285750">
              <a:defRPr sz="2800" u="sng"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N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pages</a:t>
            </a:r>
            <a:b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</a:b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n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tuples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A1B87276-5417-2399-BE7A-61F18A663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561" y="2686050"/>
            <a:ext cx="1282402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R(</a:t>
            </a:r>
            <a:r>
              <a:rPr lang="en-US" dirty="0" err="1">
                <a:solidFill>
                  <a:schemeClr val="accent1"/>
                </a:solidFill>
              </a:rPr>
              <a:t>id,name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F0824AD9-C458-C914-EB3D-3C11A7099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316" y="2686050"/>
            <a:ext cx="2180084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S(</a:t>
            </a:r>
            <a:r>
              <a:rPr lang="en-US" dirty="0" err="1">
                <a:solidFill>
                  <a:schemeClr val="accent1"/>
                </a:solidFill>
              </a:rPr>
              <a:t>id,value,cdate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graphicFrame>
        <p:nvGraphicFramePr>
          <p:cNvPr id="10" name="R-Table">
            <a:extLst>
              <a:ext uri="{FF2B5EF4-FFF2-40B4-BE49-F238E27FC236}">
                <a16:creationId xmlns:a16="http://schemas.microsoft.com/office/drawing/2014/main" id="{ACFF7F85-38F7-B1BE-A0B4-14995B107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83"/>
              </p:ext>
            </p:extLst>
          </p:nvPr>
        </p:nvGraphicFramePr>
        <p:xfrm>
          <a:off x="2271924" y="3024754"/>
          <a:ext cx="1393676" cy="199948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name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600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MethodMan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968904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Andy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98129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300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ODB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479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RZA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43514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Ghostface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92040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Raekwon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855761"/>
                  </a:ext>
                </a:extLst>
              </a:tr>
            </a:tbl>
          </a:graphicData>
        </a:graphic>
      </p:graphicFrame>
      <p:graphicFrame>
        <p:nvGraphicFramePr>
          <p:cNvPr id="11" name="S-Table">
            <a:extLst>
              <a:ext uri="{FF2B5EF4-FFF2-40B4-BE49-F238E27FC236}">
                <a16:creationId xmlns:a16="http://schemas.microsoft.com/office/drawing/2014/main" id="{6C8AC2A9-1342-C744-B3CE-7A3F173BE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715189"/>
              </p:ext>
            </p:extLst>
          </p:nvPr>
        </p:nvGraphicFramePr>
        <p:xfrm>
          <a:off x="4624958" y="3024754"/>
          <a:ext cx="1828800" cy="14996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46">
                  <a:extLst>
                    <a:ext uri="{9D8B030D-6E8A-4147-A177-3AD203B41FA5}">
                      <a16:colId xmlns:a16="http://schemas.microsoft.com/office/drawing/2014/main" val="2284095395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value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cdate</a:t>
                      </a:r>
                      <a:endParaRPr lang="en-US" sz="14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2222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7777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276517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6666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742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9999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82016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8888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017937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09BBE5C5-8991-CEB1-73A8-B9D13C4E6065}"/>
              </a:ext>
            </a:extLst>
          </p:cNvPr>
          <p:cNvSpPr/>
          <p:nvPr/>
        </p:nvSpPr>
        <p:spPr>
          <a:xfrm>
            <a:off x="4624958" y="3306483"/>
            <a:ext cx="1828800" cy="48446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BB808A-5E56-C866-6726-C75D56461B07}"/>
              </a:ext>
            </a:extLst>
          </p:cNvPr>
          <p:cNvSpPr/>
          <p:nvPr/>
        </p:nvSpPr>
        <p:spPr>
          <a:xfrm>
            <a:off x="2271924" y="3257550"/>
            <a:ext cx="1412153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50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The Buffer Pool?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D6A7D-AAAE-46F4-BC10-7592C65F7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949" y="819150"/>
            <a:ext cx="6400800" cy="3657600"/>
          </a:xfrm>
        </p:spPr>
        <p:txBody>
          <a:bodyPr/>
          <a:lstStyle/>
          <a:p>
            <a:r>
              <a:rPr lang="en-US" dirty="0"/>
              <a:t>If we have </a:t>
            </a:r>
            <a:r>
              <a:rPr lang="en-US" b="1" i="1" dirty="0">
                <a:solidFill>
                  <a:schemeClr val="accent1"/>
                </a:solidFill>
              </a:rPr>
              <a:t>B</a:t>
            </a:r>
            <a:r>
              <a:rPr lang="en-US" dirty="0"/>
              <a:t> buffers available:</a:t>
            </a:r>
          </a:p>
          <a:p>
            <a:pPr lvl="1"/>
            <a:r>
              <a:rPr lang="en-US" dirty="0"/>
              <a:t>Use </a:t>
            </a:r>
            <a:r>
              <a:rPr lang="en-US" b="1" i="1" dirty="0">
                <a:solidFill>
                  <a:schemeClr val="accent1"/>
                </a:solidFill>
              </a:rPr>
              <a:t>B</a:t>
            </a:r>
            <a:r>
              <a:rPr lang="en-US" b="1" dirty="0">
                <a:solidFill>
                  <a:schemeClr val="accent1"/>
                </a:solidFill>
              </a:rPr>
              <a:t>-2</a:t>
            </a:r>
            <a:r>
              <a:rPr lang="en-US" dirty="0"/>
              <a:t> buffers for each chunk of the outer table.</a:t>
            </a:r>
          </a:p>
          <a:p>
            <a:pPr lvl="1"/>
            <a:r>
              <a:rPr lang="en-US" dirty="0"/>
              <a:t>Use one buffer for the inner table, one buffer for output.</a:t>
            </a:r>
          </a:p>
          <a:p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62FFB80-A2F6-79C5-7C0A-7FB7AD74C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8840" y="971550"/>
            <a:ext cx="484632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000" b="0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b="1" dirty="0"/>
              <a:t>foreach</a:t>
            </a:r>
            <a:r>
              <a:rPr lang="en-US" dirty="0"/>
              <a:t> </a:t>
            </a:r>
            <a:r>
              <a:rPr lang="en-US" b="1" i="1" dirty="0">
                <a:solidFill>
                  <a:schemeClr val="accent1"/>
                </a:solidFill>
              </a:rPr>
              <a:t>B</a:t>
            </a:r>
            <a:r>
              <a:rPr lang="en-US" b="1" i="1" spc="-300" dirty="0">
                <a:solidFill>
                  <a:schemeClr val="accent1"/>
                </a:solidFill>
              </a:rPr>
              <a:t> </a:t>
            </a:r>
            <a:r>
              <a:rPr lang="en-US" b="1" spc="-300" dirty="0">
                <a:solidFill>
                  <a:schemeClr val="accent1"/>
                </a:solidFill>
              </a:rPr>
              <a:t>- </a:t>
            </a:r>
            <a:r>
              <a:rPr lang="en-US" b="1" dirty="0">
                <a:solidFill>
                  <a:schemeClr val="accent1"/>
                </a:solidFill>
              </a:rPr>
              <a:t>2</a:t>
            </a:r>
            <a:r>
              <a:rPr lang="en-US" dirty="0"/>
              <a:t> pages </a:t>
            </a:r>
            <a:r>
              <a:rPr lang="en-US" b="1" dirty="0" err="1">
                <a:solidFill>
                  <a:schemeClr val="accent1"/>
                </a:solidFill>
              </a:rPr>
              <a:t>p</a:t>
            </a:r>
            <a:r>
              <a:rPr lang="en-US" b="1" baseline="-25000" dirty="0" err="1">
                <a:solidFill>
                  <a:schemeClr val="accent1"/>
                </a:solidFill>
              </a:rPr>
              <a:t>R</a:t>
            </a:r>
            <a:r>
              <a:rPr lang="en-US" dirty="0"/>
              <a:t> ∈ </a:t>
            </a:r>
            <a:r>
              <a:rPr lang="en-US" b="1" dirty="0">
                <a:solidFill>
                  <a:schemeClr val="accent1"/>
                </a:solidFill>
              </a:rPr>
              <a:t>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</a:t>
            </a:r>
            <a:r>
              <a:rPr lang="en-US" b="1" dirty="0"/>
              <a:t>foreach</a:t>
            </a:r>
            <a:r>
              <a:rPr lang="en-US" dirty="0"/>
              <a:t> page </a:t>
            </a:r>
            <a:r>
              <a:rPr lang="en-US" b="1" dirty="0" err="1">
                <a:solidFill>
                  <a:schemeClr val="accent1"/>
                </a:solidFill>
              </a:rPr>
              <a:t>p</a:t>
            </a:r>
            <a:r>
              <a:rPr lang="en-US" b="1" baseline="-25000" dirty="0" err="1">
                <a:solidFill>
                  <a:schemeClr val="accent1"/>
                </a:solidFill>
              </a:rPr>
              <a:t>S</a:t>
            </a:r>
            <a:r>
              <a:rPr lang="en-US" dirty="0"/>
              <a:t> ∈ 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b="1" dirty="0"/>
              <a:t>foreach</a:t>
            </a:r>
            <a:r>
              <a:rPr lang="en-US" dirty="0"/>
              <a:t> tuple </a:t>
            </a:r>
            <a:r>
              <a:rPr lang="en-US" b="1" dirty="0">
                <a:solidFill>
                  <a:schemeClr val="accent1"/>
                </a:solidFill>
              </a:rPr>
              <a:t>r</a:t>
            </a:r>
            <a:r>
              <a:rPr lang="en-US" dirty="0"/>
              <a:t> ∈ </a:t>
            </a:r>
            <a:r>
              <a:rPr lang="en-US" b="1" i="1" dirty="0">
                <a:solidFill>
                  <a:schemeClr val="accent1"/>
                </a:solidFill>
              </a:rPr>
              <a:t>B</a:t>
            </a:r>
            <a:r>
              <a:rPr lang="en-US" b="1" i="1" spc="-300" dirty="0">
                <a:solidFill>
                  <a:schemeClr val="accent1"/>
                </a:solidFill>
              </a:rPr>
              <a:t> </a:t>
            </a:r>
            <a:r>
              <a:rPr lang="en-US" b="1" spc="-300" dirty="0">
                <a:solidFill>
                  <a:schemeClr val="accent1"/>
                </a:solidFill>
              </a:rPr>
              <a:t>- </a:t>
            </a:r>
            <a:r>
              <a:rPr lang="en-US" b="1" dirty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rgbClr val="EF3E42"/>
                </a:solidFill>
              </a:rPr>
              <a:t> </a:t>
            </a:r>
            <a:r>
              <a:rPr lang="en-US" dirty="0"/>
              <a:t>pages:</a:t>
            </a:r>
          </a:p>
          <a:p>
            <a:r>
              <a:rPr lang="en-US" dirty="0"/>
              <a:t>      </a:t>
            </a:r>
            <a:r>
              <a:rPr lang="en-US" b="1" dirty="0"/>
              <a:t>foreach</a:t>
            </a:r>
            <a:r>
              <a:rPr lang="en-US" dirty="0"/>
              <a:t> tuple 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  <a:r>
              <a:rPr lang="en-US" dirty="0"/>
              <a:t> ∈ </a:t>
            </a:r>
            <a:r>
              <a:rPr lang="en-US" b="1" dirty="0" err="1">
                <a:solidFill>
                  <a:schemeClr val="accent1"/>
                </a:solidFill>
              </a:rPr>
              <a:t>p</a:t>
            </a:r>
            <a:r>
              <a:rPr lang="en-US" b="1" baseline="-25000" dirty="0" err="1">
                <a:solidFill>
                  <a:schemeClr val="accent1"/>
                </a:solidFill>
              </a:rPr>
              <a:t>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    if </a:t>
            </a:r>
            <a:r>
              <a:rPr lang="en-US" b="1" dirty="0">
                <a:solidFill>
                  <a:schemeClr val="accent1"/>
                </a:solidFill>
              </a:rPr>
              <a:t>r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  <a:r>
              <a:rPr lang="en-US" dirty="0"/>
              <a:t> match then </a:t>
            </a:r>
            <a:r>
              <a:rPr lang="en-US" b="1" dirty="0">
                <a:solidFill>
                  <a:schemeClr val="accent1"/>
                </a:solidFill>
              </a:rPr>
              <a:t>emit</a:t>
            </a:r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5467BB42-6396-2B50-0840-BD17EB5BA3F8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A0A7D6C3-3DD7-B105-0798-AED338A8C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49" y="3687483"/>
            <a:ext cx="100989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EF3E42"/>
                </a:solidFill>
                <a:effectLst/>
                <a:uLnTx/>
                <a:uFillTx/>
                <a:latin typeface="Proxima Nova Rg" panose="02000506030000020004" pitchFamily="50" charset="0"/>
                <a:ea typeface="Proxima Nova Regular" charset="0"/>
              </a:defRPr>
            </a:lvl1pPr>
            <a:lvl2pPr marL="742950" indent="-285750">
              <a:defRPr sz="2800" u="sng"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M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pages</a:t>
            </a:r>
            <a:b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</a:b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m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tuples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4B6FD9FA-C474-D0BE-3814-C13563D41CE3}"/>
              </a:ext>
            </a:extLst>
          </p:cNvPr>
          <p:cNvSpPr>
            <a:spLocks/>
          </p:cNvSpPr>
          <p:nvPr/>
        </p:nvSpPr>
        <p:spPr bwMode="auto">
          <a:xfrm flipH="1">
            <a:off x="2037096" y="3024753"/>
            <a:ext cx="171450" cy="1999488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 i="1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D7FBBAAA-B213-7410-A479-D532D6B61937}"/>
              </a:ext>
            </a:extLst>
          </p:cNvPr>
          <p:cNvSpPr>
            <a:spLocks/>
          </p:cNvSpPr>
          <p:nvPr/>
        </p:nvSpPr>
        <p:spPr bwMode="auto">
          <a:xfrm>
            <a:off x="6544090" y="3024754"/>
            <a:ext cx="171450" cy="1499616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 i="1"/>
          </a:p>
        </p:txBody>
      </p:sp>
      <p:sp>
        <p:nvSpPr>
          <p:cNvPr id="8" name="Text Box 40">
            <a:extLst>
              <a:ext uri="{FF2B5EF4-FFF2-40B4-BE49-F238E27FC236}">
                <a16:creationId xmlns:a16="http://schemas.microsoft.com/office/drawing/2014/main" id="{4CC6B07D-DBCA-058C-A5B2-82518505A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3667" y="3437547"/>
            <a:ext cx="93936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EF3E42"/>
                </a:solidFill>
                <a:effectLst/>
                <a:uLnTx/>
                <a:uFillTx/>
                <a:latin typeface="Proxima Nova Rg" panose="02000506030000020004" pitchFamily="50" charset="0"/>
                <a:ea typeface="Proxima Nova Regular" charset="0"/>
              </a:defRPr>
            </a:lvl1pPr>
            <a:lvl2pPr marL="742950" indent="-285750">
              <a:defRPr sz="2800" u="sng"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N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pages</a:t>
            </a:r>
            <a:b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</a:b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n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tuples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BEAE53A0-07A8-EFCC-4883-C913D7745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561" y="2686050"/>
            <a:ext cx="1282402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R(</a:t>
            </a:r>
            <a:r>
              <a:rPr lang="en-US" dirty="0" err="1">
                <a:solidFill>
                  <a:schemeClr val="accent1"/>
                </a:solidFill>
              </a:rPr>
              <a:t>id,name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AC166013-D06D-4232-C728-E7264281B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316" y="2686050"/>
            <a:ext cx="2180084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S(</a:t>
            </a:r>
            <a:r>
              <a:rPr lang="en-US" dirty="0" err="1">
                <a:solidFill>
                  <a:schemeClr val="accent1"/>
                </a:solidFill>
              </a:rPr>
              <a:t>id,value,cdate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graphicFrame>
        <p:nvGraphicFramePr>
          <p:cNvPr id="11" name="R-Table">
            <a:extLst>
              <a:ext uri="{FF2B5EF4-FFF2-40B4-BE49-F238E27FC236}">
                <a16:creationId xmlns:a16="http://schemas.microsoft.com/office/drawing/2014/main" id="{3082ED5B-94AB-30F5-12ED-D3390748E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883"/>
              </p:ext>
            </p:extLst>
          </p:nvPr>
        </p:nvGraphicFramePr>
        <p:xfrm>
          <a:off x="2271924" y="3024754"/>
          <a:ext cx="1393676" cy="199948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name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600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MethodMan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968904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Andy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98129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300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ODB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479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RZA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43514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Ghostface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92040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Raekwon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855761"/>
                  </a:ext>
                </a:extLst>
              </a:tr>
            </a:tbl>
          </a:graphicData>
        </a:graphic>
      </p:graphicFrame>
      <p:graphicFrame>
        <p:nvGraphicFramePr>
          <p:cNvPr id="12" name="S-Table">
            <a:extLst>
              <a:ext uri="{FF2B5EF4-FFF2-40B4-BE49-F238E27FC236}">
                <a16:creationId xmlns:a16="http://schemas.microsoft.com/office/drawing/2014/main" id="{8319D119-5C3A-001A-3E9A-88FD5AAE8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169558"/>
              </p:ext>
            </p:extLst>
          </p:nvPr>
        </p:nvGraphicFramePr>
        <p:xfrm>
          <a:off x="4624958" y="3024754"/>
          <a:ext cx="1828800" cy="14996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46">
                  <a:extLst>
                    <a:ext uri="{9D8B030D-6E8A-4147-A177-3AD203B41FA5}">
                      <a16:colId xmlns:a16="http://schemas.microsoft.com/office/drawing/2014/main" val="2284095395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value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cdate</a:t>
                      </a:r>
                      <a:endParaRPr lang="en-US" sz="14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2222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7777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276517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6666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742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9999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82016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8888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017937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2F56A70C-5FC0-642F-C843-6746797D359E}"/>
              </a:ext>
            </a:extLst>
          </p:cNvPr>
          <p:cNvGrpSpPr/>
          <p:nvPr/>
        </p:nvGrpSpPr>
        <p:grpSpPr>
          <a:xfrm>
            <a:off x="2654749" y="1581151"/>
            <a:ext cx="6370006" cy="579271"/>
            <a:chOff x="2608265" y="1535690"/>
            <a:chExt cx="6370006" cy="65771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8A30B9-0B43-A611-C271-1B4976684B01}"/>
                </a:ext>
              </a:extLst>
            </p:cNvPr>
            <p:cNvSpPr/>
            <p:nvPr/>
          </p:nvSpPr>
          <p:spPr>
            <a:xfrm>
              <a:off x="2608265" y="1535690"/>
              <a:ext cx="4267200" cy="657716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78EB02-2C81-FEA2-E8D7-EE39E26530B5}"/>
                </a:ext>
              </a:extLst>
            </p:cNvPr>
            <p:cNvSpPr txBox="1"/>
            <p:nvPr/>
          </p:nvSpPr>
          <p:spPr>
            <a:xfrm>
              <a:off x="6948676" y="1562302"/>
              <a:ext cx="2029595" cy="5241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in memory!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594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Nested Loop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971550"/>
            <a:ext cx="6400800" cy="3810000"/>
          </a:xfrm>
        </p:spPr>
        <p:txBody>
          <a:bodyPr/>
          <a:lstStyle/>
          <a:p>
            <a:r>
              <a:rPr lang="en-US" dirty="0">
                <a:ea typeface="Proxima Nova Regular" charset="0"/>
              </a:rPr>
              <a:t>This algorithm uses </a:t>
            </a:r>
            <a:r>
              <a:rPr lang="en-US" b="1" i="1" dirty="0">
                <a:solidFill>
                  <a:schemeClr val="accent1"/>
                </a:solidFill>
                <a:ea typeface="Proxima Nova Regular" charset="0"/>
              </a:rPr>
              <a:t>B</a:t>
            </a:r>
            <a:r>
              <a:rPr lang="en-US" b="1" dirty="0">
                <a:solidFill>
                  <a:schemeClr val="accent1"/>
                </a:solidFill>
                <a:ea typeface="Proxima Nova Regular" charset="0"/>
              </a:rPr>
              <a:t>-2</a:t>
            </a:r>
            <a:r>
              <a:rPr lang="en-US" dirty="0">
                <a:ea typeface="Proxima Nova Regular" charset="0"/>
              </a:rPr>
              <a:t> buffers for scanning </a:t>
            </a:r>
            <a:r>
              <a:rPr lang="en-US" b="1" dirty="0">
                <a:solidFill>
                  <a:schemeClr val="accent1"/>
                </a:solidFill>
                <a:ea typeface="Proxima Nova Regular" charset="0"/>
              </a:rPr>
              <a:t>R</a:t>
            </a:r>
            <a:r>
              <a:rPr lang="en-US" dirty="0">
                <a:ea typeface="Proxima Nova Regular" charset="0"/>
              </a:rPr>
              <a:t>.</a:t>
            </a:r>
          </a:p>
          <a:p>
            <a:r>
              <a:rPr lang="en-US" b="1" dirty="0">
                <a:solidFill>
                  <a:schemeClr val="accent1"/>
                </a:solidFill>
                <a:ea typeface="Proxima Nova Regular" charset="0"/>
              </a:rPr>
              <a:t>Cost: </a:t>
            </a:r>
            <a:r>
              <a:rPr lang="en-US" b="1" i="1" dirty="0">
                <a:solidFill>
                  <a:schemeClr val="accent1"/>
                </a:solidFill>
                <a:ea typeface="Proxima Nova Regular" charset="0"/>
              </a:rPr>
              <a:t>M</a:t>
            </a:r>
            <a:r>
              <a:rPr lang="en-US" b="1" dirty="0">
                <a:solidFill>
                  <a:schemeClr val="accent1"/>
                </a:solidFill>
                <a:ea typeface="Proxima Nova Regular" charset="0"/>
              </a:rPr>
              <a:t> + ( </a:t>
            </a:r>
            <a:r>
              <a:rPr lang="en-US" altLang="ja-JP" b="1" dirty="0">
                <a:solidFill>
                  <a:schemeClr val="accent1"/>
                </a:solidFill>
                <a:sym typeface="Symbol" pitchFamily="18" charset="2"/>
              </a:rPr>
              <a:t></a:t>
            </a:r>
            <a:r>
              <a:rPr lang="en-US" b="1" i="1" dirty="0">
                <a:solidFill>
                  <a:schemeClr val="accent1"/>
                </a:solidFill>
                <a:ea typeface="ＭＳ Ｐゴシック" charset="-128"/>
              </a:rPr>
              <a:t>M </a:t>
            </a:r>
            <a:r>
              <a:rPr lang="en-US" b="1" dirty="0">
                <a:solidFill>
                  <a:schemeClr val="accent1"/>
                </a:solidFill>
                <a:ea typeface="ＭＳ Ｐゴシック" charset="-128"/>
              </a:rPr>
              <a:t>/ (</a:t>
            </a:r>
            <a:r>
              <a:rPr lang="en-US" b="1" i="1" dirty="0">
                <a:solidFill>
                  <a:schemeClr val="accent1"/>
                </a:solidFill>
                <a:ea typeface="ＭＳ Ｐゴシック" charset="-128"/>
              </a:rPr>
              <a:t>B</a:t>
            </a:r>
            <a:r>
              <a:rPr lang="en-US" b="1" dirty="0">
                <a:solidFill>
                  <a:schemeClr val="accent1"/>
                </a:solidFill>
                <a:ea typeface="ＭＳ Ｐゴシック" charset="-128"/>
              </a:rPr>
              <a:t>-2)</a:t>
            </a:r>
            <a:r>
              <a:rPr lang="en-US" altLang="ja-JP" b="1" dirty="0">
                <a:solidFill>
                  <a:schemeClr val="accent1"/>
                </a:solidFill>
                <a:sym typeface="Symbol" pitchFamily="18" charset="2"/>
              </a:rPr>
              <a:t>  </a:t>
            </a:r>
            <a:r>
              <a:rPr lang="en-US" b="1" dirty="0">
                <a:solidFill>
                  <a:schemeClr val="accent1"/>
                </a:solidFill>
                <a:ea typeface="Proxima Nova Regular" charset="0"/>
              </a:rPr>
              <a:t>∙ </a:t>
            </a:r>
            <a:r>
              <a:rPr lang="en-US" b="1" i="1" dirty="0">
                <a:solidFill>
                  <a:schemeClr val="accent1"/>
                </a:solidFill>
                <a:ea typeface="Proxima Nova Regular" charset="0"/>
              </a:rPr>
              <a:t>N</a:t>
            </a:r>
            <a:r>
              <a:rPr lang="en-US" b="1" dirty="0">
                <a:solidFill>
                  <a:schemeClr val="accent1"/>
                </a:solidFill>
                <a:ea typeface="Proxima Nova Regular" charset="0"/>
              </a:rPr>
              <a:t>)</a:t>
            </a:r>
          </a:p>
          <a:p>
            <a:endParaRPr lang="en-US" sz="1200" dirty="0">
              <a:solidFill>
                <a:srgbClr val="EF3E42"/>
              </a:solidFill>
              <a:ea typeface="Proxima Nova Regular" charset="0"/>
            </a:endParaRPr>
          </a:p>
          <a:p>
            <a:r>
              <a:rPr lang="en-US" dirty="0">
                <a:ea typeface="Proxima Nova Regular" charset="0"/>
              </a:rPr>
              <a:t>If the outer relation fits in memory (</a:t>
            </a:r>
            <a:r>
              <a:rPr lang="en-US" b="1" i="1" spc="-150" dirty="0">
                <a:solidFill>
                  <a:schemeClr val="accent1"/>
                </a:solidFill>
                <a:ea typeface="Proxima Nova Regular" charset="0"/>
              </a:rPr>
              <a:t>B - 2 &gt; </a:t>
            </a:r>
            <a:r>
              <a:rPr lang="en-US" b="1" i="1" dirty="0">
                <a:solidFill>
                  <a:schemeClr val="accent1"/>
                </a:solidFill>
                <a:ea typeface="Proxima Nova Regular" charset="0"/>
              </a:rPr>
              <a:t>M</a:t>
            </a:r>
            <a:r>
              <a:rPr lang="en-US" dirty="0">
                <a:ea typeface="Proxima Nova Regular" charset="0"/>
              </a:rPr>
              <a:t>):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a typeface="Proxima Nova Regular" charset="0"/>
              </a:rPr>
              <a:t>Cost: </a:t>
            </a:r>
            <a:r>
              <a:rPr lang="en-US" b="1" i="1" dirty="0">
                <a:solidFill>
                  <a:schemeClr val="accent1"/>
                </a:solidFill>
                <a:ea typeface="Proxima Nova Regular" charset="0"/>
              </a:rPr>
              <a:t>M</a:t>
            </a:r>
            <a:r>
              <a:rPr lang="en-US" b="1" dirty="0">
                <a:solidFill>
                  <a:schemeClr val="accent1"/>
                </a:solidFill>
                <a:ea typeface="Proxima Nova Regular" charset="0"/>
              </a:rPr>
              <a:t> + </a:t>
            </a:r>
            <a:r>
              <a:rPr lang="en-US" b="1" i="1" dirty="0">
                <a:solidFill>
                  <a:schemeClr val="accent1"/>
                </a:solidFill>
                <a:ea typeface="Proxima Nova Regular" charset="0"/>
              </a:rPr>
              <a:t>N</a:t>
            </a:r>
            <a:r>
              <a:rPr lang="en-US" dirty="0">
                <a:solidFill>
                  <a:srgbClr val="F86D6D"/>
                </a:solidFill>
                <a:ea typeface="Proxima Nova Regular" charset="0"/>
              </a:rPr>
              <a:t> </a:t>
            </a:r>
            <a:r>
              <a:rPr lang="en-US" dirty="0">
                <a:ea typeface="Proxima Nova Regular" charset="0"/>
              </a:rPr>
              <a:t>= 1000 + 500 = </a:t>
            </a:r>
            <a:r>
              <a:rPr lang="en-US" b="1" dirty="0">
                <a:ea typeface="Proxima Nova Regular" charset="0"/>
              </a:rPr>
              <a:t>1500 I/</a:t>
            </a:r>
            <a:r>
              <a:rPr lang="en-US" b="1" dirty="0" err="1">
                <a:ea typeface="Proxima Nova Regular" charset="0"/>
              </a:rPr>
              <a:t>Os</a:t>
            </a:r>
            <a:endParaRPr lang="en-US" b="1" dirty="0">
              <a:ea typeface="Proxima Nova Regular" charset="0"/>
            </a:endParaRPr>
          </a:p>
          <a:p>
            <a:pPr lvl="1"/>
            <a:r>
              <a:rPr lang="en-US" dirty="0">
                <a:ea typeface="Proxima Nova Regular" charset="0"/>
              </a:rPr>
              <a:t>At 0.1ms per I/O, Total time ≈ 0.15 seconds</a:t>
            </a:r>
          </a:p>
          <a:p>
            <a:pPr lvl="1"/>
            <a:endParaRPr lang="en-US" dirty="0">
              <a:solidFill>
                <a:srgbClr val="F86D6D"/>
              </a:solidFill>
              <a:ea typeface="Proxima Nova Regular" charset="0"/>
            </a:endParaRPr>
          </a:p>
          <a:p>
            <a:r>
              <a:rPr lang="en-US" dirty="0">
                <a:ea typeface="Proxima Nova Regular" charset="0"/>
              </a:rPr>
              <a:t>If we have </a:t>
            </a:r>
            <a:r>
              <a:rPr lang="en-US" b="1" i="1" dirty="0">
                <a:solidFill>
                  <a:schemeClr val="accent1"/>
                </a:solidFill>
                <a:ea typeface="Proxima Nova Regular" charset="0"/>
              </a:rPr>
              <a:t>B</a:t>
            </a:r>
            <a:r>
              <a:rPr lang="en-US" dirty="0">
                <a:ea typeface="Proxima Nova Regular" charset="0"/>
              </a:rPr>
              <a:t>=102 buffer pages:</a:t>
            </a:r>
          </a:p>
          <a:p>
            <a:pPr lvl="1"/>
            <a:r>
              <a:rPr lang="en-US" b="1" dirty="0">
                <a:solidFill>
                  <a:schemeClr val="accent1"/>
                </a:solidFill>
                <a:ea typeface="Proxima Nova Regular" charset="0"/>
              </a:rPr>
              <a:t>Cost: </a:t>
            </a:r>
            <a:r>
              <a:rPr lang="en-US" b="1" i="1" dirty="0">
                <a:solidFill>
                  <a:schemeClr val="accent1"/>
                </a:solidFill>
                <a:ea typeface="Proxima Nova Regular" charset="0"/>
              </a:rPr>
              <a:t>M</a:t>
            </a:r>
            <a:r>
              <a:rPr lang="en-US" b="1" dirty="0">
                <a:solidFill>
                  <a:schemeClr val="accent1"/>
                </a:solidFill>
                <a:ea typeface="Proxima Nova Regular" charset="0"/>
              </a:rPr>
              <a:t> + ( </a:t>
            </a:r>
            <a:r>
              <a:rPr lang="en-US" altLang="ja-JP" b="1" dirty="0">
                <a:solidFill>
                  <a:schemeClr val="accent1"/>
                </a:solidFill>
                <a:sym typeface="Symbol" pitchFamily="18" charset="2"/>
              </a:rPr>
              <a:t></a:t>
            </a:r>
            <a:r>
              <a:rPr lang="en-US" b="1" i="1" dirty="0">
                <a:solidFill>
                  <a:schemeClr val="accent1"/>
                </a:solidFill>
                <a:ea typeface="ＭＳ Ｐゴシック" charset="-128"/>
              </a:rPr>
              <a:t>M </a:t>
            </a:r>
            <a:r>
              <a:rPr lang="en-US" b="1" dirty="0">
                <a:solidFill>
                  <a:schemeClr val="accent1"/>
                </a:solidFill>
                <a:ea typeface="ＭＳ Ｐゴシック" charset="-128"/>
              </a:rPr>
              <a:t>/ (</a:t>
            </a:r>
            <a:r>
              <a:rPr lang="en-US" b="1" i="1" dirty="0">
                <a:solidFill>
                  <a:schemeClr val="accent1"/>
                </a:solidFill>
                <a:ea typeface="ＭＳ Ｐゴシック" charset="-128"/>
              </a:rPr>
              <a:t>B</a:t>
            </a:r>
            <a:r>
              <a:rPr lang="en-US" b="1" dirty="0">
                <a:solidFill>
                  <a:schemeClr val="accent1"/>
                </a:solidFill>
                <a:ea typeface="ＭＳ Ｐゴシック" charset="-128"/>
              </a:rPr>
              <a:t>-2)</a:t>
            </a:r>
            <a:r>
              <a:rPr lang="en-US" altLang="ja-JP" b="1" dirty="0">
                <a:solidFill>
                  <a:schemeClr val="accent1"/>
                </a:solidFill>
                <a:sym typeface="Symbol" pitchFamily="18" charset="2"/>
              </a:rPr>
              <a:t>  </a:t>
            </a:r>
            <a:r>
              <a:rPr lang="en-US" b="1" dirty="0">
                <a:solidFill>
                  <a:schemeClr val="accent1"/>
                </a:solidFill>
                <a:ea typeface="Proxima Nova Regular" charset="0"/>
              </a:rPr>
              <a:t>∙ </a:t>
            </a:r>
            <a:r>
              <a:rPr lang="en-US" b="1" i="1" dirty="0">
                <a:solidFill>
                  <a:schemeClr val="accent1"/>
                </a:solidFill>
                <a:ea typeface="Proxima Nova Regular" charset="0"/>
              </a:rPr>
              <a:t>N</a:t>
            </a:r>
            <a:r>
              <a:rPr lang="en-US" b="1" dirty="0">
                <a:solidFill>
                  <a:schemeClr val="accent1"/>
                </a:solidFill>
                <a:ea typeface="Proxima Nova Regular" charset="0"/>
              </a:rPr>
              <a:t>)</a:t>
            </a:r>
            <a:r>
              <a:rPr lang="en-US" dirty="0">
                <a:solidFill>
                  <a:srgbClr val="F86D6D"/>
                </a:solidFill>
                <a:ea typeface="Proxima Nova Regular" charset="0"/>
              </a:rPr>
              <a:t> </a:t>
            </a:r>
            <a:r>
              <a:rPr lang="en-US" dirty="0">
                <a:solidFill>
                  <a:prstClr val="black">
                    <a:lumMod val="65000"/>
                    <a:lumOff val="35000"/>
                  </a:prstClr>
                </a:solidFill>
                <a:ea typeface="Proxima Nova Regular" charset="0"/>
              </a:rPr>
              <a:t>= </a:t>
            </a:r>
            <a:r>
              <a:rPr lang="en-US" dirty="0">
                <a:ea typeface="Proxima Nova Regular" charset="0"/>
              </a:rPr>
              <a:t>1000 + 10∙500 = </a:t>
            </a:r>
            <a:r>
              <a:rPr lang="en-US" b="1" dirty="0">
                <a:ea typeface="Proxima Nova Regular" charset="0"/>
              </a:rPr>
              <a:t>6000 I/</a:t>
            </a:r>
            <a:r>
              <a:rPr lang="en-US" b="1" dirty="0" err="1">
                <a:ea typeface="Proxima Nova Regular" charset="0"/>
              </a:rPr>
              <a:t>Os</a:t>
            </a:r>
            <a:endParaRPr lang="en-US" b="1" dirty="0">
              <a:ea typeface="Proxima Nova Regular" charset="0"/>
            </a:endParaRPr>
          </a:p>
          <a:p>
            <a:pPr lvl="1"/>
            <a:r>
              <a:rPr lang="en-US" dirty="0">
                <a:ea typeface="Proxima Nova Regular" charset="0"/>
              </a:rPr>
              <a:t>Or can switch inner/outer relations, giving us cost:</a:t>
            </a:r>
          </a:p>
          <a:p>
            <a:pPr marL="0" lvl="1" indent="0">
              <a:buNone/>
            </a:pPr>
            <a:r>
              <a:rPr lang="en-US" dirty="0">
                <a:ea typeface="Proxima Nova Regular" charset="0"/>
              </a:rPr>
              <a:t>			500 + 5∙1000 = </a:t>
            </a:r>
            <a:r>
              <a:rPr lang="en-US" b="1" dirty="0">
                <a:ea typeface="Proxima Nova Regular" charset="0"/>
              </a:rPr>
              <a:t>5500 I/</a:t>
            </a:r>
            <a:r>
              <a:rPr lang="en-US" b="1" dirty="0" err="1">
                <a:ea typeface="Proxima Nova Regular" charset="0"/>
              </a:rPr>
              <a:t>Os</a:t>
            </a:r>
            <a:endParaRPr lang="en-US" b="1" dirty="0">
              <a:ea typeface="Proxima Nova Regular" charset="0"/>
            </a:endParaRPr>
          </a:p>
          <a:p>
            <a:pPr lvl="1"/>
            <a:r>
              <a:rPr lang="en-US" dirty="0">
                <a:ea typeface="Proxima Nova Regular" charset="0"/>
              </a:rPr>
              <a:t>Total time ≈ 0.55 seconds</a:t>
            </a:r>
          </a:p>
          <a:p>
            <a:pPr lvl="1"/>
            <a:endParaRPr lang="en-US" dirty="0">
              <a:solidFill>
                <a:srgbClr val="F86D6D"/>
              </a:solidFill>
              <a:ea typeface="Proxima Nova Regular" charset="0"/>
            </a:endParaRPr>
          </a:p>
          <a:p>
            <a:pPr marL="0" lvl="1" indent="0">
              <a:buNone/>
            </a:pPr>
            <a:endParaRPr lang="en-US" b="1" dirty="0">
              <a:solidFill>
                <a:prstClr val="black">
                  <a:lumMod val="65000"/>
                  <a:lumOff val="35000"/>
                </a:prstClr>
              </a:solidFill>
              <a:ea typeface="Proxima Nova Regular" charset="0"/>
            </a:endParaRPr>
          </a:p>
        </p:txBody>
      </p:sp>
      <p:sp>
        <p:nvSpPr>
          <p:cNvPr id="2" name="Slide Number Placeholder 3" descr=" 5">
            <a:extLst>
              <a:ext uri="{FF2B5EF4-FFF2-40B4-BE49-F238E27FC236}">
                <a16:creationId xmlns:a16="http://schemas.microsoft.com/office/drawing/2014/main" id="{AC374DE5-1CBC-CBAE-BAFA-0487C2E69962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2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Join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990600" y="742950"/>
            <a:ext cx="8183880" cy="4171950"/>
          </a:xfrm>
        </p:spPr>
        <p:txBody>
          <a:bodyPr/>
          <a:lstStyle/>
          <a:p>
            <a:r>
              <a:rPr lang="en-US" dirty="0"/>
              <a:t>Why is the basic nested loop join so bad?</a:t>
            </a:r>
          </a:p>
          <a:p>
            <a:pPr lvl="1"/>
            <a:r>
              <a:rPr lang="en-US" dirty="0"/>
              <a:t>For each tuple in the outer table, we do a sequential scan to check for a match in the inner table.</a:t>
            </a:r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Quadratic # of comparisons to find a linear number of matches</a:t>
            </a:r>
          </a:p>
          <a:p>
            <a:pPr lvl="1"/>
            <a:r>
              <a:rPr lang="en-US" dirty="0"/>
              <a:t>Lots of wasted work</a:t>
            </a:r>
          </a:p>
          <a:p>
            <a:pPr lvl="1"/>
            <a:r>
              <a:rPr lang="en-US" b="1" dirty="0"/>
              <a:t>Idea: </a:t>
            </a:r>
            <a:r>
              <a:rPr lang="en-US" dirty="0"/>
              <a:t>Data structure / algorithm to find matches with fewer comparisons</a:t>
            </a:r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B91910CD-E588-CBE9-74FC-5CEB5A573778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2" name="R-Table">
            <a:extLst>
              <a:ext uri="{FF2B5EF4-FFF2-40B4-BE49-F238E27FC236}">
                <a16:creationId xmlns:a16="http://schemas.microsoft.com/office/drawing/2014/main" id="{AB248DCC-2970-DA1B-D29C-A6ED639EF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11345"/>
              </p:ext>
            </p:extLst>
          </p:nvPr>
        </p:nvGraphicFramePr>
        <p:xfrm>
          <a:off x="2133600" y="1829181"/>
          <a:ext cx="1393676" cy="199948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name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600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MethodMan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968904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Andy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98129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300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ODB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479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RZA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43514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Ghostface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92040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Raekwon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855761"/>
                  </a:ext>
                </a:extLst>
              </a:tr>
            </a:tbl>
          </a:graphicData>
        </a:graphic>
      </p:graphicFrame>
      <p:graphicFrame>
        <p:nvGraphicFramePr>
          <p:cNvPr id="4" name="S-Table">
            <a:extLst>
              <a:ext uri="{FF2B5EF4-FFF2-40B4-BE49-F238E27FC236}">
                <a16:creationId xmlns:a16="http://schemas.microsoft.com/office/drawing/2014/main" id="{4D08E799-622E-4ED5-1159-1CE76DA62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952391"/>
              </p:ext>
            </p:extLst>
          </p:nvPr>
        </p:nvGraphicFramePr>
        <p:xfrm>
          <a:off x="4486634" y="1829181"/>
          <a:ext cx="1828800" cy="14996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46">
                  <a:extLst>
                    <a:ext uri="{9D8B030D-6E8A-4147-A177-3AD203B41FA5}">
                      <a16:colId xmlns:a16="http://schemas.microsoft.com/office/drawing/2014/main" val="2284095395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value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cdate</a:t>
                      </a:r>
                      <a:endParaRPr lang="en-US" sz="14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2222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7777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276517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6666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742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9999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82016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8888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017937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6FA2821-32FA-6ACC-6EE4-5AC631A225EA}"/>
              </a:ext>
            </a:extLst>
          </p:cNvPr>
          <p:cNvSpPr/>
          <p:nvPr/>
        </p:nvSpPr>
        <p:spPr>
          <a:xfrm>
            <a:off x="2124362" y="3062113"/>
            <a:ext cx="1412153" cy="2804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76F0A4-DE41-17DE-8BF0-871BEB0EB58A}"/>
              </a:ext>
            </a:extLst>
          </p:cNvPr>
          <p:cNvCxnSpPr/>
          <p:nvPr/>
        </p:nvCxnSpPr>
        <p:spPr>
          <a:xfrm flipV="1">
            <a:off x="3536514" y="2210181"/>
            <a:ext cx="950120" cy="9784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5C1BC2-FB0E-B367-D358-5C7CF7E3BC0A}"/>
              </a:ext>
            </a:extLst>
          </p:cNvPr>
          <p:cNvCxnSpPr>
            <a:cxnSpLocks/>
          </p:cNvCxnSpPr>
          <p:nvPr/>
        </p:nvCxnSpPr>
        <p:spPr>
          <a:xfrm flipV="1">
            <a:off x="3527276" y="2436005"/>
            <a:ext cx="968524" cy="75258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EADE2E-33BB-EC21-D2FC-816D5997D4E7}"/>
              </a:ext>
            </a:extLst>
          </p:cNvPr>
          <p:cNvCxnSpPr>
            <a:cxnSpLocks/>
          </p:cNvCxnSpPr>
          <p:nvPr/>
        </p:nvCxnSpPr>
        <p:spPr>
          <a:xfrm flipV="1">
            <a:off x="3545752" y="2661829"/>
            <a:ext cx="940810" cy="52676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93325E-C9C3-DCF9-DDC5-B75FB5D2094E}"/>
              </a:ext>
            </a:extLst>
          </p:cNvPr>
          <p:cNvCxnSpPr>
            <a:cxnSpLocks/>
          </p:cNvCxnSpPr>
          <p:nvPr/>
        </p:nvCxnSpPr>
        <p:spPr>
          <a:xfrm flipV="1">
            <a:off x="3545680" y="2925209"/>
            <a:ext cx="940882" cy="26338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0E9382-F3FD-894D-D97B-125AC33B1541}"/>
              </a:ext>
            </a:extLst>
          </p:cNvPr>
          <p:cNvCxnSpPr>
            <a:cxnSpLocks/>
          </p:cNvCxnSpPr>
          <p:nvPr/>
        </p:nvCxnSpPr>
        <p:spPr>
          <a:xfrm>
            <a:off x="3545608" y="3188589"/>
            <a:ext cx="940882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74DE7D0-95F1-40EC-80DC-B9836F9B02C5}"/>
              </a:ext>
            </a:extLst>
          </p:cNvPr>
          <p:cNvSpPr/>
          <p:nvPr/>
        </p:nvSpPr>
        <p:spPr>
          <a:xfrm>
            <a:off x="4486490" y="2298573"/>
            <a:ext cx="1828800" cy="28041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814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Nested Loop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72E2C-51A7-40AF-9A7F-A62AAC3CF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71550"/>
            <a:ext cx="6972252" cy="3657600"/>
          </a:xfrm>
        </p:spPr>
        <p:txBody>
          <a:bodyPr/>
          <a:lstStyle/>
          <a:p>
            <a:r>
              <a:rPr lang="en-US" dirty="0"/>
              <a:t>Assume the cost of each index lookup is </a:t>
            </a:r>
            <a:r>
              <a:rPr lang="en-US" b="1" i="1" dirty="0">
                <a:solidFill>
                  <a:schemeClr val="accent1"/>
                </a:solidFill>
              </a:rPr>
              <a:t>C</a:t>
            </a:r>
            <a:r>
              <a:rPr lang="en-US" dirty="0"/>
              <a:t> per tuple.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Cost: </a:t>
            </a:r>
            <a:r>
              <a:rPr lang="en-US" b="1" i="1" dirty="0">
                <a:solidFill>
                  <a:schemeClr val="accent1"/>
                </a:solidFill>
              </a:rPr>
              <a:t>M</a:t>
            </a:r>
            <a:r>
              <a:rPr lang="en-US" b="1" dirty="0">
                <a:solidFill>
                  <a:schemeClr val="accent1"/>
                </a:solidFill>
              </a:rPr>
              <a:t> + (</a:t>
            </a:r>
            <a:r>
              <a:rPr lang="en-US" b="1" i="1" dirty="0">
                <a:solidFill>
                  <a:schemeClr val="accent1"/>
                </a:solidFill>
              </a:rPr>
              <a:t>m</a:t>
            </a:r>
            <a:r>
              <a:rPr lang="en-US" b="1" dirty="0">
                <a:solidFill>
                  <a:schemeClr val="accent1"/>
                </a:solidFill>
              </a:rPr>
              <a:t> ∙ </a:t>
            </a:r>
            <a:r>
              <a:rPr lang="en-US" b="1" i="1" dirty="0">
                <a:solidFill>
                  <a:schemeClr val="accent1"/>
                </a:solidFill>
              </a:rPr>
              <a:t>C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5311007" y="-1862847"/>
            <a:ext cx="484632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000"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foreach</a:t>
            </a:r>
            <a:r>
              <a:rPr lang="en-US" b="0" dirty="0"/>
              <a:t> tuple 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="0" dirty="0"/>
              <a:t> ∈ 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="0" dirty="0"/>
              <a:t>:</a:t>
            </a:r>
            <a:br>
              <a:rPr lang="en-US" b="0" dirty="0"/>
            </a:br>
            <a:r>
              <a:rPr lang="en-US" b="0" dirty="0"/>
              <a:t>  </a:t>
            </a:r>
            <a:r>
              <a:rPr lang="en-US" dirty="0"/>
              <a:t>foreach</a:t>
            </a:r>
            <a:r>
              <a:rPr lang="en-US" b="0" dirty="0"/>
              <a:t> tuple 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b="0" dirty="0"/>
              <a:t> ∈ </a:t>
            </a:r>
            <a:r>
              <a:rPr lang="en-US" dirty="0"/>
              <a:t>Index</a:t>
            </a:r>
            <a:r>
              <a:rPr lang="en-US" b="0" dirty="0"/>
              <a:t>(</a:t>
            </a:r>
            <a:r>
              <a:rPr lang="en-US" dirty="0" err="1">
                <a:solidFill>
                  <a:schemeClr val="accent1"/>
                </a:solidFill>
              </a:rPr>
              <a:t>r</a:t>
            </a:r>
            <a:r>
              <a:rPr lang="en-US" baseline="-25000" dirty="0" err="1">
                <a:solidFill>
                  <a:schemeClr val="accent1"/>
                </a:solidFill>
              </a:rPr>
              <a:t>i</a:t>
            </a:r>
            <a:r>
              <a:rPr lang="en-US" b="0" dirty="0"/>
              <a:t> = </a:t>
            </a:r>
            <a:r>
              <a:rPr lang="en-US" dirty="0" err="1">
                <a:solidFill>
                  <a:schemeClr val="accent1"/>
                </a:solidFill>
              </a:rPr>
              <a:t>s</a:t>
            </a:r>
            <a:r>
              <a:rPr lang="en-US" baseline="-25000" dirty="0" err="1">
                <a:solidFill>
                  <a:schemeClr val="accent1"/>
                </a:solidFill>
              </a:rPr>
              <a:t>j</a:t>
            </a:r>
            <a:r>
              <a:rPr lang="en-US" b="0" dirty="0"/>
              <a:t>): </a:t>
            </a:r>
            <a:br>
              <a:rPr lang="en-US" b="0" dirty="0"/>
            </a:br>
            <a:r>
              <a:rPr lang="en-US" b="0" dirty="0"/>
              <a:t>    if 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="0" dirty="0"/>
              <a:t> and 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b="0" dirty="0"/>
              <a:t> match then </a:t>
            </a:r>
            <a:r>
              <a:rPr lang="en-US" dirty="0">
                <a:solidFill>
                  <a:schemeClr val="accent1"/>
                </a:solidFill>
              </a:rPr>
              <a:t>emit</a:t>
            </a:r>
            <a:endParaRPr lang="en-US" b="0" dirty="0">
              <a:solidFill>
                <a:schemeClr val="accent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41FF7D-14E2-4653-BB82-AF5E51881BD4}"/>
              </a:ext>
            </a:extLst>
          </p:cNvPr>
          <p:cNvGrpSpPr/>
          <p:nvPr/>
        </p:nvGrpSpPr>
        <p:grpSpPr>
          <a:xfrm>
            <a:off x="7086378" y="2476407"/>
            <a:ext cx="1600422" cy="752568"/>
            <a:chOff x="1771539" y="1885950"/>
            <a:chExt cx="1600422" cy="752568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06C0237-EE7C-4FF2-BCC9-3E1AC1F05F32}"/>
                </a:ext>
              </a:extLst>
            </p:cNvPr>
            <p:cNvSpPr/>
            <p:nvPr/>
          </p:nvSpPr>
          <p:spPr bwMode="auto">
            <a:xfrm>
              <a:off x="1771650" y="1885950"/>
              <a:ext cx="1600200" cy="6286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350">
                <a:latin typeface="Times New Roman" pitchFamily="-112" charset="0"/>
              </a:endParaRPr>
            </a:p>
          </p:txBody>
        </p:sp>
        <p:grpSp>
          <p:nvGrpSpPr>
            <p:cNvPr id="41" name="Group 4">
              <a:extLst>
                <a:ext uri="{FF2B5EF4-FFF2-40B4-BE49-F238E27FC236}">
                  <a16:creationId xmlns:a16="http://schemas.microsoft.com/office/drawing/2014/main" id="{2E342F22-7059-456B-AF67-9C8224021F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539" y="2524188"/>
              <a:ext cx="342947" cy="114330"/>
              <a:chOff x="609600" y="3827324"/>
              <a:chExt cx="457200" cy="152400"/>
            </a:xfrm>
          </p:grpSpPr>
          <p:sp>
            <p:nvSpPr>
              <p:cNvPr id="54" name="Rectangle 3">
                <a:extLst>
                  <a:ext uri="{FF2B5EF4-FFF2-40B4-BE49-F238E27FC236}">
                    <a16:creationId xmlns:a16="http://schemas.microsoft.com/office/drawing/2014/main" id="{7E73FAD4-67F5-4F7D-A930-98841C0C2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" y="3827324"/>
                <a:ext cx="152400" cy="15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55" name="Rectangle 12">
                <a:extLst>
                  <a:ext uri="{FF2B5EF4-FFF2-40B4-BE49-F238E27FC236}">
                    <a16:creationId xmlns:a16="http://schemas.microsoft.com/office/drawing/2014/main" id="{0AF5BD3F-8D2D-444B-B812-A440E4B75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00" y="3827324"/>
                <a:ext cx="152400" cy="15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56" name="Rectangle 13">
                <a:extLst>
                  <a:ext uri="{FF2B5EF4-FFF2-40B4-BE49-F238E27FC236}">
                    <a16:creationId xmlns:a16="http://schemas.microsoft.com/office/drawing/2014/main" id="{9227073D-5E5F-4E77-B31D-FA292AEB3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27324"/>
                <a:ext cx="152400" cy="15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grpSp>
          <p:nvGrpSpPr>
            <p:cNvPr id="42" name="Group 15">
              <a:extLst>
                <a:ext uri="{FF2B5EF4-FFF2-40B4-BE49-F238E27FC236}">
                  <a16:creationId xmlns:a16="http://schemas.microsoft.com/office/drawing/2014/main" id="{B26FA85D-C162-4C5B-B012-643A935EB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0697" y="2524188"/>
              <a:ext cx="342947" cy="114330"/>
              <a:chOff x="609600" y="3827324"/>
              <a:chExt cx="457200" cy="1524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DFC899A-42B4-48F0-9371-DE912DDCB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" y="3827324"/>
                <a:ext cx="152400" cy="15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69CAE13-ACBB-427B-A023-981FAEF8D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00" y="3827324"/>
                <a:ext cx="152400" cy="15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915B75E-7988-4B07-B6E3-827BD3C0E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27324"/>
                <a:ext cx="152400" cy="15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grpSp>
          <p:nvGrpSpPr>
            <p:cNvPr id="43" name="Group 19">
              <a:extLst>
                <a:ext uri="{FF2B5EF4-FFF2-40B4-BE49-F238E27FC236}">
                  <a16:creationId xmlns:a16="http://schemas.microsoft.com/office/drawing/2014/main" id="{F19A3F8A-AB90-48D0-ACA6-920754BA78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9855" y="2524188"/>
              <a:ext cx="342947" cy="114330"/>
              <a:chOff x="609600" y="3827324"/>
              <a:chExt cx="457200" cy="152400"/>
            </a:xfrm>
          </p:grpSpPr>
          <p:sp>
            <p:nvSpPr>
              <p:cNvPr id="48" name="Rectangle 20">
                <a:extLst>
                  <a:ext uri="{FF2B5EF4-FFF2-40B4-BE49-F238E27FC236}">
                    <a16:creationId xmlns:a16="http://schemas.microsoft.com/office/drawing/2014/main" id="{6086B40D-9A07-4423-A2E2-FAF27918B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" y="3827324"/>
                <a:ext cx="152400" cy="15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9" name="Rectangle 21">
                <a:extLst>
                  <a:ext uri="{FF2B5EF4-FFF2-40B4-BE49-F238E27FC236}">
                    <a16:creationId xmlns:a16="http://schemas.microsoft.com/office/drawing/2014/main" id="{8CEE17E7-1252-426B-80A2-43C5B4B20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00" y="3827324"/>
                <a:ext cx="152400" cy="15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50" name="Rectangle 22">
                <a:extLst>
                  <a:ext uri="{FF2B5EF4-FFF2-40B4-BE49-F238E27FC236}">
                    <a16:creationId xmlns:a16="http://schemas.microsoft.com/office/drawing/2014/main" id="{49072B6D-4616-4BED-9599-53F8855F5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27324"/>
                <a:ext cx="152400" cy="15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grpSp>
          <p:nvGrpSpPr>
            <p:cNvPr id="44" name="Group 23">
              <a:extLst>
                <a:ext uri="{FF2B5EF4-FFF2-40B4-BE49-F238E27FC236}">
                  <a16:creationId xmlns:a16="http://schemas.microsoft.com/office/drawing/2014/main" id="{FBB74136-3D5A-4884-B764-4FC7BB456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9014" y="2524188"/>
              <a:ext cx="342947" cy="114330"/>
              <a:chOff x="609600" y="3827324"/>
              <a:chExt cx="457200" cy="152400"/>
            </a:xfrm>
          </p:grpSpPr>
          <p:sp>
            <p:nvSpPr>
              <p:cNvPr id="45" name="Rectangle 24">
                <a:extLst>
                  <a:ext uri="{FF2B5EF4-FFF2-40B4-BE49-F238E27FC236}">
                    <a16:creationId xmlns:a16="http://schemas.microsoft.com/office/drawing/2014/main" id="{F1B510B9-6CFA-4FC1-BBB7-1AF8E970C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" y="3827324"/>
                <a:ext cx="152400" cy="15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6" name="Rectangle 25">
                <a:extLst>
                  <a:ext uri="{FF2B5EF4-FFF2-40B4-BE49-F238E27FC236}">
                    <a16:creationId xmlns:a16="http://schemas.microsoft.com/office/drawing/2014/main" id="{768F13CD-84A8-429D-BF26-23DC89981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00" y="3827324"/>
                <a:ext cx="152400" cy="15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7" name="Rectangle 26">
                <a:extLst>
                  <a:ext uri="{FF2B5EF4-FFF2-40B4-BE49-F238E27FC236}">
                    <a16:creationId xmlns:a16="http://schemas.microsoft.com/office/drawing/2014/main" id="{22A5043F-A216-4EAD-A293-2E35C84FB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27324"/>
                <a:ext cx="152400" cy="15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</p:grpSp>
      <p:sp>
        <p:nvSpPr>
          <p:cNvPr id="57" name="Text Box 10">
            <a:extLst>
              <a:ext uri="{FF2B5EF4-FFF2-40B4-BE49-F238E27FC236}">
                <a16:creationId xmlns:a16="http://schemas.microsoft.com/office/drawing/2014/main" id="{C126D4EE-947A-4FFC-B61B-032AB5952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373" y="2140309"/>
            <a:ext cx="1410643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Index(S.id)</a:t>
            </a:r>
          </a:p>
        </p:txBody>
      </p: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57BE2526-6E03-1050-39A8-D8F366A144A4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FCE78912-B4F8-5D46-D783-6A4413AC2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49" y="3687483"/>
            <a:ext cx="100989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EF3E42"/>
                </a:solidFill>
                <a:effectLst/>
                <a:uLnTx/>
                <a:uFillTx/>
                <a:latin typeface="Proxima Nova Rg" panose="02000506030000020004" pitchFamily="50" charset="0"/>
                <a:ea typeface="Proxima Nova Regular" charset="0"/>
              </a:defRPr>
            </a:lvl1pPr>
            <a:lvl2pPr marL="742950" indent="-285750">
              <a:defRPr sz="2800" u="sng"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M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pages</a:t>
            </a:r>
            <a:b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</a:b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m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tuples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FE1D320-4814-D593-4031-34A0D172C8C9}"/>
              </a:ext>
            </a:extLst>
          </p:cNvPr>
          <p:cNvSpPr>
            <a:spLocks/>
          </p:cNvSpPr>
          <p:nvPr/>
        </p:nvSpPr>
        <p:spPr bwMode="auto">
          <a:xfrm flipH="1">
            <a:off x="2037096" y="3024753"/>
            <a:ext cx="171450" cy="1999488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 i="1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48124A1-19FB-AFCC-0214-D7479D388C6B}"/>
              </a:ext>
            </a:extLst>
          </p:cNvPr>
          <p:cNvSpPr>
            <a:spLocks/>
          </p:cNvSpPr>
          <p:nvPr/>
        </p:nvSpPr>
        <p:spPr bwMode="auto">
          <a:xfrm>
            <a:off x="6544090" y="3024754"/>
            <a:ext cx="171450" cy="1499616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 i="1"/>
          </a:p>
        </p:txBody>
      </p:sp>
      <p:sp>
        <p:nvSpPr>
          <p:cNvPr id="7" name="Text Box 40">
            <a:extLst>
              <a:ext uri="{FF2B5EF4-FFF2-40B4-BE49-F238E27FC236}">
                <a16:creationId xmlns:a16="http://schemas.microsoft.com/office/drawing/2014/main" id="{DD6C4A80-590C-8635-C0D5-6CDAF03F5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3667" y="3437547"/>
            <a:ext cx="93936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EF3E42"/>
                </a:solidFill>
                <a:effectLst/>
                <a:uLnTx/>
                <a:uFillTx/>
                <a:latin typeface="Proxima Nova Rg" panose="02000506030000020004" pitchFamily="50" charset="0"/>
                <a:ea typeface="Proxima Nova Regular" charset="0"/>
              </a:defRPr>
            </a:lvl1pPr>
            <a:lvl2pPr marL="742950" indent="-285750">
              <a:defRPr sz="2800" u="sng"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N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pages</a:t>
            </a:r>
            <a:b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</a:b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n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tuples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2C4F3678-132F-2FCD-86AA-49287981D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561" y="2686050"/>
            <a:ext cx="1282402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R(</a:t>
            </a:r>
            <a:r>
              <a:rPr lang="en-US" dirty="0" err="1">
                <a:solidFill>
                  <a:schemeClr val="accent1"/>
                </a:solidFill>
              </a:rPr>
              <a:t>id,name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4FA2E116-8FBC-2B71-FDB0-C17CACC4E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316" y="2686050"/>
            <a:ext cx="2180084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S(</a:t>
            </a:r>
            <a:r>
              <a:rPr lang="en-US" dirty="0" err="1">
                <a:solidFill>
                  <a:schemeClr val="accent1"/>
                </a:solidFill>
              </a:rPr>
              <a:t>id,value,cdate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graphicFrame>
        <p:nvGraphicFramePr>
          <p:cNvPr id="10" name="R-Table">
            <a:extLst>
              <a:ext uri="{FF2B5EF4-FFF2-40B4-BE49-F238E27FC236}">
                <a16:creationId xmlns:a16="http://schemas.microsoft.com/office/drawing/2014/main" id="{E3AB036F-4C20-5BB5-3FE7-A29869993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701909"/>
              </p:ext>
            </p:extLst>
          </p:nvPr>
        </p:nvGraphicFramePr>
        <p:xfrm>
          <a:off x="2271924" y="3024754"/>
          <a:ext cx="1393676" cy="199948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name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600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MethodMan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968904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Andy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98129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300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ODB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479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RZA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43514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Ghostface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92040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Raekwon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855761"/>
                  </a:ext>
                </a:extLst>
              </a:tr>
            </a:tbl>
          </a:graphicData>
        </a:graphic>
      </p:graphicFrame>
      <p:graphicFrame>
        <p:nvGraphicFramePr>
          <p:cNvPr id="11" name="S-Table">
            <a:extLst>
              <a:ext uri="{FF2B5EF4-FFF2-40B4-BE49-F238E27FC236}">
                <a16:creationId xmlns:a16="http://schemas.microsoft.com/office/drawing/2014/main" id="{833F053C-4300-33F3-4D76-F85EF2EB7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435831"/>
              </p:ext>
            </p:extLst>
          </p:nvPr>
        </p:nvGraphicFramePr>
        <p:xfrm>
          <a:off x="4624958" y="3024754"/>
          <a:ext cx="1828800" cy="14996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46">
                  <a:extLst>
                    <a:ext uri="{9D8B030D-6E8A-4147-A177-3AD203B41FA5}">
                      <a16:colId xmlns:a16="http://schemas.microsoft.com/office/drawing/2014/main" val="2284095395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value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cdate</a:t>
                      </a:r>
                      <a:endParaRPr lang="en-US" sz="14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2222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7777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pPr marL="0" marR="0" algn="l" hangingPunct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276517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6666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pPr marL="0" marR="0" algn="l" hangingPunct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742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9999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pPr marL="0" marR="0" algn="l" hangingPunct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82016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8888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pPr marL="0" marR="0" algn="l" hangingPunct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017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48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Nested Loop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72E2C-51A7-40AF-9A7F-A62AAC3CF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179" y="742950"/>
            <a:ext cx="7115146" cy="3657600"/>
          </a:xfrm>
        </p:spPr>
        <p:txBody>
          <a:bodyPr/>
          <a:lstStyle/>
          <a:p>
            <a:r>
              <a:rPr lang="en-US" dirty="0"/>
              <a:t>The hidden cost of index nested loop joins: </a:t>
            </a:r>
            <a:r>
              <a:rPr lang="en-US" b="1" dirty="0"/>
              <a:t>random I/O</a:t>
            </a:r>
          </a:p>
          <a:p>
            <a:r>
              <a:rPr lang="en-US" dirty="0">
                <a:solidFill>
                  <a:schemeClr val="accent1"/>
                </a:solidFill>
              </a:rPr>
              <a:t>Block nested loop join: # Disk Seeks = 2</a:t>
            </a:r>
            <a:r>
              <a:rPr lang="en-US" i="1" dirty="0">
                <a:solidFill>
                  <a:schemeClr val="accent1"/>
                </a:solidFill>
                <a:ea typeface="ＭＳ Ｐゴシック" charset="-128"/>
              </a:rPr>
              <a:t>M </a:t>
            </a:r>
            <a:r>
              <a:rPr lang="en-US" altLang="ja-JP" dirty="0">
                <a:solidFill>
                  <a:schemeClr val="accent1"/>
                </a:solidFill>
                <a:sym typeface="Symbol" pitchFamily="18" charset="2"/>
              </a:rPr>
              <a:t>  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Index nested loop join: # Disk Seeks = </a:t>
            </a:r>
            <a:r>
              <a:rPr lang="en-US" i="1" dirty="0">
                <a:solidFill>
                  <a:schemeClr val="accent1"/>
                </a:solidFill>
              </a:rPr>
              <a:t>M + m </a:t>
            </a:r>
            <a:r>
              <a:rPr lang="en-US" b="1" i="1" dirty="0">
                <a:solidFill>
                  <a:schemeClr val="accent1"/>
                </a:solidFill>
              </a:rPr>
              <a:t>∙ </a:t>
            </a:r>
            <a:r>
              <a:rPr lang="en-US" i="1" dirty="0" err="1">
                <a:solidFill>
                  <a:schemeClr val="accent1"/>
                </a:solidFill>
              </a:rPr>
              <a:t>C</a:t>
            </a:r>
            <a:r>
              <a:rPr lang="en-US" i="1" baseline="-25000" dirty="0" err="1">
                <a:solidFill>
                  <a:schemeClr val="accent1"/>
                </a:solidFill>
              </a:rPr>
              <a:t>seek</a:t>
            </a:r>
            <a:endParaRPr lang="en-US" i="1" dirty="0"/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5311007" y="-1862847"/>
            <a:ext cx="484632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000"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foreach</a:t>
            </a:r>
            <a:r>
              <a:rPr lang="en-US" b="0" dirty="0"/>
              <a:t> tuple 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="0" dirty="0"/>
              <a:t> ∈ 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="0" dirty="0"/>
              <a:t>:</a:t>
            </a:r>
            <a:br>
              <a:rPr lang="en-US" b="0" dirty="0"/>
            </a:br>
            <a:r>
              <a:rPr lang="en-US" b="0" dirty="0"/>
              <a:t>  </a:t>
            </a:r>
            <a:r>
              <a:rPr lang="en-US" dirty="0"/>
              <a:t>foreach</a:t>
            </a:r>
            <a:r>
              <a:rPr lang="en-US" b="0" dirty="0"/>
              <a:t> tuple 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b="0" dirty="0"/>
              <a:t> ∈ </a:t>
            </a:r>
            <a:r>
              <a:rPr lang="en-US" dirty="0"/>
              <a:t>Index</a:t>
            </a:r>
            <a:r>
              <a:rPr lang="en-US" b="0" dirty="0"/>
              <a:t>(</a:t>
            </a:r>
            <a:r>
              <a:rPr lang="en-US" dirty="0" err="1">
                <a:solidFill>
                  <a:schemeClr val="accent1"/>
                </a:solidFill>
              </a:rPr>
              <a:t>r</a:t>
            </a:r>
            <a:r>
              <a:rPr lang="en-US" baseline="-25000" dirty="0" err="1">
                <a:solidFill>
                  <a:schemeClr val="accent1"/>
                </a:solidFill>
              </a:rPr>
              <a:t>i</a:t>
            </a:r>
            <a:r>
              <a:rPr lang="en-US" b="0" dirty="0"/>
              <a:t> = </a:t>
            </a:r>
            <a:r>
              <a:rPr lang="en-US" dirty="0" err="1">
                <a:solidFill>
                  <a:schemeClr val="accent1"/>
                </a:solidFill>
              </a:rPr>
              <a:t>s</a:t>
            </a:r>
            <a:r>
              <a:rPr lang="en-US" baseline="-25000" dirty="0" err="1">
                <a:solidFill>
                  <a:schemeClr val="accent1"/>
                </a:solidFill>
              </a:rPr>
              <a:t>j</a:t>
            </a:r>
            <a:r>
              <a:rPr lang="en-US" b="0" dirty="0"/>
              <a:t>): </a:t>
            </a:r>
            <a:br>
              <a:rPr lang="en-US" b="0" dirty="0"/>
            </a:br>
            <a:r>
              <a:rPr lang="en-US" b="0" dirty="0"/>
              <a:t>    if 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="0" dirty="0"/>
              <a:t> and 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b="0" dirty="0"/>
              <a:t> match then </a:t>
            </a:r>
            <a:r>
              <a:rPr lang="en-US" dirty="0">
                <a:solidFill>
                  <a:schemeClr val="accent1"/>
                </a:solidFill>
              </a:rPr>
              <a:t>emit</a:t>
            </a:r>
            <a:endParaRPr lang="en-US" b="0" dirty="0">
              <a:solidFill>
                <a:schemeClr val="accent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041FF7D-14E2-4653-BB82-AF5E51881BD4}"/>
              </a:ext>
            </a:extLst>
          </p:cNvPr>
          <p:cNvGrpSpPr/>
          <p:nvPr/>
        </p:nvGrpSpPr>
        <p:grpSpPr>
          <a:xfrm>
            <a:off x="7086378" y="2476407"/>
            <a:ext cx="1600422" cy="752568"/>
            <a:chOff x="1771539" y="1885950"/>
            <a:chExt cx="1600422" cy="752568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D06C0237-EE7C-4FF2-BCC9-3E1AC1F05F32}"/>
                </a:ext>
              </a:extLst>
            </p:cNvPr>
            <p:cNvSpPr/>
            <p:nvPr/>
          </p:nvSpPr>
          <p:spPr bwMode="auto">
            <a:xfrm>
              <a:off x="1771650" y="1885950"/>
              <a:ext cx="1600200" cy="6286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1350">
                <a:latin typeface="Times New Roman" pitchFamily="-112" charset="0"/>
              </a:endParaRPr>
            </a:p>
          </p:txBody>
        </p:sp>
        <p:grpSp>
          <p:nvGrpSpPr>
            <p:cNvPr id="41" name="Group 4">
              <a:extLst>
                <a:ext uri="{FF2B5EF4-FFF2-40B4-BE49-F238E27FC236}">
                  <a16:creationId xmlns:a16="http://schemas.microsoft.com/office/drawing/2014/main" id="{2E342F22-7059-456B-AF67-9C8224021F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1539" y="2524188"/>
              <a:ext cx="342947" cy="114330"/>
              <a:chOff x="609600" y="3827324"/>
              <a:chExt cx="457200" cy="152400"/>
            </a:xfrm>
          </p:grpSpPr>
          <p:sp>
            <p:nvSpPr>
              <p:cNvPr id="54" name="Rectangle 3">
                <a:extLst>
                  <a:ext uri="{FF2B5EF4-FFF2-40B4-BE49-F238E27FC236}">
                    <a16:creationId xmlns:a16="http://schemas.microsoft.com/office/drawing/2014/main" id="{7E73FAD4-67F5-4F7D-A930-98841C0C2E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" y="3827324"/>
                <a:ext cx="152400" cy="15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55" name="Rectangle 12">
                <a:extLst>
                  <a:ext uri="{FF2B5EF4-FFF2-40B4-BE49-F238E27FC236}">
                    <a16:creationId xmlns:a16="http://schemas.microsoft.com/office/drawing/2014/main" id="{0AF5BD3F-8D2D-444B-B812-A440E4B75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00" y="3827324"/>
                <a:ext cx="152400" cy="15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56" name="Rectangle 13">
                <a:extLst>
                  <a:ext uri="{FF2B5EF4-FFF2-40B4-BE49-F238E27FC236}">
                    <a16:creationId xmlns:a16="http://schemas.microsoft.com/office/drawing/2014/main" id="{9227073D-5E5F-4E77-B31D-FA292AEB3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27324"/>
                <a:ext cx="152400" cy="15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grpSp>
          <p:nvGrpSpPr>
            <p:cNvPr id="42" name="Group 15">
              <a:extLst>
                <a:ext uri="{FF2B5EF4-FFF2-40B4-BE49-F238E27FC236}">
                  <a16:creationId xmlns:a16="http://schemas.microsoft.com/office/drawing/2014/main" id="{B26FA85D-C162-4C5B-B012-643A935EB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0697" y="2524188"/>
              <a:ext cx="342947" cy="114330"/>
              <a:chOff x="609600" y="3827324"/>
              <a:chExt cx="457200" cy="152400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DFC899A-42B4-48F0-9371-DE912DDCB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" y="3827324"/>
                <a:ext cx="152400" cy="15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69CAE13-ACBB-427B-A023-981FAEF8D1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00" y="3827324"/>
                <a:ext cx="152400" cy="15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E915B75E-7988-4B07-B6E3-827BD3C0E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27324"/>
                <a:ext cx="152400" cy="15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grpSp>
          <p:nvGrpSpPr>
            <p:cNvPr id="43" name="Group 19">
              <a:extLst>
                <a:ext uri="{FF2B5EF4-FFF2-40B4-BE49-F238E27FC236}">
                  <a16:creationId xmlns:a16="http://schemas.microsoft.com/office/drawing/2014/main" id="{F19A3F8A-AB90-48D0-ACA6-920754BA78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09855" y="2524188"/>
              <a:ext cx="342947" cy="114330"/>
              <a:chOff x="609600" y="3827324"/>
              <a:chExt cx="457200" cy="152400"/>
            </a:xfrm>
          </p:grpSpPr>
          <p:sp>
            <p:nvSpPr>
              <p:cNvPr id="48" name="Rectangle 20">
                <a:extLst>
                  <a:ext uri="{FF2B5EF4-FFF2-40B4-BE49-F238E27FC236}">
                    <a16:creationId xmlns:a16="http://schemas.microsoft.com/office/drawing/2014/main" id="{6086B40D-9A07-4423-A2E2-FAF27918B2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" y="3827324"/>
                <a:ext cx="152400" cy="15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9" name="Rectangle 21">
                <a:extLst>
                  <a:ext uri="{FF2B5EF4-FFF2-40B4-BE49-F238E27FC236}">
                    <a16:creationId xmlns:a16="http://schemas.microsoft.com/office/drawing/2014/main" id="{8CEE17E7-1252-426B-80A2-43C5B4B20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00" y="3827324"/>
                <a:ext cx="152400" cy="15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50" name="Rectangle 22">
                <a:extLst>
                  <a:ext uri="{FF2B5EF4-FFF2-40B4-BE49-F238E27FC236}">
                    <a16:creationId xmlns:a16="http://schemas.microsoft.com/office/drawing/2014/main" id="{49072B6D-4616-4BED-9599-53F8855F5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27324"/>
                <a:ext cx="152400" cy="15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  <p:grpSp>
          <p:nvGrpSpPr>
            <p:cNvPr id="44" name="Group 23">
              <a:extLst>
                <a:ext uri="{FF2B5EF4-FFF2-40B4-BE49-F238E27FC236}">
                  <a16:creationId xmlns:a16="http://schemas.microsoft.com/office/drawing/2014/main" id="{FBB74136-3D5A-4884-B764-4FC7BB456C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9014" y="2524188"/>
              <a:ext cx="342947" cy="114330"/>
              <a:chOff x="609600" y="3827324"/>
              <a:chExt cx="457200" cy="152400"/>
            </a:xfrm>
          </p:grpSpPr>
          <p:sp>
            <p:nvSpPr>
              <p:cNvPr id="45" name="Rectangle 24">
                <a:extLst>
                  <a:ext uri="{FF2B5EF4-FFF2-40B4-BE49-F238E27FC236}">
                    <a16:creationId xmlns:a16="http://schemas.microsoft.com/office/drawing/2014/main" id="{F1B510B9-6CFA-4FC1-BBB7-1AF8E970C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" y="3827324"/>
                <a:ext cx="152400" cy="15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6" name="Rectangle 25">
                <a:extLst>
                  <a:ext uri="{FF2B5EF4-FFF2-40B4-BE49-F238E27FC236}">
                    <a16:creationId xmlns:a16="http://schemas.microsoft.com/office/drawing/2014/main" id="{768F13CD-84A8-429D-BF26-23DC89981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000" y="3827324"/>
                <a:ext cx="152400" cy="15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  <p:sp>
            <p:nvSpPr>
              <p:cNvPr id="47" name="Rectangle 26">
                <a:extLst>
                  <a:ext uri="{FF2B5EF4-FFF2-40B4-BE49-F238E27FC236}">
                    <a16:creationId xmlns:a16="http://schemas.microsoft.com/office/drawing/2014/main" id="{22A5043F-A216-4EAD-A293-2E35C84FB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400" y="3827324"/>
                <a:ext cx="152400" cy="1524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 sz="1350"/>
              </a:p>
            </p:txBody>
          </p:sp>
        </p:grpSp>
      </p:grpSp>
      <p:sp>
        <p:nvSpPr>
          <p:cNvPr id="57" name="Text Box 10">
            <a:extLst>
              <a:ext uri="{FF2B5EF4-FFF2-40B4-BE49-F238E27FC236}">
                <a16:creationId xmlns:a16="http://schemas.microsoft.com/office/drawing/2014/main" id="{C126D4EE-947A-4FFC-B61B-032AB5952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9373" y="2140309"/>
            <a:ext cx="1410643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Index(S.id)</a:t>
            </a:r>
          </a:p>
        </p:txBody>
      </p: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57BE2526-6E03-1050-39A8-D8F366A144A4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Text Box 40">
            <a:extLst>
              <a:ext uri="{FF2B5EF4-FFF2-40B4-BE49-F238E27FC236}">
                <a16:creationId xmlns:a16="http://schemas.microsoft.com/office/drawing/2014/main" id="{FCE78912-B4F8-5D46-D783-6A4413AC2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49" y="3687483"/>
            <a:ext cx="100989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EF3E42"/>
                </a:solidFill>
                <a:effectLst/>
                <a:uLnTx/>
                <a:uFillTx/>
                <a:latin typeface="Proxima Nova Rg" panose="02000506030000020004" pitchFamily="50" charset="0"/>
                <a:ea typeface="Proxima Nova Regular" charset="0"/>
              </a:defRPr>
            </a:lvl1pPr>
            <a:lvl2pPr marL="742950" indent="-285750">
              <a:defRPr sz="2800" u="sng"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M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pages</a:t>
            </a:r>
            <a:b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</a:b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m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tuples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8FE1D320-4814-D593-4031-34A0D172C8C9}"/>
              </a:ext>
            </a:extLst>
          </p:cNvPr>
          <p:cNvSpPr>
            <a:spLocks/>
          </p:cNvSpPr>
          <p:nvPr/>
        </p:nvSpPr>
        <p:spPr bwMode="auto">
          <a:xfrm flipH="1">
            <a:off x="2037096" y="3024753"/>
            <a:ext cx="171450" cy="1999488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 i="1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48124A1-19FB-AFCC-0214-D7479D388C6B}"/>
              </a:ext>
            </a:extLst>
          </p:cNvPr>
          <p:cNvSpPr>
            <a:spLocks/>
          </p:cNvSpPr>
          <p:nvPr/>
        </p:nvSpPr>
        <p:spPr bwMode="auto">
          <a:xfrm>
            <a:off x="6544090" y="3024754"/>
            <a:ext cx="171450" cy="1499616"/>
          </a:xfrm>
          <a:prstGeom prst="rightBrace">
            <a:avLst>
              <a:gd name="adj1" fmla="val 0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350" i="1"/>
          </a:p>
        </p:txBody>
      </p:sp>
      <p:sp>
        <p:nvSpPr>
          <p:cNvPr id="7" name="Text Box 40">
            <a:extLst>
              <a:ext uri="{FF2B5EF4-FFF2-40B4-BE49-F238E27FC236}">
                <a16:creationId xmlns:a16="http://schemas.microsoft.com/office/drawing/2014/main" id="{DD6C4A80-590C-8635-C0D5-6CDAF03F5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3667" y="3437547"/>
            <a:ext cx="93936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1" i="0" u="none" strike="noStrike" cap="none" spc="0" normalizeH="0" baseline="0">
                <a:ln>
                  <a:noFill/>
                </a:ln>
                <a:solidFill>
                  <a:srgbClr val="EF3E42"/>
                </a:solidFill>
                <a:effectLst/>
                <a:uLnTx/>
                <a:uFillTx/>
                <a:latin typeface="Proxima Nova Rg" panose="02000506030000020004" pitchFamily="50" charset="0"/>
                <a:ea typeface="Proxima Nova Regular" charset="0"/>
              </a:defRPr>
            </a:lvl1pPr>
            <a:lvl2pPr marL="742950" indent="-285750">
              <a:defRPr sz="2800" u="sng"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N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pages</a:t>
            </a:r>
            <a:b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</a:br>
            <a:r>
              <a:rPr lang="en-US" i="1" dirty="0">
                <a:solidFill>
                  <a:schemeClr val="accent1"/>
                </a:solidFill>
                <a:latin typeface="Crimson Text" panose="02000503000000000000" pitchFamily="2" charset="0"/>
              </a:rPr>
              <a:t>n</a:t>
            </a:r>
            <a:r>
              <a:rPr lang="en-US" b="0" dirty="0">
                <a:solidFill>
                  <a:srgbClr val="646464"/>
                </a:solidFill>
                <a:latin typeface="Crimson Text" panose="02000503000000000000" pitchFamily="2" charset="0"/>
              </a:rPr>
              <a:t> tuples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2C4F3678-132F-2FCD-86AA-49287981D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7561" y="2686050"/>
            <a:ext cx="1282402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R(</a:t>
            </a:r>
            <a:r>
              <a:rPr lang="en-US" dirty="0" err="1">
                <a:solidFill>
                  <a:schemeClr val="accent1"/>
                </a:solidFill>
              </a:rPr>
              <a:t>id,name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4FA2E116-8FBC-2B71-FDB0-C17CACC4E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316" y="2686050"/>
            <a:ext cx="2180084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S(</a:t>
            </a:r>
            <a:r>
              <a:rPr lang="en-US" dirty="0" err="1">
                <a:solidFill>
                  <a:schemeClr val="accent1"/>
                </a:solidFill>
              </a:rPr>
              <a:t>id,value,cdate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graphicFrame>
        <p:nvGraphicFramePr>
          <p:cNvPr id="10" name="R-Table">
            <a:extLst>
              <a:ext uri="{FF2B5EF4-FFF2-40B4-BE49-F238E27FC236}">
                <a16:creationId xmlns:a16="http://schemas.microsoft.com/office/drawing/2014/main" id="{E3AB036F-4C20-5BB5-3FE7-A29869993B35}"/>
              </a:ext>
            </a:extLst>
          </p:cNvPr>
          <p:cNvGraphicFramePr>
            <a:graphicFrameLocks noGrp="1"/>
          </p:cNvGraphicFramePr>
          <p:nvPr/>
        </p:nvGraphicFramePr>
        <p:xfrm>
          <a:off x="2271924" y="3024754"/>
          <a:ext cx="1393676" cy="1999488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name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600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MethodMan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968904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Andy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98129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300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ODB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479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RZA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43514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Ghostface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92040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Raekwon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855761"/>
                  </a:ext>
                </a:extLst>
              </a:tr>
            </a:tbl>
          </a:graphicData>
        </a:graphic>
      </p:graphicFrame>
      <p:graphicFrame>
        <p:nvGraphicFramePr>
          <p:cNvPr id="11" name="S-Table">
            <a:extLst>
              <a:ext uri="{FF2B5EF4-FFF2-40B4-BE49-F238E27FC236}">
                <a16:creationId xmlns:a16="http://schemas.microsoft.com/office/drawing/2014/main" id="{833F053C-4300-33F3-4D76-F85EF2EB7E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10604"/>
              </p:ext>
            </p:extLst>
          </p:nvPr>
        </p:nvGraphicFramePr>
        <p:xfrm>
          <a:off x="4624958" y="3024754"/>
          <a:ext cx="1828800" cy="14996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46">
                  <a:extLst>
                    <a:ext uri="{9D8B030D-6E8A-4147-A177-3AD203B41FA5}">
                      <a16:colId xmlns:a16="http://schemas.microsoft.com/office/drawing/2014/main" val="2284095395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value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cdate</a:t>
                      </a:r>
                      <a:endParaRPr lang="en-US" sz="14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2222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7777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276517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6666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742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9999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82016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8888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017937"/>
                  </a:ext>
                </a:extLst>
              </a:tr>
            </a:tbl>
          </a:graphicData>
        </a:graphic>
      </p:graphicFrame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9BDA64D-E055-A772-E98D-D8F6B38A3059}"/>
              </a:ext>
            </a:extLst>
          </p:cNvPr>
          <p:cNvCxnSpPr>
            <a:cxnSpLocks/>
            <a:stCxn id="40" idx="0"/>
            <a:endCxn id="56" idx="0"/>
          </p:cNvCxnSpPr>
          <p:nvPr/>
        </p:nvCxnSpPr>
        <p:spPr>
          <a:xfrm rot="16200000" flipH="1" flipV="1">
            <a:off x="7310259" y="2538315"/>
            <a:ext cx="638238" cy="514422"/>
          </a:xfrm>
          <a:prstGeom prst="curvedConnector5">
            <a:avLst>
              <a:gd name="adj1" fmla="val 31284"/>
              <a:gd name="adj2" fmla="val 40782"/>
              <a:gd name="adj3" fmla="val 6569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09A71-3025-C988-FE8A-D30C49BBCA29}"/>
              </a:ext>
            </a:extLst>
          </p:cNvPr>
          <p:cNvSpPr/>
          <p:nvPr/>
        </p:nvSpPr>
        <p:spPr>
          <a:xfrm>
            <a:off x="2271924" y="3257550"/>
            <a:ext cx="1412153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CADEFB79-83D2-742C-7324-B8B560200282}"/>
              </a:ext>
            </a:extLst>
          </p:cNvPr>
          <p:cNvCxnSpPr>
            <a:cxnSpLocks/>
            <a:stCxn id="40" idx="0"/>
            <a:endCxn id="45" idx="0"/>
          </p:cNvCxnSpPr>
          <p:nvPr/>
        </p:nvCxnSpPr>
        <p:spPr>
          <a:xfrm rot="16200000" flipH="1">
            <a:off x="7824681" y="2538315"/>
            <a:ext cx="638238" cy="514422"/>
          </a:xfrm>
          <a:prstGeom prst="curvedConnector5">
            <a:avLst>
              <a:gd name="adj1" fmla="val 53932"/>
              <a:gd name="adj2" fmla="val 49801"/>
              <a:gd name="adj3" fmla="val 79488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E3848F77-1319-3963-D46E-7AC028C108A6}"/>
              </a:ext>
            </a:extLst>
          </p:cNvPr>
          <p:cNvCxnSpPr>
            <a:cxnSpLocks/>
          </p:cNvCxnSpPr>
          <p:nvPr/>
        </p:nvCxnSpPr>
        <p:spPr>
          <a:xfrm rot="5400000">
            <a:off x="7519899" y="2728842"/>
            <a:ext cx="619062" cy="133368"/>
          </a:xfrm>
          <a:prstGeom prst="curvedConnector3">
            <a:avLst>
              <a:gd name="adj1" fmla="val 5594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43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EF9B-AA43-B043-921E-41899A679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Nested Loop Join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B766F-5BB8-733D-0511-BC68679514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DD1AB5-42BA-4E8A-BFEE-435884E16AAB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28BA6B-CAE0-640F-DC21-92C1368E358B}"/>
              </a:ext>
            </a:extLst>
          </p:cNvPr>
          <p:cNvSpPr txBox="1">
            <a:spLocks/>
          </p:cNvSpPr>
          <p:nvPr/>
        </p:nvSpPr>
        <p:spPr>
          <a:xfrm>
            <a:off x="1371600" y="819150"/>
            <a:ext cx="6400800" cy="4182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None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34290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Times New Roman" pitchFamily="18" charset="0"/>
              <a:buChar char="→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Gentium Book Basic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Gentium Book Basic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Gentium Book Basic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Assume 0.1 </a:t>
            </a:r>
            <a:r>
              <a:rPr lang="en-US" dirty="0" err="1"/>
              <a:t>ms</a:t>
            </a:r>
            <a:r>
              <a:rPr lang="en-US" dirty="0"/>
              <a:t> I/</a:t>
            </a:r>
            <a:r>
              <a:rPr lang="en-US" dirty="0" err="1"/>
              <a:t>Os</a:t>
            </a:r>
            <a:r>
              <a:rPr lang="en-US" dirty="0"/>
              <a:t> and 4 </a:t>
            </a:r>
            <a:r>
              <a:rPr lang="en-US" dirty="0" err="1"/>
              <a:t>ms</a:t>
            </a:r>
            <a:r>
              <a:rPr lang="en-US" dirty="0"/>
              <a:t> seek times</a:t>
            </a:r>
          </a:p>
          <a:p>
            <a:endParaRPr lang="en-US" dirty="0"/>
          </a:p>
          <a:p>
            <a:r>
              <a:rPr lang="en-US" dirty="0"/>
              <a:t>Block nested loop join (minimal buffers):</a:t>
            </a:r>
          </a:p>
          <a:p>
            <a:pPr lvl="1"/>
            <a:r>
              <a:rPr lang="en-US" dirty="0"/>
              <a:t># I/</a:t>
            </a:r>
            <a:r>
              <a:rPr lang="en-US" dirty="0" err="1"/>
              <a:t>Os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dirty="0">
                <a:ea typeface="Proxima Nova Regular" charset="0"/>
              </a:rPr>
              <a:t> + (</a:t>
            </a:r>
            <a:r>
              <a:rPr lang="en-US" i="1" dirty="0">
                <a:ea typeface="ＭＳ Ｐゴシック" charset="-128"/>
              </a:rPr>
              <a:t>N </a:t>
            </a:r>
            <a:r>
              <a:rPr lang="en-US" altLang="ja-JP" dirty="0">
                <a:sym typeface="Symbol" pitchFamily="18" charset="2"/>
              </a:rPr>
              <a:t> </a:t>
            </a:r>
            <a:r>
              <a:rPr lang="en-US" dirty="0">
                <a:ea typeface="Proxima Nova Regular" charset="0"/>
              </a:rPr>
              <a:t>∙ </a:t>
            </a:r>
            <a:r>
              <a:rPr lang="en-US" i="1" dirty="0">
                <a:ea typeface="Proxima Nova Regular" charset="0"/>
              </a:rPr>
              <a:t>M</a:t>
            </a:r>
            <a:r>
              <a:rPr lang="en-US" dirty="0">
                <a:ea typeface="Proxima Nova Regular" charset="0"/>
              </a:rPr>
              <a:t>) = 500,500 I/</a:t>
            </a:r>
            <a:r>
              <a:rPr lang="en-US" dirty="0" err="1">
                <a:ea typeface="Proxima Nova Regular" charset="0"/>
              </a:rPr>
              <a:t>Os</a:t>
            </a:r>
            <a:endParaRPr lang="en-US" dirty="0">
              <a:ea typeface="Proxima Nova Regular" charset="0"/>
            </a:endParaRPr>
          </a:p>
          <a:p>
            <a:pPr lvl="1"/>
            <a:r>
              <a:rPr lang="en-US" dirty="0"/>
              <a:t># Disk Seeks = 2</a:t>
            </a:r>
            <a:r>
              <a:rPr lang="en-US" i="1" dirty="0">
                <a:ea typeface="ＭＳ Ｐゴシック" charset="-128"/>
              </a:rPr>
              <a:t>N </a:t>
            </a:r>
            <a:r>
              <a:rPr lang="en-US" dirty="0">
                <a:ea typeface="Proxima Nova Regular" charset="0"/>
              </a:rPr>
              <a:t>= 1000 seeks</a:t>
            </a:r>
          </a:p>
          <a:p>
            <a:pPr lvl="1"/>
            <a:r>
              <a:rPr lang="en-US" dirty="0">
                <a:ea typeface="Proxima Nova Regular" charset="0"/>
              </a:rPr>
              <a:t>Total time ≈ </a:t>
            </a:r>
            <a:r>
              <a:rPr lang="en-US" dirty="0">
                <a:solidFill>
                  <a:srgbClr val="1F1F1F"/>
                </a:solidFill>
                <a:latin typeface="Google Sans"/>
              </a:rPr>
              <a:t>50 seconds + 4 seconds = 54 seconds</a:t>
            </a:r>
          </a:p>
          <a:p>
            <a:pPr lvl="1"/>
            <a:endParaRPr lang="en-US" dirty="0">
              <a:solidFill>
                <a:srgbClr val="1F1F1F"/>
              </a:solidFill>
              <a:latin typeface="Google Sans"/>
            </a:endParaRPr>
          </a:p>
          <a:p>
            <a:r>
              <a:rPr lang="en-US" dirty="0"/>
              <a:t>Index nested loop join using a </a:t>
            </a:r>
            <a:r>
              <a:rPr lang="en-US" dirty="0" err="1"/>
              <a:t>B+Tree</a:t>
            </a:r>
            <a:r>
              <a:rPr lang="en-US" dirty="0"/>
              <a:t> of height 5:</a:t>
            </a:r>
          </a:p>
          <a:p>
            <a:pPr lvl="1"/>
            <a:r>
              <a:rPr lang="en-US" dirty="0"/>
              <a:t># I/</a:t>
            </a:r>
            <a:r>
              <a:rPr lang="en-US" dirty="0" err="1"/>
              <a:t>Os</a:t>
            </a:r>
            <a:r>
              <a:rPr lang="en-US" dirty="0"/>
              <a:t> =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  <a:r>
              <a:rPr lang="en-US" dirty="0">
                <a:solidFill>
                  <a:schemeClr val="accent1"/>
                </a:solidFill>
              </a:rPr>
              <a:t> + (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  <a:r>
              <a:rPr lang="en-US" dirty="0">
                <a:solidFill>
                  <a:schemeClr val="accent1"/>
                </a:solidFill>
              </a:rPr>
              <a:t> ∙ </a:t>
            </a:r>
            <a:r>
              <a:rPr lang="en-US" i="1" dirty="0">
                <a:solidFill>
                  <a:schemeClr val="accent1"/>
                </a:solidFill>
              </a:rPr>
              <a:t>5</a:t>
            </a:r>
            <a:r>
              <a:rPr lang="en-US" dirty="0">
                <a:solidFill>
                  <a:schemeClr val="accent1"/>
                </a:solidFill>
              </a:rPr>
              <a:t>) = 1000 + 200,000 = 200,100 I/</a:t>
            </a:r>
            <a:r>
              <a:rPr lang="en-US" dirty="0" err="1">
                <a:solidFill>
                  <a:schemeClr val="accent1"/>
                </a:solidFill>
              </a:rPr>
              <a:t>Os</a:t>
            </a:r>
            <a:endParaRPr lang="en-US" dirty="0">
              <a:ea typeface="Proxima Nova Regular" charset="0"/>
            </a:endParaRPr>
          </a:p>
          <a:p>
            <a:pPr lvl="1"/>
            <a:r>
              <a:rPr lang="en-US" dirty="0"/>
              <a:t># Disk Seeks = 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  <a:r>
              <a:rPr lang="en-US" dirty="0">
                <a:solidFill>
                  <a:schemeClr val="accent1"/>
                </a:solidFill>
              </a:rPr>
              <a:t> + (</a:t>
            </a:r>
            <a:r>
              <a:rPr lang="en-US" i="1" dirty="0">
                <a:solidFill>
                  <a:schemeClr val="accent1"/>
                </a:solidFill>
              </a:rPr>
              <a:t>n</a:t>
            </a:r>
            <a:r>
              <a:rPr lang="en-US" dirty="0">
                <a:solidFill>
                  <a:schemeClr val="accent1"/>
                </a:solidFill>
              </a:rPr>
              <a:t> ∙ </a:t>
            </a:r>
            <a:r>
              <a:rPr lang="en-US" i="1" dirty="0">
                <a:solidFill>
                  <a:schemeClr val="accent1"/>
                </a:solidFill>
              </a:rPr>
              <a:t>5</a:t>
            </a:r>
            <a:r>
              <a:rPr lang="en-US" dirty="0">
                <a:solidFill>
                  <a:schemeClr val="accent1"/>
                </a:solidFill>
              </a:rPr>
              <a:t>) = 200,100 seeks</a:t>
            </a:r>
          </a:p>
          <a:p>
            <a:pPr lvl="1"/>
            <a:r>
              <a:rPr lang="en-US" dirty="0">
                <a:ea typeface="Proxima Nova Regular" charset="0"/>
              </a:rPr>
              <a:t>Total time ≈ ≈ </a:t>
            </a:r>
            <a:r>
              <a:rPr lang="en-US" dirty="0">
                <a:solidFill>
                  <a:srgbClr val="C00000"/>
                </a:solidFill>
                <a:ea typeface="Proxima Nova Regular" charset="0"/>
              </a:rPr>
              <a:t>20 seconds + </a:t>
            </a:r>
            <a:r>
              <a:rPr lang="en-US" b="1" dirty="0">
                <a:solidFill>
                  <a:srgbClr val="C00000"/>
                </a:solidFill>
                <a:ea typeface="Proxima Nova Regular" charset="0"/>
              </a:rPr>
              <a:t>800 seconds = 820 seconds</a:t>
            </a:r>
            <a:endParaRPr lang="en-US" dirty="0">
              <a:solidFill>
                <a:srgbClr val="1F1F1F"/>
              </a:solidFill>
              <a:latin typeface="Google Sans"/>
            </a:endParaRPr>
          </a:p>
        </p:txBody>
      </p:sp>
      <p:pic>
        <p:nvPicPr>
          <p:cNvPr id="1026" name="Picture 2" descr="Elmo Fire GIFs - Find &amp; Share on GIPHY">
            <a:extLst>
              <a:ext uri="{FF2B5EF4-FFF2-40B4-BE49-F238E27FC236}">
                <a16:creationId xmlns:a16="http://schemas.microsoft.com/office/drawing/2014/main" id="{7D6437F5-29EB-88BD-D095-26F1E3847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0207">
            <a:off x="5222771" y="1170782"/>
            <a:ext cx="3510578" cy="239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848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 Join Summary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>
          <a:xfrm>
            <a:off x="1600200" y="819150"/>
            <a:ext cx="6400800" cy="4171950"/>
          </a:xfrm>
        </p:spPr>
        <p:txBody>
          <a:bodyPr/>
          <a:lstStyle/>
          <a:p>
            <a:r>
              <a:rPr lang="en-US" b="1" dirty="0"/>
              <a:t>Key Takeaways</a:t>
            </a:r>
          </a:p>
          <a:p>
            <a:pPr lvl="1"/>
            <a:r>
              <a:rPr lang="en-US" dirty="0">
                <a:ea typeface="Proxima Nova Regular" charset="0"/>
              </a:rPr>
              <a:t>Pick the smaller table as the outer table.</a:t>
            </a:r>
          </a:p>
          <a:p>
            <a:pPr lvl="1"/>
            <a:r>
              <a:rPr lang="en-US" dirty="0">
                <a:ea typeface="Proxima Nova Regular" charset="0"/>
              </a:rPr>
              <a:t>Buffer as much of the outer table in memory as possible.</a:t>
            </a:r>
          </a:p>
          <a:p>
            <a:pPr lvl="1"/>
            <a:r>
              <a:rPr lang="en-US" dirty="0">
                <a:ea typeface="Proxima Nova Regular" charset="0"/>
              </a:rPr>
              <a:t>Loop over the inner table (or use an index).</a:t>
            </a:r>
          </a:p>
          <a:p>
            <a:endParaRPr lang="en-US" sz="1200" dirty="0"/>
          </a:p>
          <a:p>
            <a:r>
              <a:rPr lang="en-US" b="1" dirty="0"/>
              <a:t>Algorithms</a:t>
            </a:r>
          </a:p>
          <a:p>
            <a:pPr lvl="1"/>
            <a:r>
              <a:rPr lang="en-US" dirty="0"/>
              <a:t>Naïve</a:t>
            </a:r>
          </a:p>
          <a:p>
            <a:pPr lvl="1"/>
            <a:r>
              <a:rPr lang="en-US" dirty="0"/>
              <a:t>Block</a:t>
            </a:r>
          </a:p>
          <a:p>
            <a:pPr lvl="1"/>
            <a:r>
              <a:rPr lang="en-US" dirty="0"/>
              <a:t>Index</a:t>
            </a:r>
          </a:p>
          <a:p>
            <a:pPr lvl="1"/>
            <a:endParaRPr lang="en-US" dirty="0"/>
          </a:p>
          <a:p>
            <a:pPr marL="0" lvl="1" indent="0">
              <a:buNone/>
            </a:pPr>
            <a:r>
              <a:rPr lang="en-US" sz="2400" b="1" dirty="0"/>
              <a:t>What to improve?</a:t>
            </a:r>
          </a:p>
          <a:p>
            <a:pPr marL="0" lvl="1" indent="0">
              <a:buNone/>
            </a:pPr>
            <a:r>
              <a:rPr lang="en-US" dirty="0"/>
              <a:t>Index-based method didn't "glue together" the index and the algorithm.  Need to </a:t>
            </a:r>
            <a:r>
              <a:rPr lang="en-US" b="1" dirty="0"/>
              <a:t>jointly optimize</a:t>
            </a:r>
            <a:r>
              <a:rPr lang="en-US" dirty="0"/>
              <a:t> algorithm and data structure.</a:t>
            </a:r>
          </a:p>
          <a:p>
            <a:pPr lvl="1"/>
            <a:endParaRPr lang="en-US" dirty="0"/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17EE7E78-2DF7-5BCD-8D77-398026D340D4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469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Sort-Merge Join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Phase #1: Sort</a:t>
            </a:r>
          </a:p>
          <a:p>
            <a:pPr lvl="1"/>
            <a:r>
              <a:rPr lang="en-US" dirty="0">
                <a:ea typeface="Proxima Nova Regular" charset="0"/>
              </a:rPr>
              <a:t>Sort both tables on the join key(s).</a:t>
            </a:r>
          </a:p>
          <a:p>
            <a:pPr lvl="1"/>
            <a:r>
              <a:rPr lang="en-US" dirty="0">
                <a:ea typeface="Proxima Nova Regular" charset="0"/>
              </a:rPr>
              <a:t>You can use any appropriate sort algorithm</a:t>
            </a:r>
          </a:p>
          <a:p>
            <a:pPr lvl="1"/>
            <a:r>
              <a:rPr lang="en-US" dirty="0">
                <a:ea typeface="Proxima Nova Regular" charset="0"/>
              </a:rPr>
              <a:t>These phases are distinct from the sort/merge phases of an external merge sort, from the previous class</a:t>
            </a:r>
          </a:p>
          <a:p>
            <a:endParaRPr lang="en-US" sz="1200" dirty="0"/>
          </a:p>
          <a:p>
            <a:r>
              <a:rPr lang="en-US" b="1" dirty="0"/>
              <a:t>Phase #2: Merge</a:t>
            </a:r>
          </a:p>
          <a:p>
            <a:pPr lvl="1"/>
            <a:r>
              <a:rPr lang="en-US" dirty="0"/>
              <a:t>Step through the two sorted tables with cursors and emit matching tuples.</a:t>
            </a:r>
          </a:p>
          <a:p>
            <a:pPr lvl="1"/>
            <a:r>
              <a:rPr lang="en-US" dirty="0"/>
              <a:t>May need to backtrack to handle duplicates</a:t>
            </a:r>
          </a:p>
          <a:p>
            <a:endParaRPr lang="en-US" dirty="0">
              <a:ea typeface="Proxima Nova Regular" charset="0"/>
            </a:endParaRPr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72F827C2-E92E-C695-A3DA-6BB8B5FBA030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61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Sort-Merge Join</a:t>
            </a: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4D50F1E3-02AB-4F72-BBCF-C5CA35F21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973" y="1123951"/>
            <a:ext cx="1282402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R(</a:t>
            </a:r>
            <a:r>
              <a:rPr lang="en-US" dirty="0" err="1">
                <a:solidFill>
                  <a:schemeClr val="accent1"/>
                </a:solidFill>
              </a:rPr>
              <a:t>id,name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0781B96A-8F45-491F-988D-29B726FFA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174" y="1123950"/>
            <a:ext cx="2180084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S(</a:t>
            </a:r>
            <a:r>
              <a:rPr lang="en-US" dirty="0" err="1">
                <a:solidFill>
                  <a:schemeClr val="accent1"/>
                </a:solidFill>
              </a:rPr>
              <a:t>id,value,cdate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graphicFrame>
        <p:nvGraphicFramePr>
          <p:cNvPr id="32" name="R-Table UNSORTED">
            <a:extLst>
              <a:ext uri="{FF2B5EF4-FFF2-40B4-BE49-F238E27FC236}">
                <a16:creationId xmlns:a16="http://schemas.microsoft.com/office/drawing/2014/main" id="{4607930A-BBCB-40AD-982B-A3BE5DAB5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8436"/>
              </p:ext>
            </p:extLst>
          </p:nvPr>
        </p:nvGraphicFramePr>
        <p:xfrm>
          <a:off x="775336" y="1448486"/>
          <a:ext cx="1393676" cy="224942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name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600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MethodMan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968904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Andy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98129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300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ODB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479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RZA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43514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Ghostface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92040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783054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Raekwon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855761"/>
                  </a:ext>
                </a:extLst>
              </a:tr>
            </a:tbl>
          </a:graphicData>
        </a:graphic>
      </p:graphicFrame>
      <p:graphicFrame>
        <p:nvGraphicFramePr>
          <p:cNvPr id="33" name="S-Table UNSORTED">
            <a:extLst>
              <a:ext uri="{FF2B5EF4-FFF2-40B4-BE49-F238E27FC236}">
                <a16:creationId xmlns:a16="http://schemas.microsoft.com/office/drawing/2014/main" id="{A3D7682E-6C42-4B51-99D7-3CFD35F75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446886"/>
              </p:ext>
            </p:extLst>
          </p:nvPr>
        </p:nvGraphicFramePr>
        <p:xfrm>
          <a:off x="3429000" y="1448486"/>
          <a:ext cx="1828800" cy="14996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46">
                  <a:extLst>
                    <a:ext uri="{9D8B030D-6E8A-4147-A177-3AD203B41FA5}">
                      <a16:colId xmlns:a16="http://schemas.microsoft.com/office/drawing/2014/main" val="2284095395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value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cdate</a:t>
                      </a:r>
                      <a:endParaRPr lang="en-US" sz="14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2222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7777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pPr marL="0" marR="0" algn="l" hangingPunct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276517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6666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pPr marL="0" marR="0" algn="l" hangingPunct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742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9999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pPr marL="0" marR="0" algn="l" hangingPunct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82016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8888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pPr marL="0" marR="0" algn="l" hangingPunct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017937"/>
                  </a:ext>
                </a:extLst>
              </a:tr>
            </a:tbl>
          </a:graphicData>
        </a:graphic>
      </p:graphicFrame>
      <p:graphicFrame>
        <p:nvGraphicFramePr>
          <p:cNvPr id="16" name="R-Table SORTED">
            <a:extLst>
              <a:ext uri="{FF2B5EF4-FFF2-40B4-BE49-F238E27FC236}">
                <a16:creationId xmlns:a16="http://schemas.microsoft.com/office/drawing/2014/main" id="{F4B56487-1923-47FA-93B9-041CC5A16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294747"/>
              </p:ext>
            </p:extLst>
          </p:nvPr>
        </p:nvGraphicFramePr>
        <p:xfrm>
          <a:off x="775336" y="1448486"/>
          <a:ext cx="1393676" cy="224942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0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name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Andy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968904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196919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300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ODB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398129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Raekwon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59479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RZA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43514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600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MethodMan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920408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Ghostface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855761"/>
                  </a:ext>
                </a:extLst>
              </a:tr>
            </a:tbl>
          </a:graphicData>
        </a:graphic>
      </p:graphicFrame>
      <p:graphicFrame>
        <p:nvGraphicFramePr>
          <p:cNvPr id="17" name="S-Table SORTED">
            <a:extLst>
              <a:ext uri="{FF2B5EF4-FFF2-40B4-BE49-F238E27FC236}">
                <a16:creationId xmlns:a16="http://schemas.microsoft.com/office/drawing/2014/main" id="{A2864666-2C90-46D8-8A97-15D1B96C8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93386"/>
              </p:ext>
            </p:extLst>
          </p:nvPr>
        </p:nvGraphicFramePr>
        <p:xfrm>
          <a:off x="3429000" y="1448486"/>
          <a:ext cx="1828800" cy="14996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146">
                  <a:extLst>
                    <a:ext uri="{9D8B030D-6E8A-4147-A177-3AD203B41FA5}">
                      <a16:colId xmlns:a16="http://schemas.microsoft.com/office/drawing/2014/main" val="2284095395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value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cdate</a:t>
                      </a:r>
                      <a:endParaRPr lang="en-US" sz="14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2222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9999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pPr marL="0" marR="0" algn="l" hangingPunct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276517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8888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pPr marL="0" marR="0" algn="l" hangingPunct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7420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6666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pPr marL="0" marR="0" algn="l" hangingPunct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182016"/>
                  </a:ext>
                </a:extLst>
              </a:tr>
              <a:tr h="71384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7777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pPr marL="0" marR="0" algn="l" hangingPunct="0">
                          <a:spcBef>
                            <a:spcPts val="0"/>
                          </a:spcBef>
                          <a:spcAft>
                            <a:spcPts val="0"/>
                          </a:spcAft>
                        </a:p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0017937"/>
                  </a:ext>
                </a:extLst>
              </a:tr>
            </a:tbl>
          </a:graphicData>
        </a:graphic>
      </p:graphicFrame>
      <p:grpSp>
        <p:nvGrpSpPr>
          <p:cNvPr id="3" name="SORT-R">
            <a:extLst>
              <a:ext uri="{FF2B5EF4-FFF2-40B4-BE49-F238E27FC236}">
                <a16:creationId xmlns:a16="http://schemas.microsoft.com/office/drawing/2014/main" id="{53730F50-8975-4A6B-8D09-9D983A33164E}"/>
              </a:ext>
            </a:extLst>
          </p:cNvPr>
          <p:cNvGrpSpPr/>
          <p:nvPr/>
        </p:nvGrpSpPr>
        <p:grpSpPr>
          <a:xfrm>
            <a:off x="713197" y="3746500"/>
            <a:ext cx="543418" cy="730534"/>
            <a:chOff x="852261" y="4156138"/>
            <a:chExt cx="543418" cy="730534"/>
          </a:xfrm>
        </p:grpSpPr>
        <p:sp>
          <p:nvSpPr>
            <p:cNvPr id="14" name="Arrow">
              <a:extLst>
                <a:ext uri="{FF2B5EF4-FFF2-40B4-BE49-F238E27FC236}">
                  <a16:creationId xmlns:a16="http://schemas.microsoft.com/office/drawing/2014/main" id="{47098100-46C7-42BA-A133-8A931ECAD0FD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941091" y="4129447"/>
              <a:ext cx="365760" cy="41914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dLabel">
              <a:extLst>
                <a:ext uri="{FF2B5EF4-FFF2-40B4-BE49-F238E27FC236}">
                  <a16:creationId xmlns:a16="http://schemas.microsoft.com/office/drawing/2014/main" id="{593854F7-A5ED-4B4E-8AC6-33737BD8D7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261" y="4545040"/>
              <a:ext cx="543418" cy="34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EF3E42"/>
                  </a:solidFill>
                  <a:effectLst/>
                  <a:uLnTx/>
                  <a:uFillTx/>
                  <a:latin typeface="Proxima Nova Rg" panose="02000506030000020004" pitchFamily="50" charset="0"/>
                  <a:ea typeface="Proxima Nova Regular" charset="0"/>
                </a:defRPr>
              </a:lvl1pPr>
              <a:lvl2pPr marL="742950" indent="-285750">
                <a:defRPr sz="2800" u="sng">
                  <a:latin typeface="Times New Roman" pitchFamily="18" charset="0"/>
                  <a:ea typeface="ＭＳ Ｐゴシック" charset="-128"/>
                </a:defRPr>
              </a:lvl2pPr>
              <a:lvl3pPr marL="1143000" indent="-228600">
                <a:defRPr sz="2800" u="sng">
                  <a:latin typeface="Times New Roman" pitchFamily="18" charset="0"/>
                  <a:ea typeface="ＭＳ Ｐゴシック" charset="-128"/>
                </a:defRPr>
              </a:lvl3pPr>
              <a:lvl4pPr marL="1600200" indent="-228600">
                <a:defRPr sz="2800" u="sng">
                  <a:latin typeface="Times New Roman" pitchFamily="18" charset="0"/>
                  <a:ea typeface="ＭＳ Ｐゴシック" charset="-128"/>
                </a:defRPr>
              </a:lvl4pPr>
              <a:lvl5pPr marL="2057400" indent="-228600">
                <a:defRPr sz="2800" u="sng">
                  <a:latin typeface="Times New Roman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r">
                <a:lnSpc>
                  <a:spcPct val="90000"/>
                </a:lnSpc>
              </a:pPr>
              <a:r>
                <a:rPr lang="en-US" i="1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Sort!</a:t>
              </a:r>
              <a:endParaRPr lang="en-US" b="0" dirty="0">
                <a:solidFill>
                  <a:schemeClr val="accent1"/>
                </a:solidFill>
                <a:latin typeface="Crimson Text" panose="02000503000000000000" pitchFamily="2" charset="0"/>
              </a:endParaRPr>
            </a:p>
          </p:txBody>
        </p:sp>
      </p:grpSp>
      <p:grpSp>
        <p:nvGrpSpPr>
          <p:cNvPr id="23" name="SORT-S">
            <a:extLst>
              <a:ext uri="{FF2B5EF4-FFF2-40B4-BE49-F238E27FC236}">
                <a16:creationId xmlns:a16="http://schemas.microsoft.com/office/drawing/2014/main" id="{06BA62CE-3C64-428C-AD17-AC90AF1B3BC9}"/>
              </a:ext>
            </a:extLst>
          </p:cNvPr>
          <p:cNvGrpSpPr/>
          <p:nvPr/>
        </p:nvGrpSpPr>
        <p:grpSpPr>
          <a:xfrm>
            <a:off x="3364283" y="3066403"/>
            <a:ext cx="543418" cy="730534"/>
            <a:chOff x="852261" y="4156138"/>
            <a:chExt cx="543418" cy="730534"/>
          </a:xfrm>
        </p:grpSpPr>
        <p:sp>
          <p:nvSpPr>
            <p:cNvPr id="24" name="Arrow">
              <a:extLst>
                <a:ext uri="{FF2B5EF4-FFF2-40B4-BE49-F238E27FC236}">
                  <a16:creationId xmlns:a16="http://schemas.microsoft.com/office/drawing/2014/main" id="{F8234768-96E7-4AC4-B4CE-73915DF65520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941091" y="4129447"/>
              <a:ext cx="365760" cy="419142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edLabel">
              <a:extLst>
                <a:ext uri="{FF2B5EF4-FFF2-40B4-BE49-F238E27FC236}">
                  <a16:creationId xmlns:a16="http://schemas.microsoft.com/office/drawing/2014/main" id="{D9063B93-F068-4B7C-BDB1-CD318830ED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2261" y="4545040"/>
              <a:ext cx="543418" cy="34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defPPr>
                <a:defRPr lang="en-US"/>
              </a:defPPr>
              <a:lvl1pPr marR="0" lvl="0" indent="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EF3E42"/>
                  </a:solidFill>
                  <a:effectLst/>
                  <a:uLnTx/>
                  <a:uFillTx/>
                  <a:latin typeface="Proxima Nova Rg" panose="02000506030000020004" pitchFamily="50" charset="0"/>
                  <a:ea typeface="Proxima Nova Regular" charset="0"/>
                </a:defRPr>
              </a:lvl1pPr>
              <a:lvl2pPr marL="742950" indent="-285750">
                <a:defRPr sz="2800" u="sng">
                  <a:latin typeface="Times New Roman" pitchFamily="18" charset="0"/>
                  <a:ea typeface="ＭＳ Ｐゴシック" charset="-128"/>
                </a:defRPr>
              </a:lvl2pPr>
              <a:lvl3pPr marL="1143000" indent="-228600">
                <a:defRPr sz="2800" u="sng">
                  <a:latin typeface="Times New Roman" pitchFamily="18" charset="0"/>
                  <a:ea typeface="ＭＳ Ｐゴシック" charset="-128"/>
                </a:defRPr>
              </a:lvl3pPr>
              <a:lvl4pPr marL="1600200" indent="-228600">
                <a:defRPr sz="2800" u="sng">
                  <a:latin typeface="Times New Roman" pitchFamily="18" charset="0"/>
                  <a:ea typeface="ＭＳ Ｐゴシック" charset="-128"/>
                </a:defRPr>
              </a:lvl4pPr>
              <a:lvl5pPr marL="2057400" indent="-228600">
                <a:defRPr sz="2800" u="sng">
                  <a:latin typeface="Times New Roman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r">
                <a:lnSpc>
                  <a:spcPct val="90000"/>
                </a:lnSpc>
              </a:pPr>
              <a:r>
                <a:rPr lang="en-US" i="1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Sort!</a:t>
              </a:r>
              <a:endParaRPr lang="en-US" b="0" dirty="0">
                <a:solidFill>
                  <a:schemeClr val="accent1"/>
                </a:solidFill>
                <a:latin typeface="Crimson Text" panose="02000503000000000000" pitchFamily="2" charset="0"/>
              </a:endParaRPr>
            </a:p>
          </p:txBody>
        </p:sp>
      </p:grpSp>
      <p:sp>
        <p:nvSpPr>
          <p:cNvPr id="26" name="R-Arrow">
            <a:extLst>
              <a:ext uri="{FF2B5EF4-FFF2-40B4-BE49-F238E27FC236}">
                <a16:creationId xmlns:a16="http://schemas.microsoft.com/office/drawing/2014/main" id="{076334B9-B70C-4795-92DE-B16C4532DD1F}"/>
              </a:ext>
            </a:extLst>
          </p:cNvPr>
          <p:cNvSpPr>
            <a:spLocks noChangeAspect="1"/>
          </p:cNvSpPr>
          <p:nvPr/>
        </p:nvSpPr>
        <p:spPr>
          <a:xfrm>
            <a:off x="381000" y="1600886"/>
            <a:ext cx="365760" cy="41914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7" name="S-Arrow">
            <a:extLst>
              <a:ext uri="{FF2B5EF4-FFF2-40B4-BE49-F238E27FC236}">
                <a16:creationId xmlns:a16="http://schemas.microsoft.com/office/drawing/2014/main" id="{F0AFDB78-E09B-4A14-840D-6BB0A3CE0AD4}"/>
              </a:ext>
            </a:extLst>
          </p:cNvPr>
          <p:cNvSpPr>
            <a:spLocks noChangeAspect="1"/>
          </p:cNvSpPr>
          <p:nvPr/>
        </p:nvSpPr>
        <p:spPr>
          <a:xfrm>
            <a:off x="3019226" y="1578660"/>
            <a:ext cx="365760" cy="41914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8" name="Highlight (R 100)">
            <a:extLst>
              <a:ext uri="{FF2B5EF4-FFF2-40B4-BE49-F238E27FC236}">
                <a16:creationId xmlns:a16="http://schemas.microsoft.com/office/drawing/2014/main" id="{C1F7CCF6-A22F-4EA4-9F92-E9CBAA409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" y="1704304"/>
            <a:ext cx="533401" cy="234626"/>
          </a:xfrm>
          <a:prstGeom prst="roundRect">
            <a:avLst>
              <a:gd name="adj" fmla="val 1802"/>
            </a:avLst>
          </a:prstGeom>
          <a:noFill/>
          <a:ln w="3810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 dirty="0"/>
          </a:p>
        </p:txBody>
      </p:sp>
      <p:sp>
        <p:nvSpPr>
          <p:cNvPr id="37" name="Highlight Box">
            <a:extLst>
              <a:ext uri="{FF2B5EF4-FFF2-40B4-BE49-F238E27FC236}">
                <a16:creationId xmlns:a16="http://schemas.microsoft.com/office/drawing/2014/main" id="{AFECBC56-E291-4250-A560-8794B4EA3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421" y="1712610"/>
            <a:ext cx="383579" cy="234626"/>
          </a:xfrm>
          <a:prstGeom prst="roundRect">
            <a:avLst>
              <a:gd name="adj" fmla="val 1802"/>
            </a:avLst>
          </a:prstGeom>
          <a:noFill/>
          <a:ln w="3810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 dirty="0"/>
          </a:p>
        </p:txBody>
      </p: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17FBDEE9-F489-431B-A992-CDA564871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686554"/>
              </p:ext>
            </p:extLst>
          </p:nvPr>
        </p:nvGraphicFramePr>
        <p:xfrm>
          <a:off x="5707380" y="3125281"/>
          <a:ext cx="3276600" cy="24993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203257582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3903318437"/>
                    </a:ext>
                  </a:extLst>
                </a:gridCol>
                <a:gridCol w="936171">
                  <a:extLst>
                    <a:ext uri="{9D8B030D-6E8A-4147-A177-3AD203B41FA5}">
                      <a16:colId xmlns:a16="http://schemas.microsoft.com/office/drawing/2014/main" val="2284095395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R.id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R.name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Inconsolata" panose="00000509000000000000" pitchFamily="49" charset="0"/>
                        </a:rPr>
                        <a:t>S.id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S.value</a:t>
                      </a:r>
                      <a:endParaRPr lang="en-US" sz="14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latin typeface="Inconsolata" panose="00000509000000000000" pitchFamily="49" charset="0"/>
                        </a:rPr>
                        <a:t>S.cdate</a:t>
                      </a:r>
                      <a:endParaRPr lang="en-US" sz="1400" dirty="0">
                        <a:latin typeface="Inconsolata" panose="00000509000000000000" pitchFamily="49" charset="0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Highlight Box">
            <a:extLst>
              <a:ext uri="{FF2B5EF4-FFF2-40B4-BE49-F238E27FC236}">
                <a16:creationId xmlns:a16="http://schemas.microsoft.com/office/drawing/2014/main" id="{926F60FA-0E81-4C1F-9B66-5D58A6C11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421" y="1960260"/>
            <a:ext cx="383579" cy="234626"/>
          </a:xfrm>
          <a:prstGeom prst="roundRect">
            <a:avLst>
              <a:gd name="adj" fmla="val 1802"/>
            </a:avLst>
          </a:prstGeom>
          <a:noFill/>
          <a:ln w="3810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 dirty="0"/>
          </a:p>
        </p:txBody>
      </p:sp>
      <p:graphicFrame>
        <p:nvGraphicFramePr>
          <p:cNvPr id="45" name="OutRow1">
            <a:extLst>
              <a:ext uri="{FF2B5EF4-FFF2-40B4-BE49-F238E27FC236}">
                <a16:creationId xmlns:a16="http://schemas.microsoft.com/office/drawing/2014/main" id="{6FBD2486-154D-49CC-A8E8-D063EFF03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630387"/>
              </p:ext>
            </p:extLst>
          </p:nvPr>
        </p:nvGraphicFramePr>
        <p:xfrm>
          <a:off x="5707380" y="3380414"/>
          <a:ext cx="3276600" cy="24993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203257582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3903318437"/>
                    </a:ext>
                  </a:extLst>
                </a:gridCol>
                <a:gridCol w="936171">
                  <a:extLst>
                    <a:ext uri="{9D8B030D-6E8A-4147-A177-3AD203B41FA5}">
                      <a16:colId xmlns:a16="http://schemas.microsoft.com/office/drawing/2014/main" val="2284095395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Andy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2222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937781"/>
                  </a:ext>
                </a:extLst>
              </a:tr>
            </a:tbl>
          </a:graphicData>
        </a:graphic>
      </p:graphicFrame>
      <p:graphicFrame>
        <p:nvGraphicFramePr>
          <p:cNvPr id="46" name="OutRow2">
            <a:extLst>
              <a:ext uri="{FF2B5EF4-FFF2-40B4-BE49-F238E27FC236}">
                <a16:creationId xmlns:a16="http://schemas.microsoft.com/office/drawing/2014/main" id="{04D6D51D-9FB2-4842-8CE9-63BD77B2B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083461"/>
              </p:ext>
            </p:extLst>
          </p:nvPr>
        </p:nvGraphicFramePr>
        <p:xfrm>
          <a:off x="5707380" y="3630995"/>
          <a:ext cx="3276600" cy="24993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203257582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3903318437"/>
                    </a:ext>
                  </a:extLst>
                </a:gridCol>
                <a:gridCol w="936171">
                  <a:extLst>
                    <a:ext uri="{9D8B030D-6E8A-4147-A177-3AD203B41FA5}">
                      <a16:colId xmlns:a16="http://schemas.microsoft.com/office/drawing/2014/main" val="2284095395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100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Andy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9999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937781"/>
                  </a:ext>
                </a:extLst>
              </a:tr>
            </a:tbl>
          </a:graphicData>
        </a:graphic>
      </p:graphicFrame>
      <p:graphicFrame>
        <p:nvGraphicFramePr>
          <p:cNvPr id="47" name="OutRow3">
            <a:extLst>
              <a:ext uri="{FF2B5EF4-FFF2-40B4-BE49-F238E27FC236}">
                <a16:creationId xmlns:a16="http://schemas.microsoft.com/office/drawing/2014/main" id="{8AE045EF-83F9-45B6-9075-08D8B921E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596243"/>
              </p:ext>
            </p:extLst>
          </p:nvPr>
        </p:nvGraphicFramePr>
        <p:xfrm>
          <a:off x="5707380" y="3880931"/>
          <a:ext cx="3276600" cy="24993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203257582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3903318437"/>
                    </a:ext>
                  </a:extLst>
                </a:gridCol>
                <a:gridCol w="936171">
                  <a:extLst>
                    <a:ext uri="{9D8B030D-6E8A-4147-A177-3AD203B41FA5}">
                      <a16:colId xmlns:a16="http://schemas.microsoft.com/office/drawing/2014/main" val="2284095395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GZA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8888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937781"/>
                  </a:ext>
                </a:extLst>
              </a:tr>
            </a:tbl>
          </a:graphicData>
        </a:graphic>
      </p:graphicFrame>
      <p:graphicFrame>
        <p:nvGraphicFramePr>
          <p:cNvPr id="38" name="OutRow4">
            <a:extLst>
              <a:ext uri="{FF2B5EF4-FFF2-40B4-BE49-F238E27FC236}">
                <a16:creationId xmlns:a16="http://schemas.microsoft.com/office/drawing/2014/main" id="{571F6EB3-FFFD-4361-AC84-5F359D9FD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988017"/>
              </p:ext>
            </p:extLst>
          </p:nvPr>
        </p:nvGraphicFramePr>
        <p:xfrm>
          <a:off x="5707380" y="4129649"/>
          <a:ext cx="3276600" cy="24993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203257582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3903318437"/>
                    </a:ext>
                  </a:extLst>
                </a:gridCol>
                <a:gridCol w="936171">
                  <a:extLst>
                    <a:ext uri="{9D8B030D-6E8A-4147-A177-3AD203B41FA5}">
                      <a16:colId xmlns:a16="http://schemas.microsoft.com/office/drawing/2014/main" val="2284095395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GZA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8888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937781"/>
                  </a:ext>
                </a:extLst>
              </a:tr>
            </a:tbl>
          </a:graphicData>
        </a:graphic>
      </p:graphicFrame>
      <p:graphicFrame>
        <p:nvGraphicFramePr>
          <p:cNvPr id="48" name="OutRow5">
            <a:extLst>
              <a:ext uri="{FF2B5EF4-FFF2-40B4-BE49-F238E27FC236}">
                <a16:creationId xmlns:a16="http://schemas.microsoft.com/office/drawing/2014/main" id="{4EE3B63E-EDAB-4D64-B173-A79B559EF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939383"/>
              </p:ext>
            </p:extLst>
          </p:nvPr>
        </p:nvGraphicFramePr>
        <p:xfrm>
          <a:off x="5707380" y="4379585"/>
          <a:ext cx="3276600" cy="24993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203257582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3903318437"/>
                    </a:ext>
                  </a:extLst>
                </a:gridCol>
                <a:gridCol w="936171">
                  <a:extLst>
                    <a:ext uri="{9D8B030D-6E8A-4147-A177-3AD203B41FA5}">
                      <a16:colId xmlns:a16="http://schemas.microsoft.com/office/drawing/2014/main" val="2284095395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400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Raekwon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200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6666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937781"/>
                  </a:ext>
                </a:extLst>
              </a:tr>
            </a:tbl>
          </a:graphicData>
        </a:graphic>
      </p:graphicFrame>
      <p:graphicFrame>
        <p:nvGraphicFramePr>
          <p:cNvPr id="49" name="OutRow6">
            <a:extLst>
              <a:ext uri="{FF2B5EF4-FFF2-40B4-BE49-F238E27FC236}">
                <a16:creationId xmlns:a16="http://schemas.microsoft.com/office/drawing/2014/main" id="{1043CDBE-DF7E-4BF2-8AA1-4D4E5DD33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52461"/>
              </p:ext>
            </p:extLst>
          </p:nvPr>
        </p:nvGraphicFramePr>
        <p:xfrm>
          <a:off x="5707380" y="4627932"/>
          <a:ext cx="3276600" cy="24993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203257582"/>
                    </a:ext>
                  </a:extLst>
                </a:gridCol>
                <a:gridCol w="702129">
                  <a:extLst>
                    <a:ext uri="{9D8B030D-6E8A-4147-A177-3AD203B41FA5}">
                      <a16:colId xmlns:a16="http://schemas.microsoft.com/office/drawing/2014/main" val="3903318437"/>
                    </a:ext>
                  </a:extLst>
                </a:gridCol>
                <a:gridCol w="936171">
                  <a:extLst>
                    <a:ext uri="{9D8B030D-6E8A-4147-A177-3AD203B41FA5}">
                      <a16:colId xmlns:a16="http://schemas.microsoft.com/office/drawing/2014/main" val="2284095395"/>
                    </a:ext>
                  </a:extLst>
                </a:gridCol>
              </a:tblGrid>
              <a:tr h="95116"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</a:rPr>
                        <a:t>RZA</a:t>
                      </a:r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500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7777</a:t>
                      </a: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fld id="{9E3E5A7D-20F4-4312-BA16-3D29DF143676}" type="datetime1">
                        <a:rPr lang="en-US" sz="1400" smtClean="0">
                          <a:latin typeface="Inconsolata" panose="00000509000000000000" pitchFamily="49" charset="0"/>
                          <a:ea typeface="Times New Roman"/>
                          <a:cs typeface="Times New Roman"/>
                        </a:rPr>
                        <a:t>10/10/25</a:t>
                      </a:fld>
                      <a:endParaRPr lang="en-US" sz="1400" dirty="0">
                        <a:latin typeface="Inconsolata" panose="00000509000000000000" pitchFamily="49" charset="0"/>
                        <a:ea typeface="Times New Roman"/>
                        <a:cs typeface="Times New Roman"/>
                      </a:endParaRPr>
                    </a:p>
                  </a:txBody>
                  <a:tcPr marL="27432" marR="27432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3937781"/>
                  </a:ext>
                </a:extLst>
              </a:tr>
            </a:tbl>
          </a:graphicData>
        </a:graphic>
      </p:graphicFrame>
      <p:sp>
        <p:nvSpPr>
          <p:cNvPr id="50" name="Text Box 10">
            <a:extLst>
              <a:ext uri="{FF2B5EF4-FFF2-40B4-BE49-F238E27FC236}">
                <a16:creationId xmlns:a16="http://schemas.microsoft.com/office/drawing/2014/main" id="{2744B957-A289-43B6-B3FF-D2CA8A229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2118" y="2788313"/>
            <a:ext cx="1667124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Output Buffer</a:t>
            </a:r>
          </a:p>
        </p:txBody>
      </p:sp>
      <p:sp>
        <p:nvSpPr>
          <p:cNvPr id="59" name="Highlight Box">
            <a:extLst>
              <a:ext uri="{FF2B5EF4-FFF2-40B4-BE49-F238E27FC236}">
                <a16:creationId xmlns:a16="http://schemas.microsoft.com/office/drawing/2014/main" id="{3AC3DD77-A557-4A7A-87FB-FA826C45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027" y="1454008"/>
            <a:ext cx="383579" cy="1494094"/>
          </a:xfrm>
          <a:prstGeom prst="roundRect">
            <a:avLst>
              <a:gd name="adj" fmla="val 1802"/>
            </a:avLst>
          </a:prstGeom>
          <a:noFill/>
          <a:ln w="3810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 dirty="0"/>
          </a:p>
        </p:txBody>
      </p:sp>
      <p:sp>
        <p:nvSpPr>
          <p:cNvPr id="51" name="Highlight(S200)">
            <a:extLst>
              <a:ext uri="{FF2B5EF4-FFF2-40B4-BE49-F238E27FC236}">
                <a16:creationId xmlns:a16="http://schemas.microsoft.com/office/drawing/2014/main" id="{9490727B-435E-467C-AF44-A6263A1F7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421" y="2208676"/>
            <a:ext cx="383579" cy="234626"/>
          </a:xfrm>
          <a:prstGeom prst="roundRect">
            <a:avLst>
              <a:gd name="adj" fmla="val 1802"/>
            </a:avLst>
          </a:prstGeom>
          <a:noFill/>
          <a:ln w="3810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 dirty="0"/>
          </a:p>
        </p:txBody>
      </p:sp>
      <p:sp>
        <p:nvSpPr>
          <p:cNvPr id="52" name="Highlight(R200 1)">
            <a:extLst>
              <a:ext uri="{FF2B5EF4-FFF2-40B4-BE49-F238E27FC236}">
                <a16:creationId xmlns:a16="http://schemas.microsoft.com/office/drawing/2014/main" id="{2926FF14-9827-4BE4-96FE-FCF963337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5" y="1960122"/>
            <a:ext cx="533401" cy="234626"/>
          </a:xfrm>
          <a:prstGeom prst="roundRect">
            <a:avLst>
              <a:gd name="adj" fmla="val 1802"/>
            </a:avLst>
          </a:prstGeom>
          <a:noFill/>
          <a:ln w="3810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 dirty="0"/>
          </a:p>
        </p:txBody>
      </p:sp>
      <p:sp>
        <p:nvSpPr>
          <p:cNvPr id="54" name="Highlight(R200 2)">
            <a:extLst>
              <a:ext uri="{FF2B5EF4-FFF2-40B4-BE49-F238E27FC236}">
                <a16:creationId xmlns:a16="http://schemas.microsoft.com/office/drawing/2014/main" id="{E4947CDD-9178-45AD-A3AD-536123AC2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4" y="2213604"/>
            <a:ext cx="533401" cy="234626"/>
          </a:xfrm>
          <a:prstGeom prst="roundRect">
            <a:avLst>
              <a:gd name="adj" fmla="val 1802"/>
            </a:avLst>
          </a:prstGeom>
          <a:noFill/>
          <a:ln w="3810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 dirty="0"/>
          </a:p>
        </p:txBody>
      </p:sp>
      <p:sp>
        <p:nvSpPr>
          <p:cNvPr id="55" name="Highlight(S400)">
            <a:extLst>
              <a:ext uri="{FF2B5EF4-FFF2-40B4-BE49-F238E27FC236}">
                <a16:creationId xmlns:a16="http://schemas.microsoft.com/office/drawing/2014/main" id="{F00EEAB8-2811-447C-8835-AB894AC12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421" y="2451459"/>
            <a:ext cx="383579" cy="234626"/>
          </a:xfrm>
          <a:prstGeom prst="roundRect">
            <a:avLst>
              <a:gd name="adj" fmla="val 1802"/>
            </a:avLst>
          </a:prstGeom>
          <a:noFill/>
          <a:ln w="3810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 dirty="0"/>
          </a:p>
        </p:txBody>
      </p:sp>
      <p:sp>
        <p:nvSpPr>
          <p:cNvPr id="56" name="Highlight(R300)">
            <a:extLst>
              <a:ext uri="{FF2B5EF4-FFF2-40B4-BE49-F238E27FC236}">
                <a16:creationId xmlns:a16="http://schemas.microsoft.com/office/drawing/2014/main" id="{9C92E8DC-1AB7-4AB8-937D-C30C21DE0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4" y="2456199"/>
            <a:ext cx="533401" cy="234626"/>
          </a:xfrm>
          <a:prstGeom prst="roundRect">
            <a:avLst>
              <a:gd name="adj" fmla="val 1802"/>
            </a:avLst>
          </a:prstGeom>
          <a:noFill/>
          <a:ln w="3810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 dirty="0"/>
          </a:p>
        </p:txBody>
      </p:sp>
      <p:sp>
        <p:nvSpPr>
          <p:cNvPr id="57" name="Highlight(S500)">
            <a:extLst>
              <a:ext uri="{FF2B5EF4-FFF2-40B4-BE49-F238E27FC236}">
                <a16:creationId xmlns:a16="http://schemas.microsoft.com/office/drawing/2014/main" id="{11C5DC2C-FD1F-4359-ACB8-6D820F2B4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6420" y="2705060"/>
            <a:ext cx="383579" cy="234626"/>
          </a:xfrm>
          <a:prstGeom prst="roundRect">
            <a:avLst>
              <a:gd name="adj" fmla="val 1802"/>
            </a:avLst>
          </a:prstGeom>
          <a:noFill/>
          <a:ln w="3810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 dirty="0"/>
          </a:p>
        </p:txBody>
      </p:sp>
      <p:sp>
        <p:nvSpPr>
          <p:cNvPr id="58" name="Highlight(R400)">
            <a:extLst>
              <a:ext uri="{FF2B5EF4-FFF2-40B4-BE49-F238E27FC236}">
                <a16:creationId xmlns:a16="http://schemas.microsoft.com/office/drawing/2014/main" id="{8877F8D3-C48C-426D-982C-CAB71486A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3" y="2704048"/>
            <a:ext cx="533401" cy="234626"/>
          </a:xfrm>
          <a:prstGeom prst="roundRect">
            <a:avLst>
              <a:gd name="adj" fmla="val 1802"/>
            </a:avLst>
          </a:prstGeom>
          <a:noFill/>
          <a:ln w="3810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 dirty="0"/>
          </a:p>
        </p:txBody>
      </p:sp>
      <p:sp>
        <p:nvSpPr>
          <p:cNvPr id="60" name="Highlight Box">
            <a:extLst>
              <a:ext uri="{FF2B5EF4-FFF2-40B4-BE49-F238E27FC236}">
                <a16:creationId xmlns:a16="http://schemas.microsoft.com/office/drawing/2014/main" id="{1A739A00-5E76-479E-B6BD-F3DF83532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6" y="1448485"/>
            <a:ext cx="533401" cy="2249424"/>
          </a:xfrm>
          <a:prstGeom prst="roundRect">
            <a:avLst>
              <a:gd name="adj" fmla="val 1802"/>
            </a:avLst>
          </a:prstGeom>
          <a:noFill/>
          <a:ln w="3810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 dirty="0"/>
          </a:p>
        </p:txBody>
      </p:sp>
      <p:sp>
        <p:nvSpPr>
          <p:cNvPr id="40" name="Highlight(R500)">
            <a:extLst>
              <a:ext uri="{FF2B5EF4-FFF2-40B4-BE49-F238E27FC236}">
                <a16:creationId xmlns:a16="http://schemas.microsoft.com/office/drawing/2014/main" id="{4AE601CE-ADC1-4798-879D-C681A95BF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6" y="2948569"/>
            <a:ext cx="533401" cy="234626"/>
          </a:xfrm>
          <a:prstGeom prst="roundRect">
            <a:avLst>
              <a:gd name="adj" fmla="val 1802"/>
            </a:avLst>
          </a:prstGeom>
          <a:noFill/>
          <a:ln w="3810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 dirty="0"/>
          </a:p>
        </p:txBody>
      </p:sp>
      <p:sp>
        <p:nvSpPr>
          <p:cNvPr id="41" name="Highlight(R600)">
            <a:extLst>
              <a:ext uri="{FF2B5EF4-FFF2-40B4-BE49-F238E27FC236}">
                <a16:creationId xmlns:a16="http://schemas.microsoft.com/office/drawing/2014/main" id="{34D6431A-FF4C-4063-B284-A87262BEF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6" y="3203126"/>
            <a:ext cx="533401" cy="234626"/>
          </a:xfrm>
          <a:prstGeom prst="roundRect">
            <a:avLst>
              <a:gd name="adj" fmla="val 1802"/>
            </a:avLst>
          </a:prstGeom>
          <a:noFill/>
          <a:ln w="3810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 dirty="0"/>
          </a:p>
        </p:txBody>
      </p:sp>
      <p:sp>
        <p:nvSpPr>
          <p:cNvPr id="43" name="Text Box 4">
            <a:extLst>
              <a:ext uri="{FF2B5EF4-FFF2-40B4-BE49-F238E27FC236}">
                <a16:creationId xmlns:a16="http://schemas.microsoft.com/office/drawing/2014/main" id="{C91BA6F0-75E0-4D94-8746-52B08EFCE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113651"/>
            <a:ext cx="28956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000"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R.id,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S.cdate</a:t>
            </a: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JOIN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R.id = S.id</a:t>
            </a: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S.value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&gt; 100</a:t>
            </a:r>
          </a:p>
        </p:txBody>
      </p:sp>
      <p:sp>
        <p:nvSpPr>
          <p:cNvPr id="44" name="Highlight(R700)">
            <a:extLst>
              <a:ext uri="{FF2B5EF4-FFF2-40B4-BE49-F238E27FC236}">
                <a16:creationId xmlns:a16="http://schemas.microsoft.com/office/drawing/2014/main" id="{24ECE03D-3247-4674-96E5-AD13D67FB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336" y="3460411"/>
            <a:ext cx="533401" cy="234626"/>
          </a:xfrm>
          <a:prstGeom prst="roundRect">
            <a:avLst>
              <a:gd name="adj" fmla="val 1802"/>
            </a:avLst>
          </a:prstGeom>
          <a:noFill/>
          <a:ln w="3810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 dirty="0"/>
          </a:p>
        </p:txBody>
      </p: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FED1E2F8-1B70-E7E1-BCF3-5E1676A67CD0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CurrentValStart">
            <a:extLst>
              <a:ext uri="{FF2B5EF4-FFF2-40B4-BE49-F238E27FC236}">
                <a16:creationId xmlns:a16="http://schemas.microsoft.com/office/drawing/2014/main" id="{0F912B3B-C106-69EC-4DDA-EE34AA97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411" y="3174475"/>
            <a:ext cx="1255152" cy="31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i="1" u="none" dirty="0">
                <a:solidFill>
                  <a:schemeClr val="accent1"/>
                </a:solidFill>
                <a:latin typeface="+mn-lt"/>
                <a:ea typeface="Proxima Nova Regular" charset="0"/>
              </a:rPr>
              <a:t>Last Value:</a:t>
            </a:r>
            <a:endParaRPr kumimoji="0" lang="en-US" sz="1800" b="1" i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Proxima Nova Regular" charset="0"/>
            </a:endParaRPr>
          </a:p>
        </p:txBody>
      </p:sp>
      <p:sp>
        <p:nvSpPr>
          <p:cNvPr id="8" name="Val=200">
            <a:extLst>
              <a:ext uri="{FF2B5EF4-FFF2-40B4-BE49-F238E27FC236}">
                <a16:creationId xmlns:a16="http://schemas.microsoft.com/office/drawing/2014/main" id="{C3159B7F-1365-C019-69AD-655769B364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114" y="3052567"/>
            <a:ext cx="538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none" dirty="0">
                <a:solidFill>
                  <a:schemeClr val="accent1"/>
                </a:solidFill>
                <a:latin typeface="Inconsolata" panose="00000509000000000000" pitchFamily="49" charset="0"/>
                <a:ea typeface="Proxima Nova Regular" charset="0"/>
              </a:rPr>
              <a:t>200</a:t>
            </a:r>
            <a:endParaRPr kumimoji="0" lang="en-US" sz="2000" b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Inconsolata" panose="00000509000000000000" pitchFamily="49" charset="0"/>
              <a:ea typeface="Proxima Nova Regular" charset="0"/>
            </a:endParaRPr>
          </a:p>
        </p:txBody>
      </p:sp>
      <p:sp>
        <p:nvSpPr>
          <p:cNvPr id="5" name="Val=X">
            <a:extLst>
              <a:ext uri="{FF2B5EF4-FFF2-40B4-BE49-F238E27FC236}">
                <a16:creationId xmlns:a16="http://schemas.microsoft.com/office/drawing/2014/main" id="{8F7ECC3A-9DDC-545C-A564-F7CD03E7C5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114" y="3052567"/>
            <a:ext cx="538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none" dirty="0">
                <a:solidFill>
                  <a:schemeClr val="accent1"/>
                </a:solidFill>
                <a:latin typeface="Inconsolata" panose="00000509000000000000" pitchFamily="49" charset="0"/>
                <a:ea typeface="Proxima Nova Regular" charset="0"/>
              </a:rPr>
              <a:t>---</a:t>
            </a:r>
            <a:endParaRPr kumimoji="0" lang="en-US" sz="2000" b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Inconsolata" panose="00000509000000000000" pitchFamily="49" charset="0"/>
              <a:ea typeface="Proxima Nova Regular" charset="0"/>
            </a:endParaRPr>
          </a:p>
        </p:txBody>
      </p:sp>
      <p:sp>
        <p:nvSpPr>
          <p:cNvPr id="6" name="Val=100">
            <a:extLst>
              <a:ext uri="{FF2B5EF4-FFF2-40B4-BE49-F238E27FC236}">
                <a16:creationId xmlns:a16="http://schemas.microsoft.com/office/drawing/2014/main" id="{9A0BA5E4-792E-48F6-3E5B-C213EDFB4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114" y="3052567"/>
            <a:ext cx="538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none" dirty="0">
                <a:solidFill>
                  <a:schemeClr val="accent1"/>
                </a:solidFill>
                <a:latin typeface="Inconsolata" panose="00000509000000000000" pitchFamily="49" charset="0"/>
                <a:ea typeface="Proxima Nova Regular" charset="0"/>
              </a:rPr>
              <a:t>100</a:t>
            </a:r>
            <a:endParaRPr kumimoji="0" lang="en-US" sz="2000" b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Inconsolata" panose="00000509000000000000" pitchFamily="49" charset="0"/>
              <a:ea typeface="Proxima Nova Regular" charset="0"/>
            </a:endParaRPr>
          </a:p>
        </p:txBody>
      </p:sp>
      <p:sp>
        <p:nvSpPr>
          <p:cNvPr id="9" name="Val=400">
            <a:extLst>
              <a:ext uri="{FF2B5EF4-FFF2-40B4-BE49-F238E27FC236}">
                <a16:creationId xmlns:a16="http://schemas.microsoft.com/office/drawing/2014/main" id="{BDDF1A49-1721-9C6A-41E5-3A836CF28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114" y="3052567"/>
            <a:ext cx="538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none" dirty="0">
                <a:solidFill>
                  <a:schemeClr val="accent1"/>
                </a:solidFill>
                <a:latin typeface="Inconsolata" panose="00000509000000000000" pitchFamily="49" charset="0"/>
                <a:ea typeface="Proxima Nova Regular" charset="0"/>
              </a:rPr>
              <a:t>400</a:t>
            </a:r>
            <a:endParaRPr kumimoji="0" lang="en-US" sz="2000" b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Inconsolata" panose="00000509000000000000" pitchFamily="49" charset="0"/>
              <a:ea typeface="Proxima Nova Regular" charset="0"/>
            </a:endParaRPr>
          </a:p>
        </p:txBody>
      </p:sp>
      <p:sp>
        <p:nvSpPr>
          <p:cNvPr id="10" name="Val=500">
            <a:extLst>
              <a:ext uri="{FF2B5EF4-FFF2-40B4-BE49-F238E27FC236}">
                <a16:creationId xmlns:a16="http://schemas.microsoft.com/office/drawing/2014/main" id="{17834BD1-6B9B-B26F-E3E7-145E55421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114" y="3052567"/>
            <a:ext cx="538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none" dirty="0">
                <a:solidFill>
                  <a:schemeClr val="accent1"/>
                </a:solidFill>
                <a:latin typeface="Inconsolata" panose="00000509000000000000" pitchFamily="49" charset="0"/>
                <a:ea typeface="Proxima Nova Regular" charset="0"/>
              </a:rPr>
              <a:t>500</a:t>
            </a:r>
            <a:endParaRPr kumimoji="0" lang="en-US" sz="2000" b="1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Inconsolata" panose="00000509000000000000" pitchFamily="49" charset="0"/>
              <a:ea typeface="Proxima Nova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70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8.64198E-7 L -0.00017 0.05772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"/>
                            </p:stCondLst>
                            <p:childTnLst>
                              <p:par>
                                <p:cTn id="10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5772 L -0.00017 0.09661 " pathEditMode="relative" rAng="0" ptsTypes="AA">
                                      <p:cBhvr>
                                        <p:cTn id="1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50"/>
                            </p:stCondLst>
                            <p:childTnLst>
                              <p:par>
                                <p:cTn id="12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8.64198E-7 L -0.00017 0.05772 " pathEditMode="relative" rAng="0" ptsTypes="AA">
                                      <p:cBhvr>
                                        <p:cTn id="1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75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"/>
                            </p:stCondLst>
                            <p:childTnLst>
                              <p:par>
                                <p:cTn id="14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9661 L -0.00017 0.15247 " pathEditMode="relative" rAng="0" ptsTypes="AA">
                                      <p:cBhvr>
                                        <p:cTn id="1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75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"/>
                            </p:stCondLst>
                            <p:childTnLst>
                              <p:par>
                                <p:cTn id="15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5772 L -0.00017 0.09661 " pathEditMode="relative" rAng="0" ptsTypes="AA">
                                      <p:cBhvr>
                                        <p:cTn id="1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75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50"/>
                            </p:stCondLst>
                            <p:childTnLst>
                              <p:par>
                                <p:cTn id="171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5247 L -0.00017 0.0966 " pathEditMode="relative" rAng="0" ptsTypes="AA">
                                      <p:cBhvr>
                                        <p:cTn id="1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750"/>
                            </p:stCondLst>
                            <p:childTnLst>
                              <p:par>
                                <p:cTn id="174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50"/>
                            </p:stCondLst>
                            <p:childTnLst>
                              <p:par>
                                <p:cTn id="18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0802 L -0.00017 0.15247 " pathEditMode="relative" rAng="0" ptsTypes="AA">
                                      <p:cBhvr>
                                        <p:cTn id="18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750"/>
                            </p:stCondLst>
                            <p:childTnLst>
                              <p:par>
                                <p:cTn id="191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50"/>
                            </p:stCondLst>
                            <p:childTnLst>
                              <p:par>
                                <p:cTn id="200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09661 L -0.00017 0.15247 " pathEditMode="relative" rAng="0" ptsTypes="AA">
                                      <p:cBhvr>
                                        <p:cTn id="20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75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250"/>
                            </p:stCondLst>
                            <p:childTnLst>
                              <p:par>
                                <p:cTn id="21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5247 L -0.00017 0.19691 " pathEditMode="relative" rAng="0" ptsTypes="AA">
                                      <p:cBhvr>
                                        <p:cTn id="2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75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1000"/>
                            </p:stCondLst>
                            <p:childTnLst>
                              <p:par>
                                <p:cTn id="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250"/>
                            </p:stCondLst>
                            <p:childTnLst>
                              <p:par>
                                <p:cTn id="231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5247 L -0.00017 0.19691 " pathEditMode="relative" rAng="0" ptsTypes="AA">
                                      <p:cBhvr>
                                        <p:cTn id="2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50"/>
                            </p:stCondLst>
                            <p:childTnLst>
                              <p:par>
                                <p:cTn id="2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250"/>
                            </p:stCondLst>
                            <p:childTnLst>
                              <p:par>
                                <p:cTn id="246" presetID="42" presetClass="path" presetSubtype="0" accel="50000" decel="5000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9692 L 2.77778E-7 0.25 " pathEditMode="relative" rAng="0" ptsTypes="AA">
                                      <p:cBhvr>
                                        <p:cTn id="2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29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750"/>
                            </p:stCondLst>
                            <p:childTnLst>
                              <p:par>
                                <p:cTn id="2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50"/>
                            </p:stCondLst>
                            <p:childTnLst>
                              <p:par>
                                <p:cTn id="265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7 0.19692 L -3.61111E-6 0.25 " pathEditMode="relative" rAng="0" ptsTypes="AA">
                                      <p:cBhvr>
                                        <p:cTn id="2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750"/>
                            </p:stCondLst>
                            <p:childTnLst>
                              <p:par>
                                <p:cTn id="2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50"/>
                            </p:stCondLst>
                            <p:childTnLst>
                              <p:par>
                                <p:cTn id="277" presetID="42" presetClass="path" presetSubtype="0" accel="50000" decel="5000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25 L 2.77778E-7 0.2963 " pathEditMode="relative" rAng="0" ptsTypes="AA">
                                      <p:cBhvr>
                                        <p:cTn id="27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750"/>
                            </p:stCondLst>
                            <p:childTnLst>
                              <p:par>
                                <p:cTn id="2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250"/>
                            </p:stCondLst>
                            <p:childTnLst>
                              <p:par>
                                <p:cTn id="289" presetID="42" presetClass="path" presetSubtype="0" accel="50000" decel="50000" fill="hold" grpId="8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2963 L 2.77778E-7 0.34074 " pathEditMode="relative" rAng="0" ptsTypes="AA">
                                      <p:cBhvr>
                                        <p:cTn id="2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750"/>
                            </p:stCondLst>
                            <p:childTnLst>
                              <p:par>
                                <p:cTn id="2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0" fill="hold">
                            <p:stCondLst>
                              <p:cond delay="250"/>
                            </p:stCondLst>
                            <p:childTnLst>
                              <p:par>
                                <p:cTn id="301" presetID="42" presetClass="path" presetSubtype="0" accel="50000" decel="5000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0.34074 L 2.77778E-7 0.40278 " pathEditMode="relative" rAng="0" ptsTypes="AA">
                                      <p:cBhvr>
                                        <p:cTn id="3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0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750"/>
                            </p:stCondLst>
                            <p:childTnLst>
                              <p:par>
                                <p:cTn id="304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6" grpId="8" animBg="1"/>
      <p:bldP spid="26" grpId="9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7" grpId="8" animBg="1"/>
      <p:bldP spid="28" grpId="0" animBg="1"/>
      <p:bldP spid="28" grpId="1" animBg="1"/>
      <p:bldP spid="37" grpId="0" animBg="1"/>
      <p:bldP spid="37" grpId="1" animBg="1"/>
      <p:bldP spid="42" grpId="0" animBg="1"/>
      <p:bldP spid="42" grpId="1" animBg="1"/>
      <p:bldP spid="50" grpId="0"/>
      <p:bldP spid="59" grpId="0" animBg="1"/>
      <p:bldP spid="59" grpId="1" animBg="1"/>
      <p:bldP spid="51" grpId="0" animBg="1"/>
      <p:bldP spid="51" grpId="1" animBg="1"/>
      <p:bldP spid="51" grpId="2" animBg="1"/>
      <p:bldP spid="51" grpId="3" animBg="1"/>
      <p:bldP spid="52" grpId="0" animBg="1"/>
      <p:bldP spid="52" grpId="1" animBg="1"/>
      <p:bldP spid="54" grpId="0" animBg="1"/>
      <p:bldP spid="54" grpId="1" animBg="1"/>
      <p:bldP spid="55" grpId="0" animBg="1"/>
      <p:bldP spid="55" grpId="1" animBg="1"/>
      <p:bldP spid="55" grpId="2" animBg="1"/>
      <p:bldP spid="55" grpId="3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60" grpId="0" animBg="1"/>
      <p:bldP spid="60" grpId="1" animBg="1"/>
      <p:bldP spid="40" grpId="0" animBg="1"/>
      <p:bldP spid="40" grpId="1" animBg="1"/>
      <p:bldP spid="41" grpId="0" animBg="1"/>
      <p:bldP spid="41" grpId="1" animBg="1"/>
      <p:bldP spid="44" grpId="0" animBg="1"/>
      <p:bldP spid="44" grpId="1" animBg="1"/>
      <p:bldP spid="2" grpId="0"/>
      <p:bldP spid="8" grpId="0"/>
      <p:bldP spid="8" grpId="1"/>
      <p:bldP spid="5" grpId="0"/>
      <p:bldP spid="5" grpId="1"/>
      <p:bldP spid="6" grpId="0"/>
      <p:bldP spid="6" grpId="1"/>
      <p:bldP spid="9" grpId="0"/>
      <p:bldP spid="9" grpId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BADF3-2D2F-90E8-27CA-2AB2848A4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6AE3C0-4D82-9BB0-9560-C9BB92C8B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62000"/>
            <a:ext cx="6400800" cy="4171950"/>
          </a:xfrm>
        </p:spPr>
        <p:txBody>
          <a:bodyPr/>
          <a:lstStyle/>
          <a:p>
            <a:r>
              <a:rPr lang="en-US" dirty="0"/>
              <a:t>Last week was data structure week!</a:t>
            </a:r>
          </a:p>
          <a:p>
            <a:r>
              <a:rPr lang="en-US" dirty="0"/>
              <a:t>    In addition to previously discussed </a:t>
            </a:r>
            <a:r>
              <a:rPr lang="en-US" dirty="0" err="1"/>
              <a:t>B+Tree</a:t>
            </a:r>
            <a:r>
              <a:rPr lang="en-US" dirty="0"/>
              <a:t>...</a:t>
            </a:r>
          </a:p>
          <a:p>
            <a:r>
              <a:rPr lang="en-US" dirty="0"/>
              <a:t>    Bloom Filters</a:t>
            </a:r>
          </a:p>
          <a:p>
            <a:r>
              <a:rPr lang="en-US" dirty="0"/>
              <a:t>    Skip Lists</a:t>
            </a:r>
          </a:p>
          <a:p>
            <a:endParaRPr lang="en-US" dirty="0"/>
          </a:p>
          <a:p>
            <a:r>
              <a:rPr lang="en-US" dirty="0"/>
              <a:t>How to make these things concurrent/thread-safe</a:t>
            </a:r>
          </a:p>
          <a:p>
            <a:r>
              <a:rPr lang="en-US" dirty="0"/>
              <a:t>    Atomic instructions (compare-and-swap)</a:t>
            </a:r>
          </a:p>
          <a:p>
            <a:r>
              <a:rPr lang="en-US" dirty="0"/>
              <a:t>    OS-level mutexes (</a:t>
            </a:r>
            <a:r>
              <a:rPr lang="en-US" dirty="0" err="1"/>
              <a:t>futex</a:t>
            </a:r>
            <a:r>
              <a:rPr lang="en-US" dirty="0"/>
              <a:t>)</a:t>
            </a:r>
          </a:p>
          <a:p>
            <a:r>
              <a:rPr lang="en-US" dirty="0"/>
              <a:t>    Reader-writer latches</a:t>
            </a:r>
          </a:p>
          <a:p>
            <a:r>
              <a:rPr lang="en-US" dirty="0"/>
              <a:t>    Latch protocols (e.g., latch crabbing for </a:t>
            </a:r>
            <a:r>
              <a:rPr lang="en-US" dirty="0" err="1"/>
              <a:t>B+Trees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26C55-CEA9-A524-D4F4-449CF29D5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DD1AB5-42BA-4E8A-BFEE-435884E16AA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11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Sort-Merge Join Cost (Best Case)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Sort Cost (</a:t>
            </a:r>
            <a:r>
              <a:rPr lang="en-US" b="1" dirty="0">
                <a:solidFill>
                  <a:schemeClr val="accent1"/>
                </a:solidFill>
              </a:rPr>
              <a:t>R</a:t>
            </a:r>
            <a:r>
              <a:rPr lang="en-US" b="1" dirty="0"/>
              <a:t>): </a:t>
            </a:r>
            <a:r>
              <a:rPr lang="pt-BR" b="1" dirty="0">
                <a:solidFill>
                  <a:schemeClr val="accent1"/>
                </a:solidFill>
              </a:rPr>
              <a:t>2</a:t>
            </a:r>
            <a:r>
              <a:rPr lang="pt-BR" b="1" i="1" dirty="0">
                <a:solidFill>
                  <a:schemeClr val="accent1"/>
                </a:solidFill>
              </a:rPr>
              <a:t>M</a:t>
            </a:r>
            <a:r>
              <a:rPr lang="en-US" b="1" dirty="0">
                <a:solidFill>
                  <a:schemeClr val="accent1"/>
                </a:solidFill>
              </a:rPr>
              <a:t> ∙ (1 + ⌈ log</a:t>
            </a:r>
            <a:r>
              <a:rPr lang="en-US" b="1" i="1" baseline="-25000" dirty="0">
                <a:solidFill>
                  <a:schemeClr val="accent1"/>
                </a:solidFill>
              </a:rPr>
              <a:t>B</a:t>
            </a:r>
            <a:r>
              <a:rPr lang="en-US" b="1" baseline="-25000" dirty="0">
                <a:solidFill>
                  <a:schemeClr val="accent1"/>
                </a:solidFill>
              </a:rPr>
              <a:t>-1</a:t>
            </a:r>
            <a:r>
              <a:rPr lang="en-US" b="1" dirty="0">
                <a:solidFill>
                  <a:schemeClr val="accent1"/>
                </a:solidFill>
              </a:rPr>
              <a:t> ⌈</a:t>
            </a:r>
            <a:r>
              <a:rPr lang="en-US" b="1" i="1" dirty="0">
                <a:solidFill>
                  <a:schemeClr val="accent1"/>
                </a:solidFill>
              </a:rPr>
              <a:t>M</a:t>
            </a:r>
            <a:r>
              <a:rPr lang="en-US" b="1" dirty="0">
                <a:solidFill>
                  <a:schemeClr val="accent1"/>
                </a:solidFill>
              </a:rPr>
              <a:t> / </a:t>
            </a:r>
            <a:r>
              <a:rPr lang="en-US" b="1" i="1" dirty="0">
                <a:solidFill>
                  <a:schemeClr val="accent1"/>
                </a:solidFill>
              </a:rPr>
              <a:t>B</a:t>
            </a:r>
            <a:r>
              <a:rPr lang="en-US" b="1" dirty="0">
                <a:solidFill>
                  <a:schemeClr val="accent1"/>
                </a:solidFill>
              </a:rPr>
              <a:t>⌉ ⌉</a:t>
            </a:r>
            <a:r>
              <a:rPr lang="pt-BR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b="1" dirty="0"/>
              <a:t>Sort Cost (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  <a:r>
              <a:rPr lang="en-US" b="1" dirty="0"/>
              <a:t>):  </a:t>
            </a:r>
            <a:r>
              <a:rPr lang="pt-BR" b="1" dirty="0">
                <a:solidFill>
                  <a:schemeClr val="accent1"/>
                </a:solidFill>
              </a:rPr>
              <a:t>2</a:t>
            </a:r>
            <a:r>
              <a:rPr lang="pt-BR" b="1" i="1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 ∙ (1 + ⌈ log</a:t>
            </a:r>
            <a:r>
              <a:rPr lang="en-US" b="1" i="1" baseline="-25000" dirty="0">
                <a:solidFill>
                  <a:schemeClr val="accent1"/>
                </a:solidFill>
              </a:rPr>
              <a:t>B</a:t>
            </a:r>
            <a:r>
              <a:rPr lang="en-US" b="1" baseline="-25000" dirty="0">
                <a:solidFill>
                  <a:schemeClr val="accent1"/>
                </a:solidFill>
              </a:rPr>
              <a:t>-1</a:t>
            </a:r>
            <a:r>
              <a:rPr lang="en-US" b="1" dirty="0">
                <a:solidFill>
                  <a:schemeClr val="accent1"/>
                </a:solidFill>
              </a:rPr>
              <a:t> ⌈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 / </a:t>
            </a:r>
            <a:r>
              <a:rPr lang="en-US" b="1" i="1" dirty="0">
                <a:solidFill>
                  <a:schemeClr val="accent1"/>
                </a:solidFill>
              </a:rPr>
              <a:t>B</a:t>
            </a:r>
            <a:r>
              <a:rPr lang="en-US" b="1" dirty="0">
                <a:solidFill>
                  <a:schemeClr val="accent1"/>
                </a:solidFill>
              </a:rPr>
              <a:t>⌉ ⌉</a:t>
            </a:r>
            <a:r>
              <a:rPr lang="pt-BR" b="1" dirty="0">
                <a:solidFill>
                  <a:schemeClr val="accent1"/>
                </a:solidFill>
              </a:rPr>
              <a:t>)</a:t>
            </a:r>
          </a:p>
          <a:p>
            <a:r>
              <a:rPr lang="pt-BR" b="1" dirty="0"/>
              <a:t>Merge Cost: </a:t>
            </a:r>
            <a:r>
              <a:rPr lang="pt-BR" b="1" dirty="0">
                <a:solidFill>
                  <a:schemeClr val="accent1"/>
                </a:solidFill>
              </a:rPr>
              <a:t>(</a:t>
            </a:r>
            <a:r>
              <a:rPr lang="pt-BR" b="1" i="1" dirty="0">
                <a:solidFill>
                  <a:schemeClr val="accent1"/>
                </a:solidFill>
              </a:rPr>
              <a:t>M</a:t>
            </a:r>
            <a:r>
              <a:rPr lang="pt-BR" b="1" dirty="0">
                <a:solidFill>
                  <a:schemeClr val="accent1"/>
                </a:solidFill>
              </a:rPr>
              <a:t> + </a:t>
            </a:r>
            <a:r>
              <a:rPr lang="pt-BR" b="1" i="1" dirty="0">
                <a:solidFill>
                  <a:schemeClr val="accent1"/>
                </a:solidFill>
              </a:rPr>
              <a:t>N</a:t>
            </a:r>
            <a:r>
              <a:rPr lang="pt-BR" b="1" dirty="0">
                <a:solidFill>
                  <a:schemeClr val="accent1"/>
                </a:solidFill>
              </a:rPr>
              <a:t>)</a:t>
            </a:r>
          </a:p>
          <a:p>
            <a:endParaRPr lang="pt-BR" sz="1200" b="1" dirty="0"/>
          </a:p>
          <a:p>
            <a:r>
              <a:rPr lang="pt-BR" b="1" dirty="0">
                <a:solidFill>
                  <a:schemeClr val="accent1"/>
                </a:solidFill>
              </a:rPr>
              <a:t>Total Cost: Sort + Merge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38E6B913-CB60-8D9C-EB89-0B17CE3692C2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722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Sort-Merge Join Cost (Best Case)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database:</a:t>
            </a:r>
          </a:p>
          <a:p>
            <a:pPr lvl="1"/>
            <a:r>
              <a:rPr lang="en-US" b="1" dirty="0"/>
              <a:t>Table </a:t>
            </a:r>
            <a:r>
              <a:rPr lang="en-US" b="1" dirty="0">
                <a:solidFill>
                  <a:schemeClr val="accent1"/>
                </a:solidFill>
              </a:rPr>
              <a:t>R</a:t>
            </a:r>
            <a:r>
              <a:rPr lang="en-US" dirty="0"/>
              <a:t>: </a:t>
            </a:r>
            <a:r>
              <a:rPr lang="en-US" b="1" i="1" dirty="0">
                <a:solidFill>
                  <a:schemeClr val="accent1"/>
                </a:solidFill>
              </a:rPr>
              <a:t>M</a:t>
            </a:r>
            <a:r>
              <a:rPr lang="en-US" dirty="0"/>
              <a:t> = 1000,  </a:t>
            </a:r>
            <a:r>
              <a:rPr lang="en-US" b="1" i="1" dirty="0">
                <a:solidFill>
                  <a:schemeClr val="accent1"/>
                </a:solidFill>
              </a:rPr>
              <a:t>m</a:t>
            </a:r>
            <a:r>
              <a:rPr lang="en-US" dirty="0"/>
              <a:t> = 100,000</a:t>
            </a:r>
          </a:p>
          <a:p>
            <a:pPr lvl="1"/>
            <a:r>
              <a:rPr lang="en-US" b="1" dirty="0"/>
              <a:t>Table 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  <a:r>
              <a:rPr lang="en-US" dirty="0"/>
              <a:t>:  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dirty="0"/>
              <a:t> = 500, 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dirty="0"/>
              <a:t> = 40,000 </a:t>
            </a:r>
          </a:p>
          <a:p>
            <a:endParaRPr lang="en-US" sz="600" dirty="0">
              <a:ea typeface="Proxima Nova Regular" charset="0"/>
            </a:endParaRPr>
          </a:p>
          <a:p>
            <a:r>
              <a:rPr lang="en-US" dirty="0">
                <a:ea typeface="Proxima Nova Regular" charset="0"/>
              </a:rPr>
              <a:t>With </a:t>
            </a:r>
            <a:r>
              <a:rPr lang="en-US" b="1" i="1" dirty="0">
                <a:solidFill>
                  <a:schemeClr val="accent1"/>
                </a:solidFill>
              </a:rPr>
              <a:t>B</a:t>
            </a:r>
            <a:r>
              <a:rPr lang="en-US" dirty="0">
                <a:ea typeface="Proxima Nova Regular" charset="0"/>
              </a:rPr>
              <a:t>=100 buffer pages, both </a:t>
            </a:r>
            <a:r>
              <a:rPr lang="en-US" b="1" dirty="0">
                <a:solidFill>
                  <a:schemeClr val="accent1"/>
                </a:solidFill>
                <a:ea typeface="Proxima Nova Regular" charset="0"/>
              </a:rPr>
              <a:t>R</a:t>
            </a:r>
            <a:r>
              <a:rPr lang="en-US" dirty="0">
                <a:ea typeface="Proxima Nova Regular" charset="0"/>
              </a:rPr>
              <a:t> and 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  <a:r>
              <a:rPr lang="en-US" dirty="0">
                <a:ea typeface="Proxima Nova Regular" charset="0"/>
              </a:rPr>
              <a:t> can be sorted in two passes:</a:t>
            </a:r>
          </a:p>
          <a:p>
            <a:pPr lvl="1"/>
            <a:r>
              <a:rPr lang="en-US" dirty="0"/>
              <a:t>Sort Cost (</a:t>
            </a:r>
            <a:r>
              <a:rPr lang="en-US" b="1" dirty="0">
                <a:solidFill>
                  <a:schemeClr val="accent1"/>
                </a:solidFill>
              </a:rPr>
              <a:t>R</a:t>
            </a:r>
            <a:r>
              <a:rPr lang="en-US" dirty="0"/>
              <a:t>) = 2000 ∙ (1 + ⌈log</a:t>
            </a:r>
            <a:r>
              <a:rPr lang="en-US" baseline="-25000" dirty="0"/>
              <a:t>99</a:t>
            </a:r>
            <a:r>
              <a:rPr lang="en-US" dirty="0"/>
              <a:t> 1000 /100⌉) = </a:t>
            </a:r>
            <a:r>
              <a:rPr lang="en-US" b="1" dirty="0"/>
              <a:t>4000 I/</a:t>
            </a:r>
            <a:r>
              <a:rPr lang="en-US" b="1" dirty="0" err="1"/>
              <a:t>Os</a:t>
            </a:r>
            <a:endParaRPr lang="en-US" b="1" dirty="0"/>
          </a:p>
          <a:p>
            <a:pPr lvl="1"/>
            <a:r>
              <a:rPr lang="en-US" dirty="0"/>
              <a:t>Sort Cost (</a:t>
            </a:r>
            <a:r>
              <a:rPr lang="en-US" b="1" dirty="0">
                <a:solidFill>
                  <a:schemeClr val="accent1"/>
                </a:solidFill>
              </a:rPr>
              <a:t>S</a:t>
            </a:r>
            <a:r>
              <a:rPr lang="en-US" dirty="0"/>
              <a:t>) = 1000 ∙ (1 + ⌈ log</a:t>
            </a:r>
            <a:r>
              <a:rPr lang="en-US" baseline="-25000" dirty="0"/>
              <a:t>99</a:t>
            </a:r>
            <a:r>
              <a:rPr lang="en-US" dirty="0"/>
              <a:t> 500 / 100⌉) = </a:t>
            </a:r>
            <a:r>
              <a:rPr lang="en-US" b="1" dirty="0"/>
              <a:t>2000 I/</a:t>
            </a:r>
            <a:r>
              <a:rPr lang="en-US" b="1" dirty="0" err="1"/>
              <a:t>Os</a:t>
            </a:r>
            <a:endParaRPr lang="en-US" b="1" dirty="0"/>
          </a:p>
          <a:p>
            <a:pPr lvl="1"/>
            <a:r>
              <a:rPr lang="en-US" dirty="0"/>
              <a:t>Merge Cost = (1000 + 500) = </a:t>
            </a:r>
            <a:r>
              <a:rPr lang="en-US" b="1" dirty="0"/>
              <a:t>1500 I/</a:t>
            </a:r>
            <a:r>
              <a:rPr lang="en-US" b="1" dirty="0" err="1"/>
              <a:t>Os</a:t>
            </a:r>
            <a:endParaRPr lang="en-US" b="1" dirty="0"/>
          </a:p>
          <a:p>
            <a:pPr lvl="1"/>
            <a:r>
              <a:rPr lang="en-US" dirty="0"/>
              <a:t>Total Cost = 4000 + 2000 + 1500 = </a:t>
            </a:r>
            <a:r>
              <a:rPr lang="en-US" b="1" dirty="0"/>
              <a:t>7500 I/</a:t>
            </a:r>
            <a:r>
              <a:rPr lang="en-US" b="1" dirty="0" err="1"/>
              <a:t>Os</a:t>
            </a:r>
            <a:endParaRPr lang="en-US" b="1" dirty="0"/>
          </a:p>
          <a:p>
            <a:pPr lvl="1"/>
            <a:r>
              <a:rPr lang="en-US" dirty="0">
                <a:ea typeface="Proxima Nova Regular" charset="0"/>
              </a:rPr>
              <a:t>At 0.1 </a:t>
            </a:r>
            <a:r>
              <a:rPr lang="en-US" dirty="0" err="1">
                <a:ea typeface="Proxima Nova Regular" charset="0"/>
              </a:rPr>
              <a:t>ms</a:t>
            </a:r>
            <a:r>
              <a:rPr lang="en-US" dirty="0">
                <a:ea typeface="Proxima Nova Regular" charset="0"/>
              </a:rPr>
              <a:t>/IO, Total time ≈ 0.75 seconds</a:t>
            </a:r>
            <a:endParaRPr lang="en-US" dirty="0">
              <a:solidFill>
                <a:srgbClr val="C00000"/>
              </a:solidFill>
              <a:ea typeface="Proxima Nova Regular" charset="0"/>
            </a:endParaRPr>
          </a:p>
          <a:p>
            <a:endParaRPr lang="en-US" dirty="0">
              <a:ea typeface="Proxima Nova Regular" charset="0"/>
            </a:endParaRPr>
          </a:p>
        </p:txBody>
      </p:sp>
      <p:sp>
        <p:nvSpPr>
          <p:cNvPr id="2" name="Slide Number Placeholder 3" descr=" 5">
            <a:extLst>
              <a:ext uri="{FF2B5EF4-FFF2-40B4-BE49-F238E27FC236}">
                <a16:creationId xmlns:a16="http://schemas.microsoft.com/office/drawing/2014/main" id="{73AD0BFC-1A0C-875F-FA06-4EB8CBA6458D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2826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Sort-Merge Join Cost (Worst Case)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Proxima Nova Regular" charset="0"/>
              </a:rPr>
              <a:t>The worst case for the merging phase is when the join attribute of all the tuples in both relations contains the same value.</a:t>
            </a:r>
          </a:p>
          <a:p>
            <a:r>
              <a:rPr lang="en-US" b="1" dirty="0">
                <a:solidFill>
                  <a:schemeClr val="accent1"/>
                </a:solidFill>
                <a:ea typeface="Proxima Nova Regular" charset="0"/>
              </a:rPr>
              <a:t>Cost: (M ∙ N) + (sort cost)</a:t>
            </a:r>
          </a:p>
          <a:p>
            <a:endParaRPr lang="en-US" b="1" dirty="0">
              <a:solidFill>
                <a:schemeClr val="accent1"/>
              </a:solidFill>
              <a:ea typeface="Proxima Nova Regular" charset="0"/>
            </a:endParaRPr>
          </a:p>
        </p:txBody>
      </p:sp>
      <p:sp>
        <p:nvSpPr>
          <p:cNvPr id="2" name="Slide Number Placeholder 3" descr=" 5">
            <a:extLst>
              <a:ext uri="{FF2B5EF4-FFF2-40B4-BE49-F238E27FC236}">
                <a16:creationId xmlns:a16="http://schemas.microsoft.com/office/drawing/2014/main" id="{18CC9F3E-3B9C-361D-5E2A-E528A993A769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29070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Sort-Merge Join Useful?</a:t>
            </a:r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Proxima Nova Regular" charset="0"/>
              </a:rPr>
              <a:t>One or both tables are </a:t>
            </a:r>
            <a:r>
              <a:rPr lang="en-US" b="1" dirty="0">
                <a:ea typeface="Proxima Nova Regular" charset="0"/>
              </a:rPr>
              <a:t>already sorted </a:t>
            </a:r>
            <a:r>
              <a:rPr lang="en-US" dirty="0">
                <a:ea typeface="Proxima Nova Regular" charset="0"/>
              </a:rPr>
              <a:t>on join key.</a:t>
            </a:r>
          </a:p>
          <a:p>
            <a:r>
              <a:rPr lang="en-US" dirty="0">
                <a:ea typeface="Proxima Nova Regular" charset="0"/>
              </a:rPr>
              <a:t>Output must be sorted on join key.</a:t>
            </a:r>
          </a:p>
          <a:p>
            <a:endParaRPr lang="en-US" sz="1200" dirty="0"/>
          </a:p>
          <a:p>
            <a:r>
              <a:rPr lang="en-US" dirty="0"/>
              <a:t>The input relations may be sorted either by an explicit sort operator, or by scanning the relation using an index on the join key.</a:t>
            </a:r>
            <a:endParaRPr lang="en-US" dirty="0">
              <a:ea typeface="Proxima Nova Regular" charset="0"/>
            </a:endParaRPr>
          </a:p>
        </p:txBody>
      </p:sp>
      <p:sp>
        <p:nvSpPr>
          <p:cNvPr id="2" name="Slide Number Placeholder 3" descr=" 5">
            <a:extLst>
              <a:ext uri="{FF2B5EF4-FFF2-40B4-BE49-F238E27FC236}">
                <a16:creationId xmlns:a16="http://schemas.microsoft.com/office/drawing/2014/main" id="{E11A5F94-48E1-E277-BDC6-7C2D39946487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64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A419-8C06-1E46-8716-904235F2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639B0-6385-D14F-A1D2-0F129CCC2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Sort-Merge Join pros and cons: </a:t>
            </a:r>
          </a:p>
          <a:p>
            <a:pPr marL="685800" lvl="1">
              <a:buFont typeface="Wingdings" pitchFamily="2" charset="2"/>
              <a:buChar char="ü"/>
            </a:pPr>
            <a:r>
              <a:rPr lang="en-US" sz="2400" dirty="0"/>
              <a:t>Used block-based layout and </a:t>
            </a:r>
          </a:p>
          <a:p>
            <a:pPr marL="685800" lvl="1">
              <a:buFont typeface="Wingdings" pitchFamily="2" charset="2"/>
              <a:buChar char="ü"/>
            </a:pPr>
            <a:r>
              <a:rPr lang="en-US" sz="2400" dirty="0"/>
              <a:t>Could take advantage of buffer pool</a:t>
            </a:r>
          </a:p>
          <a:p>
            <a:pPr marL="685800" lvl="1">
              <a:buFont typeface="System Font Regular"/>
              <a:buChar char="X"/>
            </a:pPr>
            <a:r>
              <a:rPr lang="en-US" sz="2400" dirty="0"/>
              <a:t>Still suffered from indexing overhead</a:t>
            </a:r>
          </a:p>
          <a:p>
            <a:pPr marL="685800" lvl="1">
              <a:buFont typeface="System Font Regular"/>
              <a:buChar char="X"/>
            </a:pPr>
            <a:r>
              <a:rPr lang="en-US" sz="2400" dirty="0"/>
              <a:t>Still suffered from excessive random I/O</a:t>
            </a:r>
          </a:p>
          <a:p>
            <a:endParaRPr lang="en-US" dirty="0"/>
          </a:p>
          <a:p>
            <a:r>
              <a:rPr lang="en-US" b="1" dirty="0"/>
              <a:t>Hash join </a:t>
            </a:r>
            <a:r>
              <a:rPr lang="en-US" dirty="0"/>
              <a:t>tries to avoid these issues</a:t>
            </a:r>
          </a:p>
          <a:p>
            <a:pPr marL="685800" lvl="1">
              <a:buFont typeface="Wingdings" pitchFamily="2" charset="2"/>
              <a:buChar char="ü"/>
            </a:pPr>
            <a:r>
              <a:rPr lang="en-US" sz="2400" dirty="0"/>
              <a:t>Make use of blocks/buffers</a:t>
            </a:r>
          </a:p>
          <a:p>
            <a:pPr marL="685800" lvl="1">
              <a:buFont typeface="Wingdings" pitchFamily="2" charset="2"/>
              <a:buChar char="ü"/>
            </a:pPr>
            <a:r>
              <a:rPr lang="en-US" sz="2400" dirty="0"/>
              <a:t>Mostly sequential I/O</a:t>
            </a:r>
          </a:p>
          <a:p>
            <a:pPr marL="685800" lvl="1">
              <a:buFont typeface="Wingdings" pitchFamily="2" charset="2"/>
              <a:buChar char="ü"/>
            </a:pPr>
            <a:r>
              <a:rPr lang="en-US" sz="2400" dirty="0"/>
              <a:t>Low indexing overhead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5FEAD-207C-B1A4-256C-C3CDF46ED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DD1AB5-42BA-4E8A-BFEE-435884E16AA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59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AD3F7A-F036-457F-B615-1DEADFD9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Join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A55313E-C770-4654-8CC0-9D232D91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08849" y="3751229"/>
                <a:ext cx="6337357" cy="942746"/>
              </a:xfrm>
            </p:spPr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r>
                  <a:rPr lang="en-US" dirty="0"/>
                  <a:t>, so we don't need to compare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A55313E-C770-4654-8CC0-9D232D91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8849" y="3751229"/>
                <a:ext cx="6337357" cy="942746"/>
              </a:xfrm>
              <a:blipFill>
                <a:blip r:embed="rId3"/>
                <a:stretch>
                  <a:fillRect l="-1400" t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9804CD35-1C68-B944-E652-17FDDB6A0C42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111D30C9-27A5-941A-EFA2-071692102ED0}"/>
              </a:ext>
            </a:extLst>
          </p:cNvPr>
          <p:cNvGrpSpPr/>
          <p:nvPr/>
        </p:nvGrpSpPr>
        <p:grpSpPr>
          <a:xfrm>
            <a:off x="627121" y="1352550"/>
            <a:ext cx="1282402" cy="1591518"/>
            <a:chOff x="627121" y="1352550"/>
            <a:chExt cx="1282402" cy="159151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A4DCFE-FD26-F8AF-A80B-19A065E48847}"/>
                </a:ext>
              </a:extLst>
            </p:cNvPr>
            <p:cNvGrpSpPr/>
            <p:nvPr/>
          </p:nvGrpSpPr>
          <p:grpSpPr>
            <a:xfrm>
              <a:off x="727947" y="1692642"/>
              <a:ext cx="1095504" cy="1251426"/>
              <a:chOff x="1318772" y="3403414"/>
              <a:chExt cx="1095504" cy="125142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6E47AD2-8A60-B68C-DCFB-9B38E81661CB}"/>
                  </a:ext>
                </a:extLst>
              </p:cNvPr>
              <p:cNvGrpSpPr/>
              <p:nvPr/>
            </p:nvGrpSpPr>
            <p:grpSpPr>
              <a:xfrm>
                <a:off x="1318772" y="3403414"/>
                <a:ext cx="1095504" cy="182880"/>
                <a:chOff x="1072154" y="3469483"/>
                <a:chExt cx="1095504" cy="182880"/>
              </a:xfrm>
            </p:grpSpPr>
            <p:sp>
              <p:nvSpPr>
                <p:cNvPr id="42" name="Rectangle 4">
                  <a:extLst>
                    <a:ext uri="{FF2B5EF4-FFF2-40B4-BE49-F238E27FC236}">
                      <a16:creationId xmlns:a16="http://schemas.microsoft.com/office/drawing/2014/main" id="{A1202E90-F9B5-1DA9-DF66-8B7F556ED0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154" y="3469483"/>
                  <a:ext cx="18288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  <p:sp>
              <p:nvSpPr>
                <p:cNvPr id="43" name="Rectangle 4">
                  <a:extLst>
                    <a:ext uri="{FF2B5EF4-FFF2-40B4-BE49-F238E27FC236}">
                      <a16:creationId xmlns:a16="http://schemas.microsoft.com/office/drawing/2014/main" id="{3A52B090-118E-72E6-32F4-A758631D19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3258" y="3469483"/>
                  <a:ext cx="91440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DD5EB26-EB01-1955-6DEC-355EC882EAB2}"/>
                  </a:ext>
                </a:extLst>
              </p:cNvPr>
              <p:cNvGrpSpPr/>
              <p:nvPr/>
            </p:nvGrpSpPr>
            <p:grpSpPr>
              <a:xfrm>
                <a:off x="1318772" y="3581505"/>
                <a:ext cx="1095504" cy="182880"/>
                <a:chOff x="1072154" y="3469483"/>
                <a:chExt cx="1095504" cy="182880"/>
              </a:xfrm>
            </p:grpSpPr>
            <p:sp>
              <p:nvSpPr>
                <p:cNvPr id="40" name="Rectangle 4">
                  <a:extLst>
                    <a:ext uri="{FF2B5EF4-FFF2-40B4-BE49-F238E27FC236}">
                      <a16:creationId xmlns:a16="http://schemas.microsoft.com/office/drawing/2014/main" id="{2579204F-F7B8-5DB1-B63F-B5EE5B9962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154" y="3469483"/>
                  <a:ext cx="18288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  <p:sp>
              <p:nvSpPr>
                <p:cNvPr id="41" name="Rectangle 4">
                  <a:extLst>
                    <a:ext uri="{FF2B5EF4-FFF2-40B4-BE49-F238E27FC236}">
                      <a16:creationId xmlns:a16="http://schemas.microsoft.com/office/drawing/2014/main" id="{93FD1DEB-F6A0-6874-282A-31F8D57B0E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3258" y="3469483"/>
                  <a:ext cx="91440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094FEEF-1AF1-74C2-220C-A713D413D739}"/>
                  </a:ext>
                </a:extLst>
              </p:cNvPr>
              <p:cNvGrpSpPr/>
              <p:nvPr/>
            </p:nvGrpSpPr>
            <p:grpSpPr>
              <a:xfrm>
                <a:off x="1318772" y="3759596"/>
                <a:ext cx="1095504" cy="182880"/>
                <a:chOff x="1072154" y="3469483"/>
                <a:chExt cx="1095504" cy="182880"/>
              </a:xfrm>
            </p:grpSpPr>
            <p:sp>
              <p:nvSpPr>
                <p:cNvPr id="38" name="Rectangle 4">
                  <a:extLst>
                    <a:ext uri="{FF2B5EF4-FFF2-40B4-BE49-F238E27FC236}">
                      <a16:creationId xmlns:a16="http://schemas.microsoft.com/office/drawing/2014/main" id="{B38B8AC5-7CBE-BE1F-24A5-AB81C6D6D2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154" y="3469483"/>
                  <a:ext cx="18288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  <p:sp>
              <p:nvSpPr>
                <p:cNvPr id="39" name="Rectangle 4">
                  <a:extLst>
                    <a:ext uri="{FF2B5EF4-FFF2-40B4-BE49-F238E27FC236}">
                      <a16:creationId xmlns:a16="http://schemas.microsoft.com/office/drawing/2014/main" id="{008593F1-81F3-370B-8807-75B8A04A05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3258" y="3469483"/>
                  <a:ext cx="91440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F30FB23-6C7D-11F1-09B5-B86A9F0BD677}"/>
                  </a:ext>
                </a:extLst>
              </p:cNvPr>
              <p:cNvGrpSpPr/>
              <p:nvPr/>
            </p:nvGrpSpPr>
            <p:grpSpPr>
              <a:xfrm>
                <a:off x="1318772" y="3937687"/>
                <a:ext cx="1095504" cy="182880"/>
                <a:chOff x="1072154" y="3469483"/>
                <a:chExt cx="1095504" cy="182880"/>
              </a:xfrm>
            </p:grpSpPr>
            <p:sp>
              <p:nvSpPr>
                <p:cNvPr id="36" name="Rectangle 4">
                  <a:extLst>
                    <a:ext uri="{FF2B5EF4-FFF2-40B4-BE49-F238E27FC236}">
                      <a16:creationId xmlns:a16="http://schemas.microsoft.com/office/drawing/2014/main" id="{5A62C457-26B6-BB18-9422-0D9511DC1B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154" y="3469483"/>
                  <a:ext cx="18288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  <p:sp>
              <p:nvSpPr>
                <p:cNvPr id="37" name="Rectangle 4">
                  <a:extLst>
                    <a:ext uri="{FF2B5EF4-FFF2-40B4-BE49-F238E27FC236}">
                      <a16:creationId xmlns:a16="http://schemas.microsoft.com/office/drawing/2014/main" id="{5AA31751-1326-6DBF-696A-502007C056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3258" y="3469483"/>
                  <a:ext cx="91440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65F9C95-C10A-7D88-F1D3-9179EB28D83A}"/>
                  </a:ext>
                </a:extLst>
              </p:cNvPr>
              <p:cNvGrpSpPr/>
              <p:nvPr/>
            </p:nvGrpSpPr>
            <p:grpSpPr>
              <a:xfrm>
                <a:off x="1318772" y="4115778"/>
                <a:ext cx="1095504" cy="182880"/>
                <a:chOff x="1072154" y="3469483"/>
                <a:chExt cx="1095504" cy="182880"/>
              </a:xfrm>
            </p:grpSpPr>
            <p:sp>
              <p:nvSpPr>
                <p:cNvPr id="34" name="Rectangle 4">
                  <a:extLst>
                    <a:ext uri="{FF2B5EF4-FFF2-40B4-BE49-F238E27FC236}">
                      <a16:creationId xmlns:a16="http://schemas.microsoft.com/office/drawing/2014/main" id="{294B2909-4F43-B526-9CC3-1431FAA01E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154" y="3469483"/>
                  <a:ext cx="18288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  <p:sp>
              <p:nvSpPr>
                <p:cNvPr id="35" name="Rectangle 4">
                  <a:extLst>
                    <a:ext uri="{FF2B5EF4-FFF2-40B4-BE49-F238E27FC236}">
                      <a16:creationId xmlns:a16="http://schemas.microsoft.com/office/drawing/2014/main" id="{662AD402-021C-996B-6BBB-BB9BF4F577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3258" y="3469483"/>
                  <a:ext cx="91440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C3DB690-37DC-C427-0FCA-D0F7131D3D42}"/>
                  </a:ext>
                </a:extLst>
              </p:cNvPr>
              <p:cNvGrpSpPr/>
              <p:nvPr/>
            </p:nvGrpSpPr>
            <p:grpSpPr>
              <a:xfrm>
                <a:off x="1318772" y="4293870"/>
                <a:ext cx="1095504" cy="182880"/>
                <a:chOff x="1072154" y="3469483"/>
                <a:chExt cx="1095504" cy="182880"/>
              </a:xfrm>
            </p:grpSpPr>
            <p:sp>
              <p:nvSpPr>
                <p:cNvPr id="32" name="Rectangle 4">
                  <a:extLst>
                    <a:ext uri="{FF2B5EF4-FFF2-40B4-BE49-F238E27FC236}">
                      <a16:creationId xmlns:a16="http://schemas.microsoft.com/office/drawing/2014/main" id="{2BFC741D-ABEA-B014-12E0-0D1E84359A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154" y="3469483"/>
                  <a:ext cx="18288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  <p:sp>
              <p:nvSpPr>
                <p:cNvPr id="33" name="Rectangle 4">
                  <a:extLst>
                    <a:ext uri="{FF2B5EF4-FFF2-40B4-BE49-F238E27FC236}">
                      <a16:creationId xmlns:a16="http://schemas.microsoft.com/office/drawing/2014/main" id="{52CF02A1-F64E-6F96-341E-DBD2BF715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3258" y="3469483"/>
                  <a:ext cx="91440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D3BE588-1D9D-338C-55E7-952BABBCF2FA}"/>
                  </a:ext>
                </a:extLst>
              </p:cNvPr>
              <p:cNvGrpSpPr/>
              <p:nvPr/>
            </p:nvGrpSpPr>
            <p:grpSpPr>
              <a:xfrm>
                <a:off x="1318772" y="4471960"/>
                <a:ext cx="1095504" cy="182880"/>
                <a:chOff x="1072154" y="3469483"/>
                <a:chExt cx="1095504" cy="182880"/>
              </a:xfrm>
            </p:grpSpPr>
            <p:sp>
              <p:nvSpPr>
                <p:cNvPr id="30" name="Rectangle 4">
                  <a:extLst>
                    <a:ext uri="{FF2B5EF4-FFF2-40B4-BE49-F238E27FC236}">
                      <a16:creationId xmlns:a16="http://schemas.microsoft.com/office/drawing/2014/main" id="{C2556366-7119-DBCF-3A60-7C6FADEA75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154" y="3469483"/>
                  <a:ext cx="18288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  <p:sp>
              <p:nvSpPr>
                <p:cNvPr id="31" name="Rectangle 4">
                  <a:extLst>
                    <a:ext uri="{FF2B5EF4-FFF2-40B4-BE49-F238E27FC236}">
                      <a16:creationId xmlns:a16="http://schemas.microsoft.com/office/drawing/2014/main" id="{8861EC21-2381-9DA0-FF7E-F911976DD1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3258" y="3469483"/>
                  <a:ext cx="91440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</p:grpSp>
        </p:grpSp>
        <p:sp>
          <p:nvSpPr>
            <p:cNvPr id="44" name="Text Box 10">
              <a:extLst>
                <a:ext uri="{FF2B5EF4-FFF2-40B4-BE49-F238E27FC236}">
                  <a16:creationId xmlns:a16="http://schemas.microsoft.com/office/drawing/2014/main" id="{437D0088-4459-C7F2-661A-3E46FCFFC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121" y="1352550"/>
              <a:ext cx="1282402" cy="30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2000" b="1">
                  <a:solidFill>
                    <a:schemeClr val="accent2"/>
                  </a:solidFill>
                  <a:latin typeface="Inconsolata" panose="00000509000000000000" pitchFamily="49" charset="0"/>
                </a:defRPr>
              </a:lvl1pPr>
              <a:lvl2pPr marL="742950" indent="-285750"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R(</a:t>
              </a:r>
              <a:r>
                <a:rPr lang="en-US" dirty="0" err="1">
                  <a:solidFill>
                    <a:schemeClr val="accent1"/>
                  </a:solidFill>
                </a:rPr>
                <a:t>id,name</a:t>
              </a:r>
              <a:r>
                <a:rPr lang="en-US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0D333CD-DFCD-0CD5-B7C4-A19E22D966F4}"/>
              </a:ext>
            </a:extLst>
          </p:cNvPr>
          <p:cNvGrpSpPr/>
          <p:nvPr/>
        </p:nvGrpSpPr>
        <p:grpSpPr>
          <a:xfrm>
            <a:off x="6612333" y="1352550"/>
            <a:ext cx="2180084" cy="2132962"/>
            <a:chOff x="6612333" y="1352550"/>
            <a:chExt cx="2180084" cy="2132962"/>
          </a:xfrm>
        </p:grpSpPr>
        <p:sp>
          <p:nvSpPr>
            <p:cNvPr id="126" name="Text Box 10">
              <a:extLst>
                <a:ext uri="{FF2B5EF4-FFF2-40B4-BE49-F238E27FC236}">
                  <a16:creationId xmlns:a16="http://schemas.microsoft.com/office/drawing/2014/main" id="{48453245-1AA6-7034-DB0F-937A16FB0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12333" y="1352550"/>
              <a:ext cx="2180084" cy="30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2000" b="1">
                  <a:solidFill>
                    <a:schemeClr val="accent2"/>
                  </a:solidFill>
                  <a:latin typeface="Inconsolata" panose="00000509000000000000" pitchFamily="49" charset="0"/>
                </a:defRPr>
              </a:lvl1pPr>
              <a:lvl2pPr marL="742950" indent="-285750"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S(</a:t>
              </a:r>
              <a:r>
                <a:rPr lang="en-US" dirty="0" err="1">
                  <a:solidFill>
                    <a:schemeClr val="accent1"/>
                  </a:solidFill>
                </a:rPr>
                <a:t>id,value,cdate</a:t>
              </a:r>
              <a:r>
                <a:rPr lang="en-US" dirty="0">
                  <a:solidFill>
                    <a:schemeClr val="accent1"/>
                  </a:solidFill>
                </a:rPr>
                <a:t>)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59AA9C1-C87A-A0B3-D369-2B19CA249620}"/>
                </a:ext>
              </a:extLst>
            </p:cNvPr>
            <p:cNvGrpSpPr/>
            <p:nvPr/>
          </p:nvGrpSpPr>
          <p:grpSpPr>
            <a:xfrm>
              <a:off x="6835471" y="1692642"/>
              <a:ext cx="1552704" cy="1792870"/>
              <a:chOff x="5954872" y="3030160"/>
              <a:chExt cx="1552704" cy="1792870"/>
            </a:xfrm>
          </p:grpSpPr>
          <p:sp>
            <p:nvSpPr>
              <p:cNvPr id="133" name="Rectangle 4">
                <a:extLst>
                  <a:ext uri="{FF2B5EF4-FFF2-40B4-BE49-F238E27FC236}">
                    <a16:creationId xmlns:a16="http://schemas.microsoft.com/office/drawing/2014/main" id="{4201A279-3AED-F02D-9CB2-18F250324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3030160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34" name="Rectangle 4">
                <a:extLst>
                  <a:ext uri="{FF2B5EF4-FFF2-40B4-BE49-F238E27FC236}">
                    <a16:creationId xmlns:a16="http://schemas.microsoft.com/office/drawing/2014/main" id="{0F86E6D7-3BE1-B5BA-A76C-D1B0EB4A9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3030160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35" name="Rectangle 4">
                <a:extLst>
                  <a:ext uri="{FF2B5EF4-FFF2-40B4-BE49-F238E27FC236}">
                    <a16:creationId xmlns:a16="http://schemas.microsoft.com/office/drawing/2014/main" id="{60C853F5-2792-7257-A4A4-A60E5AC66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3208251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36" name="Rectangle 4">
                <a:extLst>
                  <a:ext uri="{FF2B5EF4-FFF2-40B4-BE49-F238E27FC236}">
                    <a16:creationId xmlns:a16="http://schemas.microsoft.com/office/drawing/2014/main" id="{82FA2274-AD6E-8B4F-F692-EF10639C3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3208251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Times New Roman" pitchFamily="-112" charset="0"/>
                </a:endParaRPr>
              </a:p>
            </p:txBody>
          </p:sp>
          <p:sp>
            <p:nvSpPr>
              <p:cNvPr id="137" name="Rectangle 4">
                <a:extLst>
                  <a:ext uri="{FF2B5EF4-FFF2-40B4-BE49-F238E27FC236}">
                    <a16:creationId xmlns:a16="http://schemas.microsoft.com/office/drawing/2014/main" id="{FC9E1227-0A35-6A5D-981B-8FF91DB81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3386342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38" name="Rectangle 4">
                <a:extLst>
                  <a:ext uri="{FF2B5EF4-FFF2-40B4-BE49-F238E27FC236}">
                    <a16:creationId xmlns:a16="http://schemas.microsoft.com/office/drawing/2014/main" id="{DB95958B-3C93-0094-70AD-4A56B5CC5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3386342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39" name="Rectangle 4">
                <a:extLst>
                  <a:ext uri="{FF2B5EF4-FFF2-40B4-BE49-F238E27FC236}">
                    <a16:creationId xmlns:a16="http://schemas.microsoft.com/office/drawing/2014/main" id="{5861F078-2EBC-C19A-8E02-2B283F4B1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356443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40" name="Rectangle 4">
                <a:extLst>
                  <a:ext uri="{FF2B5EF4-FFF2-40B4-BE49-F238E27FC236}">
                    <a16:creationId xmlns:a16="http://schemas.microsoft.com/office/drawing/2014/main" id="{95083D4F-5C42-D160-260E-19635A63A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3564433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41" name="Rectangle 4">
                <a:extLst>
                  <a:ext uri="{FF2B5EF4-FFF2-40B4-BE49-F238E27FC236}">
                    <a16:creationId xmlns:a16="http://schemas.microsoft.com/office/drawing/2014/main" id="{D316CBAF-A689-5F79-1169-C01265AAA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3030160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42" name="Rectangle 4">
                <a:extLst>
                  <a:ext uri="{FF2B5EF4-FFF2-40B4-BE49-F238E27FC236}">
                    <a16:creationId xmlns:a16="http://schemas.microsoft.com/office/drawing/2014/main" id="{C29DA3AB-C8B9-449D-C1BD-D1AEDC927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3208251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43" name="Rectangle 4">
                <a:extLst>
                  <a:ext uri="{FF2B5EF4-FFF2-40B4-BE49-F238E27FC236}">
                    <a16:creationId xmlns:a16="http://schemas.microsoft.com/office/drawing/2014/main" id="{F8566FE3-800C-6CF8-8BB9-84A68F1E0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3386342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44" name="Rectangle 4">
                <a:extLst>
                  <a:ext uri="{FF2B5EF4-FFF2-40B4-BE49-F238E27FC236}">
                    <a16:creationId xmlns:a16="http://schemas.microsoft.com/office/drawing/2014/main" id="{0724F689-126C-1B5D-FD26-E2F990651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3564433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8F5BD701-239A-0131-0FC9-90AE7FF7B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3749002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46" name="Rectangle 4">
                <a:extLst>
                  <a:ext uri="{FF2B5EF4-FFF2-40B4-BE49-F238E27FC236}">
                    <a16:creationId xmlns:a16="http://schemas.microsoft.com/office/drawing/2014/main" id="{79BA9109-1CEC-2477-2C08-AD09BDD5F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3749002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47" name="Rectangle 4">
                <a:extLst>
                  <a:ext uri="{FF2B5EF4-FFF2-40B4-BE49-F238E27FC236}">
                    <a16:creationId xmlns:a16="http://schemas.microsoft.com/office/drawing/2014/main" id="{626E6F87-D71C-2F41-D363-24834DCCA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392709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48" name="Rectangle 4">
                <a:extLst>
                  <a:ext uri="{FF2B5EF4-FFF2-40B4-BE49-F238E27FC236}">
                    <a16:creationId xmlns:a16="http://schemas.microsoft.com/office/drawing/2014/main" id="{D0A3157E-B3C8-864A-D5EC-A6AA0499F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3927093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Times New Roman" pitchFamily="-112" charset="0"/>
                </a:endParaRPr>
              </a:p>
            </p:txBody>
          </p:sp>
          <p:sp>
            <p:nvSpPr>
              <p:cNvPr id="149" name="Rectangle 4">
                <a:extLst>
                  <a:ext uri="{FF2B5EF4-FFF2-40B4-BE49-F238E27FC236}">
                    <a16:creationId xmlns:a16="http://schemas.microsoft.com/office/drawing/2014/main" id="{568663A9-EED0-31E6-157E-10FC79EF1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4105184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50" name="Rectangle 4">
                <a:extLst>
                  <a:ext uri="{FF2B5EF4-FFF2-40B4-BE49-F238E27FC236}">
                    <a16:creationId xmlns:a16="http://schemas.microsoft.com/office/drawing/2014/main" id="{96E2E598-5C42-7293-9487-0D0223F32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105184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51" name="Rectangle 4">
                <a:extLst>
                  <a:ext uri="{FF2B5EF4-FFF2-40B4-BE49-F238E27FC236}">
                    <a16:creationId xmlns:a16="http://schemas.microsoft.com/office/drawing/2014/main" id="{03203B04-DB68-563B-35B3-9929A02C4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4283275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52" name="Rectangle 4">
                <a:extLst>
                  <a:ext uri="{FF2B5EF4-FFF2-40B4-BE49-F238E27FC236}">
                    <a16:creationId xmlns:a16="http://schemas.microsoft.com/office/drawing/2014/main" id="{927A73A9-3490-8FFF-F607-1541ECADC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283275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53" name="Rectangle 4">
                <a:extLst>
                  <a:ext uri="{FF2B5EF4-FFF2-40B4-BE49-F238E27FC236}">
                    <a16:creationId xmlns:a16="http://schemas.microsoft.com/office/drawing/2014/main" id="{2B75B99C-A4AA-C987-A3C6-24EFC8DC9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3749002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54" name="Rectangle 4">
                <a:extLst>
                  <a:ext uri="{FF2B5EF4-FFF2-40B4-BE49-F238E27FC236}">
                    <a16:creationId xmlns:a16="http://schemas.microsoft.com/office/drawing/2014/main" id="{2AB1B419-AA80-DE79-F32F-97E82CAD7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3927093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55" name="Rectangle 4">
                <a:extLst>
                  <a:ext uri="{FF2B5EF4-FFF2-40B4-BE49-F238E27FC236}">
                    <a16:creationId xmlns:a16="http://schemas.microsoft.com/office/drawing/2014/main" id="{1655935E-EFA0-8ACB-7DD5-B796C9155A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4105184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56" name="Rectangle 4">
                <a:extLst>
                  <a:ext uri="{FF2B5EF4-FFF2-40B4-BE49-F238E27FC236}">
                    <a16:creationId xmlns:a16="http://schemas.microsoft.com/office/drawing/2014/main" id="{9C71CCAF-DDFE-C5A6-D478-101148B72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4283275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57" name="Rectangle 4">
                <a:extLst>
                  <a:ext uri="{FF2B5EF4-FFF2-40B4-BE49-F238E27FC236}">
                    <a16:creationId xmlns:a16="http://schemas.microsoft.com/office/drawing/2014/main" id="{7936B012-19EE-91B0-9F73-B0C9C5A1B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4462059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58" name="Rectangle 4">
                <a:extLst>
                  <a:ext uri="{FF2B5EF4-FFF2-40B4-BE49-F238E27FC236}">
                    <a16:creationId xmlns:a16="http://schemas.microsoft.com/office/drawing/2014/main" id="{216207A5-2D42-74B5-DA2E-A6C869233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462059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59" name="Rectangle 4">
                <a:extLst>
                  <a:ext uri="{FF2B5EF4-FFF2-40B4-BE49-F238E27FC236}">
                    <a16:creationId xmlns:a16="http://schemas.microsoft.com/office/drawing/2014/main" id="{938B797C-680E-2BBB-622E-D3EA7EC2A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4640150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60" name="Rectangle 4">
                <a:extLst>
                  <a:ext uri="{FF2B5EF4-FFF2-40B4-BE49-F238E27FC236}">
                    <a16:creationId xmlns:a16="http://schemas.microsoft.com/office/drawing/2014/main" id="{469A76AF-A19D-38D7-771A-30F7F665E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640150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61" name="Rectangle 4">
                <a:extLst>
                  <a:ext uri="{FF2B5EF4-FFF2-40B4-BE49-F238E27FC236}">
                    <a16:creationId xmlns:a16="http://schemas.microsoft.com/office/drawing/2014/main" id="{E993A88D-1327-B3A6-DAA8-F151531DD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4462059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62" name="Rectangle 4">
                <a:extLst>
                  <a:ext uri="{FF2B5EF4-FFF2-40B4-BE49-F238E27FC236}">
                    <a16:creationId xmlns:a16="http://schemas.microsoft.com/office/drawing/2014/main" id="{C5D9A505-F3A0-8859-5863-A18A394B4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4640150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BBC45F4C-1010-8CC5-3C9D-2B828AAA97F5}"/>
              </a:ext>
            </a:extLst>
          </p:cNvPr>
          <p:cNvGrpSpPr/>
          <p:nvPr/>
        </p:nvGrpSpPr>
        <p:grpSpPr>
          <a:xfrm>
            <a:off x="1975851" y="1504950"/>
            <a:ext cx="1147266" cy="2011680"/>
            <a:chOff x="1975851" y="1504950"/>
            <a:chExt cx="1147266" cy="2011680"/>
          </a:xfrm>
        </p:grpSpPr>
        <p:sp>
          <p:nvSpPr>
            <p:cNvPr id="6" name="Line 16">
              <a:extLst>
                <a:ext uri="{FF2B5EF4-FFF2-40B4-BE49-F238E27FC236}">
                  <a16:creationId xmlns:a16="http://schemas.microsoft.com/office/drawing/2014/main" id="{2C57AED5-CD84-B1DE-A359-93C6483357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90759" y="1504950"/>
              <a:ext cx="0" cy="2011680"/>
            </a:xfrm>
            <a:prstGeom prst="line">
              <a:avLst/>
            </a:prstGeom>
            <a:ln w="12700">
              <a:solidFill>
                <a:srgbClr val="646464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endParaRPr lang="en-US" sz="1350"/>
            </a:p>
          </p:txBody>
        </p:sp>
        <p:grpSp>
          <p:nvGrpSpPr>
            <p:cNvPr id="7" name="Group 17">
              <a:extLst>
                <a:ext uri="{FF2B5EF4-FFF2-40B4-BE49-F238E27FC236}">
                  <a16:creationId xmlns:a16="http://schemas.microsoft.com/office/drawing/2014/main" id="{ACA703B7-FCF5-6E19-4279-786628497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5851" y="2221766"/>
              <a:ext cx="429816" cy="429815"/>
              <a:chOff x="3533351" y="4521939"/>
              <a:chExt cx="571839" cy="57183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DD66B67-4B23-5601-D9DA-C4C943411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3351" y="4521939"/>
                <a:ext cx="571839" cy="571839"/>
              </a:xfrm>
              <a:prstGeom prst="ellipse">
                <a:avLst/>
              </a:prstGeom>
              <a:solidFill>
                <a:schemeClr val="bg1"/>
              </a:solidFill>
              <a:ln w="82550" cmpd="dbl">
                <a:solidFill>
                  <a:schemeClr val="accent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b="1" i="1" dirty="0">
                    <a:solidFill>
                      <a:schemeClr val="accent1"/>
                    </a:solidFill>
                    <a:latin typeface="Inconsolata" panose="00000509000000000000" pitchFamily="49" charset="0"/>
                  </a:rPr>
                  <a:t>h</a:t>
                </a:r>
                <a:r>
                  <a:rPr lang="en-US" b="1" i="1" baseline="-25000" dirty="0">
                    <a:solidFill>
                      <a:schemeClr val="accent1"/>
                    </a:solidFill>
                    <a:latin typeface="Inconsolata" panose="00000509000000000000" pitchFamily="49" charset="0"/>
                  </a:rPr>
                  <a:t>1</a:t>
                </a:r>
                <a:endParaRPr lang="en-US" b="1" dirty="0">
                  <a:solidFill>
                    <a:schemeClr val="accent1"/>
                  </a:solidFill>
                  <a:latin typeface="Inconsolata" panose="00000509000000000000" pitchFamily="49" charset="0"/>
                </a:endParaRPr>
              </a:p>
            </p:txBody>
          </p:sp>
          <p:sp>
            <p:nvSpPr>
              <p:cNvPr id="9" name="Rectangle 2" hidden="1">
                <a:extLst>
                  <a:ext uri="{FF2B5EF4-FFF2-40B4-BE49-F238E27FC236}">
                    <a16:creationId xmlns:a16="http://schemas.microsoft.com/office/drawing/2014/main" id="{56257D40-DC28-AC51-32CE-C1D7A9044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6688" y="4546318"/>
                <a:ext cx="245771" cy="399238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1350" b="1" dirty="0">
                  <a:solidFill>
                    <a:schemeClr val="accent1"/>
                  </a:solidFill>
                  <a:latin typeface="Inconsolata" panose="00000509000000000000" pitchFamily="49" charset="0"/>
                </a:endParaRPr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630D86D-F05B-BF85-0C61-19D317DDB429}"/>
                </a:ext>
              </a:extLst>
            </p:cNvPr>
            <p:cNvCxnSpPr>
              <a:cxnSpLocks noChangeShapeType="1"/>
              <a:stCxn id="8" idx="6"/>
              <a:endCxn id="15" idx="1"/>
            </p:cNvCxnSpPr>
            <p:nvPr/>
          </p:nvCxnSpPr>
          <p:spPr bwMode="auto">
            <a:xfrm flipV="1">
              <a:off x="2405667" y="1925260"/>
              <a:ext cx="717450" cy="51141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7976C9E-8BD0-E1F5-67ED-AFA3E477FC0B}"/>
                </a:ext>
              </a:extLst>
            </p:cNvPr>
            <p:cNvCxnSpPr>
              <a:cxnSpLocks noChangeShapeType="1"/>
              <a:stCxn id="8" idx="6"/>
              <a:endCxn id="16" idx="1"/>
            </p:cNvCxnSpPr>
            <p:nvPr/>
          </p:nvCxnSpPr>
          <p:spPr bwMode="auto">
            <a:xfrm flipV="1">
              <a:off x="2405667" y="2197704"/>
              <a:ext cx="717450" cy="23897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E39179C-50D0-762B-ABF8-88683023E521}"/>
                </a:ext>
              </a:extLst>
            </p:cNvPr>
            <p:cNvCxnSpPr>
              <a:cxnSpLocks noChangeShapeType="1"/>
              <a:stCxn id="8" idx="6"/>
              <a:endCxn id="17" idx="1"/>
            </p:cNvCxnSpPr>
            <p:nvPr/>
          </p:nvCxnSpPr>
          <p:spPr bwMode="auto">
            <a:xfrm>
              <a:off x="2405667" y="2436674"/>
              <a:ext cx="717450" cy="3347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5765C3C-D14B-DB83-5E58-E4EE69EE5DEF}"/>
                </a:ext>
              </a:extLst>
            </p:cNvPr>
            <p:cNvCxnSpPr>
              <a:cxnSpLocks noChangeShapeType="1"/>
              <a:stCxn id="8" idx="6"/>
              <a:endCxn id="18" idx="1"/>
            </p:cNvCxnSpPr>
            <p:nvPr/>
          </p:nvCxnSpPr>
          <p:spPr bwMode="auto">
            <a:xfrm>
              <a:off x="2405667" y="2436674"/>
              <a:ext cx="717450" cy="5006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28AA565-6825-E025-61F7-455D25A03B31}"/>
              </a:ext>
            </a:extLst>
          </p:cNvPr>
          <p:cNvGrpSpPr/>
          <p:nvPr/>
        </p:nvGrpSpPr>
        <p:grpSpPr>
          <a:xfrm>
            <a:off x="3123117" y="1740702"/>
            <a:ext cx="500063" cy="1354152"/>
            <a:chOff x="3123117" y="1740702"/>
            <a:chExt cx="500063" cy="135415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3465D17-F179-532B-6BB5-98E8F9423FBF}"/>
                </a:ext>
              </a:extLst>
            </p:cNvPr>
            <p:cNvGrpSpPr/>
            <p:nvPr/>
          </p:nvGrpSpPr>
          <p:grpSpPr>
            <a:xfrm>
              <a:off x="3123117" y="1810960"/>
              <a:ext cx="500063" cy="1240710"/>
              <a:chOff x="4070292" y="3301524"/>
              <a:chExt cx="500063" cy="124071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55CBA3-BEE1-493B-6E57-A3E0FC4EC91E}"/>
                  </a:ext>
                </a:extLst>
              </p:cNvPr>
              <p:cNvSpPr/>
              <p:nvPr/>
            </p:nvSpPr>
            <p:spPr bwMode="auto">
              <a:xfrm>
                <a:off x="4070292" y="3301524"/>
                <a:ext cx="500063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lIns="45720" rIns="45720" anchor="t" anchorCtr="0"/>
              <a:lstStyle/>
              <a:p>
                <a:endParaRPr lang="en-US" sz="140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  <a:p>
                <a:endParaRPr lang="en-US" sz="140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49DCD95-5D1A-FC2D-37F2-F852D39BF52E}"/>
                  </a:ext>
                </a:extLst>
              </p:cNvPr>
              <p:cNvSpPr/>
              <p:nvPr/>
            </p:nvSpPr>
            <p:spPr bwMode="auto">
              <a:xfrm>
                <a:off x="4070292" y="3573968"/>
                <a:ext cx="500063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lIns="45720" rIns="45720" anchor="t" anchorCtr="0"/>
              <a:lstStyle/>
              <a:p>
                <a:endParaRPr lang="en-US" sz="140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  <a:p>
                <a:endParaRPr lang="en-US" sz="140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A4D669-92E3-4868-186C-C6908220376A}"/>
                  </a:ext>
                </a:extLst>
              </p:cNvPr>
              <p:cNvSpPr/>
              <p:nvPr/>
            </p:nvSpPr>
            <p:spPr bwMode="auto">
              <a:xfrm>
                <a:off x="4070292" y="3846412"/>
                <a:ext cx="500063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lIns="45720" rIns="45720" anchor="t" anchorCtr="0"/>
              <a:lstStyle/>
              <a:p>
                <a:endParaRPr lang="en-US" sz="140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  <a:p>
                <a:endParaRPr lang="en-US" sz="140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9F4588D-320C-ED6C-4BCA-A17781358989}"/>
                  </a:ext>
                </a:extLst>
              </p:cNvPr>
              <p:cNvSpPr/>
              <p:nvPr/>
            </p:nvSpPr>
            <p:spPr bwMode="auto">
              <a:xfrm>
                <a:off x="4070292" y="4313634"/>
                <a:ext cx="500063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lIns="45720" rIns="45720" anchor="t" anchorCtr="0"/>
              <a:lstStyle/>
              <a:p>
                <a:endParaRPr lang="en-US" sz="1400" dirty="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  <a:p>
                <a:endParaRPr lang="en-US" sz="1400" dirty="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22263B8C-95BA-7E76-21B5-66AC95937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8334" y="4118856"/>
                <a:ext cx="243978" cy="1509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/>
                <a:r>
                  <a:rPr lang="en-US" sz="1400" dirty="0">
                    <a:solidFill>
                      <a:srgbClr val="101010"/>
                    </a:solidFill>
                    <a:latin typeface="Inconsolata" panose="00000509000000000000" pitchFamily="49" charset="0"/>
                  </a:rPr>
                  <a:t>⋮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B6ECAA55-9769-4D76-A81F-56BC98C59A34}"/>
                    </a:ext>
                  </a:extLst>
                </p:cNvPr>
                <p:cNvSpPr txBox="1"/>
                <p:nvPr/>
              </p:nvSpPr>
              <p:spPr>
                <a:xfrm>
                  <a:off x="3159506" y="1740702"/>
                  <a:ext cx="4494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B6ECAA55-9769-4D76-A81F-56BC98C59A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506" y="1740702"/>
                  <a:ext cx="449418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BB3F040B-A321-6169-E1B0-25776C21502A}"/>
                    </a:ext>
                  </a:extLst>
                </p:cNvPr>
                <p:cNvSpPr txBox="1"/>
                <p:nvPr/>
              </p:nvSpPr>
              <p:spPr>
                <a:xfrm>
                  <a:off x="3147811" y="2017294"/>
                  <a:ext cx="4541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BB3F040B-A321-6169-E1B0-25776C215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7811" y="2017294"/>
                  <a:ext cx="454162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864FA66-A1FA-4B87-7CDA-E9F0BC96690D}"/>
                    </a:ext>
                  </a:extLst>
                </p:cNvPr>
                <p:cNvSpPr txBox="1"/>
                <p:nvPr/>
              </p:nvSpPr>
              <p:spPr>
                <a:xfrm>
                  <a:off x="3141381" y="2277932"/>
                  <a:ext cx="45416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7864FA66-A1FA-4B87-7CDA-E9F0BC9669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381" y="2277932"/>
                  <a:ext cx="454162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77A5AF5-D220-76C9-DD59-38B65A989048}"/>
                    </a:ext>
                  </a:extLst>
                </p:cNvPr>
                <p:cNvSpPr txBox="1"/>
                <p:nvPr/>
              </p:nvSpPr>
              <p:spPr>
                <a:xfrm>
                  <a:off x="3147811" y="2756300"/>
                  <a:ext cx="46794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977A5AF5-D220-76C9-DD59-38B65A989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7811" y="2756300"/>
                  <a:ext cx="467949" cy="33855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2521812D-9445-A6ED-3179-07EEF82B05AC}"/>
              </a:ext>
            </a:extLst>
          </p:cNvPr>
          <p:cNvGrpSpPr/>
          <p:nvPr/>
        </p:nvGrpSpPr>
        <p:grpSpPr>
          <a:xfrm>
            <a:off x="5460471" y="1504950"/>
            <a:ext cx="1185928" cy="2011680"/>
            <a:chOff x="5460471" y="1504950"/>
            <a:chExt cx="1185928" cy="2011680"/>
          </a:xfrm>
        </p:grpSpPr>
        <p:sp>
          <p:nvSpPr>
            <p:cNvPr id="101" name="Line 21">
              <a:extLst>
                <a:ext uri="{FF2B5EF4-FFF2-40B4-BE49-F238E27FC236}">
                  <a16:creationId xmlns:a16="http://schemas.microsoft.com/office/drawing/2014/main" id="{DB6C32C9-A82F-6723-113C-B35800529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32086" y="1504950"/>
              <a:ext cx="0" cy="2011680"/>
            </a:xfrm>
            <a:prstGeom prst="line">
              <a:avLst/>
            </a:prstGeom>
            <a:ln w="12700">
              <a:solidFill>
                <a:srgbClr val="646464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endParaRPr lang="en-US" sz="1350" dirty="0"/>
            </a:p>
          </p:txBody>
        </p: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7286C2D8-40C3-F939-2434-D4CCA47812A4}"/>
                </a:ext>
              </a:extLst>
            </p:cNvPr>
            <p:cNvGrpSpPr/>
            <p:nvPr/>
          </p:nvGrpSpPr>
          <p:grpSpPr>
            <a:xfrm>
              <a:off x="5460471" y="1925260"/>
              <a:ext cx="1185928" cy="1012110"/>
              <a:chOff x="5460471" y="1925260"/>
              <a:chExt cx="1185928" cy="1012110"/>
            </a:xfrm>
          </p:grpSpPr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83648DC7-417B-478F-A546-1AEB85FE1B46}"/>
                  </a:ext>
                </a:extLst>
              </p:cNvPr>
              <p:cNvCxnSpPr>
                <a:cxnSpLocks noChangeShapeType="1"/>
                <a:stCxn id="102" idx="2"/>
                <a:endCxn id="96" idx="3"/>
              </p:cNvCxnSpPr>
              <p:nvPr/>
            </p:nvCxnSpPr>
            <p:spPr bwMode="auto">
              <a:xfrm flipH="1" flipV="1">
                <a:off x="5460471" y="1925260"/>
                <a:ext cx="757303" cy="51141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oval" w="sm" len="sm"/>
                <a:tailEnd type="triangle" w="med" len="med"/>
              </a:ln>
              <a:effectLst/>
            </p:spPr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94C2ADA5-C933-30D8-745A-9FCDEB2021D2}"/>
                  </a:ext>
                </a:extLst>
              </p:cNvPr>
              <p:cNvCxnSpPr>
                <a:cxnSpLocks noChangeShapeType="1"/>
                <a:stCxn id="102" idx="2"/>
                <a:endCxn id="97" idx="3"/>
              </p:cNvCxnSpPr>
              <p:nvPr/>
            </p:nvCxnSpPr>
            <p:spPr bwMode="auto">
              <a:xfrm flipH="1" flipV="1">
                <a:off x="5460471" y="2197704"/>
                <a:ext cx="757303" cy="23897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oval" w="sm" len="sm"/>
                <a:tailEnd type="triangle" w="med" len="med"/>
              </a:ln>
              <a:effectLst/>
            </p:spPr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A9B52A32-55F6-99FE-76AC-4A9665386F15}"/>
                  </a:ext>
                </a:extLst>
              </p:cNvPr>
              <p:cNvCxnSpPr>
                <a:cxnSpLocks noChangeShapeType="1"/>
                <a:stCxn id="102" idx="2"/>
                <a:endCxn id="98" idx="3"/>
              </p:cNvCxnSpPr>
              <p:nvPr/>
            </p:nvCxnSpPr>
            <p:spPr bwMode="auto">
              <a:xfrm flipH="1">
                <a:off x="5460471" y="2436674"/>
                <a:ext cx="757303" cy="3347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oval" w="sm" len="sm"/>
                <a:tailEnd type="triangle" w="med" len="med"/>
              </a:ln>
              <a:effectLst/>
            </p:spPr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8FCC8AFA-B5E6-6E0E-8133-F8D2D85E9E31}"/>
                  </a:ext>
                </a:extLst>
              </p:cNvPr>
              <p:cNvCxnSpPr>
                <a:cxnSpLocks noChangeShapeType="1"/>
                <a:stCxn id="102" idx="2"/>
                <a:endCxn id="99" idx="3"/>
              </p:cNvCxnSpPr>
              <p:nvPr/>
            </p:nvCxnSpPr>
            <p:spPr bwMode="auto">
              <a:xfrm flipH="1">
                <a:off x="5460471" y="2436674"/>
                <a:ext cx="757303" cy="500696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/>
                </a:solidFill>
                <a:prstDash val="solid"/>
                <a:round/>
                <a:headEnd type="oval" w="sm" len="sm"/>
                <a:tailEnd type="triangle" w="med" len="med"/>
              </a:ln>
              <a:effectLst/>
            </p:spPr>
          </p:cxnSp>
          <p:sp>
            <p:nvSpPr>
              <p:cNvPr id="102" name="Oval 7">
                <a:extLst>
                  <a:ext uri="{FF2B5EF4-FFF2-40B4-BE49-F238E27FC236}">
                    <a16:creationId xmlns:a16="http://schemas.microsoft.com/office/drawing/2014/main" id="{22A5C115-65D7-CFFB-92DD-62D400B5E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7774" y="2221766"/>
                <a:ext cx="428625" cy="429815"/>
              </a:xfrm>
              <a:prstGeom prst="ellipse">
                <a:avLst/>
              </a:prstGeom>
              <a:solidFill>
                <a:schemeClr val="bg1"/>
              </a:solidFill>
              <a:ln w="82550" cmpd="dbl">
                <a:solidFill>
                  <a:schemeClr val="accent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b="1" i="1" dirty="0">
                    <a:solidFill>
                      <a:schemeClr val="accent1"/>
                    </a:solidFill>
                    <a:latin typeface="Inconsolata" panose="00000509000000000000" pitchFamily="49" charset="0"/>
                  </a:rPr>
                  <a:t>h</a:t>
                </a:r>
                <a:r>
                  <a:rPr lang="en-US" b="1" i="1" baseline="-25000" dirty="0">
                    <a:solidFill>
                      <a:schemeClr val="accent1"/>
                    </a:solidFill>
                    <a:latin typeface="Inconsolata" panose="00000509000000000000" pitchFamily="49" charset="0"/>
                  </a:rPr>
                  <a:t>1</a:t>
                </a:r>
              </a:p>
            </p:txBody>
          </p: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C3D46DA-6409-EFDC-1317-4806A63A7F81}"/>
              </a:ext>
            </a:extLst>
          </p:cNvPr>
          <p:cNvGrpSpPr/>
          <p:nvPr/>
        </p:nvGrpSpPr>
        <p:grpSpPr>
          <a:xfrm>
            <a:off x="4960408" y="1747123"/>
            <a:ext cx="500063" cy="1347731"/>
            <a:chOff x="4960408" y="1747123"/>
            <a:chExt cx="500063" cy="1347731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90F5783-2E5E-3BBD-EDF3-80B565C91753}"/>
                </a:ext>
              </a:extLst>
            </p:cNvPr>
            <p:cNvGrpSpPr/>
            <p:nvPr/>
          </p:nvGrpSpPr>
          <p:grpSpPr>
            <a:xfrm>
              <a:off x="4960408" y="1810960"/>
              <a:ext cx="500063" cy="1240710"/>
              <a:chOff x="4070292" y="3301524"/>
              <a:chExt cx="500063" cy="124071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BBFF5AE-703C-B9DE-8FFB-C1315A440084}"/>
                  </a:ext>
                </a:extLst>
              </p:cNvPr>
              <p:cNvSpPr/>
              <p:nvPr/>
            </p:nvSpPr>
            <p:spPr bwMode="auto">
              <a:xfrm>
                <a:off x="4070292" y="3301524"/>
                <a:ext cx="500063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lIns="45720" rIns="45720" anchor="t" anchorCtr="0"/>
              <a:lstStyle/>
              <a:p>
                <a:endParaRPr lang="en-US" sz="140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  <a:p>
                <a:endParaRPr lang="en-US" sz="140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ADBD3EA-5CB8-B944-8E87-CBDB61CB4F02}"/>
                  </a:ext>
                </a:extLst>
              </p:cNvPr>
              <p:cNvSpPr/>
              <p:nvPr/>
            </p:nvSpPr>
            <p:spPr bwMode="auto">
              <a:xfrm>
                <a:off x="4070292" y="3573968"/>
                <a:ext cx="500063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lIns="45720" rIns="45720" anchor="t" anchorCtr="0"/>
              <a:lstStyle/>
              <a:p>
                <a:endParaRPr lang="en-US" sz="140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  <a:p>
                <a:endParaRPr lang="en-US" sz="140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B153214-2DD1-D3A8-41CB-71BB2E2DF237}"/>
                  </a:ext>
                </a:extLst>
              </p:cNvPr>
              <p:cNvSpPr/>
              <p:nvPr/>
            </p:nvSpPr>
            <p:spPr bwMode="auto">
              <a:xfrm>
                <a:off x="4070292" y="3846412"/>
                <a:ext cx="500063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lIns="45720" rIns="45720" anchor="t" anchorCtr="0"/>
              <a:lstStyle/>
              <a:p>
                <a:endParaRPr lang="en-US" sz="140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  <a:p>
                <a:endParaRPr lang="en-US" sz="140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B342F73-8A1A-8B87-D08F-04BEF56E2073}"/>
                  </a:ext>
                </a:extLst>
              </p:cNvPr>
              <p:cNvSpPr/>
              <p:nvPr/>
            </p:nvSpPr>
            <p:spPr bwMode="auto">
              <a:xfrm>
                <a:off x="4070292" y="4313634"/>
                <a:ext cx="500063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lIns="45720" rIns="45720" anchor="t" anchorCtr="0"/>
              <a:lstStyle/>
              <a:p>
                <a:endParaRPr lang="en-US" sz="1400" dirty="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  <a:p>
                <a:endParaRPr lang="en-US" sz="1400" dirty="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</p:txBody>
          </p:sp>
          <p:sp>
            <p:nvSpPr>
              <p:cNvPr id="100" name="Rectangle 5">
                <a:extLst>
                  <a:ext uri="{FF2B5EF4-FFF2-40B4-BE49-F238E27FC236}">
                    <a16:creationId xmlns:a16="http://schemas.microsoft.com/office/drawing/2014/main" id="{2226A29B-4CFD-CFCE-E8F0-4FD8FE516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8334" y="4118856"/>
                <a:ext cx="243978" cy="1509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/>
                <a:r>
                  <a:rPr lang="en-US" sz="1400" dirty="0">
                    <a:solidFill>
                      <a:srgbClr val="101010"/>
                    </a:solidFill>
                    <a:latin typeface="Inconsolata" panose="00000509000000000000" pitchFamily="49" charset="0"/>
                  </a:rPr>
                  <a:t>⋮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6162433F-67E6-18E4-6CD9-53C8EF960130}"/>
                    </a:ext>
                  </a:extLst>
                </p:cNvPr>
                <p:cNvSpPr txBox="1"/>
                <p:nvPr/>
              </p:nvSpPr>
              <p:spPr>
                <a:xfrm>
                  <a:off x="4974664" y="1747123"/>
                  <a:ext cx="42146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6162433F-67E6-18E4-6CD9-53C8EF9601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4664" y="1747123"/>
                  <a:ext cx="421461" cy="33855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4E5AEEA5-EE5C-5719-FFEA-A72F5F2C85FF}"/>
                    </a:ext>
                  </a:extLst>
                </p:cNvPr>
                <p:cNvSpPr txBox="1"/>
                <p:nvPr/>
              </p:nvSpPr>
              <p:spPr>
                <a:xfrm>
                  <a:off x="4999708" y="2008325"/>
                  <a:ext cx="42620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4E5AEEA5-EE5C-5719-FFEA-A72F5F2C8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9708" y="2008325"/>
                  <a:ext cx="426207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51B83F87-A239-9377-96A6-9D610B54BC63}"/>
                    </a:ext>
                  </a:extLst>
                </p:cNvPr>
                <p:cNvSpPr txBox="1"/>
                <p:nvPr/>
              </p:nvSpPr>
              <p:spPr>
                <a:xfrm>
                  <a:off x="4999708" y="2285075"/>
                  <a:ext cx="42620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51B83F87-A239-9377-96A6-9D610B54B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9708" y="2285075"/>
                  <a:ext cx="426207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0AFE27FA-3F65-4EF9-926A-DC5484F51143}"/>
                    </a:ext>
                  </a:extLst>
                </p:cNvPr>
                <p:cNvSpPr txBox="1"/>
                <p:nvPr/>
              </p:nvSpPr>
              <p:spPr>
                <a:xfrm>
                  <a:off x="4999708" y="2756300"/>
                  <a:ext cx="4399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0AFE27FA-3F65-4EF9-926A-DC5484F511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9708" y="2756300"/>
                  <a:ext cx="439992" cy="33855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D4CC9444-DBA2-DDA3-5EFC-2A2A5CBD0429}"/>
              </a:ext>
            </a:extLst>
          </p:cNvPr>
          <p:cNvSpPr txBox="1"/>
          <p:nvPr/>
        </p:nvSpPr>
        <p:spPr>
          <a:xfrm>
            <a:off x="909051" y="775554"/>
            <a:ext cx="7564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Idea: </a:t>
            </a:r>
            <a:r>
              <a:rPr lang="en-US" sz="2400" dirty="0"/>
              <a:t>Hash tuples into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buckets based on join key (e.g., </a:t>
            </a:r>
            <a:r>
              <a:rPr lang="en-US" sz="2400" dirty="0">
                <a:solidFill>
                  <a:srgbClr val="C00000"/>
                </a:solidFill>
              </a:rPr>
              <a:t>id</a:t>
            </a:r>
            <a:r>
              <a:rPr lang="en-US" sz="2400" dirty="0"/>
              <a:t>)</a:t>
            </a:r>
            <a:endParaRPr lang="en-US" sz="2400" b="1" dirty="0"/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D760DF73-CA1B-2B31-F1BB-C60A0B795DEE}"/>
              </a:ext>
            </a:extLst>
          </p:cNvPr>
          <p:cNvCxnSpPr>
            <a:stCxn id="166" idx="3"/>
            <a:endCxn id="172" idx="1"/>
          </p:cNvCxnSpPr>
          <p:nvPr/>
        </p:nvCxnSpPr>
        <p:spPr>
          <a:xfrm>
            <a:off x="3608924" y="1909979"/>
            <a:ext cx="1390784" cy="54437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FBDA9B02-DF11-9BC6-F414-3139B769CD90}"/>
              </a:ext>
            </a:extLst>
          </p:cNvPr>
          <p:cNvCxnSpPr>
            <a:cxnSpLocks/>
            <a:endCxn id="170" idx="1"/>
          </p:cNvCxnSpPr>
          <p:nvPr/>
        </p:nvCxnSpPr>
        <p:spPr>
          <a:xfrm flipV="1">
            <a:off x="3605989" y="1916400"/>
            <a:ext cx="1368675" cy="1085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150562D2-85DF-544A-C82E-BE40B04D6CBE}"/>
              </a:ext>
            </a:extLst>
          </p:cNvPr>
          <p:cNvCxnSpPr>
            <a:cxnSpLocks/>
            <a:stCxn id="166" idx="3"/>
            <a:endCxn id="97" idx="1"/>
          </p:cNvCxnSpPr>
          <p:nvPr/>
        </p:nvCxnSpPr>
        <p:spPr>
          <a:xfrm>
            <a:off x="3608924" y="1909979"/>
            <a:ext cx="1351484" cy="28772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6878FFE9-52AE-B099-F55E-6C9A84A0101A}"/>
              </a:ext>
            </a:extLst>
          </p:cNvPr>
          <p:cNvCxnSpPr>
            <a:cxnSpLocks/>
            <a:stCxn id="15" idx="3"/>
            <a:endCxn id="99" idx="1"/>
          </p:cNvCxnSpPr>
          <p:nvPr/>
        </p:nvCxnSpPr>
        <p:spPr>
          <a:xfrm>
            <a:off x="3623180" y="1925260"/>
            <a:ext cx="1337228" cy="101211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0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2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AD3F7A-F036-457F-B615-1DEADFD9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Join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A55313E-C770-4654-8CC0-9D232D91B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1728" y="3894239"/>
                <a:ext cx="6337357" cy="1012753"/>
              </a:xfrm>
            </p:spPr>
            <p:txBody>
              <a:bodyPr/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r>
                  <a:rPr lang="en-US" dirty="0"/>
                  <a:t>, so either we had a hash collision,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𝑖𝑑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𝑖𝑑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A55313E-C770-4654-8CC0-9D232D91B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1728" y="3894239"/>
                <a:ext cx="6337357" cy="1012753"/>
              </a:xfrm>
              <a:blipFill>
                <a:blip r:embed="rId3"/>
                <a:stretch>
                  <a:fillRect l="-1600" t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9804CD35-1C68-B944-E652-17FDDB6A0C42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8827A88-06C6-53C7-DD3A-323E3AB0D50B}"/>
              </a:ext>
            </a:extLst>
          </p:cNvPr>
          <p:cNvGrpSpPr/>
          <p:nvPr/>
        </p:nvGrpSpPr>
        <p:grpSpPr>
          <a:xfrm>
            <a:off x="627121" y="1352550"/>
            <a:ext cx="2996059" cy="2164080"/>
            <a:chOff x="1652141" y="1176988"/>
            <a:chExt cx="2996059" cy="2164080"/>
          </a:xfrm>
        </p:grpSpPr>
        <p:sp>
          <p:nvSpPr>
            <p:cNvPr id="6" name="Line 16">
              <a:extLst>
                <a:ext uri="{FF2B5EF4-FFF2-40B4-BE49-F238E27FC236}">
                  <a16:creationId xmlns:a16="http://schemas.microsoft.com/office/drawing/2014/main" id="{2C57AED5-CD84-B1DE-A359-93C6483357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5779" y="1329388"/>
              <a:ext cx="0" cy="2011680"/>
            </a:xfrm>
            <a:prstGeom prst="line">
              <a:avLst/>
            </a:prstGeom>
            <a:ln w="12700">
              <a:solidFill>
                <a:srgbClr val="646464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endParaRPr lang="en-US" sz="1350"/>
            </a:p>
          </p:txBody>
        </p:sp>
        <p:grpSp>
          <p:nvGrpSpPr>
            <p:cNvPr id="7" name="Group 17">
              <a:extLst>
                <a:ext uri="{FF2B5EF4-FFF2-40B4-BE49-F238E27FC236}">
                  <a16:creationId xmlns:a16="http://schemas.microsoft.com/office/drawing/2014/main" id="{ACA703B7-FCF5-6E19-4279-786628497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0871" y="2046204"/>
              <a:ext cx="429816" cy="429815"/>
              <a:chOff x="3533351" y="4521939"/>
              <a:chExt cx="571839" cy="57183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DD66B67-4B23-5601-D9DA-C4C9434118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3351" y="4521939"/>
                <a:ext cx="571839" cy="571839"/>
              </a:xfrm>
              <a:prstGeom prst="ellipse">
                <a:avLst/>
              </a:prstGeom>
              <a:solidFill>
                <a:schemeClr val="bg1"/>
              </a:solidFill>
              <a:ln w="82550" cmpd="dbl">
                <a:solidFill>
                  <a:schemeClr val="accent1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pPr algn="ctr"/>
                <a:r>
                  <a:rPr lang="en-US" b="1" i="1" dirty="0">
                    <a:solidFill>
                      <a:schemeClr val="accent1"/>
                    </a:solidFill>
                    <a:latin typeface="Inconsolata" panose="00000509000000000000" pitchFamily="49" charset="0"/>
                  </a:rPr>
                  <a:t>h</a:t>
                </a:r>
                <a:r>
                  <a:rPr lang="en-US" b="1" i="1" baseline="-25000" dirty="0">
                    <a:solidFill>
                      <a:schemeClr val="accent1"/>
                    </a:solidFill>
                    <a:latin typeface="Inconsolata" panose="00000509000000000000" pitchFamily="49" charset="0"/>
                  </a:rPr>
                  <a:t>1</a:t>
                </a:r>
                <a:endParaRPr lang="en-US" b="1" dirty="0">
                  <a:solidFill>
                    <a:schemeClr val="accent1"/>
                  </a:solidFill>
                  <a:latin typeface="Inconsolata" panose="00000509000000000000" pitchFamily="49" charset="0"/>
                </a:endParaRPr>
              </a:p>
            </p:txBody>
          </p:sp>
          <p:sp>
            <p:nvSpPr>
              <p:cNvPr id="9" name="Rectangle 2" hidden="1">
                <a:extLst>
                  <a:ext uri="{FF2B5EF4-FFF2-40B4-BE49-F238E27FC236}">
                    <a16:creationId xmlns:a16="http://schemas.microsoft.com/office/drawing/2014/main" id="{56257D40-DC28-AC51-32CE-C1D7A9044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6688" y="4546318"/>
                <a:ext cx="245771" cy="399238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 sz="1350" b="1" dirty="0">
                  <a:solidFill>
                    <a:schemeClr val="accent1"/>
                  </a:solidFill>
                  <a:latin typeface="Inconsolata" panose="00000509000000000000" pitchFamily="49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3465D17-F179-532B-6BB5-98E8F9423FBF}"/>
                </a:ext>
              </a:extLst>
            </p:cNvPr>
            <p:cNvGrpSpPr/>
            <p:nvPr/>
          </p:nvGrpSpPr>
          <p:grpSpPr>
            <a:xfrm>
              <a:off x="4148137" y="1635398"/>
              <a:ext cx="500063" cy="1240710"/>
              <a:chOff x="4070292" y="3301524"/>
              <a:chExt cx="500063" cy="124071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C55CBA3-BEE1-493B-6E57-A3E0FC4EC91E}"/>
                  </a:ext>
                </a:extLst>
              </p:cNvPr>
              <p:cNvSpPr/>
              <p:nvPr/>
            </p:nvSpPr>
            <p:spPr bwMode="auto">
              <a:xfrm>
                <a:off x="4070292" y="3301524"/>
                <a:ext cx="500063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lIns="45720" rIns="45720" anchor="t" anchorCtr="0"/>
              <a:lstStyle/>
              <a:p>
                <a:endParaRPr lang="en-US" sz="140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  <a:p>
                <a:endParaRPr lang="en-US" sz="140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49DCD95-5D1A-FC2D-37F2-F852D39BF52E}"/>
                  </a:ext>
                </a:extLst>
              </p:cNvPr>
              <p:cNvSpPr/>
              <p:nvPr/>
            </p:nvSpPr>
            <p:spPr bwMode="auto">
              <a:xfrm>
                <a:off x="4070292" y="3573968"/>
                <a:ext cx="500063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lIns="45720" rIns="45720" anchor="t" anchorCtr="0"/>
              <a:lstStyle/>
              <a:p>
                <a:endParaRPr lang="en-US" sz="140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  <a:p>
                <a:endParaRPr lang="en-US" sz="140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A4D669-92E3-4868-186C-C6908220376A}"/>
                  </a:ext>
                </a:extLst>
              </p:cNvPr>
              <p:cNvSpPr/>
              <p:nvPr/>
            </p:nvSpPr>
            <p:spPr bwMode="auto">
              <a:xfrm>
                <a:off x="4070292" y="3846412"/>
                <a:ext cx="500063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lIns="45720" rIns="45720" anchor="t" anchorCtr="0"/>
              <a:lstStyle/>
              <a:p>
                <a:endParaRPr lang="en-US" sz="140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  <a:p>
                <a:endParaRPr lang="en-US" sz="140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9F4588D-320C-ED6C-4BCA-A17781358989}"/>
                  </a:ext>
                </a:extLst>
              </p:cNvPr>
              <p:cNvSpPr/>
              <p:nvPr/>
            </p:nvSpPr>
            <p:spPr bwMode="auto">
              <a:xfrm>
                <a:off x="4070292" y="4313634"/>
                <a:ext cx="500063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lIns="45720" rIns="45720" anchor="t" anchorCtr="0"/>
              <a:lstStyle/>
              <a:p>
                <a:endParaRPr lang="en-US" sz="1400" dirty="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  <a:p>
                <a:endParaRPr lang="en-US" sz="1400" dirty="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22263B8C-95BA-7E76-21B5-66AC95937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8334" y="4118856"/>
                <a:ext cx="243978" cy="1509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/>
                <a:r>
                  <a:rPr lang="en-US" sz="1400" dirty="0">
                    <a:solidFill>
                      <a:srgbClr val="101010"/>
                    </a:solidFill>
                    <a:latin typeface="Inconsolata" panose="00000509000000000000" pitchFamily="49" charset="0"/>
                  </a:rPr>
                  <a:t>⋮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A4DCFE-FD26-F8AF-A80B-19A065E48847}"/>
                </a:ext>
              </a:extLst>
            </p:cNvPr>
            <p:cNvGrpSpPr/>
            <p:nvPr/>
          </p:nvGrpSpPr>
          <p:grpSpPr>
            <a:xfrm>
              <a:off x="1752967" y="1517080"/>
              <a:ext cx="1095504" cy="1251426"/>
              <a:chOff x="1318772" y="3403414"/>
              <a:chExt cx="1095504" cy="1251426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86E47AD2-8A60-B68C-DCFB-9B38E81661CB}"/>
                  </a:ext>
                </a:extLst>
              </p:cNvPr>
              <p:cNvGrpSpPr/>
              <p:nvPr/>
            </p:nvGrpSpPr>
            <p:grpSpPr>
              <a:xfrm>
                <a:off x="1318772" y="3403414"/>
                <a:ext cx="1095504" cy="182880"/>
                <a:chOff x="1072154" y="3469483"/>
                <a:chExt cx="1095504" cy="182880"/>
              </a:xfrm>
            </p:grpSpPr>
            <p:sp>
              <p:nvSpPr>
                <p:cNvPr id="42" name="Rectangle 4">
                  <a:extLst>
                    <a:ext uri="{FF2B5EF4-FFF2-40B4-BE49-F238E27FC236}">
                      <a16:creationId xmlns:a16="http://schemas.microsoft.com/office/drawing/2014/main" id="{A1202E90-F9B5-1DA9-DF66-8B7F556ED0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154" y="3469483"/>
                  <a:ext cx="18288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  <p:sp>
              <p:nvSpPr>
                <p:cNvPr id="43" name="Rectangle 4">
                  <a:extLst>
                    <a:ext uri="{FF2B5EF4-FFF2-40B4-BE49-F238E27FC236}">
                      <a16:creationId xmlns:a16="http://schemas.microsoft.com/office/drawing/2014/main" id="{3A52B090-118E-72E6-32F4-A758631D19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3258" y="3469483"/>
                  <a:ext cx="91440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DD5EB26-EB01-1955-6DEC-355EC882EAB2}"/>
                  </a:ext>
                </a:extLst>
              </p:cNvPr>
              <p:cNvGrpSpPr/>
              <p:nvPr/>
            </p:nvGrpSpPr>
            <p:grpSpPr>
              <a:xfrm>
                <a:off x="1318772" y="3581505"/>
                <a:ext cx="1095504" cy="182880"/>
                <a:chOff x="1072154" y="3469483"/>
                <a:chExt cx="1095504" cy="182880"/>
              </a:xfrm>
            </p:grpSpPr>
            <p:sp>
              <p:nvSpPr>
                <p:cNvPr id="40" name="Rectangle 4">
                  <a:extLst>
                    <a:ext uri="{FF2B5EF4-FFF2-40B4-BE49-F238E27FC236}">
                      <a16:creationId xmlns:a16="http://schemas.microsoft.com/office/drawing/2014/main" id="{2579204F-F7B8-5DB1-B63F-B5EE5B9962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154" y="3469483"/>
                  <a:ext cx="18288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  <p:sp>
              <p:nvSpPr>
                <p:cNvPr id="41" name="Rectangle 4">
                  <a:extLst>
                    <a:ext uri="{FF2B5EF4-FFF2-40B4-BE49-F238E27FC236}">
                      <a16:creationId xmlns:a16="http://schemas.microsoft.com/office/drawing/2014/main" id="{93FD1DEB-F6A0-6874-282A-31F8D57B0E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3258" y="3469483"/>
                  <a:ext cx="91440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094FEEF-1AF1-74C2-220C-A713D413D739}"/>
                  </a:ext>
                </a:extLst>
              </p:cNvPr>
              <p:cNvGrpSpPr/>
              <p:nvPr/>
            </p:nvGrpSpPr>
            <p:grpSpPr>
              <a:xfrm>
                <a:off x="1318772" y="3759596"/>
                <a:ext cx="1095504" cy="182880"/>
                <a:chOff x="1072154" y="3469483"/>
                <a:chExt cx="1095504" cy="182880"/>
              </a:xfrm>
            </p:grpSpPr>
            <p:sp>
              <p:nvSpPr>
                <p:cNvPr id="38" name="Rectangle 4">
                  <a:extLst>
                    <a:ext uri="{FF2B5EF4-FFF2-40B4-BE49-F238E27FC236}">
                      <a16:creationId xmlns:a16="http://schemas.microsoft.com/office/drawing/2014/main" id="{B38B8AC5-7CBE-BE1F-24A5-AB81C6D6D2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154" y="3469483"/>
                  <a:ext cx="18288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  <p:sp>
              <p:nvSpPr>
                <p:cNvPr id="39" name="Rectangle 4">
                  <a:extLst>
                    <a:ext uri="{FF2B5EF4-FFF2-40B4-BE49-F238E27FC236}">
                      <a16:creationId xmlns:a16="http://schemas.microsoft.com/office/drawing/2014/main" id="{008593F1-81F3-370B-8807-75B8A04A05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3258" y="3469483"/>
                  <a:ext cx="91440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F30FB23-6C7D-11F1-09B5-B86A9F0BD677}"/>
                  </a:ext>
                </a:extLst>
              </p:cNvPr>
              <p:cNvGrpSpPr/>
              <p:nvPr/>
            </p:nvGrpSpPr>
            <p:grpSpPr>
              <a:xfrm>
                <a:off x="1318772" y="3937687"/>
                <a:ext cx="1095504" cy="182880"/>
                <a:chOff x="1072154" y="3469483"/>
                <a:chExt cx="1095504" cy="182880"/>
              </a:xfrm>
            </p:grpSpPr>
            <p:sp>
              <p:nvSpPr>
                <p:cNvPr id="36" name="Rectangle 4">
                  <a:extLst>
                    <a:ext uri="{FF2B5EF4-FFF2-40B4-BE49-F238E27FC236}">
                      <a16:creationId xmlns:a16="http://schemas.microsoft.com/office/drawing/2014/main" id="{5A62C457-26B6-BB18-9422-0D9511DC1B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154" y="3469483"/>
                  <a:ext cx="18288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  <p:sp>
              <p:nvSpPr>
                <p:cNvPr id="37" name="Rectangle 4">
                  <a:extLst>
                    <a:ext uri="{FF2B5EF4-FFF2-40B4-BE49-F238E27FC236}">
                      <a16:creationId xmlns:a16="http://schemas.microsoft.com/office/drawing/2014/main" id="{5AA31751-1326-6DBF-696A-502007C056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3258" y="3469483"/>
                  <a:ext cx="91440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65F9C95-C10A-7D88-F1D3-9179EB28D83A}"/>
                  </a:ext>
                </a:extLst>
              </p:cNvPr>
              <p:cNvGrpSpPr/>
              <p:nvPr/>
            </p:nvGrpSpPr>
            <p:grpSpPr>
              <a:xfrm>
                <a:off x="1318772" y="4115778"/>
                <a:ext cx="1095504" cy="182880"/>
                <a:chOff x="1072154" y="3469483"/>
                <a:chExt cx="1095504" cy="182880"/>
              </a:xfrm>
            </p:grpSpPr>
            <p:sp>
              <p:nvSpPr>
                <p:cNvPr id="34" name="Rectangle 4">
                  <a:extLst>
                    <a:ext uri="{FF2B5EF4-FFF2-40B4-BE49-F238E27FC236}">
                      <a16:creationId xmlns:a16="http://schemas.microsoft.com/office/drawing/2014/main" id="{294B2909-4F43-B526-9CC3-1431FAA01E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154" y="3469483"/>
                  <a:ext cx="18288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  <p:sp>
              <p:nvSpPr>
                <p:cNvPr id="35" name="Rectangle 4">
                  <a:extLst>
                    <a:ext uri="{FF2B5EF4-FFF2-40B4-BE49-F238E27FC236}">
                      <a16:creationId xmlns:a16="http://schemas.microsoft.com/office/drawing/2014/main" id="{662AD402-021C-996B-6BBB-BB9BF4F577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3258" y="3469483"/>
                  <a:ext cx="91440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2C3DB690-37DC-C427-0FCA-D0F7131D3D42}"/>
                  </a:ext>
                </a:extLst>
              </p:cNvPr>
              <p:cNvGrpSpPr/>
              <p:nvPr/>
            </p:nvGrpSpPr>
            <p:grpSpPr>
              <a:xfrm>
                <a:off x="1318772" y="4293870"/>
                <a:ext cx="1095504" cy="182880"/>
                <a:chOff x="1072154" y="3469483"/>
                <a:chExt cx="1095504" cy="182880"/>
              </a:xfrm>
            </p:grpSpPr>
            <p:sp>
              <p:nvSpPr>
                <p:cNvPr id="32" name="Rectangle 4">
                  <a:extLst>
                    <a:ext uri="{FF2B5EF4-FFF2-40B4-BE49-F238E27FC236}">
                      <a16:creationId xmlns:a16="http://schemas.microsoft.com/office/drawing/2014/main" id="{2BFC741D-ABEA-B014-12E0-0D1E84359A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154" y="3469483"/>
                  <a:ext cx="18288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  <p:sp>
              <p:nvSpPr>
                <p:cNvPr id="33" name="Rectangle 4">
                  <a:extLst>
                    <a:ext uri="{FF2B5EF4-FFF2-40B4-BE49-F238E27FC236}">
                      <a16:creationId xmlns:a16="http://schemas.microsoft.com/office/drawing/2014/main" id="{52CF02A1-F64E-6F96-341E-DBD2BF715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3258" y="3469483"/>
                  <a:ext cx="91440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8D3BE588-1D9D-338C-55E7-952BABBCF2FA}"/>
                  </a:ext>
                </a:extLst>
              </p:cNvPr>
              <p:cNvGrpSpPr/>
              <p:nvPr/>
            </p:nvGrpSpPr>
            <p:grpSpPr>
              <a:xfrm>
                <a:off x="1318772" y="4471960"/>
                <a:ext cx="1095504" cy="182880"/>
                <a:chOff x="1072154" y="3469483"/>
                <a:chExt cx="1095504" cy="182880"/>
              </a:xfrm>
            </p:grpSpPr>
            <p:sp>
              <p:nvSpPr>
                <p:cNvPr id="30" name="Rectangle 4">
                  <a:extLst>
                    <a:ext uri="{FF2B5EF4-FFF2-40B4-BE49-F238E27FC236}">
                      <a16:creationId xmlns:a16="http://schemas.microsoft.com/office/drawing/2014/main" id="{C2556366-7119-DBCF-3A60-7C6FADEA75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154" y="3469483"/>
                  <a:ext cx="18288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  <p:sp>
              <p:nvSpPr>
                <p:cNvPr id="31" name="Rectangle 4">
                  <a:extLst>
                    <a:ext uri="{FF2B5EF4-FFF2-40B4-BE49-F238E27FC236}">
                      <a16:creationId xmlns:a16="http://schemas.microsoft.com/office/drawing/2014/main" id="{8861EC21-2381-9DA0-FF7E-F911976DD1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3258" y="3469483"/>
                  <a:ext cx="91440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</p:grpSp>
        </p:grpSp>
        <p:sp>
          <p:nvSpPr>
            <p:cNvPr id="44" name="Text Box 10">
              <a:extLst>
                <a:ext uri="{FF2B5EF4-FFF2-40B4-BE49-F238E27FC236}">
                  <a16:creationId xmlns:a16="http://schemas.microsoft.com/office/drawing/2014/main" id="{437D0088-4459-C7F2-661A-3E46FCFFC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2141" y="1176988"/>
              <a:ext cx="1282402" cy="30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2000" b="1">
                  <a:solidFill>
                    <a:schemeClr val="accent2"/>
                  </a:solidFill>
                  <a:latin typeface="Inconsolata" panose="00000509000000000000" pitchFamily="49" charset="0"/>
                </a:defRPr>
              </a:lvl1pPr>
              <a:lvl2pPr marL="742950" indent="-285750"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R(</a:t>
              </a:r>
              <a:r>
                <a:rPr lang="en-US" dirty="0" err="1">
                  <a:solidFill>
                    <a:schemeClr val="accent1"/>
                  </a:solidFill>
                </a:rPr>
                <a:t>id,name</a:t>
              </a:r>
              <a:r>
                <a:rPr lang="en-US" dirty="0">
                  <a:solidFill>
                    <a:schemeClr val="accent1"/>
                  </a:solidFill>
                </a:rPr>
                <a:t>)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630D86D-F05B-BF85-0C61-19D317DDB429}"/>
                </a:ext>
              </a:extLst>
            </p:cNvPr>
            <p:cNvCxnSpPr>
              <a:cxnSpLocks noChangeShapeType="1"/>
              <a:stCxn id="8" idx="6"/>
              <a:endCxn id="15" idx="1"/>
            </p:cNvCxnSpPr>
            <p:nvPr/>
          </p:nvCxnSpPr>
          <p:spPr bwMode="auto">
            <a:xfrm flipV="1">
              <a:off x="3430687" y="1749698"/>
              <a:ext cx="717450" cy="51141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7976C9E-8BD0-E1F5-67ED-AFA3E477FC0B}"/>
                </a:ext>
              </a:extLst>
            </p:cNvPr>
            <p:cNvCxnSpPr>
              <a:cxnSpLocks noChangeShapeType="1"/>
              <a:stCxn id="8" idx="6"/>
              <a:endCxn id="16" idx="1"/>
            </p:cNvCxnSpPr>
            <p:nvPr/>
          </p:nvCxnSpPr>
          <p:spPr bwMode="auto">
            <a:xfrm flipV="1">
              <a:off x="3430687" y="2022142"/>
              <a:ext cx="717450" cy="23897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E39179C-50D0-762B-ABF8-88683023E521}"/>
                </a:ext>
              </a:extLst>
            </p:cNvPr>
            <p:cNvCxnSpPr>
              <a:cxnSpLocks noChangeShapeType="1"/>
              <a:stCxn id="8" idx="6"/>
              <a:endCxn id="17" idx="1"/>
            </p:cNvCxnSpPr>
            <p:nvPr/>
          </p:nvCxnSpPr>
          <p:spPr bwMode="auto">
            <a:xfrm>
              <a:off x="3430687" y="2261112"/>
              <a:ext cx="717450" cy="3347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35765C3C-D14B-DB83-5E58-E4EE69EE5DEF}"/>
                </a:ext>
              </a:extLst>
            </p:cNvPr>
            <p:cNvCxnSpPr>
              <a:cxnSpLocks noChangeShapeType="1"/>
              <a:stCxn id="8" idx="6"/>
              <a:endCxn id="18" idx="1"/>
            </p:cNvCxnSpPr>
            <p:nvPr/>
          </p:nvCxnSpPr>
          <p:spPr bwMode="auto">
            <a:xfrm>
              <a:off x="3430687" y="2261112"/>
              <a:ext cx="717450" cy="5006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C830CE3-574E-7C9E-EFD1-23FFEBCAF0D1}"/>
              </a:ext>
            </a:extLst>
          </p:cNvPr>
          <p:cNvGrpSpPr/>
          <p:nvPr/>
        </p:nvGrpSpPr>
        <p:grpSpPr>
          <a:xfrm>
            <a:off x="4960408" y="1352550"/>
            <a:ext cx="3832009" cy="2164080"/>
            <a:chOff x="7818100" y="-3709102"/>
            <a:chExt cx="3832009" cy="2164080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3648DC7-417B-478F-A546-1AEB85FE1B46}"/>
                </a:ext>
              </a:extLst>
            </p:cNvPr>
            <p:cNvCxnSpPr>
              <a:cxnSpLocks noChangeShapeType="1"/>
              <a:stCxn id="102" idx="2"/>
              <a:endCxn id="96" idx="3"/>
            </p:cNvCxnSpPr>
            <p:nvPr/>
          </p:nvCxnSpPr>
          <p:spPr bwMode="auto">
            <a:xfrm flipH="1" flipV="1">
              <a:off x="8318163" y="-3136392"/>
              <a:ext cx="757303" cy="51141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4C2ADA5-C933-30D8-745A-9FCDEB2021D2}"/>
                </a:ext>
              </a:extLst>
            </p:cNvPr>
            <p:cNvCxnSpPr>
              <a:cxnSpLocks noChangeShapeType="1"/>
              <a:stCxn id="102" idx="2"/>
              <a:endCxn id="97" idx="3"/>
            </p:cNvCxnSpPr>
            <p:nvPr/>
          </p:nvCxnSpPr>
          <p:spPr bwMode="auto">
            <a:xfrm flipH="1" flipV="1">
              <a:off x="8318163" y="-2863948"/>
              <a:ext cx="757303" cy="23897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9B52A32-55F6-99FE-76AC-4A9665386F15}"/>
                </a:ext>
              </a:extLst>
            </p:cNvPr>
            <p:cNvCxnSpPr>
              <a:cxnSpLocks noChangeShapeType="1"/>
              <a:stCxn id="102" idx="2"/>
              <a:endCxn id="98" idx="3"/>
            </p:cNvCxnSpPr>
            <p:nvPr/>
          </p:nvCxnSpPr>
          <p:spPr bwMode="auto">
            <a:xfrm flipH="1">
              <a:off x="8318163" y="-2624978"/>
              <a:ext cx="757303" cy="3347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FCC8AFA-B5E6-6E0E-8133-F8D2D85E9E31}"/>
                </a:ext>
              </a:extLst>
            </p:cNvPr>
            <p:cNvCxnSpPr>
              <a:cxnSpLocks noChangeShapeType="1"/>
              <a:stCxn id="102" idx="2"/>
              <a:endCxn id="99" idx="3"/>
            </p:cNvCxnSpPr>
            <p:nvPr/>
          </p:nvCxnSpPr>
          <p:spPr bwMode="auto">
            <a:xfrm flipH="1">
              <a:off x="8318163" y="-2624978"/>
              <a:ext cx="757303" cy="5006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accent1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90F5783-2E5E-3BBD-EDF3-80B565C91753}"/>
                </a:ext>
              </a:extLst>
            </p:cNvPr>
            <p:cNvGrpSpPr/>
            <p:nvPr/>
          </p:nvGrpSpPr>
          <p:grpSpPr>
            <a:xfrm>
              <a:off x="7818100" y="-3250692"/>
              <a:ext cx="500063" cy="1240710"/>
              <a:chOff x="4070292" y="3301524"/>
              <a:chExt cx="500063" cy="1240710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BBFF5AE-703C-B9DE-8FFB-C1315A440084}"/>
                  </a:ext>
                </a:extLst>
              </p:cNvPr>
              <p:cNvSpPr/>
              <p:nvPr/>
            </p:nvSpPr>
            <p:spPr bwMode="auto">
              <a:xfrm>
                <a:off x="4070292" y="3301524"/>
                <a:ext cx="500063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lIns="45720" rIns="45720" anchor="t" anchorCtr="0"/>
              <a:lstStyle/>
              <a:p>
                <a:endParaRPr lang="en-US" sz="140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  <a:p>
                <a:endParaRPr lang="en-US" sz="140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ADBD3EA-5CB8-B944-8E87-CBDB61CB4F02}"/>
                  </a:ext>
                </a:extLst>
              </p:cNvPr>
              <p:cNvSpPr/>
              <p:nvPr/>
            </p:nvSpPr>
            <p:spPr bwMode="auto">
              <a:xfrm>
                <a:off x="4070292" y="3573968"/>
                <a:ext cx="500063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lIns="45720" rIns="45720" anchor="t" anchorCtr="0"/>
              <a:lstStyle/>
              <a:p>
                <a:endParaRPr lang="en-US" sz="140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  <a:p>
                <a:endParaRPr lang="en-US" sz="140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B153214-2DD1-D3A8-41CB-71BB2E2DF237}"/>
                  </a:ext>
                </a:extLst>
              </p:cNvPr>
              <p:cNvSpPr/>
              <p:nvPr/>
            </p:nvSpPr>
            <p:spPr bwMode="auto">
              <a:xfrm>
                <a:off x="4070292" y="3846412"/>
                <a:ext cx="500063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lIns="45720" rIns="45720" anchor="t" anchorCtr="0"/>
              <a:lstStyle/>
              <a:p>
                <a:endParaRPr lang="en-US" sz="140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  <a:p>
                <a:endParaRPr lang="en-US" sz="140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3B342F73-8A1A-8B87-D08F-04BEF56E2073}"/>
                  </a:ext>
                </a:extLst>
              </p:cNvPr>
              <p:cNvSpPr/>
              <p:nvPr/>
            </p:nvSpPr>
            <p:spPr bwMode="auto">
              <a:xfrm>
                <a:off x="4070292" y="4313634"/>
                <a:ext cx="500063" cy="2286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1270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lIns="45720" rIns="45720" anchor="t" anchorCtr="0"/>
              <a:lstStyle/>
              <a:p>
                <a:endParaRPr lang="en-US" sz="1400" dirty="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  <a:p>
                <a:endParaRPr lang="en-US" sz="1400" dirty="0">
                  <a:solidFill>
                    <a:srgbClr val="101010"/>
                  </a:solidFill>
                  <a:latin typeface="Inconsolata" panose="00000509000000000000" pitchFamily="49" charset="0"/>
                </a:endParaRPr>
              </a:p>
            </p:txBody>
          </p:sp>
          <p:sp>
            <p:nvSpPr>
              <p:cNvPr id="100" name="Rectangle 5">
                <a:extLst>
                  <a:ext uri="{FF2B5EF4-FFF2-40B4-BE49-F238E27FC236}">
                    <a16:creationId xmlns:a16="http://schemas.microsoft.com/office/drawing/2014/main" id="{2226A29B-4CFD-CFCE-E8F0-4FD8FE5160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8334" y="4118856"/>
                <a:ext cx="243978" cy="15093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/>
              <a:lstStyle/>
              <a:p>
                <a:pPr algn="ctr"/>
                <a:r>
                  <a:rPr lang="en-US" sz="1400" dirty="0">
                    <a:solidFill>
                      <a:srgbClr val="101010"/>
                    </a:solidFill>
                    <a:latin typeface="Inconsolata" panose="00000509000000000000" pitchFamily="49" charset="0"/>
                  </a:rPr>
                  <a:t>⋮</a:t>
                </a:r>
              </a:p>
            </p:txBody>
          </p:sp>
        </p:grpSp>
        <p:sp>
          <p:nvSpPr>
            <p:cNvPr id="101" name="Line 21">
              <a:extLst>
                <a:ext uri="{FF2B5EF4-FFF2-40B4-BE49-F238E27FC236}">
                  <a16:creationId xmlns:a16="http://schemas.microsoft.com/office/drawing/2014/main" id="{DB6C32C9-A82F-6723-113C-B35800529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89778" y="-3556702"/>
              <a:ext cx="0" cy="2011680"/>
            </a:xfrm>
            <a:prstGeom prst="line">
              <a:avLst/>
            </a:prstGeom>
            <a:ln w="12700">
              <a:solidFill>
                <a:srgbClr val="646464"/>
              </a:solidFill>
              <a:prstDash val="sysDot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endParaRPr lang="en-US" sz="1350"/>
            </a:p>
          </p:txBody>
        </p:sp>
        <p:sp>
          <p:nvSpPr>
            <p:cNvPr id="102" name="Oval 7">
              <a:extLst>
                <a:ext uri="{FF2B5EF4-FFF2-40B4-BE49-F238E27FC236}">
                  <a16:creationId xmlns:a16="http://schemas.microsoft.com/office/drawing/2014/main" id="{22A5C115-65D7-CFFB-92DD-62D400B5E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75466" y="-2839886"/>
              <a:ext cx="428625" cy="429815"/>
            </a:xfrm>
            <a:prstGeom prst="ellipse">
              <a:avLst/>
            </a:prstGeom>
            <a:solidFill>
              <a:schemeClr val="bg1"/>
            </a:solidFill>
            <a:ln w="82550" cmpd="dbl">
              <a:solidFill>
                <a:schemeClr val="accent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algn="ctr"/>
              <a:r>
                <a:rPr lang="en-US" b="1" i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h</a:t>
              </a:r>
              <a:r>
                <a:rPr lang="en-US" b="1" i="1" baseline="-25000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1</a:t>
              </a:r>
            </a:p>
          </p:txBody>
        </p:sp>
        <p:sp>
          <p:nvSpPr>
            <p:cNvPr id="126" name="Text Box 10">
              <a:extLst>
                <a:ext uri="{FF2B5EF4-FFF2-40B4-BE49-F238E27FC236}">
                  <a16:creationId xmlns:a16="http://schemas.microsoft.com/office/drawing/2014/main" id="{48453245-1AA6-7034-DB0F-937A16FB0D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70025" y="-3709102"/>
              <a:ext cx="2180084" cy="307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2000" b="1">
                  <a:solidFill>
                    <a:schemeClr val="accent2"/>
                  </a:solidFill>
                  <a:latin typeface="Inconsolata" panose="00000509000000000000" pitchFamily="49" charset="0"/>
                </a:defRPr>
              </a:lvl1pPr>
              <a:lvl2pPr marL="742950" indent="-285750"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S(</a:t>
              </a:r>
              <a:r>
                <a:rPr lang="en-US" dirty="0" err="1">
                  <a:solidFill>
                    <a:schemeClr val="accent1"/>
                  </a:solidFill>
                </a:rPr>
                <a:t>id,value,cdate</a:t>
              </a:r>
              <a:r>
                <a:rPr lang="en-US" dirty="0">
                  <a:solidFill>
                    <a:schemeClr val="accent1"/>
                  </a:solidFill>
                </a:rPr>
                <a:t>)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59AA9C1-C87A-A0B3-D369-2B19CA249620}"/>
                </a:ext>
              </a:extLst>
            </p:cNvPr>
            <p:cNvGrpSpPr/>
            <p:nvPr/>
          </p:nvGrpSpPr>
          <p:grpSpPr>
            <a:xfrm>
              <a:off x="9693163" y="-3369010"/>
              <a:ext cx="1552704" cy="1792870"/>
              <a:chOff x="5954872" y="3030160"/>
              <a:chExt cx="1552704" cy="1792870"/>
            </a:xfrm>
          </p:grpSpPr>
          <p:sp>
            <p:nvSpPr>
              <p:cNvPr id="133" name="Rectangle 4">
                <a:extLst>
                  <a:ext uri="{FF2B5EF4-FFF2-40B4-BE49-F238E27FC236}">
                    <a16:creationId xmlns:a16="http://schemas.microsoft.com/office/drawing/2014/main" id="{4201A279-3AED-F02D-9CB2-18F2503242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3030160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34" name="Rectangle 4">
                <a:extLst>
                  <a:ext uri="{FF2B5EF4-FFF2-40B4-BE49-F238E27FC236}">
                    <a16:creationId xmlns:a16="http://schemas.microsoft.com/office/drawing/2014/main" id="{0F86E6D7-3BE1-B5BA-A76C-D1B0EB4A9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3030160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35" name="Rectangle 4">
                <a:extLst>
                  <a:ext uri="{FF2B5EF4-FFF2-40B4-BE49-F238E27FC236}">
                    <a16:creationId xmlns:a16="http://schemas.microsoft.com/office/drawing/2014/main" id="{60C853F5-2792-7257-A4A4-A60E5AC666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3208251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36" name="Rectangle 4">
                <a:extLst>
                  <a:ext uri="{FF2B5EF4-FFF2-40B4-BE49-F238E27FC236}">
                    <a16:creationId xmlns:a16="http://schemas.microsoft.com/office/drawing/2014/main" id="{82FA2274-AD6E-8B4F-F692-EF10639C3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3208251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Times New Roman" pitchFamily="-112" charset="0"/>
                </a:endParaRPr>
              </a:p>
            </p:txBody>
          </p:sp>
          <p:sp>
            <p:nvSpPr>
              <p:cNvPr id="137" name="Rectangle 4">
                <a:extLst>
                  <a:ext uri="{FF2B5EF4-FFF2-40B4-BE49-F238E27FC236}">
                    <a16:creationId xmlns:a16="http://schemas.microsoft.com/office/drawing/2014/main" id="{FC9E1227-0A35-6A5D-981B-8FF91DB81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3386342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38" name="Rectangle 4">
                <a:extLst>
                  <a:ext uri="{FF2B5EF4-FFF2-40B4-BE49-F238E27FC236}">
                    <a16:creationId xmlns:a16="http://schemas.microsoft.com/office/drawing/2014/main" id="{DB95958B-3C93-0094-70AD-4A56B5CC5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3386342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39" name="Rectangle 4">
                <a:extLst>
                  <a:ext uri="{FF2B5EF4-FFF2-40B4-BE49-F238E27FC236}">
                    <a16:creationId xmlns:a16="http://schemas.microsoft.com/office/drawing/2014/main" id="{5861F078-2EBC-C19A-8E02-2B283F4B1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356443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40" name="Rectangle 4">
                <a:extLst>
                  <a:ext uri="{FF2B5EF4-FFF2-40B4-BE49-F238E27FC236}">
                    <a16:creationId xmlns:a16="http://schemas.microsoft.com/office/drawing/2014/main" id="{95083D4F-5C42-D160-260E-19635A63A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3564433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41" name="Rectangle 4">
                <a:extLst>
                  <a:ext uri="{FF2B5EF4-FFF2-40B4-BE49-F238E27FC236}">
                    <a16:creationId xmlns:a16="http://schemas.microsoft.com/office/drawing/2014/main" id="{D316CBAF-A689-5F79-1169-C01265AAA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3030160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42" name="Rectangle 4">
                <a:extLst>
                  <a:ext uri="{FF2B5EF4-FFF2-40B4-BE49-F238E27FC236}">
                    <a16:creationId xmlns:a16="http://schemas.microsoft.com/office/drawing/2014/main" id="{C29DA3AB-C8B9-449D-C1BD-D1AEDC927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3208251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43" name="Rectangle 4">
                <a:extLst>
                  <a:ext uri="{FF2B5EF4-FFF2-40B4-BE49-F238E27FC236}">
                    <a16:creationId xmlns:a16="http://schemas.microsoft.com/office/drawing/2014/main" id="{F8566FE3-800C-6CF8-8BB9-84A68F1E0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3386342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44" name="Rectangle 4">
                <a:extLst>
                  <a:ext uri="{FF2B5EF4-FFF2-40B4-BE49-F238E27FC236}">
                    <a16:creationId xmlns:a16="http://schemas.microsoft.com/office/drawing/2014/main" id="{0724F689-126C-1B5D-FD26-E2F990651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3564433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8F5BD701-239A-0131-0FC9-90AE7FF7B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3749002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46" name="Rectangle 4">
                <a:extLst>
                  <a:ext uri="{FF2B5EF4-FFF2-40B4-BE49-F238E27FC236}">
                    <a16:creationId xmlns:a16="http://schemas.microsoft.com/office/drawing/2014/main" id="{79BA9109-1CEC-2477-2C08-AD09BDD5F4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3749002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47" name="Rectangle 4">
                <a:extLst>
                  <a:ext uri="{FF2B5EF4-FFF2-40B4-BE49-F238E27FC236}">
                    <a16:creationId xmlns:a16="http://schemas.microsoft.com/office/drawing/2014/main" id="{626E6F87-D71C-2F41-D363-24834DCCA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392709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48" name="Rectangle 4">
                <a:extLst>
                  <a:ext uri="{FF2B5EF4-FFF2-40B4-BE49-F238E27FC236}">
                    <a16:creationId xmlns:a16="http://schemas.microsoft.com/office/drawing/2014/main" id="{D0A3157E-B3C8-864A-D5EC-A6AA0499FB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3927093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Times New Roman" pitchFamily="-112" charset="0"/>
                </a:endParaRPr>
              </a:p>
            </p:txBody>
          </p:sp>
          <p:sp>
            <p:nvSpPr>
              <p:cNvPr id="149" name="Rectangle 4">
                <a:extLst>
                  <a:ext uri="{FF2B5EF4-FFF2-40B4-BE49-F238E27FC236}">
                    <a16:creationId xmlns:a16="http://schemas.microsoft.com/office/drawing/2014/main" id="{568663A9-EED0-31E6-157E-10FC79EF1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4105184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50" name="Rectangle 4">
                <a:extLst>
                  <a:ext uri="{FF2B5EF4-FFF2-40B4-BE49-F238E27FC236}">
                    <a16:creationId xmlns:a16="http://schemas.microsoft.com/office/drawing/2014/main" id="{96E2E598-5C42-7293-9487-0D0223F32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105184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51" name="Rectangle 4">
                <a:extLst>
                  <a:ext uri="{FF2B5EF4-FFF2-40B4-BE49-F238E27FC236}">
                    <a16:creationId xmlns:a16="http://schemas.microsoft.com/office/drawing/2014/main" id="{03203B04-DB68-563B-35B3-9929A02C47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4283275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52" name="Rectangle 4">
                <a:extLst>
                  <a:ext uri="{FF2B5EF4-FFF2-40B4-BE49-F238E27FC236}">
                    <a16:creationId xmlns:a16="http://schemas.microsoft.com/office/drawing/2014/main" id="{927A73A9-3490-8FFF-F607-1541ECADC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283275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53" name="Rectangle 4">
                <a:extLst>
                  <a:ext uri="{FF2B5EF4-FFF2-40B4-BE49-F238E27FC236}">
                    <a16:creationId xmlns:a16="http://schemas.microsoft.com/office/drawing/2014/main" id="{2B75B99C-A4AA-C987-A3C6-24EFC8DC9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3749002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54" name="Rectangle 4">
                <a:extLst>
                  <a:ext uri="{FF2B5EF4-FFF2-40B4-BE49-F238E27FC236}">
                    <a16:creationId xmlns:a16="http://schemas.microsoft.com/office/drawing/2014/main" id="{2AB1B419-AA80-DE79-F32F-97E82CAD7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3927093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55" name="Rectangle 4">
                <a:extLst>
                  <a:ext uri="{FF2B5EF4-FFF2-40B4-BE49-F238E27FC236}">
                    <a16:creationId xmlns:a16="http://schemas.microsoft.com/office/drawing/2014/main" id="{1655935E-EFA0-8ACB-7DD5-B796C9155A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4105184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56" name="Rectangle 4">
                <a:extLst>
                  <a:ext uri="{FF2B5EF4-FFF2-40B4-BE49-F238E27FC236}">
                    <a16:creationId xmlns:a16="http://schemas.microsoft.com/office/drawing/2014/main" id="{9C71CCAF-DDFE-C5A6-D478-101148B72A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4283275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57" name="Rectangle 4">
                <a:extLst>
                  <a:ext uri="{FF2B5EF4-FFF2-40B4-BE49-F238E27FC236}">
                    <a16:creationId xmlns:a16="http://schemas.microsoft.com/office/drawing/2014/main" id="{7936B012-19EE-91B0-9F73-B0C9C5A1B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4462059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58" name="Rectangle 4">
                <a:extLst>
                  <a:ext uri="{FF2B5EF4-FFF2-40B4-BE49-F238E27FC236}">
                    <a16:creationId xmlns:a16="http://schemas.microsoft.com/office/drawing/2014/main" id="{216207A5-2D42-74B5-DA2E-A6C869233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462059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59" name="Rectangle 4">
                <a:extLst>
                  <a:ext uri="{FF2B5EF4-FFF2-40B4-BE49-F238E27FC236}">
                    <a16:creationId xmlns:a16="http://schemas.microsoft.com/office/drawing/2014/main" id="{938B797C-680E-2BBB-622E-D3EA7EC2A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4640150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60" name="Rectangle 4">
                <a:extLst>
                  <a:ext uri="{FF2B5EF4-FFF2-40B4-BE49-F238E27FC236}">
                    <a16:creationId xmlns:a16="http://schemas.microsoft.com/office/drawing/2014/main" id="{469A76AF-A19D-38D7-771A-30F7F665E2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640150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61" name="Rectangle 4">
                <a:extLst>
                  <a:ext uri="{FF2B5EF4-FFF2-40B4-BE49-F238E27FC236}">
                    <a16:creationId xmlns:a16="http://schemas.microsoft.com/office/drawing/2014/main" id="{E993A88D-1327-B3A6-DAA8-F151531DD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4462059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62" name="Rectangle 4">
                <a:extLst>
                  <a:ext uri="{FF2B5EF4-FFF2-40B4-BE49-F238E27FC236}">
                    <a16:creationId xmlns:a16="http://schemas.microsoft.com/office/drawing/2014/main" id="{C5D9A505-F3A0-8859-5863-A18A394B48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4640150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6ECAA55-9769-4D76-A81F-56BC98C59A34}"/>
                  </a:ext>
                </a:extLst>
              </p:cNvPr>
              <p:cNvSpPr txBox="1"/>
              <p:nvPr/>
            </p:nvSpPr>
            <p:spPr>
              <a:xfrm>
                <a:off x="3159506" y="1740702"/>
                <a:ext cx="4494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6ECAA55-9769-4D76-A81F-56BC98C59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506" y="1740702"/>
                <a:ext cx="449418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B3F040B-A321-6169-E1B0-25776C21502A}"/>
                  </a:ext>
                </a:extLst>
              </p:cNvPr>
              <p:cNvSpPr txBox="1"/>
              <p:nvPr/>
            </p:nvSpPr>
            <p:spPr>
              <a:xfrm>
                <a:off x="3147811" y="2017294"/>
                <a:ext cx="4541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BB3F040B-A321-6169-E1B0-25776C215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811" y="2017294"/>
                <a:ext cx="45416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7864FA66-A1FA-4B87-7CDA-E9F0BC96690D}"/>
                  </a:ext>
                </a:extLst>
              </p:cNvPr>
              <p:cNvSpPr txBox="1"/>
              <p:nvPr/>
            </p:nvSpPr>
            <p:spPr>
              <a:xfrm>
                <a:off x="3141381" y="2277932"/>
                <a:ext cx="4541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7864FA66-A1FA-4B87-7CDA-E9F0BC966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381" y="2277932"/>
                <a:ext cx="454162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977A5AF5-D220-76C9-DD59-38B65A989048}"/>
                  </a:ext>
                </a:extLst>
              </p:cNvPr>
              <p:cNvSpPr txBox="1"/>
              <p:nvPr/>
            </p:nvSpPr>
            <p:spPr>
              <a:xfrm>
                <a:off x="3147811" y="2756300"/>
                <a:ext cx="4679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977A5AF5-D220-76C9-DD59-38B65A989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811" y="2756300"/>
                <a:ext cx="46794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162433F-67E6-18E4-6CD9-53C8EF960130}"/>
                  </a:ext>
                </a:extLst>
              </p:cNvPr>
              <p:cNvSpPr txBox="1"/>
              <p:nvPr/>
            </p:nvSpPr>
            <p:spPr>
              <a:xfrm>
                <a:off x="4974664" y="1747123"/>
                <a:ext cx="4214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6162433F-67E6-18E4-6CD9-53C8EF96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64" y="1747123"/>
                <a:ext cx="42146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4E5AEEA5-EE5C-5719-FFEA-A72F5F2C85FF}"/>
                  </a:ext>
                </a:extLst>
              </p:cNvPr>
              <p:cNvSpPr txBox="1"/>
              <p:nvPr/>
            </p:nvSpPr>
            <p:spPr>
              <a:xfrm>
                <a:off x="4999708" y="2008325"/>
                <a:ext cx="4262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4E5AEEA5-EE5C-5719-FFEA-A72F5F2C8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708" y="2008325"/>
                <a:ext cx="42620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1B83F87-A239-9377-96A6-9D610B54BC63}"/>
                  </a:ext>
                </a:extLst>
              </p:cNvPr>
              <p:cNvSpPr txBox="1"/>
              <p:nvPr/>
            </p:nvSpPr>
            <p:spPr>
              <a:xfrm>
                <a:off x="4999708" y="2285075"/>
                <a:ext cx="4262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51B83F87-A239-9377-96A6-9D610B54B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708" y="2285075"/>
                <a:ext cx="42620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0AFE27FA-3F65-4EF9-926A-DC5484F51143}"/>
                  </a:ext>
                </a:extLst>
              </p:cNvPr>
              <p:cNvSpPr txBox="1"/>
              <p:nvPr/>
            </p:nvSpPr>
            <p:spPr>
              <a:xfrm>
                <a:off x="4999708" y="2756300"/>
                <a:ext cx="43999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0AFE27FA-3F65-4EF9-926A-DC5484F51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708" y="2756300"/>
                <a:ext cx="43999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>
            <a:extLst>
              <a:ext uri="{FF2B5EF4-FFF2-40B4-BE49-F238E27FC236}">
                <a16:creationId xmlns:a16="http://schemas.microsoft.com/office/drawing/2014/main" id="{D4CC9444-DBA2-DDA3-5EFC-2A2A5CBD0429}"/>
              </a:ext>
            </a:extLst>
          </p:cNvPr>
          <p:cNvSpPr txBox="1"/>
          <p:nvPr/>
        </p:nvSpPr>
        <p:spPr>
          <a:xfrm>
            <a:off x="909051" y="775554"/>
            <a:ext cx="7564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Idea: </a:t>
            </a:r>
            <a:r>
              <a:rPr lang="en-US" sz="2400" dirty="0"/>
              <a:t>Hash tuples into n buckets based on join key (e.g., </a:t>
            </a:r>
            <a:r>
              <a:rPr lang="en-US" sz="2400" dirty="0">
                <a:solidFill>
                  <a:srgbClr val="C00000"/>
                </a:solidFill>
              </a:rPr>
              <a:t>id</a:t>
            </a:r>
            <a:r>
              <a:rPr lang="en-US" sz="2400" dirty="0"/>
              <a:t>)</a:t>
            </a:r>
            <a:endParaRPr lang="en-US" sz="24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60DE2E7-F033-4662-CB93-7D1E637915B6}"/>
              </a:ext>
            </a:extLst>
          </p:cNvPr>
          <p:cNvCxnSpPr>
            <a:cxnSpLocks/>
          </p:cNvCxnSpPr>
          <p:nvPr/>
        </p:nvCxnSpPr>
        <p:spPr>
          <a:xfrm flipV="1">
            <a:off x="3605989" y="1916400"/>
            <a:ext cx="1368675" cy="1085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183C9C-4AE7-990A-836D-55231F8959B4}"/>
              </a:ext>
            </a:extLst>
          </p:cNvPr>
          <p:cNvSpPr txBox="1"/>
          <p:nvPr/>
        </p:nvSpPr>
        <p:spPr>
          <a:xfrm>
            <a:off x="3670462" y="1391899"/>
            <a:ext cx="1234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Inspect for matches</a:t>
            </a:r>
          </a:p>
        </p:txBody>
      </p:sp>
    </p:spTree>
    <p:extLst>
      <p:ext uri="{BB962C8B-B14F-4D97-AF65-F5344CB8AC3E}">
        <p14:creationId xmlns:p14="http://schemas.microsoft.com/office/powerpoint/2010/main" val="353599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E1649A-F796-4CCE-8CE0-B8780E80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Hash Join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EC8D0-8C55-4F63-9318-FF2F91074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971550"/>
            <a:ext cx="6705600" cy="3657600"/>
          </a:xfrm>
        </p:spPr>
        <p:txBody>
          <a:bodyPr/>
          <a:lstStyle/>
          <a:p>
            <a:r>
              <a:rPr lang="en-US" b="1" dirty="0"/>
              <a:t>Phase #1: Build</a:t>
            </a:r>
          </a:p>
          <a:p>
            <a:pPr lvl="1"/>
            <a:r>
              <a:rPr lang="en-US" dirty="0"/>
              <a:t>Scan the outer relation and populate a hash table, </a:t>
            </a:r>
            <a:r>
              <a:rPr lang="en-US" dirty="0">
                <a:solidFill>
                  <a:srgbClr val="C00000"/>
                </a:solidFill>
              </a:rPr>
              <a:t>HT</a:t>
            </a:r>
            <a:r>
              <a:rPr lang="en-US" baseline="-25000" dirty="0">
                <a:solidFill>
                  <a:srgbClr val="C00000"/>
                </a:solidFill>
              </a:rPr>
              <a:t> </a:t>
            </a:r>
            <a:r>
              <a:rPr lang="en-US" dirty="0"/>
              <a:t>, using the hash function </a:t>
            </a:r>
            <a:r>
              <a:rPr lang="en-US" b="1" dirty="0">
                <a:solidFill>
                  <a:schemeClr val="accent1"/>
                </a:solidFill>
                <a:latin typeface="Inconsolata" panose="00000509000000000000" pitchFamily="49" charset="0"/>
              </a:rPr>
              <a:t>h</a:t>
            </a:r>
            <a:r>
              <a:rPr lang="en-US" b="1" baseline="-25000" dirty="0">
                <a:solidFill>
                  <a:schemeClr val="accent1"/>
                </a:solidFill>
                <a:latin typeface="Inconsolata" panose="00000509000000000000" pitchFamily="49" charset="0"/>
              </a:rPr>
              <a:t>1</a:t>
            </a:r>
            <a:r>
              <a:rPr lang="en-US" dirty="0"/>
              <a:t> on the join attributes.</a:t>
            </a:r>
          </a:p>
          <a:p>
            <a:pPr lvl="1"/>
            <a:r>
              <a:rPr lang="en-US" dirty="0"/>
              <a:t>We can use any hash table that we discussed before but in practice linear probing works the best.</a:t>
            </a:r>
          </a:p>
          <a:p>
            <a:endParaRPr lang="en-US" sz="1200" dirty="0"/>
          </a:p>
          <a:p>
            <a:r>
              <a:rPr lang="en-US" b="1" dirty="0"/>
              <a:t>Phase #2: Probe</a:t>
            </a:r>
          </a:p>
          <a:p>
            <a:pPr lvl="1"/>
            <a:r>
              <a:rPr lang="en-US" dirty="0"/>
              <a:t>Scan the inner relation and use </a:t>
            </a:r>
            <a:r>
              <a:rPr lang="en-US" b="1" dirty="0">
                <a:solidFill>
                  <a:schemeClr val="accent1"/>
                </a:solidFill>
                <a:latin typeface="Inconsolata" panose="00000509000000000000" pitchFamily="49" charset="0"/>
              </a:rPr>
              <a:t>h</a:t>
            </a:r>
            <a:r>
              <a:rPr lang="en-US" b="1" baseline="-25000" dirty="0">
                <a:solidFill>
                  <a:schemeClr val="accent1"/>
                </a:solidFill>
                <a:latin typeface="Inconsolata" panose="00000509000000000000" pitchFamily="49" charset="0"/>
              </a:rPr>
              <a:t>1</a:t>
            </a:r>
            <a:r>
              <a:rPr lang="en-US" dirty="0"/>
              <a:t> on each tuple to jump to a location in the hash table and find a matching tuple.</a:t>
            </a:r>
          </a:p>
          <a:p>
            <a:pPr lvl="1"/>
            <a:endParaRPr lang="en-US" dirty="0"/>
          </a:p>
          <a:p>
            <a:r>
              <a:rPr lang="en-US" dirty="0"/>
              <a:t>For starters, assume </a:t>
            </a:r>
            <a:r>
              <a:rPr lang="en-US" dirty="0">
                <a:solidFill>
                  <a:srgbClr val="C00000"/>
                </a:solidFill>
              </a:rPr>
              <a:t>HT</a:t>
            </a:r>
            <a:r>
              <a:rPr lang="en-US" baseline="-25000" dirty="0">
                <a:solidFill>
                  <a:srgbClr val="C00000"/>
                </a:solidFill>
              </a:rPr>
              <a:t> </a:t>
            </a:r>
            <a:r>
              <a:rPr lang="en-US" dirty="0"/>
              <a:t>fits in memory on B buffers</a:t>
            </a:r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B46EBEBA-ED6A-4B92-F2D4-8758067316FD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274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Hash Join Algorithm</a:t>
            </a:r>
          </a:p>
        </p:txBody>
      </p: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2286000" y="971550"/>
            <a:ext cx="45720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000"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foreach </a:t>
            </a:r>
            <a:r>
              <a:rPr lang="en-US" b="0" dirty="0"/>
              <a:t>tuple 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="0" dirty="0"/>
              <a:t> ∈ 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="0" dirty="0"/>
              <a:t>:</a:t>
            </a:r>
          </a:p>
          <a:p>
            <a:r>
              <a:rPr lang="en-US" b="0" dirty="0"/>
              <a:t>  insert </a:t>
            </a:r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r>
              <a:rPr lang="en-US" b="0" dirty="0"/>
              <a:t>(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="0" dirty="0"/>
              <a:t>) into hash table </a:t>
            </a:r>
            <a:r>
              <a:rPr lang="en-US" dirty="0">
                <a:solidFill>
                  <a:schemeClr val="accent1"/>
                </a:solidFill>
              </a:rPr>
              <a:t>HT</a:t>
            </a:r>
            <a:r>
              <a:rPr lang="en-US" baseline="-25000" dirty="0">
                <a:solidFill>
                  <a:schemeClr val="accent1"/>
                </a:solidFill>
              </a:rPr>
              <a:t>R</a:t>
            </a:r>
          </a:p>
          <a:p>
            <a:r>
              <a:rPr lang="en-US" dirty="0"/>
              <a:t>foreach</a:t>
            </a:r>
            <a:r>
              <a:rPr lang="en-US" b="0" dirty="0"/>
              <a:t> tuple 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b="0" dirty="0"/>
              <a:t> ∈ 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b="0" dirty="0"/>
              <a:t>:</a:t>
            </a:r>
            <a:br>
              <a:rPr lang="en-US" b="0" dirty="0"/>
            </a:br>
            <a:r>
              <a:rPr lang="en-US" b="0" dirty="0"/>
              <a:t>  </a:t>
            </a:r>
            <a:r>
              <a:rPr lang="en-US" dirty="0">
                <a:solidFill>
                  <a:schemeClr val="accent1"/>
                </a:solidFill>
              </a:rPr>
              <a:t>output</a:t>
            </a:r>
            <a:r>
              <a:rPr lang="en-US" b="0" dirty="0"/>
              <a:t>, if </a:t>
            </a:r>
            <a:r>
              <a:rPr lang="en-US" dirty="0">
                <a:solidFill>
                  <a:schemeClr val="accent1"/>
                </a:solidFill>
              </a:rPr>
              <a:t>h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r>
              <a:rPr lang="en-US" b="0" dirty="0"/>
              <a:t>(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b="0" dirty="0"/>
              <a:t>) ∈ </a:t>
            </a:r>
            <a:r>
              <a:rPr lang="en-US" dirty="0">
                <a:solidFill>
                  <a:schemeClr val="accent1"/>
                </a:solidFill>
              </a:rPr>
              <a:t>HT</a:t>
            </a:r>
            <a:r>
              <a:rPr lang="en-US" baseline="-25000" dirty="0">
                <a:solidFill>
                  <a:schemeClr val="accent1"/>
                </a:solidFill>
              </a:rPr>
              <a:t>R</a:t>
            </a:r>
            <a:endParaRPr lang="en-US" b="0" dirty="0">
              <a:solidFill>
                <a:schemeClr val="accent1"/>
              </a:solidFill>
            </a:endParaRPr>
          </a:p>
        </p:txBody>
      </p:sp>
      <p:sp>
        <p:nvSpPr>
          <p:cNvPr id="33" name="Right Arrow 6"/>
          <p:cNvSpPr>
            <a:spLocks noChangeArrowheads="1"/>
          </p:cNvSpPr>
          <p:nvPr/>
        </p:nvSpPr>
        <p:spPr bwMode="auto">
          <a:xfrm>
            <a:off x="1330166" y="2849672"/>
            <a:ext cx="342900" cy="36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>
            <a:noFill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 sz="1350"/>
          </a:p>
        </p:txBody>
      </p:sp>
      <p:sp>
        <p:nvSpPr>
          <p:cNvPr id="80908" name="Line 16"/>
          <p:cNvSpPr>
            <a:spLocks noChangeShapeType="1"/>
          </p:cNvSpPr>
          <p:nvPr/>
        </p:nvSpPr>
        <p:spPr bwMode="auto">
          <a:xfrm flipV="1">
            <a:off x="3186708" y="2724150"/>
            <a:ext cx="0" cy="2011680"/>
          </a:xfrm>
          <a:prstGeom prst="line">
            <a:avLst/>
          </a:prstGeom>
          <a:ln w="12700">
            <a:solidFill>
              <a:srgbClr val="646464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>
            <a:spAutoFit/>
          </a:bodyPr>
          <a:lstStyle/>
          <a:p>
            <a:endParaRPr lang="en-US" sz="1350"/>
          </a:p>
        </p:txBody>
      </p: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971800" y="3440966"/>
            <a:ext cx="429816" cy="429815"/>
            <a:chOff x="3533351" y="4521939"/>
            <a:chExt cx="571839" cy="571839"/>
          </a:xfrm>
        </p:grpSpPr>
        <p:sp>
          <p:nvSpPr>
            <p:cNvPr id="80931" name="Oval 7"/>
            <p:cNvSpPr>
              <a:spLocks noChangeArrowheads="1"/>
            </p:cNvSpPr>
            <p:nvPr/>
          </p:nvSpPr>
          <p:spPr bwMode="auto">
            <a:xfrm>
              <a:off x="3533351" y="4521939"/>
              <a:ext cx="571839" cy="571839"/>
            </a:xfrm>
            <a:prstGeom prst="ellipse">
              <a:avLst/>
            </a:prstGeom>
            <a:solidFill>
              <a:schemeClr val="bg1"/>
            </a:solidFill>
            <a:ln w="82550" cmpd="dbl">
              <a:solidFill>
                <a:schemeClr val="accent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algn="ctr"/>
              <a:r>
                <a:rPr lang="en-US" b="1" i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h</a:t>
              </a:r>
              <a:r>
                <a:rPr lang="en-US" b="1" i="1" baseline="-25000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1</a:t>
              </a:r>
              <a:endParaRPr lang="en-US" b="1" dirty="0">
                <a:solidFill>
                  <a:schemeClr val="accent1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80932" name="Rectangle 2" hidden="1"/>
            <p:cNvSpPr>
              <a:spLocks noChangeArrowheads="1"/>
            </p:cNvSpPr>
            <p:nvPr/>
          </p:nvSpPr>
          <p:spPr bwMode="auto">
            <a:xfrm>
              <a:off x="3566688" y="4546318"/>
              <a:ext cx="245771" cy="3992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sz="1350" b="1" dirty="0">
                <a:solidFill>
                  <a:schemeClr val="accent1"/>
                </a:solidFill>
                <a:latin typeface="Inconsolata" panose="00000509000000000000" pitchFamily="49" charset="0"/>
              </a:endParaRPr>
            </a:p>
          </p:txBody>
        </p:sp>
      </p:grpSp>
      <p:cxnSp>
        <p:nvCxnSpPr>
          <p:cNvPr id="46" name="Straight Arrow Connector 45"/>
          <p:cNvCxnSpPr>
            <a:cxnSpLocks noChangeShapeType="1"/>
            <a:stCxn id="80929" idx="2"/>
            <a:endCxn id="27" idx="3"/>
          </p:cNvCxnSpPr>
          <p:nvPr/>
        </p:nvCxnSpPr>
        <p:spPr bwMode="auto">
          <a:xfrm flipH="1" flipV="1">
            <a:off x="4619129" y="3144460"/>
            <a:ext cx="718046" cy="5114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47" name="Straight Arrow Connector 46"/>
          <p:cNvCxnSpPr>
            <a:cxnSpLocks noChangeShapeType="1"/>
            <a:stCxn id="80929" idx="2"/>
            <a:endCxn id="28" idx="3"/>
          </p:cNvCxnSpPr>
          <p:nvPr/>
        </p:nvCxnSpPr>
        <p:spPr bwMode="auto">
          <a:xfrm flipH="1" flipV="1">
            <a:off x="4619129" y="3416904"/>
            <a:ext cx="718046" cy="2389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50" name="Straight Arrow Connector 49"/>
          <p:cNvCxnSpPr>
            <a:cxnSpLocks noChangeShapeType="1"/>
            <a:stCxn id="80929" idx="2"/>
            <a:endCxn id="29" idx="3"/>
          </p:cNvCxnSpPr>
          <p:nvPr/>
        </p:nvCxnSpPr>
        <p:spPr bwMode="auto">
          <a:xfrm flipH="1">
            <a:off x="4619129" y="3655874"/>
            <a:ext cx="718046" cy="334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53" name="Straight Arrow Connector 52"/>
          <p:cNvCxnSpPr>
            <a:cxnSpLocks noChangeShapeType="1"/>
            <a:stCxn id="80929" idx="2"/>
            <a:endCxn id="30" idx="3"/>
          </p:cNvCxnSpPr>
          <p:nvPr/>
        </p:nvCxnSpPr>
        <p:spPr bwMode="auto">
          <a:xfrm flipH="1">
            <a:off x="4619129" y="3655874"/>
            <a:ext cx="718046" cy="5006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37122D-7FB4-4E5F-B432-D7B759D0CB21}"/>
              </a:ext>
            </a:extLst>
          </p:cNvPr>
          <p:cNvGrpSpPr/>
          <p:nvPr/>
        </p:nvGrpSpPr>
        <p:grpSpPr>
          <a:xfrm>
            <a:off x="4119066" y="3030160"/>
            <a:ext cx="500063" cy="1240710"/>
            <a:chOff x="4070292" y="3301524"/>
            <a:chExt cx="500063" cy="1240710"/>
          </a:xfrm>
        </p:grpSpPr>
        <p:sp>
          <p:nvSpPr>
            <p:cNvPr id="27" name="Rectangle 26"/>
            <p:cNvSpPr/>
            <p:nvPr/>
          </p:nvSpPr>
          <p:spPr bwMode="auto">
            <a:xfrm>
              <a:off x="4070292" y="3301524"/>
              <a:ext cx="500063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070292" y="3573968"/>
              <a:ext cx="500063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070292" y="3846412"/>
              <a:ext cx="500063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070292" y="4313634"/>
              <a:ext cx="500063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 dirty="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 dirty="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80928" name="Rectangle 5"/>
            <p:cNvSpPr>
              <a:spLocks noChangeArrowheads="1"/>
            </p:cNvSpPr>
            <p:nvPr/>
          </p:nvSpPr>
          <p:spPr bwMode="auto">
            <a:xfrm>
              <a:off x="4198334" y="4118856"/>
              <a:ext cx="243978" cy="1509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/>
            <a:p>
              <a:pPr algn="ctr"/>
              <a:r>
                <a:rPr lang="en-US" sz="1400" dirty="0">
                  <a:solidFill>
                    <a:srgbClr val="101010"/>
                  </a:solidFill>
                  <a:latin typeface="Inconsolata" panose="00000509000000000000" pitchFamily="49" charset="0"/>
                </a:rPr>
                <a:t>⋮</a:t>
              </a:r>
            </a:p>
          </p:txBody>
        </p:sp>
      </p:grpSp>
      <p:sp>
        <p:nvSpPr>
          <p:cNvPr id="80909" name="Line 21"/>
          <p:cNvSpPr>
            <a:spLocks noChangeShapeType="1"/>
          </p:cNvSpPr>
          <p:nvPr/>
        </p:nvSpPr>
        <p:spPr bwMode="auto">
          <a:xfrm flipV="1">
            <a:off x="5551487" y="2724150"/>
            <a:ext cx="0" cy="2011680"/>
          </a:xfrm>
          <a:prstGeom prst="line">
            <a:avLst/>
          </a:prstGeom>
          <a:ln w="12700">
            <a:solidFill>
              <a:srgbClr val="646464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>
            <a:spAutoFit/>
          </a:bodyPr>
          <a:lstStyle/>
          <a:p>
            <a:endParaRPr lang="en-US" sz="1350"/>
          </a:p>
        </p:txBody>
      </p:sp>
      <p:sp>
        <p:nvSpPr>
          <p:cNvPr id="80929" name="Oval 7"/>
          <p:cNvSpPr>
            <a:spLocks noChangeArrowheads="1"/>
          </p:cNvSpPr>
          <p:nvPr/>
        </p:nvSpPr>
        <p:spPr bwMode="auto">
          <a:xfrm>
            <a:off x="5337175" y="3440966"/>
            <a:ext cx="428625" cy="429815"/>
          </a:xfrm>
          <a:prstGeom prst="ellipse">
            <a:avLst/>
          </a:prstGeom>
          <a:solidFill>
            <a:schemeClr val="bg1"/>
          </a:solidFill>
          <a:ln w="82550" cmpd="dbl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Inconsolata" panose="00000509000000000000" pitchFamily="49" charset="0"/>
              </a:rPr>
              <a:t>h</a:t>
            </a:r>
            <a:r>
              <a:rPr lang="en-US" b="1" i="1" baseline="-25000" dirty="0">
                <a:solidFill>
                  <a:schemeClr val="accent1"/>
                </a:solidFill>
                <a:latin typeface="Inconsolata" panose="00000509000000000000" pitchFamily="49" charset="0"/>
              </a:rPr>
              <a:t>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D7D281-A072-414E-8D9E-FA00D7FE7216}"/>
              </a:ext>
            </a:extLst>
          </p:cNvPr>
          <p:cNvGrpSpPr/>
          <p:nvPr/>
        </p:nvGrpSpPr>
        <p:grpSpPr>
          <a:xfrm>
            <a:off x="1723896" y="2911842"/>
            <a:ext cx="1095504" cy="1251426"/>
            <a:chOff x="1318772" y="3403414"/>
            <a:chExt cx="1095504" cy="125142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1C2A86C-0821-4703-83F2-F2C65010B89C}"/>
                </a:ext>
              </a:extLst>
            </p:cNvPr>
            <p:cNvGrpSpPr/>
            <p:nvPr/>
          </p:nvGrpSpPr>
          <p:grpSpPr>
            <a:xfrm>
              <a:off x="1318772" y="3403414"/>
              <a:ext cx="1095504" cy="182880"/>
              <a:chOff x="1072154" y="3469483"/>
              <a:chExt cx="1095504" cy="182880"/>
            </a:xfrm>
          </p:grpSpPr>
          <p:sp>
            <p:nvSpPr>
              <p:cNvPr id="80902" name="Rectangle 4"/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51" name="Rectangle 4">
                <a:extLst>
                  <a:ext uri="{FF2B5EF4-FFF2-40B4-BE49-F238E27FC236}">
                    <a16:creationId xmlns:a16="http://schemas.microsoft.com/office/drawing/2014/main" id="{6EDC1AEF-BD7A-407C-8C5B-BE14E781A3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8DE0149-763C-4605-BD93-BF3988FDD609}"/>
                </a:ext>
              </a:extLst>
            </p:cNvPr>
            <p:cNvGrpSpPr/>
            <p:nvPr/>
          </p:nvGrpSpPr>
          <p:grpSpPr>
            <a:xfrm>
              <a:off x="1318772" y="3581505"/>
              <a:ext cx="1095504" cy="182880"/>
              <a:chOff x="1072154" y="3469483"/>
              <a:chExt cx="1095504" cy="182880"/>
            </a:xfrm>
          </p:grpSpPr>
          <p:sp>
            <p:nvSpPr>
              <p:cNvPr id="55" name="Rectangle 4">
                <a:extLst>
                  <a:ext uri="{FF2B5EF4-FFF2-40B4-BE49-F238E27FC236}">
                    <a16:creationId xmlns:a16="http://schemas.microsoft.com/office/drawing/2014/main" id="{14BC3544-BF00-4455-8BB5-7406E28DC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56" name="Rectangle 4">
                <a:extLst>
                  <a:ext uri="{FF2B5EF4-FFF2-40B4-BE49-F238E27FC236}">
                    <a16:creationId xmlns:a16="http://schemas.microsoft.com/office/drawing/2014/main" id="{4D149030-07D7-434C-ADA7-A8D7D055B0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9778CAD-48AB-4E14-8149-FA6D29330E7C}"/>
                </a:ext>
              </a:extLst>
            </p:cNvPr>
            <p:cNvGrpSpPr/>
            <p:nvPr/>
          </p:nvGrpSpPr>
          <p:grpSpPr>
            <a:xfrm>
              <a:off x="1318772" y="3759596"/>
              <a:ext cx="1095504" cy="182880"/>
              <a:chOff x="1072154" y="3469483"/>
              <a:chExt cx="1095504" cy="182880"/>
            </a:xfrm>
          </p:grpSpPr>
          <p:sp>
            <p:nvSpPr>
              <p:cNvPr id="58" name="Rectangle 4">
                <a:extLst>
                  <a:ext uri="{FF2B5EF4-FFF2-40B4-BE49-F238E27FC236}">
                    <a16:creationId xmlns:a16="http://schemas.microsoft.com/office/drawing/2014/main" id="{75AD0F6F-E37E-4B8D-89BA-4774D33492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59" name="Rectangle 4">
                <a:extLst>
                  <a:ext uri="{FF2B5EF4-FFF2-40B4-BE49-F238E27FC236}">
                    <a16:creationId xmlns:a16="http://schemas.microsoft.com/office/drawing/2014/main" id="{2A0C5CF8-5BDA-43C4-B4A2-FD78F59CB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E317353-E751-445D-81FE-A2327A3F870A}"/>
                </a:ext>
              </a:extLst>
            </p:cNvPr>
            <p:cNvGrpSpPr/>
            <p:nvPr/>
          </p:nvGrpSpPr>
          <p:grpSpPr>
            <a:xfrm>
              <a:off x="1318772" y="3937687"/>
              <a:ext cx="1095504" cy="182880"/>
              <a:chOff x="1072154" y="3469483"/>
              <a:chExt cx="1095504" cy="182880"/>
            </a:xfrm>
          </p:grpSpPr>
          <p:sp>
            <p:nvSpPr>
              <p:cNvPr id="61" name="Rectangle 4">
                <a:extLst>
                  <a:ext uri="{FF2B5EF4-FFF2-40B4-BE49-F238E27FC236}">
                    <a16:creationId xmlns:a16="http://schemas.microsoft.com/office/drawing/2014/main" id="{E595676B-6BA2-45E8-AE63-15FD487AE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62" name="Rectangle 4">
                <a:extLst>
                  <a:ext uri="{FF2B5EF4-FFF2-40B4-BE49-F238E27FC236}">
                    <a16:creationId xmlns:a16="http://schemas.microsoft.com/office/drawing/2014/main" id="{C7629A16-944E-4160-B8FF-4AF02E6F08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4915252-74EC-4082-A313-510E4976D0CC}"/>
                </a:ext>
              </a:extLst>
            </p:cNvPr>
            <p:cNvGrpSpPr/>
            <p:nvPr/>
          </p:nvGrpSpPr>
          <p:grpSpPr>
            <a:xfrm>
              <a:off x="1318772" y="4115778"/>
              <a:ext cx="1095504" cy="182880"/>
              <a:chOff x="1072154" y="3469483"/>
              <a:chExt cx="1095504" cy="182880"/>
            </a:xfrm>
          </p:grpSpPr>
          <p:sp>
            <p:nvSpPr>
              <p:cNvPr id="64" name="Rectangle 4">
                <a:extLst>
                  <a:ext uri="{FF2B5EF4-FFF2-40B4-BE49-F238E27FC236}">
                    <a16:creationId xmlns:a16="http://schemas.microsoft.com/office/drawing/2014/main" id="{22CCCB02-26A2-4BF8-BEFF-E360A675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65" name="Rectangle 4">
                <a:extLst>
                  <a:ext uri="{FF2B5EF4-FFF2-40B4-BE49-F238E27FC236}">
                    <a16:creationId xmlns:a16="http://schemas.microsoft.com/office/drawing/2014/main" id="{2A3D5448-3CB3-4298-93E3-C44E9DA7C3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C1D6321-9FCE-4E67-B236-9FFEB1FF1B7C}"/>
                </a:ext>
              </a:extLst>
            </p:cNvPr>
            <p:cNvGrpSpPr/>
            <p:nvPr/>
          </p:nvGrpSpPr>
          <p:grpSpPr>
            <a:xfrm>
              <a:off x="1318772" y="4293870"/>
              <a:ext cx="1095504" cy="182880"/>
              <a:chOff x="1072154" y="3469483"/>
              <a:chExt cx="1095504" cy="182880"/>
            </a:xfrm>
          </p:grpSpPr>
          <p:sp>
            <p:nvSpPr>
              <p:cNvPr id="67" name="Rectangle 4">
                <a:extLst>
                  <a:ext uri="{FF2B5EF4-FFF2-40B4-BE49-F238E27FC236}">
                    <a16:creationId xmlns:a16="http://schemas.microsoft.com/office/drawing/2014/main" id="{F253FA80-17D5-4781-94AF-9CA8CC35A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68" name="Rectangle 4">
                <a:extLst>
                  <a:ext uri="{FF2B5EF4-FFF2-40B4-BE49-F238E27FC236}">
                    <a16:creationId xmlns:a16="http://schemas.microsoft.com/office/drawing/2014/main" id="{B98C3903-5C95-4D86-9BC8-29D4FCEB5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32493EA-1955-47AC-A6C6-5ECE8596EED6}"/>
                </a:ext>
              </a:extLst>
            </p:cNvPr>
            <p:cNvGrpSpPr/>
            <p:nvPr/>
          </p:nvGrpSpPr>
          <p:grpSpPr>
            <a:xfrm>
              <a:off x="1318772" y="4471960"/>
              <a:ext cx="1095504" cy="182880"/>
              <a:chOff x="1072154" y="3469483"/>
              <a:chExt cx="1095504" cy="182880"/>
            </a:xfrm>
          </p:grpSpPr>
          <p:sp>
            <p:nvSpPr>
              <p:cNvPr id="89" name="Rectangle 4">
                <a:extLst>
                  <a:ext uri="{FF2B5EF4-FFF2-40B4-BE49-F238E27FC236}">
                    <a16:creationId xmlns:a16="http://schemas.microsoft.com/office/drawing/2014/main" id="{7211A18E-03BB-48E1-899D-C97F3F4B7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90" name="Rectangle 4">
                <a:extLst>
                  <a:ext uri="{FF2B5EF4-FFF2-40B4-BE49-F238E27FC236}">
                    <a16:creationId xmlns:a16="http://schemas.microsoft.com/office/drawing/2014/main" id="{1F4F3409-C8E9-48B7-A3C3-8B9E78FBB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</p:grpSp>
      <p:sp>
        <p:nvSpPr>
          <p:cNvPr id="75" name="Text Box 10">
            <a:extLst>
              <a:ext uri="{FF2B5EF4-FFF2-40B4-BE49-F238E27FC236}">
                <a16:creationId xmlns:a16="http://schemas.microsoft.com/office/drawing/2014/main" id="{1C2C8EE7-CAD1-4024-A038-EE61D9CF0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3070" y="2571750"/>
            <a:ext cx="1282402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R(</a:t>
            </a:r>
            <a:r>
              <a:rPr lang="en-US" dirty="0" err="1">
                <a:solidFill>
                  <a:schemeClr val="accent1"/>
                </a:solidFill>
              </a:rPr>
              <a:t>id,name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76" name="Text Box 10">
            <a:extLst>
              <a:ext uri="{FF2B5EF4-FFF2-40B4-BE49-F238E27FC236}">
                <a16:creationId xmlns:a16="http://schemas.microsoft.com/office/drawing/2014/main" id="{CD5C409A-0ACC-4008-85D6-B46BD5163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1734" y="2571750"/>
            <a:ext cx="2180084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S(</a:t>
            </a:r>
            <a:r>
              <a:rPr lang="en-US" dirty="0" err="1">
                <a:solidFill>
                  <a:schemeClr val="accent1"/>
                </a:solidFill>
              </a:rPr>
              <a:t>id,value,cdate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69" name="Right Arrow 6">
            <a:extLst>
              <a:ext uri="{FF2B5EF4-FFF2-40B4-BE49-F238E27FC236}">
                <a16:creationId xmlns:a16="http://schemas.microsoft.com/office/drawing/2014/main" id="{6946168E-F9C7-4E98-A2EC-95229B60B302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568918" y="2834432"/>
            <a:ext cx="342900" cy="36576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8575">
            <a:noFill/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endParaRPr lang="en-US" sz="135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D39B951-1E2E-403A-AF12-D59B758F16E2}"/>
              </a:ext>
            </a:extLst>
          </p:cNvPr>
          <p:cNvCxnSpPr>
            <a:cxnSpLocks noChangeShapeType="1"/>
            <a:stCxn id="80931" idx="6"/>
            <a:endCxn id="27" idx="1"/>
          </p:cNvCxnSpPr>
          <p:nvPr/>
        </p:nvCxnSpPr>
        <p:spPr bwMode="auto">
          <a:xfrm flipV="1">
            <a:off x="3401616" y="3144460"/>
            <a:ext cx="717450" cy="5114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FB0DCE8-3639-4AFB-BEB9-6D8CEA20A94A}"/>
              </a:ext>
            </a:extLst>
          </p:cNvPr>
          <p:cNvCxnSpPr>
            <a:cxnSpLocks noChangeShapeType="1"/>
            <a:stCxn id="80931" idx="6"/>
            <a:endCxn id="28" idx="1"/>
          </p:cNvCxnSpPr>
          <p:nvPr/>
        </p:nvCxnSpPr>
        <p:spPr bwMode="auto">
          <a:xfrm flipV="1">
            <a:off x="3401616" y="3416904"/>
            <a:ext cx="717450" cy="2389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8CB4305-EC93-444D-9433-A9A2D53ED09B}"/>
              </a:ext>
            </a:extLst>
          </p:cNvPr>
          <p:cNvCxnSpPr>
            <a:cxnSpLocks noChangeShapeType="1"/>
            <a:stCxn id="80931" idx="6"/>
            <a:endCxn id="29" idx="1"/>
          </p:cNvCxnSpPr>
          <p:nvPr/>
        </p:nvCxnSpPr>
        <p:spPr bwMode="auto">
          <a:xfrm>
            <a:off x="3401616" y="3655874"/>
            <a:ext cx="717450" cy="334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2EB4B0D-C966-410F-9B88-58A36A190B72}"/>
              </a:ext>
            </a:extLst>
          </p:cNvPr>
          <p:cNvCxnSpPr>
            <a:cxnSpLocks noChangeShapeType="1"/>
            <a:stCxn id="80931" idx="6"/>
            <a:endCxn id="30" idx="1"/>
          </p:cNvCxnSpPr>
          <p:nvPr/>
        </p:nvCxnSpPr>
        <p:spPr bwMode="auto">
          <a:xfrm>
            <a:off x="3401616" y="3655874"/>
            <a:ext cx="717450" cy="5006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grpSp>
        <p:nvGrpSpPr>
          <p:cNvPr id="80896" name="Group 80895">
            <a:extLst>
              <a:ext uri="{FF2B5EF4-FFF2-40B4-BE49-F238E27FC236}">
                <a16:creationId xmlns:a16="http://schemas.microsoft.com/office/drawing/2014/main" id="{083A9980-5990-238C-9F94-77086CEEE886}"/>
              </a:ext>
            </a:extLst>
          </p:cNvPr>
          <p:cNvGrpSpPr/>
          <p:nvPr/>
        </p:nvGrpSpPr>
        <p:grpSpPr>
          <a:xfrm>
            <a:off x="5954872" y="2911842"/>
            <a:ext cx="1552704" cy="1792870"/>
            <a:chOff x="5954872" y="3030160"/>
            <a:chExt cx="1552704" cy="1792870"/>
          </a:xfrm>
        </p:grpSpPr>
        <p:sp>
          <p:nvSpPr>
            <p:cNvPr id="86" name="Rectangle 4">
              <a:extLst>
                <a:ext uri="{FF2B5EF4-FFF2-40B4-BE49-F238E27FC236}">
                  <a16:creationId xmlns:a16="http://schemas.microsoft.com/office/drawing/2014/main" id="{94FAA938-5227-4501-BA2C-88A5ADE49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3030160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7" name="Rectangle 4">
              <a:extLst>
                <a:ext uri="{FF2B5EF4-FFF2-40B4-BE49-F238E27FC236}">
                  <a16:creationId xmlns:a16="http://schemas.microsoft.com/office/drawing/2014/main" id="{11D182EA-9F1D-4B60-9631-D0AA638BE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030160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4" name="Rectangle 4">
              <a:extLst>
                <a:ext uri="{FF2B5EF4-FFF2-40B4-BE49-F238E27FC236}">
                  <a16:creationId xmlns:a16="http://schemas.microsoft.com/office/drawing/2014/main" id="{C0C9882C-CD52-48AC-B794-E1CF76927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3208251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5" name="Rectangle 4">
              <a:extLst>
                <a:ext uri="{FF2B5EF4-FFF2-40B4-BE49-F238E27FC236}">
                  <a16:creationId xmlns:a16="http://schemas.microsoft.com/office/drawing/2014/main" id="{5C18BA4B-D77A-472B-BBC2-3D6AE8503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208251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Times New Roman" pitchFamily="-112" charset="0"/>
              </a:endParaRPr>
            </a:p>
          </p:txBody>
        </p:sp>
        <p:sp>
          <p:nvSpPr>
            <p:cNvPr id="82" name="Rectangle 4">
              <a:extLst>
                <a:ext uri="{FF2B5EF4-FFF2-40B4-BE49-F238E27FC236}">
                  <a16:creationId xmlns:a16="http://schemas.microsoft.com/office/drawing/2014/main" id="{3F559E77-11AE-425E-8B40-7EFC44B86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3386342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3" name="Rectangle 4">
              <a:extLst>
                <a:ext uri="{FF2B5EF4-FFF2-40B4-BE49-F238E27FC236}">
                  <a16:creationId xmlns:a16="http://schemas.microsoft.com/office/drawing/2014/main" id="{A339CF40-6B6E-4690-AD54-AADEB70616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386342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0" name="Rectangle 4">
              <a:extLst>
                <a:ext uri="{FF2B5EF4-FFF2-40B4-BE49-F238E27FC236}">
                  <a16:creationId xmlns:a16="http://schemas.microsoft.com/office/drawing/2014/main" id="{C874D791-A181-4614-B890-E762D434E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3564433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1" name="Rectangle 4">
              <a:extLst>
                <a:ext uri="{FF2B5EF4-FFF2-40B4-BE49-F238E27FC236}">
                  <a16:creationId xmlns:a16="http://schemas.microsoft.com/office/drawing/2014/main" id="{62A23B2F-FC0E-4C37-A392-614A23022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564433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78" name="Rectangle 4">
              <a:extLst>
                <a:ext uri="{FF2B5EF4-FFF2-40B4-BE49-F238E27FC236}">
                  <a16:creationId xmlns:a16="http://schemas.microsoft.com/office/drawing/2014/main" id="{B536C437-40A4-4356-AFB5-BA2A4C8AF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3030160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F02B7A7F-78CB-40CA-96BB-76D00FA38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3208251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91" name="Rectangle 4">
              <a:extLst>
                <a:ext uri="{FF2B5EF4-FFF2-40B4-BE49-F238E27FC236}">
                  <a16:creationId xmlns:a16="http://schemas.microsoft.com/office/drawing/2014/main" id="{7194FE57-C23E-456F-977A-951CF1C8A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3386342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92" name="Rectangle 4">
              <a:extLst>
                <a:ext uri="{FF2B5EF4-FFF2-40B4-BE49-F238E27FC236}">
                  <a16:creationId xmlns:a16="http://schemas.microsoft.com/office/drawing/2014/main" id="{02B3E26A-33FF-4E19-96A0-0CF22AE6A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3564433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F2322B-8566-DE35-B448-6788C78E5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3749002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EE144B7F-160B-8A5D-857F-FA14D226B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749002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CE7E820B-3E2F-A256-1C4D-A10B2E247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3927093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48479B3A-F6D8-0DCE-A0B3-8B32CE166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927093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Times New Roman" pitchFamily="-112" charset="0"/>
              </a:endParaRPr>
            </a:p>
          </p:txBody>
        </p:sp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F7B5E026-1A37-3BBA-4F77-48A79FA03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4105184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95781E9B-6524-6973-1F08-AE7070AC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105184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426B78C1-1F07-7A6F-4A34-222AA9A28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4283275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369D910D-CB96-D8CF-22A7-8F04A9BFD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283275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6464ACCA-1D5B-08DE-3DA8-342F13E37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3749002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8BA2A7AA-E78D-26E7-02D1-077561363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3927093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5A65A71F-567E-ABC8-0ECB-18AA8F7F7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4105184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FAA30EF4-5EDC-22FA-A796-169A5F7DA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4283275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F5491442-986B-C177-40F1-5D14B9D71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4462059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ACFEAF84-48F9-8214-178D-1590B9518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462059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54952AD4-4C73-B4C9-A4EB-D94795386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4640150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EA041A00-0CB6-B5CC-883D-DAA31748D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640150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1055EC8A-E64F-2B24-4B54-1F694D0DB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4462059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1BFAC985-5FB9-5AC9-E973-FB4AA2700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4640150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</p:grp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BBAA432C-51F4-0795-4159-C8C4A1734C08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04F719-36B7-7905-E72F-F73EAD074FE9}"/>
              </a:ext>
            </a:extLst>
          </p:cNvPr>
          <p:cNvGrpSpPr/>
          <p:nvPr/>
        </p:nvGrpSpPr>
        <p:grpSpPr>
          <a:xfrm>
            <a:off x="3451081" y="2419350"/>
            <a:ext cx="1515367" cy="583932"/>
            <a:chOff x="3451081" y="2419350"/>
            <a:chExt cx="1515367" cy="583932"/>
          </a:xfrm>
        </p:grpSpPr>
        <p:sp>
          <p:nvSpPr>
            <p:cNvPr id="80923" name="Text Box 5"/>
            <p:cNvSpPr txBox="1">
              <a:spLocks noChangeArrowheads="1"/>
            </p:cNvSpPr>
            <p:nvPr/>
          </p:nvSpPr>
          <p:spPr bwMode="auto">
            <a:xfrm>
              <a:off x="3752010" y="2517760"/>
              <a:ext cx="1214438" cy="26038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>
                <a:defRPr sz="1350">
                  <a:latin typeface="Times New Roman" pitchFamily="-112" charset="0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>
                <a:lnSpc>
                  <a:spcPct val="70000"/>
                </a:lnSpc>
              </a:pPr>
              <a:r>
                <a:rPr lang="en-US" sz="2400" b="1" i="1" dirty="0">
                  <a:solidFill>
                    <a:srgbClr val="646464"/>
                  </a:solidFill>
                  <a:latin typeface="Crimson Text" panose="02000503000000000000" pitchFamily="2" charset="0"/>
                </a:rPr>
                <a:t>Hash Table</a:t>
              </a:r>
              <a:endParaRPr lang="en-US" sz="2000" b="1" baseline="-25000" dirty="0">
                <a:solidFill>
                  <a:schemeClr val="accent1"/>
                </a:solidFill>
                <a:latin typeface="Inconsolata" panose="00000509000000000000" pitchFamily="49" charset="0"/>
              </a:endParaRPr>
            </a:p>
          </p:txBody>
        </p:sp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4EB2E610-DDE2-7D8F-C1D5-D0E65B0A3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51081" y="2419350"/>
              <a:ext cx="236483" cy="457200"/>
            </a:xfrm>
            <a:prstGeom prst="rect">
              <a:avLst/>
            </a:prstGeom>
          </p:spPr>
        </p:pic>
        <p:sp>
          <p:nvSpPr>
            <p:cNvPr id="19" name="Text Box 5">
              <a:extLst>
                <a:ext uri="{FF2B5EF4-FFF2-40B4-BE49-F238E27FC236}">
                  <a16:creationId xmlns:a16="http://schemas.microsoft.com/office/drawing/2014/main" id="{A57A1E53-C8AD-99AB-D143-19A7519533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5894" y="2742901"/>
              <a:ext cx="626670" cy="260381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>
              <a:defPPr>
                <a:defRPr lang="en-US"/>
              </a:defPPr>
              <a:lvl1pPr>
                <a:defRPr sz="1350">
                  <a:latin typeface="Times New Roman" pitchFamily="-112" charset="0"/>
                </a:defRPr>
              </a:lvl1pPr>
              <a:lvl2pPr marL="742950" indent="-285750">
                <a:defRPr sz="28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 marL="1143000" indent="-228600">
                <a:defRPr sz="28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 marL="1600200" indent="-228600">
                <a:defRPr sz="28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 marL="2057400" indent="-228600">
                <a:defRPr sz="28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sz="20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HT</a:t>
              </a:r>
              <a:r>
                <a:rPr lang="en-US" sz="2000" b="1" baseline="-25000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R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1D5D240-1FB5-F10B-A252-DD3B7AB193A1}"/>
              </a:ext>
            </a:extLst>
          </p:cNvPr>
          <p:cNvSpPr txBox="1"/>
          <p:nvPr/>
        </p:nvSpPr>
        <p:spPr>
          <a:xfrm rot="19650441">
            <a:off x="3326036" y="3096016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88B3EA8-4BAA-9440-177F-9E6AE18A764F}"/>
              </a:ext>
            </a:extLst>
          </p:cNvPr>
          <p:cNvSpPr txBox="1"/>
          <p:nvPr/>
        </p:nvSpPr>
        <p:spPr>
          <a:xfrm rot="2073457">
            <a:off x="4668256" y="3101559"/>
            <a:ext cx="826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lookup</a:t>
            </a:r>
          </a:p>
        </p:txBody>
      </p:sp>
    </p:spTree>
    <p:extLst>
      <p:ext uri="{BB962C8B-B14F-4D97-AF65-F5344CB8AC3E}">
        <p14:creationId xmlns:p14="http://schemas.microsoft.com/office/powerpoint/2010/main" val="239758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82716E-6 L 3.88889E-6 0.1984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90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80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2.46914E-7 L 2.22222E-6 0.30525 " pathEditMode="relative" rAng="0" ptsTypes="AA">
                                      <p:cBhvr>
                                        <p:cTn id="51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247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2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3" grpId="1" animBg="1"/>
      <p:bldP spid="80929" grpId="0" animBg="1"/>
      <p:bldP spid="69" grpId="0" animBg="1"/>
      <p:bldP spid="69" grpId="1" animBg="1"/>
      <p:bldP spid="32" grpId="0"/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B7E663-1685-42BA-A0B4-021A389F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Joins Of Large Relations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F14F9D-8251-465E-ADCA-20DE0846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971550"/>
            <a:ext cx="7010400" cy="3657600"/>
          </a:xfrm>
        </p:spPr>
        <p:txBody>
          <a:bodyPr/>
          <a:lstStyle/>
          <a:p>
            <a:r>
              <a:rPr lang="en-US" dirty="0"/>
              <a:t>What happens if we do not have enough memory to fit the entire hash table?</a:t>
            </a:r>
          </a:p>
          <a:p>
            <a:endParaRPr lang="en-US" dirty="0"/>
          </a:p>
          <a:p>
            <a:endParaRPr lang="en-US" sz="1200" dirty="0"/>
          </a:p>
          <a:p>
            <a:r>
              <a:rPr lang="en-US" dirty="0"/>
              <a:t>Buffer pool manager might swap out pages of </a:t>
            </a:r>
            <a:r>
              <a:rPr lang="en-US" dirty="0">
                <a:solidFill>
                  <a:srgbClr val="C00000"/>
                </a:solidFill>
              </a:rPr>
              <a:t>HT </a:t>
            </a:r>
            <a:r>
              <a:rPr lang="en-US" dirty="0"/>
              <a:t>at random</a:t>
            </a:r>
          </a:p>
          <a:p>
            <a:endParaRPr lang="en-US" dirty="0"/>
          </a:p>
          <a:p>
            <a:r>
              <a:rPr lang="en-US" dirty="0"/>
              <a:t>Need a principled approach to minimize I/O in this case</a:t>
            </a:r>
          </a:p>
        </p:txBody>
      </p:sp>
      <p:sp>
        <p:nvSpPr>
          <p:cNvPr id="2" name="Slide Number Placeholder 3" descr=" 5">
            <a:extLst>
              <a:ext uri="{FF2B5EF4-FFF2-40B4-BE49-F238E27FC236}">
                <a16:creationId xmlns:a16="http://schemas.microsoft.com/office/drawing/2014/main" id="{187CD8C5-F97E-3D38-9230-03B117E862F1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24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4C4BC-B7C6-9FA2-B664-D9E4AD45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Progress Check-In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76BF353-8932-75B8-0AAE-9AF0F708B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42950"/>
            <a:ext cx="5181600" cy="3962400"/>
          </a:xfrm>
        </p:spPr>
        <p:txBody>
          <a:bodyPr/>
          <a:lstStyle/>
          <a:p>
            <a:r>
              <a:rPr lang="en-US" dirty="0"/>
              <a:t>We are done with Access Methods!</a:t>
            </a:r>
          </a:p>
          <a:p>
            <a:endParaRPr lang="en-US" dirty="0"/>
          </a:p>
          <a:p>
            <a:r>
              <a:rPr lang="en-US" dirty="0"/>
              <a:t>Operator Execution</a:t>
            </a:r>
          </a:p>
          <a:p>
            <a:pPr marL="463550" lvl="1" indent="-227013">
              <a:buFont typeface="Arial" panose="020B0604020202020204" pitchFamily="34" charset="0"/>
              <a:buChar char="•"/>
            </a:pPr>
            <a:r>
              <a:rPr lang="en-US" dirty="0"/>
              <a:t>How to translate relational operators into fast code</a:t>
            </a:r>
          </a:p>
          <a:p>
            <a:pPr marL="463550" lvl="1" indent="-227013">
              <a:buFont typeface="Arial" panose="020B0604020202020204" pitchFamily="34" charset="0"/>
              <a:buChar char="•"/>
            </a:pPr>
            <a:r>
              <a:rPr lang="en-US" dirty="0"/>
              <a:t>Good news: one of the hard ones, sorting, we've already done</a:t>
            </a:r>
          </a:p>
          <a:p>
            <a:pPr marL="463550" lvl="1" indent="-227013">
              <a:buFont typeface="Arial" panose="020B0604020202020204" pitchFamily="34" charset="0"/>
              <a:buChar char="•"/>
            </a:pPr>
            <a:r>
              <a:rPr lang="en-US" b="1" dirty="0"/>
              <a:t>Today</a:t>
            </a:r>
            <a:r>
              <a:rPr lang="en-US" dirty="0"/>
              <a:t>: the other hard one, </a:t>
            </a:r>
            <a:r>
              <a:rPr lang="en-US" b="1" dirty="0"/>
              <a:t>joins</a:t>
            </a:r>
          </a:p>
          <a:p>
            <a:pPr marL="236537" lvl="1" indent="0">
              <a:buNone/>
            </a:pPr>
            <a:endParaRPr lang="en-US" dirty="0"/>
          </a:p>
          <a:p>
            <a:r>
              <a:rPr lang="en-US" dirty="0"/>
              <a:t>Goal: want fast, I/O efficient operators to use when we get to query planning and execution</a:t>
            </a:r>
          </a:p>
          <a:p>
            <a:pPr marL="463550" lvl="1" indent="-227013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0DB60-3190-EA03-798B-154BA3EAB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7DD1AB5-42BA-4E8A-BFEE-435884E16AA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5A6F95-E53C-2E03-278E-4D52F41FAE46}"/>
              </a:ext>
            </a:extLst>
          </p:cNvPr>
          <p:cNvSpPr/>
          <p:nvPr/>
        </p:nvSpPr>
        <p:spPr>
          <a:xfrm>
            <a:off x="5562600" y="1406946"/>
            <a:ext cx="3048000" cy="461665"/>
          </a:xfrm>
          <a:prstGeom prst="rect">
            <a:avLst/>
          </a:prstGeom>
          <a:solidFill>
            <a:schemeClr val="accent6"/>
          </a:solidFill>
          <a:ln>
            <a:solidFill>
              <a:srgbClr val="64646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Query Planning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7F0A77-79B0-F462-0BC2-5B0FB5AD1598}"/>
              </a:ext>
            </a:extLst>
          </p:cNvPr>
          <p:cNvSpPr/>
          <p:nvPr/>
        </p:nvSpPr>
        <p:spPr>
          <a:xfrm>
            <a:off x="5562600" y="1942840"/>
            <a:ext cx="3048000" cy="461665"/>
          </a:xfrm>
          <a:prstGeom prst="rect">
            <a:avLst/>
          </a:prstGeom>
          <a:solidFill>
            <a:schemeClr val="accent6"/>
          </a:solidFill>
          <a:ln>
            <a:solidFill>
              <a:srgbClr val="64646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Operator Execution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96958A-D52D-FF95-6209-234CBC391D21}"/>
              </a:ext>
            </a:extLst>
          </p:cNvPr>
          <p:cNvSpPr/>
          <p:nvPr/>
        </p:nvSpPr>
        <p:spPr>
          <a:xfrm>
            <a:off x="5562600" y="2478734"/>
            <a:ext cx="3048000" cy="461665"/>
          </a:xfrm>
          <a:prstGeom prst="rect">
            <a:avLst/>
          </a:prstGeom>
          <a:solidFill>
            <a:schemeClr val="accent6"/>
          </a:solidFill>
          <a:ln>
            <a:solidFill>
              <a:srgbClr val="64646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Access Methods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2A0F6D-95ED-A473-84AC-0541C46BBABB}"/>
              </a:ext>
            </a:extLst>
          </p:cNvPr>
          <p:cNvSpPr/>
          <p:nvPr/>
        </p:nvSpPr>
        <p:spPr>
          <a:xfrm>
            <a:off x="5562600" y="3014628"/>
            <a:ext cx="3048000" cy="461665"/>
          </a:xfrm>
          <a:prstGeom prst="rect">
            <a:avLst/>
          </a:prstGeom>
          <a:solidFill>
            <a:schemeClr val="accent6"/>
          </a:solidFill>
          <a:ln>
            <a:solidFill>
              <a:srgbClr val="64646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Buffer Pool Manager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0ACE18-EC35-8796-1BE2-ACB721F7AE79}"/>
              </a:ext>
            </a:extLst>
          </p:cNvPr>
          <p:cNvSpPr/>
          <p:nvPr/>
        </p:nvSpPr>
        <p:spPr>
          <a:xfrm>
            <a:off x="5562600" y="3557885"/>
            <a:ext cx="3048000" cy="461665"/>
          </a:xfrm>
          <a:prstGeom prst="rect">
            <a:avLst/>
          </a:prstGeom>
          <a:solidFill>
            <a:schemeClr val="accent6"/>
          </a:solidFill>
          <a:ln>
            <a:solidFill>
              <a:srgbClr val="646464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45720" rIns="45720" rtlCol="0" anchor="ctr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Disk Manager</a:t>
            </a:r>
          </a:p>
        </p:txBody>
      </p:sp>
      <p:sp>
        <p:nvSpPr>
          <p:cNvPr id="10" name="Rounded Rectangle 28">
            <a:extLst>
              <a:ext uri="{FF2B5EF4-FFF2-40B4-BE49-F238E27FC236}">
                <a16:creationId xmlns:a16="http://schemas.microsoft.com/office/drawing/2014/main" id="{39E4C385-BCCE-B244-B004-E31BD67FA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471369"/>
            <a:ext cx="3048000" cy="476393"/>
          </a:xfrm>
          <a:prstGeom prst="roundRect">
            <a:avLst>
              <a:gd name="adj" fmla="val 4709"/>
            </a:avLst>
          </a:prstGeom>
          <a:noFill/>
          <a:ln w="38100" algn="ctr">
            <a:solidFill>
              <a:schemeClr val="accent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159857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85185E-6 L 0 -0.10092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0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Hash Join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join when tables do not fit in memory.</a:t>
            </a:r>
          </a:p>
          <a:p>
            <a:pPr lvl="1"/>
            <a:r>
              <a:rPr lang="en-US" b="1" dirty="0"/>
              <a:t>Partition Phase:</a:t>
            </a:r>
            <a:r>
              <a:rPr lang="en-US" dirty="0"/>
              <a:t> Hash both tables on the join attribute into partitions.</a:t>
            </a:r>
          </a:p>
          <a:p>
            <a:pPr lvl="1"/>
            <a:r>
              <a:rPr lang="en-US" b="1" dirty="0"/>
              <a:t>Probe Phase:</a:t>
            </a:r>
            <a:r>
              <a:rPr lang="en-US" dirty="0"/>
              <a:t> Compares tuples in corresponding partitions for each table.</a:t>
            </a:r>
          </a:p>
          <a:p>
            <a:endParaRPr lang="en-US" sz="1200" dirty="0"/>
          </a:p>
          <a:p>
            <a:r>
              <a:rPr lang="en-US" dirty="0"/>
              <a:t>Sometimes called </a:t>
            </a:r>
            <a:r>
              <a:rPr lang="en-US" b="1" dirty="0"/>
              <a:t>GRACE Hash Join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Named after the GRACE </a:t>
            </a:r>
            <a:r>
              <a:rPr lang="en-US" dirty="0">
                <a:hlinkClick r:id="rId3"/>
              </a:rPr>
              <a:t>database machine</a:t>
            </a:r>
            <a:r>
              <a:rPr lang="en-US" dirty="0"/>
              <a:t> from Japan in the 1980s.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4DE136A-C621-4BB6-BBB7-4F7613A65AB8}"/>
              </a:ext>
            </a:extLst>
          </p:cNvPr>
          <p:cNvGrpSpPr/>
          <p:nvPr/>
        </p:nvGrpSpPr>
        <p:grpSpPr>
          <a:xfrm>
            <a:off x="5778042" y="1304925"/>
            <a:ext cx="3108960" cy="2595351"/>
            <a:chOff x="5778042" y="1013955"/>
            <a:chExt cx="3108960" cy="2595351"/>
          </a:xfrm>
        </p:grpSpPr>
        <p:pic>
          <p:nvPicPr>
            <p:cNvPr id="7" name="Picture 6">
              <a:hlinkClick r:id="rId4"/>
              <a:extLst>
                <a:ext uri="{FF2B5EF4-FFF2-40B4-BE49-F238E27FC236}">
                  <a16:creationId xmlns:a16="http://schemas.microsoft.com/office/drawing/2014/main" id="{56C18FBE-823C-4F27-9B1B-DE7D29CF1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78042" y="1013955"/>
              <a:ext cx="3108960" cy="2140226"/>
            </a:xfrm>
            <a:prstGeom prst="rect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8" name="TextBox 7">
              <a:hlinkClick r:id="rId4"/>
              <a:extLst>
                <a:ext uri="{FF2B5EF4-FFF2-40B4-BE49-F238E27FC236}">
                  <a16:creationId xmlns:a16="http://schemas.microsoft.com/office/drawing/2014/main" id="{C3E1937E-2F46-4898-9B41-7F21F014A958}"/>
                </a:ext>
              </a:extLst>
            </p:cNvPr>
            <p:cNvSpPr txBox="1"/>
            <p:nvPr/>
          </p:nvSpPr>
          <p:spPr>
            <a:xfrm>
              <a:off x="6538011" y="3215352"/>
              <a:ext cx="1589025" cy="39395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 Black" panose="020F0A02020204030203" pitchFamily="34" charset="0"/>
                </a:rPr>
                <a:t>GRACE</a:t>
              </a:r>
              <a:b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</a:b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Lato" panose="020F0502020204030203" pitchFamily="34" charset="0"/>
                </a:rPr>
                <a:t>University of Tokyo</a:t>
              </a:r>
            </a:p>
          </p:txBody>
        </p:sp>
      </p:grp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CA82655A-ACF5-FA0C-C032-A11F2BBACE93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6443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Hash Join (Partition Phase)</a:t>
            </a:r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 </a:t>
            </a:r>
            <a:r>
              <a:rPr lang="en-US" b="1" dirty="0">
                <a:solidFill>
                  <a:schemeClr val="accent1"/>
                </a:solidFill>
                <a:latin typeface="Inconsolata" panose="00000509000000000000" pitchFamily="49" charset="0"/>
              </a:rPr>
              <a:t>R</a:t>
            </a:r>
            <a:r>
              <a:rPr lang="en-US" dirty="0"/>
              <a:t> into </a:t>
            </a:r>
            <a:r>
              <a:rPr lang="en-US" i="1" dirty="0"/>
              <a:t>B</a:t>
            </a:r>
            <a:r>
              <a:rPr lang="en-US" dirty="0"/>
              <a:t> buckets.</a:t>
            </a:r>
          </a:p>
          <a:p>
            <a:r>
              <a:rPr lang="en-US" dirty="0"/>
              <a:t>Hash </a:t>
            </a:r>
            <a:r>
              <a:rPr lang="en-US" b="1" dirty="0">
                <a:solidFill>
                  <a:schemeClr val="accent1"/>
                </a:solidFill>
                <a:latin typeface="Inconsolata" panose="00000509000000000000" pitchFamily="49" charset="0"/>
              </a:rPr>
              <a:t>S</a:t>
            </a:r>
            <a:r>
              <a:rPr lang="en-US" dirty="0"/>
              <a:t> into </a:t>
            </a:r>
            <a:r>
              <a:rPr lang="en-US" i="1" dirty="0"/>
              <a:t>B</a:t>
            </a:r>
            <a:r>
              <a:rPr lang="en-US" dirty="0"/>
              <a:t> buckets with same hash function.</a:t>
            </a:r>
          </a:p>
          <a:p>
            <a:r>
              <a:rPr lang="en-US" dirty="0"/>
              <a:t>Write buckets to disk when they get full.</a:t>
            </a:r>
          </a:p>
          <a:p>
            <a:endParaRPr lang="en-US" dirty="0"/>
          </a:p>
        </p:txBody>
      </p:sp>
      <p:sp>
        <p:nvSpPr>
          <p:cNvPr id="42" name="Line 16">
            <a:extLst>
              <a:ext uri="{FF2B5EF4-FFF2-40B4-BE49-F238E27FC236}">
                <a16:creationId xmlns:a16="http://schemas.microsoft.com/office/drawing/2014/main" id="{5AE41018-25F0-47B7-81BD-D346EC5DDA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8212" y="2999750"/>
            <a:ext cx="0" cy="1828800"/>
          </a:xfrm>
          <a:prstGeom prst="line">
            <a:avLst/>
          </a:prstGeom>
          <a:ln w="12700">
            <a:solidFill>
              <a:srgbClr val="646464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>
            <a:spAutoFit/>
          </a:bodyPr>
          <a:lstStyle/>
          <a:p>
            <a:endParaRPr lang="en-US" sz="1350"/>
          </a:p>
        </p:txBody>
      </p:sp>
      <p:grpSp>
        <p:nvGrpSpPr>
          <p:cNvPr id="43" name="Group 17">
            <a:extLst>
              <a:ext uri="{FF2B5EF4-FFF2-40B4-BE49-F238E27FC236}">
                <a16:creationId xmlns:a16="http://schemas.microsoft.com/office/drawing/2014/main" id="{3210A79E-EE9B-416C-966B-5BE2B6EB21CE}"/>
              </a:ext>
            </a:extLst>
          </p:cNvPr>
          <p:cNvGrpSpPr>
            <a:grpSpLocks/>
          </p:cNvGrpSpPr>
          <p:nvPr/>
        </p:nvGrpSpPr>
        <p:grpSpPr bwMode="auto">
          <a:xfrm>
            <a:off x="2543304" y="3622170"/>
            <a:ext cx="429816" cy="429815"/>
            <a:chOff x="3533351" y="4521939"/>
            <a:chExt cx="571839" cy="571839"/>
          </a:xfrm>
        </p:grpSpPr>
        <p:sp>
          <p:nvSpPr>
            <p:cNvPr id="44" name="Oval 7">
              <a:extLst>
                <a:ext uri="{FF2B5EF4-FFF2-40B4-BE49-F238E27FC236}">
                  <a16:creationId xmlns:a16="http://schemas.microsoft.com/office/drawing/2014/main" id="{2B1534C3-3134-4997-9A4F-55203600F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351" y="4521939"/>
              <a:ext cx="571839" cy="571839"/>
            </a:xfrm>
            <a:prstGeom prst="ellipse">
              <a:avLst/>
            </a:prstGeom>
            <a:solidFill>
              <a:schemeClr val="bg1"/>
            </a:solidFill>
            <a:ln w="82550" cmpd="dbl">
              <a:solidFill>
                <a:schemeClr val="accent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algn="ctr"/>
              <a:r>
                <a:rPr lang="en-US" b="1" i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h</a:t>
              </a:r>
              <a:r>
                <a:rPr lang="en-US" b="1" i="1" baseline="-25000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1</a:t>
              </a:r>
              <a:endParaRPr lang="en-US" b="1" dirty="0">
                <a:solidFill>
                  <a:schemeClr val="accent1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45" name="Rectangle 2" hidden="1">
              <a:extLst>
                <a:ext uri="{FF2B5EF4-FFF2-40B4-BE49-F238E27FC236}">
                  <a16:creationId xmlns:a16="http://schemas.microsoft.com/office/drawing/2014/main" id="{4E22AD75-446D-4AF0-BBC9-26F6148F8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688" y="4546318"/>
              <a:ext cx="245771" cy="3992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sz="1350" b="1" dirty="0">
                <a:solidFill>
                  <a:schemeClr val="accent1"/>
                </a:solidFill>
                <a:latin typeface="Inconsolata" panose="00000509000000000000" pitchFamily="49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5AA9937-A1F9-42F9-8225-0AADE7559350}"/>
              </a:ext>
            </a:extLst>
          </p:cNvPr>
          <p:cNvGrpSpPr/>
          <p:nvPr/>
        </p:nvGrpSpPr>
        <p:grpSpPr>
          <a:xfrm>
            <a:off x="3433892" y="3211364"/>
            <a:ext cx="500063" cy="1240710"/>
            <a:chOff x="4070292" y="3301524"/>
            <a:chExt cx="500063" cy="124071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2D0C631-2434-4E22-9C47-AAE429DF0B61}"/>
                </a:ext>
              </a:extLst>
            </p:cNvPr>
            <p:cNvSpPr/>
            <p:nvPr/>
          </p:nvSpPr>
          <p:spPr bwMode="auto">
            <a:xfrm>
              <a:off x="4070292" y="3301524"/>
              <a:ext cx="500063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F4729DA-CBE7-48C1-9271-61205BEA666A}"/>
                </a:ext>
              </a:extLst>
            </p:cNvPr>
            <p:cNvSpPr/>
            <p:nvPr/>
          </p:nvSpPr>
          <p:spPr bwMode="auto">
            <a:xfrm>
              <a:off x="4070292" y="3573968"/>
              <a:ext cx="500063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D7D8D87-C70D-4094-B2AF-2FD2A4E5E8C2}"/>
                </a:ext>
              </a:extLst>
            </p:cNvPr>
            <p:cNvSpPr/>
            <p:nvPr/>
          </p:nvSpPr>
          <p:spPr bwMode="auto">
            <a:xfrm>
              <a:off x="4070292" y="3846412"/>
              <a:ext cx="500063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D2E3B78-D476-44E1-AABD-5940A5728D2E}"/>
                </a:ext>
              </a:extLst>
            </p:cNvPr>
            <p:cNvSpPr/>
            <p:nvPr/>
          </p:nvSpPr>
          <p:spPr bwMode="auto">
            <a:xfrm>
              <a:off x="4070292" y="4313634"/>
              <a:ext cx="500063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 dirty="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 dirty="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E5B1EABA-0EB6-45E5-9659-38F1D52A8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334" y="4118856"/>
              <a:ext cx="243978" cy="150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/>
            <a:p>
              <a:pPr algn="ctr"/>
              <a:r>
                <a:rPr lang="en-US" sz="1400" dirty="0">
                  <a:solidFill>
                    <a:srgbClr val="101010"/>
                  </a:solidFill>
                  <a:latin typeface="Inconsolata" panose="00000509000000000000" pitchFamily="49" charset="0"/>
                </a:rPr>
                <a:t>⋮</a:t>
              </a:r>
            </a:p>
          </p:txBody>
        </p:sp>
      </p:grpSp>
      <p:sp>
        <p:nvSpPr>
          <p:cNvPr id="56" name="Text Box 5">
            <a:extLst>
              <a:ext uri="{FF2B5EF4-FFF2-40B4-BE49-F238E27FC236}">
                <a16:creationId xmlns:a16="http://schemas.microsoft.com/office/drawing/2014/main" id="{FF5A2FC4-9993-4314-A2E8-E8C05C6E5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704" y="2876550"/>
            <a:ext cx="1214438" cy="2603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en-US"/>
            </a:defPPr>
            <a:lvl1pPr>
              <a:defRPr sz="1350">
                <a:latin typeface="Times New Roman" pitchFamily="-112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/>
                </a:solidFill>
                <a:latin typeface="Inconsolata" panose="00000509000000000000" pitchFamily="49" charset="0"/>
              </a:rPr>
              <a:t>HT</a:t>
            </a:r>
            <a:r>
              <a:rPr lang="en-US" sz="2000" b="1" baseline="-25000" dirty="0">
                <a:solidFill>
                  <a:schemeClr val="accent1"/>
                </a:solidFill>
                <a:latin typeface="Inconsolata" panose="00000509000000000000" pitchFamily="49" charset="0"/>
              </a:rPr>
              <a:t>R</a:t>
            </a:r>
            <a:endParaRPr lang="en-US" sz="2000" b="1" dirty="0">
              <a:solidFill>
                <a:schemeClr val="accent1"/>
              </a:solidFill>
              <a:latin typeface="Inconsolata" panose="00000509000000000000" pitchFamily="49" charset="0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9669F6C5-8D1C-4CE9-9D39-9CCB4AF53A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3511" y="2999750"/>
            <a:ext cx="0" cy="1828800"/>
          </a:xfrm>
          <a:prstGeom prst="line">
            <a:avLst/>
          </a:prstGeom>
          <a:ln w="12700">
            <a:solidFill>
              <a:srgbClr val="646464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>
            <a:spAutoFit/>
          </a:bodyPr>
          <a:lstStyle/>
          <a:p>
            <a:endParaRPr lang="en-US" sz="1350"/>
          </a:p>
        </p:txBody>
      </p:sp>
      <p:sp>
        <p:nvSpPr>
          <p:cNvPr id="58" name="Oval 7">
            <a:extLst>
              <a:ext uri="{FF2B5EF4-FFF2-40B4-BE49-F238E27FC236}">
                <a16:creationId xmlns:a16="http://schemas.microsoft.com/office/drawing/2014/main" id="{1D578967-37FD-4688-AF97-45D1B5AC7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199" y="3622170"/>
            <a:ext cx="428625" cy="429815"/>
          </a:xfrm>
          <a:prstGeom prst="ellipse">
            <a:avLst/>
          </a:prstGeom>
          <a:solidFill>
            <a:schemeClr val="bg1"/>
          </a:solidFill>
          <a:ln w="82550" cmpd="dbl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Inconsolata" panose="00000509000000000000" pitchFamily="49" charset="0"/>
              </a:rPr>
              <a:t>h</a:t>
            </a:r>
            <a:r>
              <a:rPr lang="en-US" b="1" i="1" baseline="-25000" dirty="0">
                <a:solidFill>
                  <a:schemeClr val="accent1"/>
                </a:solidFill>
                <a:latin typeface="Inconsolata" panose="00000509000000000000" pitchFamily="49" charset="0"/>
              </a:rPr>
              <a:t>1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E98385D-4893-4A8B-A481-6090DF8DBB04}"/>
              </a:ext>
            </a:extLst>
          </p:cNvPr>
          <p:cNvGrpSpPr/>
          <p:nvPr/>
        </p:nvGrpSpPr>
        <p:grpSpPr>
          <a:xfrm>
            <a:off x="4818917" y="3211364"/>
            <a:ext cx="788414" cy="1240710"/>
            <a:chOff x="3926117" y="3301524"/>
            <a:chExt cx="788414" cy="1240710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6AFF7A2-82EF-41F0-A9B0-356C0CF7BB7D}"/>
                </a:ext>
              </a:extLst>
            </p:cNvPr>
            <p:cNvSpPr/>
            <p:nvPr/>
          </p:nvSpPr>
          <p:spPr bwMode="auto">
            <a:xfrm>
              <a:off x="3926117" y="3301524"/>
              <a:ext cx="788414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 dirty="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 dirty="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338F95AE-E7BC-4CC7-BCA9-3FF835CB1D9A}"/>
                </a:ext>
              </a:extLst>
            </p:cNvPr>
            <p:cNvSpPr/>
            <p:nvPr/>
          </p:nvSpPr>
          <p:spPr bwMode="auto">
            <a:xfrm>
              <a:off x="3926117" y="3573968"/>
              <a:ext cx="788414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69E2001-8747-47C4-9D91-053BDDBFD8AA}"/>
                </a:ext>
              </a:extLst>
            </p:cNvPr>
            <p:cNvSpPr/>
            <p:nvPr/>
          </p:nvSpPr>
          <p:spPr bwMode="auto">
            <a:xfrm>
              <a:off x="3926117" y="3846412"/>
              <a:ext cx="788414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F21ECAC-6243-4586-8E8A-42AB8220BA40}"/>
                </a:ext>
              </a:extLst>
            </p:cNvPr>
            <p:cNvSpPr/>
            <p:nvPr/>
          </p:nvSpPr>
          <p:spPr bwMode="auto">
            <a:xfrm>
              <a:off x="3926117" y="4313634"/>
              <a:ext cx="788414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 dirty="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 dirty="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102" name="Rectangle 5">
              <a:extLst>
                <a:ext uri="{FF2B5EF4-FFF2-40B4-BE49-F238E27FC236}">
                  <a16:creationId xmlns:a16="http://schemas.microsoft.com/office/drawing/2014/main" id="{A644EA7D-1F13-43F5-B0A7-51F578E81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334" y="4118856"/>
              <a:ext cx="243978" cy="150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/>
            <a:p>
              <a:pPr algn="ctr"/>
              <a:r>
                <a:rPr lang="en-US" sz="1400" dirty="0">
                  <a:solidFill>
                    <a:srgbClr val="101010"/>
                  </a:solidFill>
                  <a:latin typeface="Inconsolata" panose="00000509000000000000" pitchFamily="49" charset="0"/>
                </a:rPr>
                <a:t>⋮</a:t>
              </a:r>
            </a:p>
          </p:txBody>
        </p:sp>
      </p:grpSp>
      <p:sp>
        <p:nvSpPr>
          <p:cNvPr id="103" name="Text Box 5">
            <a:extLst>
              <a:ext uri="{FF2B5EF4-FFF2-40B4-BE49-F238E27FC236}">
                <a16:creationId xmlns:a16="http://schemas.microsoft.com/office/drawing/2014/main" id="{D123BB59-916F-401B-9245-9D9ECAAA6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904" y="2876550"/>
            <a:ext cx="1214438" cy="2603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en-US"/>
            </a:defPPr>
            <a:lvl1pPr algn="ctr">
              <a:defRPr sz="2000" b="1">
                <a:solidFill>
                  <a:srgbClr val="EF3E4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HT</a:t>
            </a:r>
            <a:r>
              <a:rPr lang="en-US" baseline="-25000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E0CDEC5-5279-4925-AD3F-9A3EC2E3B505}"/>
              </a:ext>
            </a:extLst>
          </p:cNvPr>
          <p:cNvSpPr txBox="1"/>
          <p:nvPr/>
        </p:nvSpPr>
        <p:spPr>
          <a:xfrm>
            <a:off x="4296471" y="3165623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Inconsolata" panose="00000509000000000000" pitchFamily="49" charset="0"/>
              </a:rPr>
              <a:t>0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9B161A5-36CB-4CDE-A3AD-BAD562FCEFC1}"/>
              </a:ext>
            </a:extLst>
          </p:cNvPr>
          <p:cNvSpPr txBox="1"/>
          <p:nvPr/>
        </p:nvSpPr>
        <p:spPr>
          <a:xfrm>
            <a:off x="4296471" y="3423493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Inconsolata" panose="00000509000000000000" pitchFamily="49" charset="0"/>
              </a:rPr>
              <a:t>1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078376A-315D-4E53-8417-1E85F2B10E5A}"/>
              </a:ext>
            </a:extLst>
          </p:cNvPr>
          <p:cNvSpPr txBox="1"/>
          <p:nvPr/>
        </p:nvSpPr>
        <p:spPr>
          <a:xfrm>
            <a:off x="4296471" y="3684219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F9706BE-9036-481D-A47E-7028E654DB4E}"/>
              </a:ext>
            </a:extLst>
          </p:cNvPr>
          <p:cNvSpPr txBox="1"/>
          <p:nvPr/>
        </p:nvSpPr>
        <p:spPr>
          <a:xfrm>
            <a:off x="4200987" y="4204701"/>
            <a:ext cx="399148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i="1" dirty="0">
                <a:solidFill>
                  <a:schemeClr val="accent1"/>
                </a:solidFill>
                <a:latin typeface="Inconsolata" panose="00000509000000000000" pitchFamily="49" charset="0"/>
              </a:rPr>
              <a:t>B-1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E21FF03-E54F-427B-BFE7-D39745A06CF8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607331" y="3325664"/>
            <a:ext cx="451868" cy="5114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12FB809-082D-414F-BBDC-5BF052E747E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607331" y="3598108"/>
            <a:ext cx="451868" cy="2389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A81AA5A-EE48-48A3-9D82-F47EE708484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07331" y="3837078"/>
            <a:ext cx="451868" cy="334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AF05B3B-F70E-4382-92FB-8D2D53E1D71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07331" y="3837078"/>
            <a:ext cx="451868" cy="5006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2AA53B0-45C5-4BD2-8F1B-A1906959B2B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73120" y="3325664"/>
            <a:ext cx="460772" cy="5114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2334EA8-B4C6-4851-8D75-5B0D5BE2089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71800" y="3598108"/>
            <a:ext cx="462092" cy="2389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5BE86B7-D9F3-4D88-A664-BEA9C0ADB24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73120" y="3837078"/>
            <a:ext cx="460772" cy="334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73BA29AC-3017-4985-9363-08C154B9D83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73120" y="3837078"/>
            <a:ext cx="460772" cy="5006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92C8D9FA-6D9B-E34B-FA2E-DB916CEC4BE3}"/>
              </a:ext>
            </a:extLst>
          </p:cNvPr>
          <p:cNvGrpSpPr/>
          <p:nvPr/>
        </p:nvGrpSpPr>
        <p:grpSpPr>
          <a:xfrm>
            <a:off x="1243826" y="3246084"/>
            <a:ext cx="1095504" cy="1251426"/>
            <a:chOff x="1318772" y="3403414"/>
            <a:chExt cx="1095504" cy="125142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655E515-3ED2-9679-5F1D-DCE3B166C4D8}"/>
                </a:ext>
              </a:extLst>
            </p:cNvPr>
            <p:cNvGrpSpPr/>
            <p:nvPr/>
          </p:nvGrpSpPr>
          <p:grpSpPr>
            <a:xfrm>
              <a:off x="1318772" y="3403414"/>
              <a:ext cx="1095504" cy="182880"/>
              <a:chOff x="1072154" y="3469483"/>
              <a:chExt cx="1095504" cy="182880"/>
            </a:xfrm>
          </p:grpSpPr>
          <p:sp>
            <p:nvSpPr>
              <p:cNvPr id="24" name="Rectangle 4">
                <a:extLst>
                  <a:ext uri="{FF2B5EF4-FFF2-40B4-BE49-F238E27FC236}">
                    <a16:creationId xmlns:a16="http://schemas.microsoft.com/office/drawing/2014/main" id="{9198B7B6-AECC-62BE-7461-5BA0CD5FF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25" name="Rectangle 4">
                <a:extLst>
                  <a:ext uri="{FF2B5EF4-FFF2-40B4-BE49-F238E27FC236}">
                    <a16:creationId xmlns:a16="http://schemas.microsoft.com/office/drawing/2014/main" id="{561D8373-B332-7E69-97F0-36C876752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2EE2E2A-4D74-649B-7B12-991CFDB35B8C}"/>
                </a:ext>
              </a:extLst>
            </p:cNvPr>
            <p:cNvGrpSpPr/>
            <p:nvPr/>
          </p:nvGrpSpPr>
          <p:grpSpPr>
            <a:xfrm>
              <a:off x="1318772" y="3581505"/>
              <a:ext cx="1095504" cy="182880"/>
              <a:chOff x="1072154" y="3469483"/>
              <a:chExt cx="1095504" cy="182880"/>
            </a:xfrm>
          </p:grpSpPr>
          <p:sp>
            <p:nvSpPr>
              <p:cNvPr id="22" name="Rectangle 4">
                <a:extLst>
                  <a:ext uri="{FF2B5EF4-FFF2-40B4-BE49-F238E27FC236}">
                    <a16:creationId xmlns:a16="http://schemas.microsoft.com/office/drawing/2014/main" id="{B00ADDD9-DBDD-97A5-4F22-5C9248A12E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23" name="Rectangle 4">
                <a:extLst>
                  <a:ext uri="{FF2B5EF4-FFF2-40B4-BE49-F238E27FC236}">
                    <a16:creationId xmlns:a16="http://schemas.microsoft.com/office/drawing/2014/main" id="{ABF0A396-CB4F-814A-3918-544EEA2C8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06DA29E-1D7E-5221-984D-D636E4512DF6}"/>
                </a:ext>
              </a:extLst>
            </p:cNvPr>
            <p:cNvGrpSpPr/>
            <p:nvPr/>
          </p:nvGrpSpPr>
          <p:grpSpPr>
            <a:xfrm>
              <a:off x="1318772" y="3759596"/>
              <a:ext cx="1095504" cy="182880"/>
              <a:chOff x="1072154" y="3469483"/>
              <a:chExt cx="1095504" cy="182880"/>
            </a:xfrm>
          </p:grpSpPr>
          <p:sp>
            <p:nvSpPr>
              <p:cNvPr id="20" name="Rectangle 4">
                <a:extLst>
                  <a:ext uri="{FF2B5EF4-FFF2-40B4-BE49-F238E27FC236}">
                    <a16:creationId xmlns:a16="http://schemas.microsoft.com/office/drawing/2014/main" id="{9C2CA4DD-FB50-2921-7BB2-F1CDB8285C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21" name="Rectangle 4">
                <a:extLst>
                  <a:ext uri="{FF2B5EF4-FFF2-40B4-BE49-F238E27FC236}">
                    <a16:creationId xmlns:a16="http://schemas.microsoft.com/office/drawing/2014/main" id="{6A8BAC68-871F-7D79-5922-D4651AD16C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033F1A0-B10B-FF33-01F9-39B695B2C589}"/>
                </a:ext>
              </a:extLst>
            </p:cNvPr>
            <p:cNvGrpSpPr/>
            <p:nvPr/>
          </p:nvGrpSpPr>
          <p:grpSpPr>
            <a:xfrm>
              <a:off x="1318772" y="3937687"/>
              <a:ext cx="1095504" cy="182880"/>
              <a:chOff x="1072154" y="3469483"/>
              <a:chExt cx="1095504" cy="182880"/>
            </a:xfrm>
          </p:grpSpPr>
          <p:sp>
            <p:nvSpPr>
              <p:cNvPr id="18" name="Rectangle 4">
                <a:extLst>
                  <a:ext uri="{FF2B5EF4-FFF2-40B4-BE49-F238E27FC236}">
                    <a16:creationId xmlns:a16="http://schemas.microsoft.com/office/drawing/2014/main" id="{4B767470-5C5C-961F-4D4C-152C7F6D9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9" name="Rectangle 4">
                <a:extLst>
                  <a:ext uri="{FF2B5EF4-FFF2-40B4-BE49-F238E27FC236}">
                    <a16:creationId xmlns:a16="http://schemas.microsoft.com/office/drawing/2014/main" id="{D69AFFED-5D57-F3BA-7B96-5FE8467BB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8F87CB-1EE4-29A0-D36B-2460D3A9C131}"/>
                </a:ext>
              </a:extLst>
            </p:cNvPr>
            <p:cNvGrpSpPr/>
            <p:nvPr/>
          </p:nvGrpSpPr>
          <p:grpSpPr>
            <a:xfrm>
              <a:off x="1318772" y="4115778"/>
              <a:ext cx="1095504" cy="182880"/>
              <a:chOff x="1072154" y="3469483"/>
              <a:chExt cx="1095504" cy="182880"/>
            </a:xfrm>
          </p:grpSpPr>
          <p:sp>
            <p:nvSpPr>
              <p:cNvPr id="16" name="Rectangle 4">
                <a:extLst>
                  <a:ext uri="{FF2B5EF4-FFF2-40B4-BE49-F238E27FC236}">
                    <a16:creationId xmlns:a16="http://schemas.microsoft.com/office/drawing/2014/main" id="{7CE2ECE9-CBFC-7AE2-DECF-EC9F7A018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7" name="Rectangle 4">
                <a:extLst>
                  <a:ext uri="{FF2B5EF4-FFF2-40B4-BE49-F238E27FC236}">
                    <a16:creationId xmlns:a16="http://schemas.microsoft.com/office/drawing/2014/main" id="{FDC7D507-59F3-268D-DABF-2998C88E1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293982B-4072-8595-C2D7-83A2B5945316}"/>
                </a:ext>
              </a:extLst>
            </p:cNvPr>
            <p:cNvGrpSpPr/>
            <p:nvPr/>
          </p:nvGrpSpPr>
          <p:grpSpPr>
            <a:xfrm>
              <a:off x="1318772" y="4293870"/>
              <a:ext cx="1095504" cy="182880"/>
              <a:chOff x="1072154" y="3469483"/>
              <a:chExt cx="1095504" cy="182880"/>
            </a:xfrm>
          </p:grpSpPr>
          <p:sp>
            <p:nvSpPr>
              <p:cNvPr id="14" name="Rectangle 4">
                <a:extLst>
                  <a:ext uri="{FF2B5EF4-FFF2-40B4-BE49-F238E27FC236}">
                    <a16:creationId xmlns:a16="http://schemas.microsoft.com/office/drawing/2014/main" id="{0727D3DA-5289-AF6A-3605-417228E3E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5" name="Rectangle 4">
                <a:extLst>
                  <a:ext uri="{FF2B5EF4-FFF2-40B4-BE49-F238E27FC236}">
                    <a16:creationId xmlns:a16="http://schemas.microsoft.com/office/drawing/2014/main" id="{9FE0C9C3-2FA0-F921-30A4-1E3546377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863C336-C06C-BE48-3FCB-11C58DAC31E5}"/>
                </a:ext>
              </a:extLst>
            </p:cNvPr>
            <p:cNvGrpSpPr/>
            <p:nvPr/>
          </p:nvGrpSpPr>
          <p:grpSpPr>
            <a:xfrm>
              <a:off x="1318772" y="4471960"/>
              <a:ext cx="1095504" cy="182880"/>
              <a:chOff x="1072154" y="3469483"/>
              <a:chExt cx="1095504" cy="182880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F32630E6-3229-9A2D-DEC4-44E056EF7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13" name="Rectangle 4">
                <a:extLst>
                  <a:ext uri="{FF2B5EF4-FFF2-40B4-BE49-F238E27FC236}">
                    <a16:creationId xmlns:a16="http://schemas.microsoft.com/office/drawing/2014/main" id="{848AE759-0C51-5790-F410-0AD56F05C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</p:grpSp>
      <p:sp>
        <p:nvSpPr>
          <p:cNvPr id="26" name="Text Box 10">
            <a:extLst>
              <a:ext uri="{FF2B5EF4-FFF2-40B4-BE49-F238E27FC236}">
                <a16:creationId xmlns:a16="http://schemas.microsoft.com/office/drawing/2014/main" id="{D0153A0D-F885-7018-2FC4-70EF9BDEF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05992"/>
            <a:ext cx="1282402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R(</a:t>
            </a:r>
            <a:r>
              <a:rPr lang="en-US" dirty="0" err="1">
                <a:solidFill>
                  <a:schemeClr val="accent1"/>
                </a:solidFill>
              </a:rPr>
              <a:t>id,name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A454FB0F-5762-9CED-F0A3-042A2A2CA6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716" y="2905992"/>
            <a:ext cx="2180084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S(</a:t>
            </a:r>
            <a:r>
              <a:rPr lang="en-US" dirty="0" err="1">
                <a:solidFill>
                  <a:schemeClr val="accent1"/>
                </a:solidFill>
              </a:rPr>
              <a:t>id,value,cdate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E91C09-99E3-1F0E-3970-BFF96611B27C}"/>
              </a:ext>
            </a:extLst>
          </p:cNvPr>
          <p:cNvGrpSpPr/>
          <p:nvPr/>
        </p:nvGrpSpPr>
        <p:grpSpPr>
          <a:xfrm>
            <a:off x="6729854" y="3246084"/>
            <a:ext cx="1552704" cy="1792870"/>
            <a:chOff x="5954872" y="3030160"/>
            <a:chExt cx="1552704" cy="1792870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BE5ED3EF-C278-8336-770B-2CC0FFD25F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3030160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C5FD211B-52B1-EEEC-C640-422501011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030160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31" name="Rectangle 4">
              <a:extLst>
                <a:ext uri="{FF2B5EF4-FFF2-40B4-BE49-F238E27FC236}">
                  <a16:creationId xmlns:a16="http://schemas.microsoft.com/office/drawing/2014/main" id="{33AAABBD-6930-6DF6-1FC4-91D892A5D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3208251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32" name="Rectangle 4">
              <a:extLst>
                <a:ext uri="{FF2B5EF4-FFF2-40B4-BE49-F238E27FC236}">
                  <a16:creationId xmlns:a16="http://schemas.microsoft.com/office/drawing/2014/main" id="{791F0181-8481-476E-49FF-2C2A82A2DF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208251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Times New Roman" pitchFamily="-112" charset="0"/>
              </a:endParaRPr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8CA34F26-E2E9-7335-C980-B731C0EEDD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3386342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34" name="Rectangle 4">
              <a:extLst>
                <a:ext uri="{FF2B5EF4-FFF2-40B4-BE49-F238E27FC236}">
                  <a16:creationId xmlns:a16="http://schemas.microsoft.com/office/drawing/2014/main" id="{23AE23FC-A806-C844-BA65-0D9FBBD5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386342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35" name="Rectangle 4">
              <a:extLst>
                <a:ext uri="{FF2B5EF4-FFF2-40B4-BE49-F238E27FC236}">
                  <a16:creationId xmlns:a16="http://schemas.microsoft.com/office/drawing/2014/main" id="{92A2D1F2-B4D9-BE40-65C9-CD2435C44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3564433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DF97EC93-07C6-CBC8-AB30-0FA9C1405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564433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37" name="Rectangle 4">
              <a:extLst>
                <a:ext uri="{FF2B5EF4-FFF2-40B4-BE49-F238E27FC236}">
                  <a16:creationId xmlns:a16="http://schemas.microsoft.com/office/drawing/2014/main" id="{8FD80878-A182-4896-8C3A-8BC415392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3030160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13DCEB78-DF55-72CD-3660-64DD1432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3208251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B7ADF7CE-CE6E-292F-5F3B-AEFD9E182E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3386342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id="{32D49EC7-486B-F9CF-D040-17598DB8A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3564433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5D45929-7836-05A6-9A17-AC1D8F048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3749002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46" name="Rectangle 4">
              <a:extLst>
                <a:ext uri="{FF2B5EF4-FFF2-40B4-BE49-F238E27FC236}">
                  <a16:creationId xmlns:a16="http://schemas.microsoft.com/office/drawing/2014/main" id="{90CF2004-FA52-681E-1B75-D6A78215D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749002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47" name="Rectangle 4">
              <a:extLst>
                <a:ext uri="{FF2B5EF4-FFF2-40B4-BE49-F238E27FC236}">
                  <a16:creationId xmlns:a16="http://schemas.microsoft.com/office/drawing/2014/main" id="{61ED1E02-46C9-826B-0405-A42C3D8D2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3927093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AB670238-A4E5-421B-0456-3A119E2C0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927093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Times New Roman" pitchFamily="-112" charset="0"/>
              </a:endParaRPr>
            </a:p>
          </p:txBody>
        </p:sp>
        <p:sp>
          <p:nvSpPr>
            <p:cNvPr id="49" name="Rectangle 4">
              <a:extLst>
                <a:ext uri="{FF2B5EF4-FFF2-40B4-BE49-F238E27FC236}">
                  <a16:creationId xmlns:a16="http://schemas.microsoft.com/office/drawing/2014/main" id="{1D70EA8A-E841-1C3C-C174-EDE887E625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4105184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59" name="Rectangle 4">
              <a:extLst>
                <a:ext uri="{FF2B5EF4-FFF2-40B4-BE49-F238E27FC236}">
                  <a16:creationId xmlns:a16="http://schemas.microsoft.com/office/drawing/2014/main" id="{60F11241-F7F4-2513-5C8D-32E25E7E0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105184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60" name="Rectangle 4">
              <a:extLst>
                <a:ext uri="{FF2B5EF4-FFF2-40B4-BE49-F238E27FC236}">
                  <a16:creationId xmlns:a16="http://schemas.microsoft.com/office/drawing/2014/main" id="{330CCFAB-A8EF-4299-2346-A5F53EC8E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4283275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61" name="Rectangle 4">
              <a:extLst>
                <a:ext uri="{FF2B5EF4-FFF2-40B4-BE49-F238E27FC236}">
                  <a16:creationId xmlns:a16="http://schemas.microsoft.com/office/drawing/2014/main" id="{001347B1-FCCA-1ACE-80AA-35EFF88D3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283275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62" name="Rectangle 4">
              <a:extLst>
                <a:ext uri="{FF2B5EF4-FFF2-40B4-BE49-F238E27FC236}">
                  <a16:creationId xmlns:a16="http://schemas.microsoft.com/office/drawing/2014/main" id="{CB10BD5E-8BFB-54A9-9DEA-EBA959D7C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3749002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1E6F764E-9ACF-7902-A258-06E8050F4D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3927093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2944" name="Rectangle 4">
              <a:extLst>
                <a:ext uri="{FF2B5EF4-FFF2-40B4-BE49-F238E27FC236}">
                  <a16:creationId xmlns:a16="http://schemas.microsoft.com/office/drawing/2014/main" id="{DEF5D55F-05BE-AE11-9286-1C0A5C33B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4105184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2945" name="Rectangle 4">
              <a:extLst>
                <a:ext uri="{FF2B5EF4-FFF2-40B4-BE49-F238E27FC236}">
                  <a16:creationId xmlns:a16="http://schemas.microsoft.com/office/drawing/2014/main" id="{B0C0271D-CD3B-0DF2-D4B1-AC8B8F157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4283275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2948" name="Rectangle 4">
              <a:extLst>
                <a:ext uri="{FF2B5EF4-FFF2-40B4-BE49-F238E27FC236}">
                  <a16:creationId xmlns:a16="http://schemas.microsoft.com/office/drawing/2014/main" id="{9DD3E7D5-A492-C27A-BE57-392423AC3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4462059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2949" name="Rectangle 4">
              <a:extLst>
                <a:ext uri="{FF2B5EF4-FFF2-40B4-BE49-F238E27FC236}">
                  <a16:creationId xmlns:a16="http://schemas.microsoft.com/office/drawing/2014/main" id="{CA4C3898-5F33-BF75-2F46-36BC088D5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462059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2950" name="Rectangle 4">
              <a:extLst>
                <a:ext uri="{FF2B5EF4-FFF2-40B4-BE49-F238E27FC236}">
                  <a16:creationId xmlns:a16="http://schemas.microsoft.com/office/drawing/2014/main" id="{1F130FCE-612D-911A-42E0-626072D98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4640150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2951" name="Rectangle 4">
              <a:extLst>
                <a:ext uri="{FF2B5EF4-FFF2-40B4-BE49-F238E27FC236}">
                  <a16:creationId xmlns:a16="http://schemas.microsoft.com/office/drawing/2014/main" id="{76349495-54A6-B507-7666-119A569C7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640150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2952" name="Rectangle 4">
              <a:extLst>
                <a:ext uri="{FF2B5EF4-FFF2-40B4-BE49-F238E27FC236}">
                  <a16:creationId xmlns:a16="http://schemas.microsoft.com/office/drawing/2014/main" id="{5E0CF53D-FC5C-C691-63BB-E4D2785E9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4462059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2953" name="Rectangle 4">
              <a:extLst>
                <a:ext uri="{FF2B5EF4-FFF2-40B4-BE49-F238E27FC236}">
                  <a16:creationId xmlns:a16="http://schemas.microsoft.com/office/drawing/2014/main" id="{3F000339-4F15-64A4-FF7D-8D2094F61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4640150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</p:grpSp>
      <p:sp>
        <p:nvSpPr>
          <p:cNvPr id="6" name="Slide Number Placeholder 3" descr=" 5">
            <a:extLst>
              <a:ext uri="{FF2B5EF4-FFF2-40B4-BE49-F238E27FC236}">
                <a16:creationId xmlns:a16="http://schemas.microsoft.com/office/drawing/2014/main" id="{1F1BC4AE-F807-59DF-B480-C83A1408E17A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655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1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2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9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2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 animBg="1"/>
      <p:bldP spid="103" grpId="0"/>
      <p:bldP spid="105" grpId="0"/>
      <p:bldP spid="106" grpId="0"/>
      <p:bldP spid="107" grpId="0"/>
      <p:bldP spid="10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Hash Join Probe Phase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94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599" y="971550"/>
                <a:ext cx="7467595" cy="3657600"/>
              </a:xfrm>
            </p:spPr>
            <p:txBody>
              <a:bodyPr/>
              <a:lstStyle/>
              <a:p>
                <a:r>
                  <a:rPr lang="en-US" dirty="0"/>
                  <a:t>Read corresponding partitions into memory one pair at a time, use simple hash join on their contents.</a:t>
                </a:r>
              </a:p>
              <a:p>
                <a:endParaRPr lang="en-US" dirty="0"/>
              </a:p>
              <a:p>
                <a:r>
                  <a:rPr lang="en-US" dirty="0"/>
                  <a:t>But wait,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might have many blocks, will it fit in memory?</a:t>
                </a:r>
              </a:p>
            </p:txBody>
          </p:sp>
        </mc:Choice>
        <mc:Fallback>
          <p:sp>
            <p:nvSpPr>
              <p:cNvPr id="8294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971550"/>
                <a:ext cx="7467595" cy="3657600"/>
              </a:xfrm>
              <a:blipFill>
                <a:blip r:embed="rId3"/>
                <a:stretch>
                  <a:fillRect l="-1361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Rectangle 4" hidden="1">
            <a:extLst>
              <a:ext uri="{FF2B5EF4-FFF2-40B4-BE49-F238E27FC236}">
                <a16:creationId xmlns:a16="http://schemas.microsoft.com/office/drawing/2014/main" id="{27B72297-9635-4D1F-B977-0735F1B41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007870"/>
            <a:ext cx="45719" cy="1828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646464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1350">
              <a:latin typeface="Times New Roman" pitchFamily="-112" charset="0"/>
            </a:endParaRPr>
          </a:p>
        </p:txBody>
      </p:sp>
      <p:sp>
        <p:nvSpPr>
          <p:cNvPr id="114" name="Rectangle 4" hidden="1">
            <a:extLst>
              <a:ext uri="{FF2B5EF4-FFF2-40B4-BE49-F238E27FC236}">
                <a16:creationId xmlns:a16="http://schemas.microsoft.com/office/drawing/2014/main" id="{4C1778CF-F0CE-4BFC-A824-F059F7D25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2081" y="2007870"/>
            <a:ext cx="45719" cy="18288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rgbClr val="646464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 sz="1350">
              <a:latin typeface="Times New Roman" pitchFamily="-112" charset="0"/>
            </a:endParaRPr>
          </a:p>
        </p:txBody>
      </p:sp>
      <p:sp>
        <p:nvSpPr>
          <p:cNvPr id="32" name="Line 16">
            <a:extLst>
              <a:ext uri="{FF2B5EF4-FFF2-40B4-BE49-F238E27FC236}">
                <a16:creationId xmlns:a16="http://schemas.microsoft.com/office/drawing/2014/main" id="{CC94AC4F-4AA3-E198-6979-C42F9FB582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8212" y="2999750"/>
            <a:ext cx="0" cy="1828800"/>
          </a:xfrm>
          <a:prstGeom prst="line">
            <a:avLst/>
          </a:prstGeom>
          <a:ln w="12700">
            <a:solidFill>
              <a:srgbClr val="646464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>
            <a:spAutoFit/>
          </a:bodyPr>
          <a:lstStyle/>
          <a:p>
            <a:endParaRPr lang="en-US" sz="1350"/>
          </a:p>
        </p:txBody>
      </p:sp>
      <p:grpSp>
        <p:nvGrpSpPr>
          <p:cNvPr id="33" name="Group 17">
            <a:extLst>
              <a:ext uri="{FF2B5EF4-FFF2-40B4-BE49-F238E27FC236}">
                <a16:creationId xmlns:a16="http://schemas.microsoft.com/office/drawing/2014/main" id="{C1AAB827-5F64-BB21-FE23-28C9F471A796}"/>
              </a:ext>
            </a:extLst>
          </p:cNvPr>
          <p:cNvGrpSpPr>
            <a:grpSpLocks/>
          </p:cNvGrpSpPr>
          <p:nvPr/>
        </p:nvGrpSpPr>
        <p:grpSpPr bwMode="auto">
          <a:xfrm>
            <a:off x="2543304" y="3622170"/>
            <a:ext cx="429816" cy="429815"/>
            <a:chOff x="3533351" y="4521939"/>
            <a:chExt cx="571839" cy="571839"/>
          </a:xfrm>
        </p:grpSpPr>
        <p:sp>
          <p:nvSpPr>
            <p:cNvPr id="34" name="Oval 7">
              <a:extLst>
                <a:ext uri="{FF2B5EF4-FFF2-40B4-BE49-F238E27FC236}">
                  <a16:creationId xmlns:a16="http://schemas.microsoft.com/office/drawing/2014/main" id="{452ED594-1CDB-D5E1-1057-B52CCC890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351" y="4521939"/>
              <a:ext cx="571839" cy="571839"/>
            </a:xfrm>
            <a:prstGeom prst="ellipse">
              <a:avLst/>
            </a:prstGeom>
            <a:solidFill>
              <a:schemeClr val="bg1"/>
            </a:solidFill>
            <a:ln w="82550" cmpd="dbl">
              <a:solidFill>
                <a:schemeClr val="accent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algn="ctr"/>
              <a:r>
                <a:rPr lang="en-US" b="1" i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h</a:t>
              </a:r>
              <a:r>
                <a:rPr lang="en-US" b="1" i="1" baseline="-25000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1</a:t>
              </a:r>
              <a:endParaRPr lang="en-US" b="1" dirty="0">
                <a:solidFill>
                  <a:schemeClr val="accent1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35" name="Rectangle 2" hidden="1">
              <a:extLst>
                <a:ext uri="{FF2B5EF4-FFF2-40B4-BE49-F238E27FC236}">
                  <a16:creationId xmlns:a16="http://schemas.microsoft.com/office/drawing/2014/main" id="{384A8CED-B9F8-4A98-8842-F14CDBE61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688" y="4546318"/>
              <a:ext cx="245771" cy="3992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sz="1350" b="1" dirty="0">
                <a:solidFill>
                  <a:schemeClr val="accent1"/>
                </a:solidFill>
                <a:latin typeface="Inconsolata" panose="00000509000000000000" pitchFamily="49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7FC3F7-3BB0-A792-4B5B-7B8E8AA1ADEF}"/>
              </a:ext>
            </a:extLst>
          </p:cNvPr>
          <p:cNvGrpSpPr/>
          <p:nvPr/>
        </p:nvGrpSpPr>
        <p:grpSpPr>
          <a:xfrm>
            <a:off x="3433892" y="3211364"/>
            <a:ext cx="500063" cy="1240710"/>
            <a:chOff x="4070292" y="3301524"/>
            <a:chExt cx="500063" cy="124071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744907-193C-7FA3-919F-AAF4B0981C70}"/>
                </a:ext>
              </a:extLst>
            </p:cNvPr>
            <p:cNvSpPr/>
            <p:nvPr/>
          </p:nvSpPr>
          <p:spPr bwMode="auto">
            <a:xfrm>
              <a:off x="4070292" y="3301524"/>
              <a:ext cx="500063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C7791-BB4B-216C-3540-A5F3B34D7875}"/>
                </a:ext>
              </a:extLst>
            </p:cNvPr>
            <p:cNvSpPr/>
            <p:nvPr/>
          </p:nvSpPr>
          <p:spPr bwMode="auto">
            <a:xfrm>
              <a:off x="4070292" y="3573968"/>
              <a:ext cx="500063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485E20F-F4E0-9C85-FFDB-639A830E37B6}"/>
                </a:ext>
              </a:extLst>
            </p:cNvPr>
            <p:cNvSpPr/>
            <p:nvPr/>
          </p:nvSpPr>
          <p:spPr bwMode="auto">
            <a:xfrm>
              <a:off x="4070292" y="3846412"/>
              <a:ext cx="500063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31904EC-6338-B10B-81F8-4620D16717F3}"/>
                </a:ext>
              </a:extLst>
            </p:cNvPr>
            <p:cNvSpPr/>
            <p:nvPr/>
          </p:nvSpPr>
          <p:spPr bwMode="auto">
            <a:xfrm>
              <a:off x="4070292" y="4313634"/>
              <a:ext cx="500063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 dirty="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 dirty="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id="{0F73A2CF-9074-F240-4A57-5B8BB4D1D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334" y="4118856"/>
              <a:ext cx="243978" cy="150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/>
            <a:p>
              <a:pPr algn="ctr"/>
              <a:r>
                <a:rPr lang="en-US" sz="1400" dirty="0">
                  <a:solidFill>
                    <a:srgbClr val="101010"/>
                  </a:solidFill>
                  <a:latin typeface="Inconsolata" panose="00000509000000000000" pitchFamily="49" charset="0"/>
                </a:rPr>
                <a:t>⋮</a:t>
              </a:r>
            </a:p>
          </p:txBody>
        </p:sp>
      </p:grpSp>
      <p:sp>
        <p:nvSpPr>
          <p:cNvPr id="42" name="Text Box 5">
            <a:extLst>
              <a:ext uri="{FF2B5EF4-FFF2-40B4-BE49-F238E27FC236}">
                <a16:creationId xmlns:a16="http://schemas.microsoft.com/office/drawing/2014/main" id="{E74516F7-9F27-B984-BC6A-9A3958A81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6704" y="2876550"/>
            <a:ext cx="1214438" cy="2603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en-US"/>
            </a:defPPr>
            <a:lvl1pPr>
              <a:defRPr sz="1350">
                <a:latin typeface="Times New Roman" pitchFamily="-112" charset="0"/>
              </a:defRPr>
            </a:lvl1pPr>
            <a:lvl2pPr marL="742950" indent="-28575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tx1"/>
                </a:solidFill>
                <a:latin typeface="Times New Roman" pitchFamily="18" charset="0"/>
                <a:ea typeface="ＭＳ Ｐゴシック" charset="-128"/>
              </a:defRPr>
            </a:lvl9pPr>
          </a:lstStyle>
          <a:p>
            <a:pPr algn="ctr"/>
            <a:r>
              <a:rPr lang="en-US" sz="2000" b="1" dirty="0">
                <a:solidFill>
                  <a:schemeClr val="accent1"/>
                </a:solidFill>
                <a:latin typeface="Inconsolata" panose="00000509000000000000" pitchFamily="49" charset="0"/>
              </a:rPr>
              <a:t>HT</a:t>
            </a:r>
            <a:r>
              <a:rPr lang="en-US" sz="2000" b="1" baseline="-25000" dirty="0">
                <a:solidFill>
                  <a:schemeClr val="accent1"/>
                </a:solidFill>
                <a:latin typeface="Inconsolata" panose="00000509000000000000" pitchFamily="49" charset="0"/>
              </a:rPr>
              <a:t>R</a:t>
            </a:r>
            <a:endParaRPr lang="en-US" sz="2000" b="1" dirty="0">
              <a:solidFill>
                <a:schemeClr val="accent1"/>
              </a:solidFill>
              <a:latin typeface="Inconsolata" panose="00000509000000000000" pitchFamily="49" charset="0"/>
            </a:endParaRPr>
          </a:p>
        </p:txBody>
      </p:sp>
      <p:sp>
        <p:nvSpPr>
          <p:cNvPr id="43" name="Line 21">
            <a:extLst>
              <a:ext uri="{FF2B5EF4-FFF2-40B4-BE49-F238E27FC236}">
                <a16:creationId xmlns:a16="http://schemas.microsoft.com/office/drawing/2014/main" id="{E1841F69-C547-A7FB-F5B5-434E4485D8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3511" y="2999750"/>
            <a:ext cx="0" cy="1828800"/>
          </a:xfrm>
          <a:prstGeom prst="line">
            <a:avLst/>
          </a:prstGeom>
          <a:ln w="12700">
            <a:solidFill>
              <a:srgbClr val="646464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>
            <a:spAutoFit/>
          </a:bodyPr>
          <a:lstStyle/>
          <a:p>
            <a:endParaRPr lang="en-US" sz="1350"/>
          </a:p>
        </p:txBody>
      </p:sp>
      <p:sp>
        <p:nvSpPr>
          <p:cNvPr id="44" name="Oval 7">
            <a:extLst>
              <a:ext uri="{FF2B5EF4-FFF2-40B4-BE49-F238E27FC236}">
                <a16:creationId xmlns:a16="http://schemas.microsoft.com/office/drawing/2014/main" id="{5D0137EF-600C-6766-3B03-F8BB02133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199" y="3622170"/>
            <a:ext cx="428625" cy="429815"/>
          </a:xfrm>
          <a:prstGeom prst="ellipse">
            <a:avLst/>
          </a:prstGeom>
          <a:solidFill>
            <a:schemeClr val="bg1"/>
          </a:solidFill>
          <a:ln w="82550" cmpd="dbl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Inconsolata" panose="00000509000000000000" pitchFamily="49" charset="0"/>
              </a:rPr>
              <a:t>h</a:t>
            </a:r>
            <a:r>
              <a:rPr lang="en-US" b="1" i="1" baseline="-25000" dirty="0">
                <a:solidFill>
                  <a:schemeClr val="accent1"/>
                </a:solidFill>
                <a:latin typeface="Inconsolata" panose="00000509000000000000" pitchFamily="49" charset="0"/>
              </a:rPr>
              <a:t>1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F7A20CD-F536-6789-6821-ED84C1268AFB}"/>
              </a:ext>
            </a:extLst>
          </p:cNvPr>
          <p:cNvGrpSpPr/>
          <p:nvPr/>
        </p:nvGrpSpPr>
        <p:grpSpPr>
          <a:xfrm>
            <a:off x="4818917" y="3211364"/>
            <a:ext cx="788414" cy="1240710"/>
            <a:chOff x="3926117" y="3301524"/>
            <a:chExt cx="788414" cy="124071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179AEE7-EC6E-58EF-0198-0CD016C5311C}"/>
                </a:ext>
              </a:extLst>
            </p:cNvPr>
            <p:cNvSpPr/>
            <p:nvPr/>
          </p:nvSpPr>
          <p:spPr bwMode="auto">
            <a:xfrm>
              <a:off x="3926117" y="3301524"/>
              <a:ext cx="788414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 dirty="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 dirty="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031E288-7836-497E-F0E9-D36BE220B683}"/>
                </a:ext>
              </a:extLst>
            </p:cNvPr>
            <p:cNvSpPr/>
            <p:nvPr/>
          </p:nvSpPr>
          <p:spPr bwMode="auto">
            <a:xfrm>
              <a:off x="3926117" y="3573968"/>
              <a:ext cx="788414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5F04D3-DAD6-35C3-0A73-18C39D5EF545}"/>
                </a:ext>
              </a:extLst>
            </p:cNvPr>
            <p:cNvSpPr/>
            <p:nvPr/>
          </p:nvSpPr>
          <p:spPr bwMode="auto">
            <a:xfrm>
              <a:off x="3926117" y="3846412"/>
              <a:ext cx="788414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9102EE8-1E46-E6B0-6A79-3183B363CBE2}"/>
                </a:ext>
              </a:extLst>
            </p:cNvPr>
            <p:cNvSpPr/>
            <p:nvPr/>
          </p:nvSpPr>
          <p:spPr bwMode="auto">
            <a:xfrm>
              <a:off x="3926117" y="4313634"/>
              <a:ext cx="788414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 dirty="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 dirty="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50" name="Rectangle 5">
              <a:extLst>
                <a:ext uri="{FF2B5EF4-FFF2-40B4-BE49-F238E27FC236}">
                  <a16:creationId xmlns:a16="http://schemas.microsoft.com/office/drawing/2014/main" id="{44EBACB1-F0A8-C0C3-1BA4-42D190B11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334" y="4118856"/>
              <a:ext cx="243978" cy="150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/>
            <a:p>
              <a:pPr algn="ctr"/>
              <a:r>
                <a:rPr lang="en-US" sz="1400" dirty="0">
                  <a:solidFill>
                    <a:srgbClr val="101010"/>
                  </a:solidFill>
                  <a:latin typeface="Inconsolata" panose="00000509000000000000" pitchFamily="49" charset="0"/>
                </a:rPr>
                <a:t>⋮</a:t>
              </a:r>
            </a:p>
          </p:txBody>
        </p:sp>
      </p:grpSp>
      <p:sp>
        <p:nvSpPr>
          <p:cNvPr id="51" name="Text Box 5">
            <a:extLst>
              <a:ext uri="{FF2B5EF4-FFF2-40B4-BE49-F238E27FC236}">
                <a16:creationId xmlns:a16="http://schemas.microsoft.com/office/drawing/2014/main" id="{82BD2E33-C171-7EBC-89D1-35C3014F1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904" y="2876550"/>
            <a:ext cx="1214438" cy="26038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>
            <a:defPPr>
              <a:defRPr lang="en-US"/>
            </a:defPPr>
            <a:lvl1pPr algn="ctr">
              <a:defRPr sz="2000" b="1">
                <a:solidFill>
                  <a:srgbClr val="EF3E4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itchFamily="18" charset="0"/>
                <a:ea typeface="ＭＳ Ｐゴシック" charset="-128"/>
              </a:defRPr>
            </a:lvl2pPr>
            <a:lvl3pPr marL="1143000" indent="-228600">
              <a:defRPr sz="2800" u="sng">
                <a:latin typeface="Times New Roman" pitchFamily="18" charset="0"/>
                <a:ea typeface="ＭＳ Ｐゴシック" charset="-128"/>
              </a:defRPr>
            </a:lvl3pPr>
            <a:lvl4pPr marL="1600200" indent="-228600">
              <a:defRPr sz="2800" u="sng">
                <a:latin typeface="Times New Roman" pitchFamily="18" charset="0"/>
                <a:ea typeface="ＭＳ Ｐゴシック" charset="-128"/>
              </a:defRPr>
            </a:lvl4pPr>
            <a:lvl5pPr marL="2057400" indent="-228600">
              <a:defRPr sz="2800" u="sng">
                <a:latin typeface="Times New Roman" pitchFamily="18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18" charset="0"/>
                <a:ea typeface="ＭＳ Ｐゴシック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HT</a:t>
            </a:r>
            <a:r>
              <a:rPr lang="en-US" baseline="-25000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A4C5C3-A12D-0557-24EE-0F0733233EC3}"/>
              </a:ext>
            </a:extLst>
          </p:cNvPr>
          <p:cNvSpPr txBox="1"/>
          <p:nvPr/>
        </p:nvSpPr>
        <p:spPr>
          <a:xfrm>
            <a:off x="4296471" y="3165623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Inconsolata" panose="00000509000000000000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E77A7A-D963-E8DC-38CE-12F7A2E707D9}"/>
              </a:ext>
            </a:extLst>
          </p:cNvPr>
          <p:cNvSpPr txBox="1"/>
          <p:nvPr/>
        </p:nvSpPr>
        <p:spPr>
          <a:xfrm>
            <a:off x="4296471" y="3423493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Inconsolata" panose="00000509000000000000" pitchFamily="49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98A900-3DF3-C79E-41A3-B20F08DA92C1}"/>
              </a:ext>
            </a:extLst>
          </p:cNvPr>
          <p:cNvSpPr txBox="1"/>
          <p:nvPr/>
        </p:nvSpPr>
        <p:spPr>
          <a:xfrm>
            <a:off x="4296471" y="3684219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00EF72-9A59-BE8B-20DD-80D503DA7BC6}"/>
              </a:ext>
            </a:extLst>
          </p:cNvPr>
          <p:cNvSpPr txBox="1"/>
          <p:nvPr/>
        </p:nvSpPr>
        <p:spPr>
          <a:xfrm>
            <a:off x="4203896" y="4202815"/>
            <a:ext cx="399148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i="1" dirty="0">
                <a:solidFill>
                  <a:schemeClr val="accent1"/>
                </a:solidFill>
                <a:latin typeface="Inconsolata" panose="00000509000000000000" pitchFamily="49" charset="0"/>
              </a:rPr>
              <a:t>B-1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6B3C2CF-929F-BD7A-B2A8-AE699ABEA5D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607331" y="3325664"/>
            <a:ext cx="451868" cy="5114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ECECC7B-0A45-93F3-B441-EB18C56E2B3B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607331" y="3598108"/>
            <a:ext cx="451868" cy="2389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D460CBB-1C12-F7B6-C1B2-C45FFFD3A7A9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07331" y="3837078"/>
            <a:ext cx="451868" cy="334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531F242-0F01-E031-4A06-B5CB519F45E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607331" y="3837078"/>
            <a:ext cx="451868" cy="5006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238B365-ECB2-5521-F5D7-76F0B90568E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73120" y="3325664"/>
            <a:ext cx="460772" cy="5114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10F7877-D482-CFDE-660E-D1A7122CF0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71800" y="3598108"/>
            <a:ext cx="462092" cy="23897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182EC5-F46A-3FDD-3686-972EC32C6A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73120" y="3837078"/>
            <a:ext cx="460772" cy="334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7AC2820-F04E-1A09-FE8B-4C64824F3CE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73120" y="3837078"/>
            <a:ext cx="460772" cy="50069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grpSp>
        <p:nvGrpSpPr>
          <p:cNvPr id="82973" name="Group 82972">
            <a:extLst>
              <a:ext uri="{FF2B5EF4-FFF2-40B4-BE49-F238E27FC236}">
                <a16:creationId xmlns:a16="http://schemas.microsoft.com/office/drawing/2014/main" id="{1F1660F4-17C0-DE5A-BFE0-53C3E559A9D5}"/>
              </a:ext>
            </a:extLst>
          </p:cNvPr>
          <p:cNvGrpSpPr/>
          <p:nvPr/>
        </p:nvGrpSpPr>
        <p:grpSpPr>
          <a:xfrm>
            <a:off x="1243826" y="3246084"/>
            <a:ext cx="1095504" cy="1251426"/>
            <a:chOff x="1318772" y="3403414"/>
            <a:chExt cx="1095504" cy="1251426"/>
          </a:xfrm>
        </p:grpSpPr>
        <p:grpSp>
          <p:nvGrpSpPr>
            <p:cNvPr id="82974" name="Group 82973">
              <a:extLst>
                <a:ext uri="{FF2B5EF4-FFF2-40B4-BE49-F238E27FC236}">
                  <a16:creationId xmlns:a16="http://schemas.microsoft.com/office/drawing/2014/main" id="{03A19A89-1432-45FC-1A5B-104CB02B7D04}"/>
                </a:ext>
              </a:extLst>
            </p:cNvPr>
            <p:cNvGrpSpPr/>
            <p:nvPr/>
          </p:nvGrpSpPr>
          <p:grpSpPr>
            <a:xfrm>
              <a:off x="1318772" y="3403414"/>
              <a:ext cx="1095504" cy="182880"/>
              <a:chOff x="1072154" y="3469483"/>
              <a:chExt cx="1095504" cy="182880"/>
            </a:xfrm>
          </p:grpSpPr>
          <p:sp>
            <p:nvSpPr>
              <p:cNvPr id="82993" name="Rectangle 4">
                <a:extLst>
                  <a:ext uri="{FF2B5EF4-FFF2-40B4-BE49-F238E27FC236}">
                    <a16:creationId xmlns:a16="http://schemas.microsoft.com/office/drawing/2014/main" id="{5A361EE0-4A26-5735-AAFD-77A4E12CB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82994" name="Rectangle 4">
                <a:extLst>
                  <a:ext uri="{FF2B5EF4-FFF2-40B4-BE49-F238E27FC236}">
                    <a16:creationId xmlns:a16="http://schemas.microsoft.com/office/drawing/2014/main" id="{71F2DEDC-7441-AEC5-8679-16D648342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grpSp>
          <p:nvGrpSpPr>
            <p:cNvPr id="82975" name="Group 82974">
              <a:extLst>
                <a:ext uri="{FF2B5EF4-FFF2-40B4-BE49-F238E27FC236}">
                  <a16:creationId xmlns:a16="http://schemas.microsoft.com/office/drawing/2014/main" id="{9330FF60-8BCE-6672-44A1-3D6E1A9E7050}"/>
                </a:ext>
              </a:extLst>
            </p:cNvPr>
            <p:cNvGrpSpPr/>
            <p:nvPr/>
          </p:nvGrpSpPr>
          <p:grpSpPr>
            <a:xfrm>
              <a:off x="1318772" y="3581505"/>
              <a:ext cx="1095504" cy="182880"/>
              <a:chOff x="1072154" y="3469483"/>
              <a:chExt cx="1095504" cy="182880"/>
            </a:xfrm>
          </p:grpSpPr>
          <p:sp>
            <p:nvSpPr>
              <p:cNvPr id="82991" name="Rectangle 4">
                <a:extLst>
                  <a:ext uri="{FF2B5EF4-FFF2-40B4-BE49-F238E27FC236}">
                    <a16:creationId xmlns:a16="http://schemas.microsoft.com/office/drawing/2014/main" id="{7C0AF8A7-C057-56A5-4F37-2A9EB3094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82992" name="Rectangle 4">
                <a:extLst>
                  <a:ext uri="{FF2B5EF4-FFF2-40B4-BE49-F238E27FC236}">
                    <a16:creationId xmlns:a16="http://schemas.microsoft.com/office/drawing/2014/main" id="{B71E22D8-71C8-334B-68A3-7A5F5A87F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grpSp>
          <p:nvGrpSpPr>
            <p:cNvPr id="82976" name="Group 82975">
              <a:extLst>
                <a:ext uri="{FF2B5EF4-FFF2-40B4-BE49-F238E27FC236}">
                  <a16:creationId xmlns:a16="http://schemas.microsoft.com/office/drawing/2014/main" id="{C52897BC-9B8C-31A0-0602-4549182EB5A6}"/>
                </a:ext>
              </a:extLst>
            </p:cNvPr>
            <p:cNvGrpSpPr/>
            <p:nvPr/>
          </p:nvGrpSpPr>
          <p:grpSpPr>
            <a:xfrm>
              <a:off x="1318772" y="3759596"/>
              <a:ext cx="1095504" cy="182880"/>
              <a:chOff x="1072154" y="3469483"/>
              <a:chExt cx="1095504" cy="182880"/>
            </a:xfrm>
          </p:grpSpPr>
          <p:sp>
            <p:nvSpPr>
              <p:cNvPr id="82989" name="Rectangle 4">
                <a:extLst>
                  <a:ext uri="{FF2B5EF4-FFF2-40B4-BE49-F238E27FC236}">
                    <a16:creationId xmlns:a16="http://schemas.microsoft.com/office/drawing/2014/main" id="{3CF4AA76-4BFB-16BD-B24A-D9BFFA231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82990" name="Rectangle 4">
                <a:extLst>
                  <a:ext uri="{FF2B5EF4-FFF2-40B4-BE49-F238E27FC236}">
                    <a16:creationId xmlns:a16="http://schemas.microsoft.com/office/drawing/2014/main" id="{3B1A2129-31B0-03AB-F2A8-76C4E2BF15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grpSp>
          <p:nvGrpSpPr>
            <p:cNvPr id="82977" name="Group 82976">
              <a:extLst>
                <a:ext uri="{FF2B5EF4-FFF2-40B4-BE49-F238E27FC236}">
                  <a16:creationId xmlns:a16="http://schemas.microsoft.com/office/drawing/2014/main" id="{A31D92D8-96B8-5A92-36FE-1CF085E2C52D}"/>
                </a:ext>
              </a:extLst>
            </p:cNvPr>
            <p:cNvGrpSpPr/>
            <p:nvPr/>
          </p:nvGrpSpPr>
          <p:grpSpPr>
            <a:xfrm>
              <a:off x="1318772" y="3937687"/>
              <a:ext cx="1095504" cy="182880"/>
              <a:chOff x="1072154" y="3469483"/>
              <a:chExt cx="1095504" cy="182880"/>
            </a:xfrm>
          </p:grpSpPr>
          <p:sp>
            <p:nvSpPr>
              <p:cNvPr id="82987" name="Rectangle 4">
                <a:extLst>
                  <a:ext uri="{FF2B5EF4-FFF2-40B4-BE49-F238E27FC236}">
                    <a16:creationId xmlns:a16="http://schemas.microsoft.com/office/drawing/2014/main" id="{74972283-40B6-31A9-C4A0-50A485C41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82988" name="Rectangle 4">
                <a:extLst>
                  <a:ext uri="{FF2B5EF4-FFF2-40B4-BE49-F238E27FC236}">
                    <a16:creationId xmlns:a16="http://schemas.microsoft.com/office/drawing/2014/main" id="{88D60560-EE9B-9262-47DB-EB567DF37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grpSp>
          <p:nvGrpSpPr>
            <p:cNvPr id="82978" name="Group 82977">
              <a:extLst>
                <a:ext uri="{FF2B5EF4-FFF2-40B4-BE49-F238E27FC236}">
                  <a16:creationId xmlns:a16="http://schemas.microsoft.com/office/drawing/2014/main" id="{56841A43-BCEF-7B1F-5E5D-77E4322BA5FD}"/>
                </a:ext>
              </a:extLst>
            </p:cNvPr>
            <p:cNvGrpSpPr/>
            <p:nvPr/>
          </p:nvGrpSpPr>
          <p:grpSpPr>
            <a:xfrm>
              <a:off x="1318772" y="4115778"/>
              <a:ext cx="1095504" cy="182880"/>
              <a:chOff x="1072154" y="3469483"/>
              <a:chExt cx="1095504" cy="182880"/>
            </a:xfrm>
          </p:grpSpPr>
          <p:sp>
            <p:nvSpPr>
              <p:cNvPr id="82985" name="Rectangle 4">
                <a:extLst>
                  <a:ext uri="{FF2B5EF4-FFF2-40B4-BE49-F238E27FC236}">
                    <a16:creationId xmlns:a16="http://schemas.microsoft.com/office/drawing/2014/main" id="{8DF979A3-45F8-1EE3-B9ED-24414F83A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82986" name="Rectangle 4">
                <a:extLst>
                  <a:ext uri="{FF2B5EF4-FFF2-40B4-BE49-F238E27FC236}">
                    <a16:creationId xmlns:a16="http://schemas.microsoft.com/office/drawing/2014/main" id="{028C23BD-5CD6-D2F3-C2D0-346CD4860C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grpSp>
          <p:nvGrpSpPr>
            <p:cNvPr id="82979" name="Group 82978">
              <a:extLst>
                <a:ext uri="{FF2B5EF4-FFF2-40B4-BE49-F238E27FC236}">
                  <a16:creationId xmlns:a16="http://schemas.microsoft.com/office/drawing/2014/main" id="{B4491A4E-F77F-C3A9-B807-BE2B13575070}"/>
                </a:ext>
              </a:extLst>
            </p:cNvPr>
            <p:cNvGrpSpPr/>
            <p:nvPr/>
          </p:nvGrpSpPr>
          <p:grpSpPr>
            <a:xfrm>
              <a:off x="1318772" y="4293870"/>
              <a:ext cx="1095504" cy="182880"/>
              <a:chOff x="1072154" y="3469483"/>
              <a:chExt cx="1095504" cy="182880"/>
            </a:xfrm>
          </p:grpSpPr>
          <p:sp>
            <p:nvSpPr>
              <p:cNvPr id="82983" name="Rectangle 4">
                <a:extLst>
                  <a:ext uri="{FF2B5EF4-FFF2-40B4-BE49-F238E27FC236}">
                    <a16:creationId xmlns:a16="http://schemas.microsoft.com/office/drawing/2014/main" id="{0CA7F208-BFAE-BB2E-9B50-1148A7313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82984" name="Rectangle 4">
                <a:extLst>
                  <a:ext uri="{FF2B5EF4-FFF2-40B4-BE49-F238E27FC236}">
                    <a16:creationId xmlns:a16="http://schemas.microsoft.com/office/drawing/2014/main" id="{B1FC2407-F2B8-47DD-25D2-DB02B1B02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grpSp>
          <p:nvGrpSpPr>
            <p:cNvPr id="82980" name="Group 82979">
              <a:extLst>
                <a:ext uri="{FF2B5EF4-FFF2-40B4-BE49-F238E27FC236}">
                  <a16:creationId xmlns:a16="http://schemas.microsoft.com/office/drawing/2014/main" id="{7B33F875-DCAC-87D9-252A-520F145BADB1}"/>
                </a:ext>
              </a:extLst>
            </p:cNvPr>
            <p:cNvGrpSpPr/>
            <p:nvPr/>
          </p:nvGrpSpPr>
          <p:grpSpPr>
            <a:xfrm>
              <a:off x="1318772" y="4471960"/>
              <a:ext cx="1095504" cy="182880"/>
              <a:chOff x="1072154" y="3469483"/>
              <a:chExt cx="1095504" cy="182880"/>
            </a:xfrm>
          </p:grpSpPr>
          <p:sp>
            <p:nvSpPr>
              <p:cNvPr id="82981" name="Rectangle 4">
                <a:extLst>
                  <a:ext uri="{FF2B5EF4-FFF2-40B4-BE49-F238E27FC236}">
                    <a16:creationId xmlns:a16="http://schemas.microsoft.com/office/drawing/2014/main" id="{2FE00E43-3199-5FD0-AC43-0EE43C3D41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82982" name="Rectangle 4">
                <a:extLst>
                  <a:ext uri="{FF2B5EF4-FFF2-40B4-BE49-F238E27FC236}">
                    <a16:creationId xmlns:a16="http://schemas.microsoft.com/office/drawing/2014/main" id="{87710A81-C3A7-9DD9-439D-12BE9003D4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</p:grpSp>
      <p:sp>
        <p:nvSpPr>
          <p:cNvPr id="82995" name="Text Box 10">
            <a:extLst>
              <a:ext uri="{FF2B5EF4-FFF2-40B4-BE49-F238E27FC236}">
                <a16:creationId xmlns:a16="http://schemas.microsoft.com/office/drawing/2014/main" id="{49E0B27A-B78B-F1C5-8A10-CDEEF7314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905992"/>
            <a:ext cx="1282402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R(</a:t>
            </a:r>
            <a:r>
              <a:rPr lang="en-US" dirty="0" err="1">
                <a:solidFill>
                  <a:schemeClr val="accent1"/>
                </a:solidFill>
              </a:rPr>
              <a:t>id,name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82996" name="Text Box 10">
            <a:extLst>
              <a:ext uri="{FF2B5EF4-FFF2-40B4-BE49-F238E27FC236}">
                <a16:creationId xmlns:a16="http://schemas.microsoft.com/office/drawing/2014/main" id="{25CF1B46-9F18-B516-F9A6-62586BDE2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716" y="2905992"/>
            <a:ext cx="2180084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S(</a:t>
            </a:r>
            <a:r>
              <a:rPr lang="en-US" dirty="0" err="1">
                <a:solidFill>
                  <a:schemeClr val="accent1"/>
                </a:solidFill>
              </a:rPr>
              <a:t>id,value,cdate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grpSp>
        <p:nvGrpSpPr>
          <p:cNvPr id="82997" name="Group 82996">
            <a:extLst>
              <a:ext uri="{FF2B5EF4-FFF2-40B4-BE49-F238E27FC236}">
                <a16:creationId xmlns:a16="http://schemas.microsoft.com/office/drawing/2014/main" id="{6802C4DE-CB91-4B93-9943-FA792983F158}"/>
              </a:ext>
            </a:extLst>
          </p:cNvPr>
          <p:cNvGrpSpPr/>
          <p:nvPr/>
        </p:nvGrpSpPr>
        <p:grpSpPr>
          <a:xfrm>
            <a:off x="6729854" y="3246084"/>
            <a:ext cx="1552704" cy="1792870"/>
            <a:chOff x="5954872" y="3030160"/>
            <a:chExt cx="1552704" cy="1792870"/>
          </a:xfrm>
        </p:grpSpPr>
        <p:sp>
          <p:nvSpPr>
            <p:cNvPr id="82998" name="Rectangle 4">
              <a:extLst>
                <a:ext uri="{FF2B5EF4-FFF2-40B4-BE49-F238E27FC236}">
                  <a16:creationId xmlns:a16="http://schemas.microsoft.com/office/drawing/2014/main" id="{AA28B723-37F3-324F-A838-1867ED5FB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3030160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2999" name="Rectangle 4">
              <a:extLst>
                <a:ext uri="{FF2B5EF4-FFF2-40B4-BE49-F238E27FC236}">
                  <a16:creationId xmlns:a16="http://schemas.microsoft.com/office/drawing/2014/main" id="{0990561D-CFC6-A09E-C8C5-36B5BE9F8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030160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3000" name="Rectangle 4">
              <a:extLst>
                <a:ext uri="{FF2B5EF4-FFF2-40B4-BE49-F238E27FC236}">
                  <a16:creationId xmlns:a16="http://schemas.microsoft.com/office/drawing/2014/main" id="{E7B383C0-3A69-FDEE-D2E5-054A49E0F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3208251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3001" name="Rectangle 4">
              <a:extLst>
                <a:ext uri="{FF2B5EF4-FFF2-40B4-BE49-F238E27FC236}">
                  <a16:creationId xmlns:a16="http://schemas.microsoft.com/office/drawing/2014/main" id="{4E6F6988-4D5B-C035-A9F2-E7CAD3FFB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208251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Times New Roman" pitchFamily="-112" charset="0"/>
              </a:endParaRPr>
            </a:p>
          </p:txBody>
        </p:sp>
        <p:sp>
          <p:nvSpPr>
            <p:cNvPr id="83002" name="Rectangle 4">
              <a:extLst>
                <a:ext uri="{FF2B5EF4-FFF2-40B4-BE49-F238E27FC236}">
                  <a16:creationId xmlns:a16="http://schemas.microsoft.com/office/drawing/2014/main" id="{34BD4975-3E11-25B6-EE0A-177DBC29D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3386342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3003" name="Rectangle 4">
              <a:extLst>
                <a:ext uri="{FF2B5EF4-FFF2-40B4-BE49-F238E27FC236}">
                  <a16:creationId xmlns:a16="http://schemas.microsoft.com/office/drawing/2014/main" id="{FB09BA28-3F1B-F80D-B847-840C70658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386342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3004" name="Rectangle 4">
              <a:extLst>
                <a:ext uri="{FF2B5EF4-FFF2-40B4-BE49-F238E27FC236}">
                  <a16:creationId xmlns:a16="http://schemas.microsoft.com/office/drawing/2014/main" id="{ECE0C8FC-C7D9-AF1F-6B86-588745A7D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3564433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3005" name="Rectangle 4">
              <a:extLst>
                <a:ext uri="{FF2B5EF4-FFF2-40B4-BE49-F238E27FC236}">
                  <a16:creationId xmlns:a16="http://schemas.microsoft.com/office/drawing/2014/main" id="{F036A0CA-4CF3-BAEB-F45D-73F5E563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564433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3006" name="Rectangle 4">
              <a:extLst>
                <a:ext uri="{FF2B5EF4-FFF2-40B4-BE49-F238E27FC236}">
                  <a16:creationId xmlns:a16="http://schemas.microsoft.com/office/drawing/2014/main" id="{BABED8B9-1412-DF4D-D150-BAF71E7AC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3030160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3007" name="Rectangle 4">
              <a:extLst>
                <a:ext uri="{FF2B5EF4-FFF2-40B4-BE49-F238E27FC236}">
                  <a16:creationId xmlns:a16="http://schemas.microsoft.com/office/drawing/2014/main" id="{897A110F-2F37-0791-C6DB-17CD230E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3208251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64" name="Rectangle 4">
              <a:extLst>
                <a:ext uri="{FF2B5EF4-FFF2-40B4-BE49-F238E27FC236}">
                  <a16:creationId xmlns:a16="http://schemas.microsoft.com/office/drawing/2014/main" id="{6BE63C6E-E747-5750-C661-3B92BC278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3386342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id="{8FAF866F-7967-911E-41FC-C2C0F77D4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3564433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A4F3508-7721-071B-25E8-A73F4F3DF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3749002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68" name="Rectangle 4">
              <a:extLst>
                <a:ext uri="{FF2B5EF4-FFF2-40B4-BE49-F238E27FC236}">
                  <a16:creationId xmlns:a16="http://schemas.microsoft.com/office/drawing/2014/main" id="{1BB65704-540E-4AAB-B39E-3FE887974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749002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69" name="Rectangle 4">
              <a:extLst>
                <a:ext uri="{FF2B5EF4-FFF2-40B4-BE49-F238E27FC236}">
                  <a16:creationId xmlns:a16="http://schemas.microsoft.com/office/drawing/2014/main" id="{4E97B074-CF2C-0FF8-AD8A-BD38A1533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3927093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760A4446-19D6-754A-CC5C-12EA22308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927093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Times New Roman" pitchFamily="-112" charset="0"/>
              </a:endParaRPr>
            </a:p>
          </p:txBody>
        </p:sp>
        <p:sp>
          <p:nvSpPr>
            <p:cNvPr id="71" name="Rectangle 4">
              <a:extLst>
                <a:ext uri="{FF2B5EF4-FFF2-40B4-BE49-F238E27FC236}">
                  <a16:creationId xmlns:a16="http://schemas.microsoft.com/office/drawing/2014/main" id="{442717F1-ADCF-3BD9-84FA-A524648BA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4105184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72" name="Rectangle 4">
              <a:extLst>
                <a:ext uri="{FF2B5EF4-FFF2-40B4-BE49-F238E27FC236}">
                  <a16:creationId xmlns:a16="http://schemas.microsoft.com/office/drawing/2014/main" id="{91B0AC83-3E02-EDB2-E2D0-A3C3C82D3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105184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73" name="Rectangle 4">
              <a:extLst>
                <a:ext uri="{FF2B5EF4-FFF2-40B4-BE49-F238E27FC236}">
                  <a16:creationId xmlns:a16="http://schemas.microsoft.com/office/drawing/2014/main" id="{53471D4D-FB71-BE74-E985-523D98D8D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4283275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74" name="Rectangle 4">
              <a:extLst>
                <a:ext uri="{FF2B5EF4-FFF2-40B4-BE49-F238E27FC236}">
                  <a16:creationId xmlns:a16="http://schemas.microsoft.com/office/drawing/2014/main" id="{F21F30D8-A44C-8D2F-2837-B6864D368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283275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3" name="Rectangle 4">
              <a:extLst>
                <a:ext uri="{FF2B5EF4-FFF2-40B4-BE49-F238E27FC236}">
                  <a16:creationId xmlns:a16="http://schemas.microsoft.com/office/drawing/2014/main" id="{39EF6498-4047-9F41-C805-5C59E87DA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3749002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4" name="Rectangle 4">
              <a:extLst>
                <a:ext uri="{FF2B5EF4-FFF2-40B4-BE49-F238E27FC236}">
                  <a16:creationId xmlns:a16="http://schemas.microsoft.com/office/drawing/2014/main" id="{0C0782FD-8878-89B9-E673-76D86ED21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3927093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5" name="Rectangle 4">
              <a:extLst>
                <a:ext uri="{FF2B5EF4-FFF2-40B4-BE49-F238E27FC236}">
                  <a16:creationId xmlns:a16="http://schemas.microsoft.com/office/drawing/2014/main" id="{CA451D08-EF60-750C-C1E0-3EFAFED90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4105184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6" name="Rectangle 4">
              <a:extLst>
                <a:ext uri="{FF2B5EF4-FFF2-40B4-BE49-F238E27FC236}">
                  <a16:creationId xmlns:a16="http://schemas.microsoft.com/office/drawing/2014/main" id="{9DB3399D-2A59-ECAB-138B-FD44E8AB3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4283275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7" name="Rectangle 4">
              <a:extLst>
                <a:ext uri="{FF2B5EF4-FFF2-40B4-BE49-F238E27FC236}">
                  <a16:creationId xmlns:a16="http://schemas.microsoft.com/office/drawing/2014/main" id="{9F53A3E1-61C9-78AA-9FCD-6A7669252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4462059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8" name="Rectangle 4">
              <a:extLst>
                <a:ext uri="{FF2B5EF4-FFF2-40B4-BE49-F238E27FC236}">
                  <a16:creationId xmlns:a16="http://schemas.microsoft.com/office/drawing/2014/main" id="{AEF3661B-2FC8-1BFD-4160-9311D6784E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462059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9" name="Rectangle 4">
              <a:extLst>
                <a:ext uri="{FF2B5EF4-FFF2-40B4-BE49-F238E27FC236}">
                  <a16:creationId xmlns:a16="http://schemas.microsoft.com/office/drawing/2014/main" id="{704E365A-EB6A-5930-F4F9-FE7730CB1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4640150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90" name="Rectangle 4">
              <a:extLst>
                <a:ext uri="{FF2B5EF4-FFF2-40B4-BE49-F238E27FC236}">
                  <a16:creationId xmlns:a16="http://schemas.microsoft.com/office/drawing/2014/main" id="{49CFCCE3-63FA-F858-798B-15DE0A2E7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640150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91" name="Rectangle 4">
              <a:extLst>
                <a:ext uri="{FF2B5EF4-FFF2-40B4-BE49-F238E27FC236}">
                  <a16:creationId xmlns:a16="http://schemas.microsoft.com/office/drawing/2014/main" id="{8C364ACF-F5F6-5FD0-DBCB-803A9EDF2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4462059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92" name="Rectangle 4">
              <a:extLst>
                <a:ext uri="{FF2B5EF4-FFF2-40B4-BE49-F238E27FC236}">
                  <a16:creationId xmlns:a16="http://schemas.microsoft.com/office/drawing/2014/main" id="{29281C36-6A91-C984-A544-AF0A11DB7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4640150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</p:grpSp>
      <p:sp>
        <p:nvSpPr>
          <p:cNvPr id="109" name="Highlight Box">
            <a:extLst>
              <a:ext uri="{FF2B5EF4-FFF2-40B4-BE49-F238E27FC236}">
                <a16:creationId xmlns:a16="http://schemas.microsoft.com/office/drawing/2014/main" id="{110B3BDB-4A60-41AE-B2A7-102856A84722}"/>
              </a:ext>
            </a:extLst>
          </p:cNvPr>
          <p:cNvSpPr/>
          <p:nvPr/>
        </p:nvSpPr>
        <p:spPr>
          <a:xfrm>
            <a:off x="3396229" y="3181350"/>
            <a:ext cx="2242825" cy="292050"/>
          </a:xfrm>
          <a:prstGeom prst="roundRect">
            <a:avLst>
              <a:gd name="adj" fmla="val 4675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8BC40596-E855-F042-CC6D-09D34694FB15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2" name="Picture 2" descr="Elmo Fire GIFs - Find &amp; Share on GIPHY">
            <a:extLst>
              <a:ext uri="{FF2B5EF4-FFF2-40B4-BE49-F238E27FC236}">
                <a16:creationId xmlns:a16="http://schemas.microsoft.com/office/drawing/2014/main" id="{354EF07D-BDC3-1158-4794-29CBCBED1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0207">
            <a:off x="5222771" y="1170782"/>
            <a:ext cx="3510578" cy="239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53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-3.58025E-6 L 0.00052 0.05 " pathEditMode="fixed" rAng="0" ptsTypes="AA">
                                      <p:cBhvr>
                                        <p:cTn id="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5 L 0.00052 0.10587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10587 L 0.00122 0.19692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09" grpId="1" animBg="1"/>
      <p:bldP spid="109" grpId="2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Hash Join Edge Cases</a:t>
            </a:r>
          </a:p>
        </p:txBody>
      </p:sp>
      <p:sp>
        <p:nvSpPr>
          <p:cNvPr id="849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Option 1: </a:t>
            </a:r>
            <a:r>
              <a:rPr lang="en-US" dirty="0"/>
              <a:t>If a single join key has too many matching records that do not fit in memory, use a </a:t>
            </a:r>
            <a:r>
              <a:rPr lang="en-US" b="1" dirty="0"/>
              <a:t>block nested loop </a:t>
            </a:r>
            <a:r>
              <a:rPr lang="en-US" dirty="0"/>
              <a:t>join just for that key.</a:t>
            </a:r>
          </a:p>
          <a:p>
            <a:pPr lvl="1"/>
            <a:r>
              <a:rPr lang="en-US" dirty="0"/>
              <a:t>Avoids random I/O in exchange for sequential I/O.</a:t>
            </a:r>
          </a:p>
          <a:p>
            <a:endParaRPr lang="en-US" dirty="0"/>
          </a:p>
          <a:p>
            <a:r>
              <a:rPr lang="en-US" b="1" dirty="0"/>
              <a:t>Option 2: </a:t>
            </a:r>
            <a:r>
              <a:rPr lang="en-US" dirty="0"/>
              <a:t>If a partition does not fit in memory, recursively partition it with a different hash function</a:t>
            </a:r>
          </a:p>
          <a:p>
            <a:pPr lvl="1"/>
            <a:r>
              <a:rPr lang="en-US" dirty="0"/>
              <a:t>Repeat as needed</a:t>
            </a:r>
          </a:p>
          <a:p>
            <a:pPr lvl="1"/>
            <a:r>
              <a:rPr lang="en-US" dirty="0"/>
              <a:t>Eventually hash join the corresponding (sub-)partitions</a:t>
            </a:r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8830EF58-54D0-AA15-FC47-1512DCE6FCC5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19137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Partitioning</a:t>
            </a:r>
          </a:p>
        </p:txBody>
      </p:sp>
      <p:cxnSp>
        <p:nvCxnSpPr>
          <p:cNvPr id="42" name="Straight Connector 39"/>
          <p:cNvCxnSpPr>
            <a:cxnSpLocks noChangeShapeType="1"/>
            <a:stCxn id="50237" idx="7"/>
            <a:endCxn id="5" idx="1"/>
          </p:cNvCxnSpPr>
          <p:nvPr/>
        </p:nvCxnSpPr>
        <p:spPr bwMode="auto">
          <a:xfrm flipV="1">
            <a:off x="1781659" y="1942505"/>
            <a:ext cx="418617" cy="40688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6" name="Straight Connector 39"/>
          <p:cNvCxnSpPr>
            <a:cxnSpLocks noChangeShapeType="1"/>
            <a:endCxn id="38" idx="1"/>
          </p:cNvCxnSpPr>
          <p:nvPr/>
        </p:nvCxnSpPr>
        <p:spPr bwMode="auto">
          <a:xfrm flipV="1">
            <a:off x="1658542" y="2496741"/>
            <a:ext cx="541734" cy="17859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8" name="Straight Connector 39"/>
          <p:cNvCxnSpPr>
            <a:cxnSpLocks noChangeShapeType="1"/>
            <a:stCxn id="50237" idx="5"/>
            <a:endCxn id="39" idx="1"/>
          </p:cNvCxnSpPr>
          <p:nvPr/>
        </p:nvCxnSpPr>
        <p:spPr bwMode="auto">
          <a:xfrm>
            <a:off x="1781659" y="2678593"/>
            <a:ext cx="418617" cy="69385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0237" name="Oval 7"/>
          <p:cNvSpPr>
            <a:spLocks noChangeArrowheads="1"/>
          </p:cNvSpPr>
          <p:nvPr/>
        </p:nvSpPr>
        <p:spPr bwMode="auto">
          <a:xfrm>
            <a:off x="1384300" y="2281208"/>
            <a:ext cx="465535" cy="465565"/>
          </a:xfrm>
          <a:prstGeom prst="ellipse">
            <a:avLst/>
          </a:prstGeom>
          <a:solidFill>
            <a:schemeClr val="bg1"/>
          </a:solidFill>
          <a:ln w="82550" cmpd="dbl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 wrap="none" lIns="0" tIns="0" rIns="0" bIns="0" anchor="ctr"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Inconsolata" panose="00000509000000000000" pitchFamily="49" charset="0"/>
              </a:rPr>
              <a:t>h</a:t>
            </a:r>
            <a:r>
              <a:rPr lang="en-US" b="1" i="1" baseline="-25000" dirty="0">
                <a:solidFill>
                  <a:schemeClr val="accent1"/>
                </a:solidFill>
                <a:latin typeface="Inconsolata" panose="00000509000000000000" pitchFamily="49" charset="0"/>
              </a:rPr>
              <a:t>1</a:t>
            </a:r>
          </a:p>
        </p:txBody>
      </p:sp>
      <p:sp>
        <p:nvSpPr>
          <p:cNvPr id="50235" name="Oval 43"/>
          <p:cNvSpPr>
            <a:spLocks noChangeArrowheads="1"/>
          </p:cNvSpPr>
          <p:nvPr/>
        </p:nvSpPr>
        <p:spPr bwMode="auto">
          <a:xfrm>
            <a:off x="3352800" y="2281208"/>
            <a:ext cx="465328" cy="465565"/>
          </a:xfrm>
          <a:prstGeom prst="ellipse">
            <a:avLst/>
          </a:prstGeom>
          <a:solidFill>
            <a:schemeClr val="bg1"/>
          </a:solidFill>
          <a:ln w="82550" cmpd="dbl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 wrap="none" lIns="0" tIns="0" rIns="0" bIns="0" anchor="ctr"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Inconsolata" panose="00000509000000000000" pitchFamily="49" charset="0"/>
              </a:rPr>
              <a:t>h</a:t>
            </a:r>
            <a:r>
              <a:rPr lang="en-US" b="1" i="1" spc="-300" baseline="-25000" dirty="0">
                <a:solidFill>
                  <a:schemeClr val="accent1"/>
                </a:solidFill>
                <a:latin typeface="Inconsolata" panose="00000509000000000000" pitchFamily="49" charset="0"/>
              </a:rPr>
              <a:t>2</a:t>
            </a:r>
            <a:endParaRPr lang="en-US" b="1" i="1" spc="-300" dirty="0">
              <a:solidFill>
                <a:schemeClr val="accent1"/>
              </a:solidFill>
              <a:latin typeface="Inconsolata" panose="00000509000000000000" pitchFamily="49" charset="0"/>
            </a:endParaRPr>
          </a:p>
        </p:txBody>
      </p:sp>
      <p:cxnSp>
        <p:nvCxnSpPr>
          <p:cNvPr id="47" name="Straight Connector 39"/>
          <p:cNvCxnSpPr>
            <a:cxnSpLocks noChangeShapeType="1"/>
            <a:endCxn id="50235" idx="2"/>
          </p:cNvCxnSpPr>
          <p:nvPr/>
        </p:nvCxnSpPr>
        <p:spPr bwMode="auto">
          <a:xfrm flipV="1">
            <a:off x="2759768" y="2513991"/>
            <a:ext cx="593032" cy="61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35858" name="Group 35857"/>
          <p:cNvGrpSpPr>
            <a:grpSpLocks/>
          </p:cNvGrpSpPr>
          <p:nvPr/>
        </p:nvGrpSpPr>
        <p:grpSpPr bwMode="auto">
          <a:xfrm>
            <a:off x="2200276" y="1714500"/>
            <a:ext cx="854869" cy="1885950"/>
            <a:chOff x="1752599" y="1981200"/>
            <a:chExt cx="1139038" cy="2514600"/>
          </a:xfrm>
          <a:solidFill>
            <a:schemeClr val="bg1">
              <a:lumMod val="75000"/>
            </a:schemeClr>
          </a:solidFill>
        </p:grpSpPr>
        <p:sp>
          <p:nvSpPr>
            <p:cNvPr id="5" name="Rectangle 4"/>
            <p:cNvSpPr/>
            <p:nvPr/>
          </p:nvSpPr>
          <p:spPr bwMode="auto">
            <a:xfrm>
              <a:off x="1752599" y="1981200"/>
              <a:ext cx="989916" cy="608013"/>
            </a:xfrm>
            <a:prstGeom prst="rect">
              <a:avLst/>
            </a:prstGeom>
            <a:grpFill/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 dirty="0">
                <a:solidFill>
                  <a:schemeClr val="bg1"/>
                </a:solidFill>
                <a:latin typeface="Inconsolata" panose="00000509000000000000" pitchFamily="49" charset="0"/>
              </a:endParaRPr>
            </a:p>
            <a:p>
              <a:endParaRPr lang="en-US" sz="1400" dirty="0">
                <a:solidFill>
                  <a:schemeClr val="bg1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50230" name="Rectangle 5"/>
            <p:cNvSpPr>
              <a:spLocks noChangeArrowheads="1"/>
            </p:cNvSpPr>
            <p:nvPr/>
          </p:nvSpPr>
          <p:spPr bwMode="auto">
            <a:xfrm>
              <a:off x="2099461" y="3439180"/>
              <a:ext cx="318670" cy="4001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5720" rIns="45720" anchor="t" anchorCtr="0"/>
            <a:lstStyle/>
            <a:p>
              <a:r>
                <a:rPr lang="en-US" sz="1400">
                  <a:solidFill>
                    <a:srgbClr val="646464"/>
                  </a:solidFill>
                  <a:latin typeface="Inconsolata" panose="00000509000000000000" pitchFamily="49" charset="0"/>
                </a:rPr>
                <a:t>⋮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1752599" y="2720975"/>
              <a:ext cx="989916" cy="608013"/>
            </a:xfrm>
            <a:prstGeom prst="rect">
              <a:avLst/>
            </a:prstGeom>
            <a:grpFill/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 dirty="0">
                <a:solidFill>
                  <a:schemeClr val="bg1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1752599" y="3887788"/>
              <a:ext cx="989916" cy="608012"/>
            </a:xfrm>
            <a:prstGeom prst="rect">
              <a:avLst/>
            </a:prstGeom>
            <a:grpFill/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 dirty="0">
                <a:solidFill>
                  <a:schemeClr val="bg1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1827159" y="2795588"/>
              <a:ext cx="989916" cy="608012"/>
            </a:xfrm>
            <a:prstGeom prst="rect">
              <a:avLst/>
            </a:prstGeom>
            <a:grpFill/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 dirty="0">
                <a:solidFill>
                  <a:schemeClr val="bg1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1901721" y="2870200"/>
              <a:ext cx="989916" cy="608013"/>
            </a:xfrm>
            <a:prstGeom prst="rect">
              <a:avLst/>
            </a:prstGeom>
            <a:grpFill/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 dirty="0">
                <a:solidFill>
                  <a:schemeClr val="bg1"/>
                </a:solidFill>
                <a:latin typeface="Inconsolata" panose="00000509000000000000" pitchFamily="49" charset="0"/>
              </a:endParaRPr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4114697" y="1533250"/>
            <a:ext cx="742950" cy="4560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646464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lIns="45720" rIns="45720" anchor="t" anchorCtr="0"/>
          <a:lstStyle/>
          <a:p>
            <a:endParaRPr lang="en-US" sz="1400" dirty="0">
              <a:solidFill>
                <a:schemeClr val="bg1"/>
              </a:solidFill>
              <a:latin typeface="Inconsolata" panose="00000509000000000000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Inconsolata" panose="00000509000000000000" pitchFamily="49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114697" y="3642122"/>
            <a:ext cx="742950" cy="45600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646464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lIns="45720" rIns="45720" anchor="t" anchorCtr="0"/>
          <a:lstStyle/>
          <a:p>
            <a:endParaRPr lang="en-US" sz="1400" dirty="0">
              <a:solidFill>
                <a:schemeClr val="bg1"/>
              </a:solidFill>
              <a:latin typeface="Inconsolata" panose="00000509000000000000" pitchFamily="49" charset="0"/>
            </a:endParaRPr>
          </a:p>
        </p:txBody>
      </p:sp>
      <p:grpSp>
        <p:nvGrpSpPr>
          <p:cNvPr id="35861" name="Group 35860"/>
          <p:cNvGrpSpPr>
            <a:grpSpLocks/>
          </p:cNvGrpSpPr>
          <p:nvPr/>
        </p:nvGrpSpPr>
        <p:grpSpPr bwMode="auto">
          <a:xfrm>
            <a:off x="4114697" y="2055019"/>
            <a:ext cx="742950" cy="1509713"/>
            <a:chOff x="4724400" y="2435235"/>
            <a:chExt cx="990600" cy="2012596"/>
          </a:xfrm>
          <a:solidFill>
            <a:schemeClr val="bg1">
              <a:lumMod val="75000"/>
            </a:schemeClr>
          </a:solidFill>
        </p:grpSpPr>
        <p:sp>
          <p:nvSpPr>
            <p:cNvPr id="50" name="Rectangle 49"/>
            <p:cNvSpPr/>
            <p:nvPr/>
          </p:nvSpPr>
          <p:spPr bwMode="auto">
            <a:xfrm>
              <a:off x="4724400" y="2435235"/>
              <a:ext cx="990600" cy="607906"/>
            </a:xfrm>
            <a:prstGeom prst="rect">
              <a:avLst/>
            </a:prstGeom>
            <a:grpFill/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 dirty="0">
                <a:solidFill>
                  <a:schemeClr val="bg1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4724400" y="3139961"/>
              <a:ext cx="990600" cy="607906"/>
            </a:xfrm>
            <a:prstGeom prst="rect">
              <a:avLst/>
            </a:prstGeom>
            <a:grpFill/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 dirty="0">
                <a:solidFill>
                  <a:schemeClr val="bg1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4724400" y="3839926"/>
              <a:ext cx="990600" cy="607905"/>
            </a:xfrm>
            <a:prstGeom prst="rect">
              <a:avLst/>
            </a:prstGeom>
            <a:grpFill/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 dirty="0">
                <a:solidFill>
                  <a:schemeClr val="bg1"/>
                </a:solidFill>
                <a:latin typeface="Inconsolata" panose="00000509000000000000" pitchFamily="49" charset="0"/>
              </a:endParaRPr>
            </a:p>
          </p:txBody>
        </p:sp>
      </p:grpSp>
      <p:cxnSp>
        <p:nvCxnSpPr>
          <p:cNvPr id="55" name="Straight Connector 39"/>
          <p:cNvCxnSpPr>
            <a:cxnSpLocks noChangeShapeType="1"/>
            <a:stCxn id="50235" idx="7"/>
            <a:endCxn id="50" idx="1"/>
          </p:cNvCxnSpPr>
          <p:nvPr/>
        </p:nvCxnSpPr>
        <p:spPr bwMode="auto">
          <a:xfrm flipV="1">
            <a:off x="3749982" y="2283024"/>
            <a:ext cx="364715" cy="6636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6" name="Straight Connector 39"/>
          <p:cNvCxnSpPr>
            <a:cxnSpLocks noChangeShapeType="1"/>
            <a:stCxn id="50235" idx="6"/>
            <a:endCxn id="53" idx="1"/>
          </p:cNvCxnSpPr>
          <p:nvPr/>
        </p:nvCxnSpPr>
        <p:spPr bwMode="auto">
          <a:xfrm>
            <a:off x="3818128" y="2513991"/>
            <a:ext cx="296569" cy="29767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7" name="Straight Connector 39"/>
          <p:cNvCxnSpPr>
            <a:cxnSpLocks noChangeShapeType="1"/>
            <a:stCxn id="50235" idx="5"/>
            <a:endCxn id="54" idx="1"/>
          </p:cNvCxnSpPr>
          <p:nvPr/>
        </p:nvCxnSpPr>
        <p:spPr bwMode="auto">
          <a:xfrm>
            <a:off x="3749982" y="2678593"/>
            <a:ext cx="364715" cy="658135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0" name="Straight Connector 39"/>
          <p:cNvCxnSpPr>
            <a:cxnSpLocks noChangeShapeType="1"/>
            <a:stCxn id="5" idx="3"/>
            <a:endCxn id="49" idx="1"/>
          </p:cNvCxnSpPr>
          <p:nvPr/>
        </p:nvCxnSpPr>
        <p:spPr bwMode="auto">
          <a:xfrm flipV="1">
            <a:off x="2943226" y="1761255"/>
            <a:ext cx="1171471" cy="1812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5" name="Straight Connector 39"/>
          <p:cNvCxnSpPr>
            <a:cxnSpLocks noChangeShapeType="1"/>
            <a:stCxn id="39" idx="3"/>
            <a:endCxn id="51" idx="1"/>
          </p:cNvCxnSpPr>
          <p:nvPr/>
        </p:nvCxnSpPr>
        <p:spPr bwMode="auto">
          <a:xfrm>
            <a:off x="2943226" y="3372446"/>
            <a:ext cx="1171471" cy="49768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2" name="Highlight Box">
            <a:extLst>
              <a:ext uri="{FF2B5EF4-FFF2-40B4-BE49-F238E27FC236}">
                <a16:creationId xmlns:a16="http://schemas.microsoft.com/office/drawing/2014/main" id="{72D09D5B-B694-4078-BA17-33EF6F22DD5D}"/>
              </a:ext>
            </a:extLst>
          </p:cNvPr>
          <p:cNvSpPr/>
          <p:nvPr/>
        </p:nvSpPr>
        <p:spPr>
          <a:xfrm>
            <a:off x="2133600" y="2223431"/>
            <a:ext cx="981077" cy="653119"/>
          </a:xfrm>
          <a:prstGeom prst="roundRect">
            <a:avLst>
              <a:gd name="adj" fmla="val 4675"/>
            </a:avLst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1CB053-5782-4245-8084-C605AB7A0174}"/>
              </a:ext>
            </a:extLst>
          </p:cNvPr>
          <p:cNvGrpSpPr/>
          <p:nvPr/>
        </p:nvGrpSpPr>
        <p:grpSpPr>
          <a:xfrm>
            <a:off x="135152" y="1551843"/>
            <a:ext cx="1282402" cy="1633636"/>
            <a:chOff x="135152" y="1551843"/>
            <a:chExt cx="1282402" cy="1633636"/>
          </a:xfrm>
        </p:grpSpPr>
        <p:sp>
          <p:nvSpPr>
            <p:cNvPr id="58" name="Text Box 5">
              <a:extLst>
                <a:ext uri="{FF2B5EF4-FFF2-40B4-BE49-F238E27FC236}">
                  <a16:creationId xmlns:a16="http://schemas.microsoft.com/office/drawing/2014/main" id="{80A16FEB-D2D3-421F-AC5C-784D2F330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5152" y="1551843"/>
              <a:ext cx="128240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2000" b="1">
                  <a:solidFill>
                    <a:schemeClr val="accent2"/>
                  </a:solidFill>
                  <a:latin typeface="Inconsolata" panose="00000509000000000000" pitchFamily="49" charset="0"/>
                </a:defRPr>
              </a:lvl1pPr>
              <a:lvl2pPr marL="742950" indent="-285750"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dirty="0">
                  <a:solidFill>
                    <a:schemeClr val="accent1"/>
                  </a:solidFill>
                </a:rPr>
                <a:t>R(</a:t>
              </a:r>
              <a:r>
                <a:rPr lang="en-US" dirty="0" err="1">
                  <a:solidFill>
                    <a:schemeClr val="accent1"/>
                  </a:solidFill>
                </a:rPr>
                <a:t>id,name</a:t>
              </a:r>
              <a:r>
                <a:rPr lang="en-US" dirty="0">
                  <a:solidFill>
                    <a:schemeClr val="accent1"/>
                  </a:solidFill>
                </a:rPr>
                <a:t>)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B719910-B667-41C3-910A-EA817FECCDF3}"/>
                </a:ext>
              </a:extLst>
            </p:cNvPr>
            <p:cNvGrpSpPr/>
            <p:nvPr/>
          </p:nvGrpSpPr>
          <p:grpSpPr>
            <a:xfrm>
              <a:off x="228600" y="1934053"/>
              <a:ext cx="1095504" cy="1251426"/>
              <a:chOff x="1318772" y="3403414"/>
              <a:chExt cx="1095504" cy="1251426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B7AED4A-0240-4864-AC69-174E6587608C}"/>
                  </a:ext>
                </a:extLst>
              </p:cNvPr>
              <p:cNvGrpSpPr/>
              <p:nvPr/>
            </p:nvGrpSpPr>
            <p:grpSpPr>
              <a:xfrm>
                <a:off x="1318772" y="3403414"/>
                <a:ext cx="1095504" cy="182880"/>
                <a:chOff x="1072154" y="3469483"/>
                <a:chExt cx="1095504" cy="182880"/>
              </a:xfrm>
            </p:grpSpPr>
            <p:sp>
              <p:nvSpPr>
                <p:cNvPr id="82" name="Rectangle 4">
                  <a:extLst>
                    <a:ext uri="{FF2B5EF4-FFF2-40B4-BE49-F238E27FC236}">
                      <a16:creationId xmlns:a16="http://schemas.microsoft.com/office/drawing/2014/main" id="{63FB100E-DF04-4E85-AF2F-8A54515D85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154" y="3469483"/>
                  <a:ext cx="18288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  <p:sp>
              <p:nvSpPr>
                <p:cNvPr id="83" name="Rectangle 4">
                  <a:extLst>
                    <a:ext uri="{FF2B5EF4-FFF2-40B4-BE49-F238E27FC236}">
                      <a16:creationId xmlns:a16="http://schemas.microsoft.com/office/drawing/2014/main" id="{426B9FCB-8BD0-485D-9C08-755B3011D1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3258" y="3469483"/>
                  <a:ext cx="91440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71474C02-668F-4123-A6EF-BD395C89AAC6}"/>
                  </a:ext>
                </a:extLst>
              </p:cNvPr>
              <p:cNvGrpSpPr/>
              <p:nvPr/>
            </p:nvGrpSpPr>
            <p:grpSpPr>
              <a:xfrm>
                <a:off x="1318772" y="3581505"/>
                <a:ext cx="1095504" cy="182880"/>
                <a:chOff x="1072154" y="3469483"/>
                <a:chExt cx="1095504" cy="182880"/>
              </a:xfrm>
            </p:grpSpPr>
            <p:sp>
              <p:nvSpPr>
                <p:cNvPr id="79" name="Rectangle 4">
                  <a:extLst>
                    <a:ext uri="{FF2B5EF4-FFF2-40B4-BE49-F238E27FC236}">
                      <a16:creationId xmlns:a16="http://schemas.microsoft.com/office/drawing/2014/main" id="{BB8231D5-A0D5-4DB0-9EA2-3CCE014625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154" y="3469483"/>
                  <a:ext cx="18288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  <p:sp>
              <p:nvSpPr>
                <p:cNvPr id="80" name="Rectangle 4">
                  <a:extLst>
                    <a:ext uri="{FF2B5EF4-FFF2-40B4-BE49-F238E27FC236}">
                      <a16:creationId xmlns:a16="http://schemas.microsoft.com/office/drawing/2014/main" id="{4F32AA76-8E58-49A4-A3A4-D2B9F27EFF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3258" y="3469483"/>
                  <a:ext cx="91440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E26B72C-A9A7-4621-9A11-76968FE794BC}"/>
                  </a:ext>
                </a:extLst>
              </p:cNvPr>
              <p:cNvGrpSpPr/>
              <p:nvPr/>
            </p:nvGrpSpPr>
            <p:grpSpPr>
              <a:xfrm>
                <a:off x="1318772" y="3759596"/>
                <a:ext cx="1095504" cy="182880"/>
                <a:chOff x="1072154" y="3469483"/>
                <a:chExt cx="1095504" cy="182880"/>
              </a:xfrm>
            </p:grpSpPr>
            <p:sp>
              <p:nvSpPr>
                <p:cNvPr id="77" name="Rectangle 4">
                  <a:extLst>
                    <a:ext uri="{FF2B5EF4-FFF2-40B4-BE49-F238E27FC236}">
                      <a16:creationId xmlns:a16="http://schemas.microsoft.com/office/drawing/2014/main" id="{06CF2E31-4997-47DA-BC65-536696C1BF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154" y="3469483"/>
                  <a:ext cx="18288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  <p:sp>
              <p:nvSpPr>
                <p:cNvPr id="78" name="Rectangle 4">
                  <a:extLst>
                    <a:ext uri="{FF2B5EF4-FFF2-40B4-BE49-F238E27FC236}">
                      <a16:creationId xmlns:a16="http://schemas.microsoft.com/office/drawing/2014/main" id="{B033D4A3-4F7C-49E6-AEE5-35E4AF4DC1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3258" y="3469483"/>
                  <a:ext cx="91440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BFE81740-34DB-43CC-8DBD-EED5C43CDDAB}"/>
                  </a:ext>
                </a:extLst>
              </p:cNvPr>
              <p:cNvGrpSpPr/>
              <p:nvPr/>
            </p:nvGrpSpPr>
            <p:grpSpPr>
              <a:xfrm>
                <a:off x="1318772" y="3937687"/>
                <a:ext cx="1095504" cy="182880"/>
                <a:chOff x="1072154" y="3469483"/>
                <a:chExt cx="1095504" cy="182880"/>
              </a:xfrm>
            </p:grpSpPr>
            <p:sp>
              <p:nvSpPr>
                <p:cNvPr id="75" name="Rectangle 4">
                  <a:extLst>
                    <a:ext uri="{FF2B5EF4-FFF2-40B4-BE49-F238E27FC236}">
                      <a16:creationId xmlns:a16="http://schemas.microsoft.com/office/drawing/2014/main" id="{22A5D13A-7674-41ED-8A84-464BFC0070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154" y="3469483"/>
                  <a:ext cx="18288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  <p:sp>
              <p:nvSpPr>
                <p:cNvPr id="76" name="Rectangle 4">
                  <a:extLst>
                    <a:ext uri="{FF2B5EF4-FFF2-40B4-BE49-F238E27FC236}">
                      <a16:creationId xmlns:a16="http://schemas.microsoft.com/office/drawing/2014/main" id="{960B490C-3F42-46E4-8C37-0F825C63AF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3258" y="3469483"/>
                  <a:ext cx="91440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E7D0E8F2-B260-4F1A-B2CE-C0003406E558}"/>
                  </a:ext>
                </a:extLst>
              </p:cNvPr>
              <p:cNvGrpSpPr/>
              <p:nvPr/>
            </p:nvGrpSpPr>
            <p:grpSpPr>
              <a:xfrm>
                <a:off x="1318772" y="4115778"/>
                <a:ext cx="1095504" cy="182880"/>
                <a:chOff x="1072154" y="3469483"/>
                <a:chExt cx="1095504" cy="182880"/>
              </a:xfrm>
            </p:grpSpPr>
            <p:sp>
              <p:nvSpPr>
                <p:cNvPr id="73" name="Rectangle 4">
                  <a:extLst>
                    <a:ext uri="{FF2B5EF4-FFF2-40B4-BE49-F238E27FC236}">
                      <a16:creationId xmlns:a16="http://schemas.microsoft.com/office/drawing/2014/main" id="{01F83096-D6C0-4715-A4FE-6C84F41726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154" y="3469483"/>
                  <a:ext cx="18288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  <p:sp>
              <p:nvSpPr>
                <p:cNvPr id="74" name="Rectangle 4">
                  <a:extLst>
                    <a:ext uri="{FF2B5EF4-FFF2-40B4-BE49-F238E27FC236}">
                      <a16:creationId xmlns:a16="http://schemas.microsoft.com/office/drawing/2014/main" id="{4F072963-8864-44C2-BECF-8533C89793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3258" y="3469483"/>
                  <a:ext cx="91440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4D632EC1-A2B4-497C-8873-5BFBC1919747}"/>
                  </a:ext>
                </a:extLst>
              </p:cNvPr>
              <p:cNvGrpSpPr/>
              <p:nvPr/>
            </p:nvGrpSpPr>
            <p:grpSpPr>
              <a:xfrm>
                <a:off x="1318772" y="4293870"/>
                <a:ext cx="1095504" cy="182880"/>
                <a:chOff x="1072154" y="3469483"/>
                <a:chExt cx="1095504" cy="182880"/>
              </a:xfrm>
            </p:grpSpPr>
            <p:sp>
              <p:nvSpPr>
                <p:cNvPr id="71" name="Rectangle 4">
                  <a:extLst>
                    <a:ext uri="{FF2B5EF4-FFF2-40B4-BE49-F238E27FC236}">
                      <a16:creationId xmlns:a16="http://schemas.microsoft.com/office/drawing/2014/main" id="{B8B174AA-E94E-41C4-B4AB-4F29C9DBD1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154" y="3469483"/>
                  <a:ext cx="18288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  <p:sp>
              <p:nvSpPr>
                <p:cNvPr id="72" name="Rectangle 4">
                  <a:extLst>
                    <a:ext uri="{FF2B5EF4-FFF2-40B4-BE49-F238E27FC236}">
                      <a16:creationId xmlns:a16="http://schemas.microsoft.com/office/drawing/2014/main" id="{9BE45F47-D60F-4186-8AFD-9B00153E0B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3258" y="3469483"/>
                  <a:ext cx="91440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DB5DD244-27F1-472E-86F7-5A9CDA23A998}"/>
                  </a:ext>
                </a:extLst>
              </p:cNvPr>
              <p:cNvGrpSpPr/>
              <p:nvPr/>
            </p:nvGrpSpPr>
            <p:grpSpPr>
              <a:xfrm>
                <a:off x="1318772" y="4471960"/>
                <a:ext cx="1095504" cy="182880"/>
                <a:chOff x="1072154" y="3469483"/>
                <a:chExt cx="1095504" cy="182880"/>
              </a:xfrm>
            </p:grpSpPr>
            <p:sp>
              <p:nvSpPr>
                <p:cNvPr id="69" name="Rectangle 4">
                  <a:extLst>
                    <a:ext uri="{FF2B5EF4-FFF2-40B4-BE49-F238E27FC236}">
                      <a16:creationId xmlns:a16="http://schemas.microsoft.com/office/drawing/2014/main" id="{E25C5B9B-C4A5-4D54-9FE1-0FBE3733C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72154" y="3469483"/>
                  <a:ext cx="18288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  <p:sp>
              <p:nvSpPr>
                <p:cNvPr id="70" name="Rectangle 4">
                  <a:extLst>
                    <a:ext uri="{FF2B5EF4-FFF2-40B4-BE49-F238E27FC236}">
                      <a16:creationId xmlns:a16="http://schemas.microsoft.com/office/drawing/2014/main" id="{E503B029-B7F8-4530-8959-A2F017E63D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3258" y="3469483"/>
                  <a:ext cx="914400" cy="1828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 cap="flat" cmpd="sng" algn="ctr">
                  <a:solidFill>
                    <a:srgbClr val="646464"/>
                  </a:solidFill>
                  <a:prstDash val="solid"/>
                  <a:round/>
                  <a:headEnd type="none" w="sm" len="sm"/>
                  <a:tailEnd type="triangle" w="med" len="med"/>
                </a:ln>
                <a:effectLst/>
              </p:spPr>
              <p:txBody>
                <a:bodyPr wrap="none" anchor="ctr"/>
                <a:lstStyle/>
                <a:p>
                  <a:endParaRPr lang="en-US" sz="1350">
                    <a:latin typeface="Times New Roman" pitchFamily="-112" charset="0"/>
                  </a:endParaRPr>
                </a:p>
              </p:txBody>
            </p:sp>
          </p:grpSp>
        </p:grp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DC53C947-6761-4A98-898D-701EA3E249D5}"/>
              </a:ext>
            </a:extLst>
          </p:cNvPr>
          <p:cNvSpPr txBox="1"/>
          <p:nvPr/>
        </p:nvSpPr>
        <p:spPr>
          <a:xfrm>
            <a:off x="5012804" y="1600499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Inconsolata" panose="00000509000000000000" pitchFamily="49" charset="0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6DFE0A1-EC20-4A12-B7B6-05D71876D058}"/>
              </a:ext>
            </a:extLst>
          </p:cNvPr>
          <p:cNvSpPr txBox="1"/>
          <p:nvPr/>
        </p:nvSpPr>
        <p:spPr>
          <a:xfrm>
            <a:off x="5004183" y="2129434"/>
            <a:ext cx="179536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spc="-300" dirty="0">
                <a:solidFill>
                  <a:schemeClr val="accent1"/>
                </a:solidFill>
                <a:latin typeface="Inconsolata" panose="00000509000000000000" pitchFamily="49" charset="0"/>
              </a:rPr>
              <a:t>1'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4A3890C-7F9F-47AD-AC71-1153BDD87709}"/>
              </a:ext>
            </a:extLst>
          </p:cNvPr>
          <p:cNvSpPr txBox="1"/>
          <p:nvPr/>
        </p:nvSpPr>
        <p:spPr>
          <a:xfrm>
            <a:off x="4961051" y="2658369"/>
            <a:ext cx="269304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spc="-300" dirty="0">
                <a:solidFill>
                  <a:schemeClr val="accent1"/>
                </a:solidFill>
                <a:latin typeface="Inconsolata" panose="00000509000000000000" pitchFamily="49" charset="0"/>
              </a:rPr>
              <a:t>1''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6A30E4-91BB-4EC0-8C6F-8F6A1EFA908F}"/>
              </a:ext>
            </a:extLst>
          </p:cNvPr>
          <p:cNvSpPr txBox="1"/>
          <p:nvPr/>
        </p:nvSpPr>
        <p:spPr>
          <a:xfrm>
            <a:off x="4892040" y="3187304"/>
            <a:ext cx="359073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spc="-300" dirty="0">
                <a:solidFill>
                  <a:schemeClr val="accent1"/>
                </a:solidFill>
                <a:latin typeface="Inconsolata" panose="00000509000000000000" pitchFamily="49" charset="0"/>
              </a:rPr>
              <a:t>1'''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3ADF31D-4A4B-4DF7-8497-4DD1D21EFC91}"/>
              </a:ext>
            </a:extLst>
          </p:cNvPr>
          <p:cNvSpPr txBox="1"/>
          <p:nvPr/>
        </p:nvSpPr>
        <p:spPr>
          <a:xfrm>
            <a:off x="4892040" y="3716238"/>
            <a:ext cx="399148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i="1" dirty="0">
                <a:solidFill>
                  <a:schemeClr val="accent1"/>
                </a:solidFill>
                <a:latin typeface="Inconsolata" panose="00000509000000000000" pitchFamily="49" charset="0"/>
              </a:rPr>
              <a:t>B-1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39262DF-9DFA-44DB-BD64-DCD7C7FFB3CB}"/>
              </a:ext>
            </a:extLst>
          </p:cNvPr>
          <p:cNvSpPr/>
          <p:nvPr/>
        </p:nvSpPr>
        <p:spPr bwMode="auto">
          <a:xfrm>
            <a:off x="5334000" y="1526382"/>
            <a:ext cx="742950" cy="4560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646464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lIns="45720" rIns="45720" anchor="t" anchorCtr="0"/>
          <a:lstStyle/>
          <a:p>
            <a:endParaRPr lang="en-US" sz="1400" dirty="0">
              <a:solidFill>
                <a:schemeClr val="bg1"/>
              </a:solidFill>
              <a:latin typeface="Inconsolata" panose="00000509000000000000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Inconsolata" panose="00000509000000000000" pitchFamily="49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EFB5986-98BB-45A7-B95B-39F8D6D47086}"/>
              </a:ext>
            </a:extLst>
          </p:cNvPr>
          <p:cNvSpPr/>
          <p:nvPr/>
        </p:nvSpPr>
        <p:spPr bwMode="auto">
          <a:xfrm>
            <a:off x="5334000" y="3642122"/>
            <a:ext cx="742950" cy="45600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646464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lIns="45720" rIns="45720" anchor="t" anchorCtr="0"/>
          <a:lstStyle/>
          <a:p>
            <a:endParaRPr lang="en-US" sz="1400" dirty="0">
              <a:solidFill>
                <a:schemeClr val="bg1"/>
              </a:solidFill>
              <a:latin typeface="Inconsolata" panose="00000509000000000000" pitchFamily="49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2DF43B9-85D2-4A17-A0B5-8C0FB36CFA39}"/>
              </a:ext>
            </a:extLst>
          </p:cNvPr>
          <p:cNvSpPr/>
          <p:nvPr/>
        </p:nvSpPr>
        <p:spPr bwMode="auto">
          <a:xfrm>
            <a:off x="5334000" y="2057853"/>
            <a:ext cx="742950" cy="4560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646464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lIns="45720" rIns="45720" anchor="t" anchorCtr="0"/>
          <a:lstStyle/>
          <a:p>
            <a:endParaRPr lang="en-US" sz="1400" dirty="0">
              <a:solidFill>
                <a:schemeClr val="bg1"/>
              </a:solidFill>
              <a:latin typeface="Inconsolata" panose="00000509000000000000" pitchFamily="49" charset="0"/>
            </a:endParaRPr>
          </a:p>
        </p:txBody>
      </p:sp>
      <p:sp>
        <p:nvSpPr>
          <p:cNvPr id="122" name="Oval 7">
            <a:extLst>
              <a:ext uri="{FF2B5EF4-FFF2-40B4-BE49-F238E27FC236}">
                <a16:creationId xmlns:a16="http://schemas.microsoft.com/office/drawing/2014/main" id="{EC0B2C82-F4A9-4915-A507-8A18AABA7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2116" y="2281208"/>
            <a:ext cx="465535" cy="465565"/>
          </a:xfrm>
          <a:prstGeom prst="ellipse">
            <a:avLst/>
          </a:prstGeom>
          <a:solidFill>
            <a:schemeClr val="bg1"/>
          </a:solidFill>
          <a:ln w="82550" cmpd="dbl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 wrap="none" lIns="0" tIns="0" rIns="0" bIns="0" anchor="ctr"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Inconsolata" panose="00000509000000000000" pitchFamily="49" charset="0"/>
              </a:rPr>
              <a:t>h</a:t>
            </a:r>
            <a:r>
              <a:rPr lang="en-US" b="1" i="1" baseline="-25000" dirty="0">
                <a:solidFill>
                  <a:schemeClr val="accent1"/>
                </a:solidFill>
                <a:latin typeface="Inconsolata" panose="00000509000000000000" pitchFamily="49" charset="0"/>
              </a:rPr>
              <a:t>1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6A3743-5612-4551-8679-9C03659194D4}"/>
              </a:ext>
            </a:extLst>
          </p:cNvPr>
          <p:cNvGrpSpPr/>
          <p:nvPr/>
        </p:nvGrpSpPr>
        <p:grpSpPr>
          <a:xfrm>
            <a:off x="3128515" y="1824334"/>
            <a:ext cx="399148" cy="1684142"/>
            <a:chOff x="3288060" y="1824334"/>
            <a:chExt cx="399148" cy="1684142"/>
          </a:xfrm>
        </p:grpSpPr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B1481CE-6015-4710-9BA2-48A7555A54B5}"/>
                </a:ext>
              </a:extLst>
            </p:cNvPr>
            <p:cNvSpPr txBox="1"/>
            <p:nvPr/>
          </p:nvSpPr>
          <p:spPr>
            <a:xfrm>
              <a:off x="3443334" y="1824334"/>
              <a:ext cx="128240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0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7D273A5-C322-4FA8-9EE9-5B74B10D5F6E}"/>
                </a:ext>
              </a:extLst>
            </p:cNvPr>
            <p:cNvSpPr txBox="1"/>
            <p:nvPr/>
          </p:nvSpPr>
          <p:spPr>
            <a:xfrm>
              <a:off x="3288060" y="3200699"/>
              <a:ext cx="399148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i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B-1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0653DAD-7601-449D-8316-7DD4228BB69A}"/>
                </a:ext>
              </a:extLst>
            </p:cNvPr>
            <p:cNvSpPr txBox="1"/>
            <p:nvPr/>
          </p:nvSpPr>
          <p:spPr>
            <a:xfrm>
              <a:off x="3417451" y="2424580"/>
              <a:ext cx="128240" cy="307777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1</a:t>
              </a:r>
            </a:p>
          </p:txBody>
        </p:sp>
      </p:grpSp>
      <p:cxnSp>
        <p:nvCxnSpPr>
          <p:cNvPr id="126" name="Straight Connector 39">
            <a:extLst>
              <a:ext uri="{FF2B5EF4-FFF2-40B4-BE49-F238E27FC236}">
                <a16:creationId xmlns:a16="http://schemas.microsoft.com/office/drawing/2014/main" id="{E003376E-2565-4BFB-9A43-95DD455E2CF9}"/>
              </a:ext>
            </a:extLst>
          </p:cNvPr>
          <p:cNvCxnSpPr>
            <a:cxnSpLocks noChangeShapeType="1"/>
            <a:stCxn id="122" idx="1"/>
            <a:endCxn id="115" idx="3"/>
          </p:cNvCxnSpPr>
          <p:nvPr/>
        </p:nvCxnSpPr>
        <p:spPr bwMode="auto">
          <a:xfrm flipH="1" flipV="1">
            <a:off x="6076950" y="1754387"/>
            <a:ext cx="903342" cy="59500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7" name="Straight Connector 39">
            <a:extLst>
              <a:ext uri="{FF2B5EF4-FFF2-40B4-BE49-F238E27FC236}">
                <a16:creationId xmlns:a16="http://schemas.microsoft.com/office/drawing/2014/main" id="{E07B4D96-3B13-47A8-9834-6A7AAF5B35D7}"/>
              </a:ext>
            </a:extLst>
          </p:cNvPr>
          <p:cNvCxnSpPr>
            <a:cxnSpLocks noChangeShapeType="1"/>
            <a:stCxn id="122" idx="3"/>
            <a:endCxn id="116" idx="3"/>
          </p:cNvCxnSpPr>
          <p:nvPr/>
        </p:nvCxnSpPr>
        <p:spPr bwMode="auto">
          <a:xfrm flipH="1">
            <a:off x="6076950" y="2678593"/>
            <a:ext cx="903342" cy="11915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28" name="Straight Connector 39">
            <a:extLst>
              <a:ext uri="{FF2B5EF4-FFF2-40B4-BE49-F238E27FC236}">
                <a16:creationId xmlns:a16="http://schemas.microsoft.com/office/drawing/2014/main" id="{6F29A5FC-D029-4627-9F64-369D80525C25}"/>
              </a:ext>
            </a:extLst>
          </p:cNvPr>
          <p:cNvCxnSpPr>
            <a:cxnSpLocks noChangeShapeType="1"/>
            <a:stCxn id="132" idx="1"/>
            <a:endCxn id="120" idx="3"/>
          </p:cNvCxnSpPr>
          <p:nvPr/>
        </p:nvCxnSpPr>
        <p:spPr bwMode="auto">
          <a:xfrm flipH="1" flipV="1">
            <a:off x="6076950" y="2285858"/>
            <a:ext cx="228293" cy="6353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2" name="Oval 43">
            <a:extLst>
              <a:ext uri="{FF2B5EF4-FFF2-40B4-BE49-F238E27FC236}">
                <a16:creationId xmlns:a16="http://schemas.microsoft.com/office/drawing/2014/main" id="{4A49DE74-A9B0-4A63-9F2B-E0CFF20F5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7097" y="2281208"/>
            <a:ext cx="465328" cy="465565"/>
          </a:xfrm>
          <a:prstGeom prst="ellipse">
            <a:avLst/>
          </a:prstGeom>
          <a:solidFill>
            <a:schemeClr val="bg1"/>
          </a:solidFill>
          <a:ln w="82550" cmpd="dbl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 wrap="none" lIns="0" tIns="0" rIns="0" bIns="0" anchor="ctr"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Inconsolata" panose="00000509000000000000" pitchFamily="49" charset="0"/>
              </a:rPr>
              <a:t>h</a:t>
            </a:r>
            <a:r>
              <a:rPr lang="en-US" b="1" i="1" spc="-300" baseline="-25000" dirty="0">
                <a:solidFill>
                  <a:schemeClr val="accent1"/>
                </a:solidFill>
                <a:latin typeface="Inconsolata" panose="00000509000000000000" pitchFamily="49" charset="0"/>
              </a:rPr>
              <a:t>2</a:t>
            </a:r>
            <a:endParaRPr lang="en-US" b="1" i="1" spc="-300" dirty="0">
              <a:solidFill>
                <a:schemeClr val="accent1"/>
              </a:solidFill>
              <a:latin typeface="Inconsolata" panose="00000509000000000000" pitchFamily="49" charset="0"/>
            </a:endParaRPr>
          </a:p>
        </p:txBody>
      </p:sp>
      <p:cxnSp>
        <p:nvCxnSpPr>
          <p:cNvPr id="133" name="Straight Connector 39">
            <a:extLst>
              <a:ext uri="{FF2B5EF4-FFF2-40B4-BE49-F238E27FC236}">
                <a16:creationId xmlns:a16="http://schemas.microsoft.com/office/drawing/2014/main" id="{86CAB5CE-71EE-4DB5-BB96-6A2692BA62DD}"/>
              </a:ext>
            </a:extLst>
          </p:cNvPr>
          <p:cNvCxnSpPr>
            <a:cxnSpLocks noChangeShapeType="1"/>
            <a:stCxn id="122" idx="2"/>
            <a:endCxn id="132" idx="6"/>
          </p:cNvCxnSpPr>
          <p:nvPr/>
        </p:nvCxnSpPr>
        <p:spPr bwMode="auto">
          <a:xfrm flipH="1">
            <a:off x="6702425" y="2513991"/>
            <a:ext cx="209691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3667B5B-26D3-4A0D-AEE3-1AD3B3D839EB}"/>
              </a:ext>
            </a:extLst>
          </p:cNvPr>
          <p:cNvSpPr/>
          <p:nvPr/>
        </p:nvSpPr>
        <p:spPr bwMode="auto">
          <a:xfrm>
            <a:off x="5334000" y="3094039"/>
            <a:ext cx="742950" cy="45600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646464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lIns="45720" rIns="45720" anchor="t" anchorCtr="0"/>
          <a:lstStyle/>
          <a:p>
            <a:endParaRPr lang="en-US" sz="1400" dirty="0">
              <a:solidFill>
                <a:schemeClr val="bg1"/>
              </a:solidFill>
              <a:latin typeface="Inconsolata" panose="00000509000000000000" pitchFamily="49" charset="0"/>
            </a:endParaRPr>
          </a:p>
        </p:txBody>
      </p:sp>
      <p:cxnSp>
        <p:nvCxnSpPr>
          <p:cNvPr id="135" name="Straight Connector 39">
            <a:extLst>
              <a:ext uri="{FF2B5EF4-FFF2-40B4-BE49-F238E27FC236}">
                <a16:creationId xmlns:a16="http://schemas.microsoft.com/office/drawing/2014/main" id="{8E4ADA5B-C796-43A1-A4DF-82289317BEE1}"/>
              </a:ext>
            </a:extLst>
          </p:cNvPr>
          <p:cNvCxnSpPr>
            <a:cxnSpLocks noChangeShapeType="1"/>
            <a:stCxn id="132" idx="3"/>
            <a:endCxn id="134" idx="3"/>
          </p:cNvCxnSpPr>
          <p:nvPr/>
        </p:nvCxnSpPr>
        <p:spPr bwMode="auto">
          <a:xfrm flipH="1">
            <a:off x="6076950" y="2678593"/>
            <a:ext cx="228293" cy="64345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AA8DB02-2724-0B29-AA04-3A60C9A26713}"/>
              </a:ext>
            </a:extLst>
          </p:cNvPr>
          <p:cNvGrpSpPr/>
          <p:nvPr/>
        </p:nvGrpSpPr>
        <p:grpSpPr>
          <a:xfrm>
            <a:off x="7086600" y="1551843"/>
            <a:ext cx="1962076" cy="2121740"/>
            <a:chOff x="7086600" y="1551843"/>
            <a:chExt cx="1962076" cy="2121740"/>
          </a:xfrm>
        </p:grpSpPr>
        <p:grpSp>
          <p:nvGrpSpPr>
            <p:cNvPr id="35845" name="Group 35844">
              <a:extLst>
                <a:ext uri="{FF2B5EF4-FFF2-40B4-BE49-F238E27FC236}">
                  <a16:creationId xmlns:a16="http://schemas.microsoft.com/office/drawing/2014/main" id="{EB8AA6B7-9F99-CC52-7DEA-8245377889A3}"/>
                </a:ext>
              </a:extLst>
            </p:cNvPr>
            <p:cNvGrpSpPr/>
            <p:nvPr/>
          </p:nvGrpSpPr>
          <p:grpSpPr>
            <a:xfrm>
              <a:off x="7468203" y="1880713"/>
              <a:ext cx="1552704" cy="1792870"/>
              <a:chOff x="5954872" y="3030160"/>
              <a:chExt cx="1552704" cy="1792870"/>
            </a:xfrm>
          </p:grpSpPr>
          <p:sp>
            <p:nvSpPr>
              <p:cNvPr id="35846" name="Rectangle 4">
                <a:extLst>
                  <a:ext uri="{FF2B5EF4-FFF2-40B4-BE49-F238E27FC236}">
                    <a16:creationId xmlns:a16="http://schemas.microsoft.com/office/drawing/2014/main" id="{63B646E5-6EF1-A4F5-D542-BEE72AB49B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3030160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35847" name="Rectangle 4">
                <a:extLst>
                  <a:ext uri="{FF2B5EF4-FFF2-40B4-BE49-F238E27FC236}">
                    <a16:creationId xmlns:a16="http://schemas.microsoft.com/office/drawing/2014/main" id="{B68D0FC5-8280-DC68-C83C-B79571AB0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3030160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35848" name="Rectangle 4">
                <a:extLst>
                  <a:ext uri="{FF2B5EF4-FFF2-40B4-BE49-F238E27FC236}">
                    <a16:creationId xmlns:a16="http://schemas.microsoft.com/office/drawing/2014/main" id="{905F5C19-E2DA-C452-24E9-0EF21F9E0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3208251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35849" name="Rectangle 4">
                <a:extLst>
                  <a:ext uri="{FF2B5EF4-FFF2-40B4-BE49-F238E27FC236}">
                    <a16:creationId xmlns:a16="http://schemas.microsoft.com/office/drawing/2014/main" id="{C85745E7-DACF-A057-DC88-B8DBCA152F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3208251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Times New Roman" pitchFamily="-112" charset="0"/>
                </a:endParaRPr>
              </a:p>
            </p:txBody>
          </p:sp>
          <p:sp>
            <p:nvSpPr>
              <p:cNvPr id="35850" name="Rectangle 4">
                <a:extLst>
                  <a:ext uri="{FF2B5EF4-FFF2-40B4-BE49-F238E27FC236}">
                    <a16:creationId xmlns:a16="http://schemas.microsoft.com/office/drawing/2014/main" id="{CADF0282-CBA5-3360-B822-FE6013868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3386342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35851" name="Rectangle 4">
                <a:extLst>
                  <a:ext uri="{FF2B5EF4-FFF2-40B4-BE49-F238E27FC236}">
                    <a16:creationId xmlns:a16="http://schemas.microsoft.com/office/drawing/2014/main" id="{736F904B-76AF-4D6C-1466-E4B42ED84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3386342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35852" name="Rectangle 4">
                <a:extLst>
                  <a:ext uri="{FF2B5EF4-FFF2-40B4-BE49-F238E27FC236}">
                    <a16:creationId xmlns:a16="http://schemas.microsoft.com/office/drawing/2014/main" id="{500E2A04-304D-E866-7091-FACA8DAB2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356443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35853" name="Rectangle 4">
                <a:extLst>
                  <a:ext uri="{FF2B5EF4-FFF2-40B4-BE49-F238E27FC236}">
                    <a16:creationId xmlns:a16="http://schemas.microsoft.com/office/drawing/2014/main" id="{2C27A29B-CE35-614B-B615-5B049522FD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3564433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35854" name="Rectangle 4">
                <a:extLst>
                  <a:ext uri="{FF2B5EF4-FFF2-40B4-BE49-F238E27FC236}">
                    <a16:creationId xmlns:a16="http://schemas.microsoft.com/office/drawing/2014/main" id="{24C2AA20-27BD-28BE-9117-7AF517C81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3030160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35855" name="Rectangle 4">
                <a:extLst>
                  <a:ext uri="{FF2B5EF4-FFF2-40B4-BE49-F238E27FC236}">
                    <a16:creationId xmlns:a16="http://schemas.microsoft.com/office/drawing/2014/main" id="{CAAFAAA8-1AB9-D6A3-99BC-2E2660C126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3208251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35856" name="Rectangle 4">
                <a:extLst>
                  <a:ext uri="{FF2B5EF4-FFF2-40B4-BE49-F238E27FC236}">
                    <a16:creationId xmlns:a16="http://schemas.microsoft.com/office/drawing/2014/main" id="{C7014AEA-C056-5F75-3552-1D677EEAD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3386342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35857" name="Rectangle 4">
                <a:extLst>
                  <a:ext uri="{FF2B5EF4-FFF2-40B4-BE49-F238E27FC236}">
                    <a16:creationId xmlns:a16="http://schemas.microsoft.com/office/drawing/2014/main" id="{4E619B3A-1F61-344F-7020-091CD152A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3564433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35859" name="Rectangle 35858">
                <a:extLst>
                  <a:ext uri="{FF2B5EF4-FFF2-40B4-BE49-F238E27FC236}">
                    <a16:creationId xmlns:a16="http://schemas.microsoft.com/office/drawing/2014/main" id="{2D213EA5-6B1C-C656-238D-C8870C606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3749002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35860" name="Rectangle 4">
                <a:extLst>
                  <a:ext uri="{FF2B5EF4-FFF2-40B4-BE49-F238E27FC236}">
                    <a16:creationId xmlns:a16="http://schemas.microsoft.com/office/drawing/2014/main" id="{C42186F5-5E96-F5A8-3933-81150E029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3749002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35862" name="Rectangle 4">
                <a:extLst>
                  <a:ext uri="{FF2B5EF4-FFF2-40B4-BE49-F238E27FC236}">
                    <a16:creationId xmlns:a16="http://schemas.microsoft.com/office/drawing/2014/main" id="{EB68CB4A-1F4D-D40B-3359-229FC874EA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392709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35863" name="Rectangle 4">
                <a:extLst>
                  <a:ext uri="{FF2B5EF4-FFF2-40B4-BE49-F238E27FC236}">
                    <a16:creationId xmlns:a16="http://schemas.microsoft.com/office/drawing/2014/main" id="{DDC0FE4B-05A6-EF9C-D8B5-E6D1BAEDE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3927093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 dirty="0">
                  <a:latin typeface="Times New Roman" pitchFamily="-112" charset="0"/>
                </a:endParaRPr>
              </a:p>
            </p:txBody>
          </p:sp>
          <p:sp>
            <p:nvSpPr>
              <p:cNvPr id="35864" name="Rectangle 4">
                <a:extLst>
                  <a:ext uri="{FF2B5EF4-FFF2-40B4-BE49-F238E27FC236}">
                    <a16:creationId xmlns:a16="http://schemas.microsoft.com/office/drawing/2014/main" id="{C8488555-9FB8-47CF-A084-7A9C68986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4105184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35865" name="Rectangle 4">
                <a:extLst>
                  <a:ext uri="{FF2B5EF4-FFF2-40B4-BE49-F238E27FC236}">
                    <a16:creationId xmlns:a16="http://schemas.microsoft.com/office/drawing/2014/main" id="{57B6ED11-5752-D46E-132E-12943CB20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105184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35866" name="Rectangle 4">
                <a:extLst>
                  <a:ext uri="{FF2B5EF4-FFF2-40B4-BE49-F238E27FC236}">
                    <a16:creationId xmlns:a16="http://schemas.microsoft.com/office/drawing/2014/main" id="{AB9A587D-B77D-CA10-1789-25262E19C2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4283275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35867" name="Rectangle 4">
                <a:extLst>
                  <a:ext uri="{FF2B5EF4-FFF2-40B4-BE49-F238E27FC236}">
                    <a16:creationId xmlns:a16="http://schemas.microsoft.com/office/drawing/2014/main" id="{F4EF08DA-33F3-EBF9-2472-AE3F62846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283275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35868" name="Rectangle 4">
                <a:extLst>
                  <a:ext uri="{FF2B5EF4-FFF2-40B4-BE49-F238E27FC236}">
                    <a16:creationId xmlns:a16="http://schemas.microsoft.com/office/drawing/2014/main" id="{B5E72CBB-28A8-85CC-6E95-EEEC3F74D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3749002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35869" name="Rectangle 4">
                <a:extLst>
                  <a:ext uri="{FF2B5EF4-FFF2-40B4-BE49-F238E27FC236}">
                    <a16:creationId xmlns:a16="http://schemas.microsoft.com/office/drawing/2014/main" id="{808B1741-982E-382C-1E6B-68C99DF6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3927093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35870" name="Rectangle 4">
                <a:extLst>
                  <a:ext uri="{FF2B5EF4-FFF2-40B4-BE49-F238E27FC236}">
                    <a16:creationId xmlns:a16="http://schemas.microsoft.com/office/drawing/2014/main" id="{6CDA2632-C1B9-856D-1FE4-9338A6FD67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4105184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35871" name="Rectangle 4">
                <a:extLst>
                  <a:ext uri="{FF2B5EF4-FFF2-40B4-BE49-F238E27FC236}">
                    <a16:creationId xmlns:a16="http://schemas.microsoft.com/office/drawing/2014/main" id="{31CA566D-38E2-8A55-90AF-09DFBE08C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4283275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50176" name="Rectangle 4">
                <a:extLst>
                  <a:ext uri="{FF2B5EF4-FFF2-40B4-BE49-F238E27FC236}">
                    <a16:creationId xmlns:a16="http://schemas.microsoft.com/office/drawing/2014/main" id="{546481C9-3411-2AE1-D995-A128F328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4462059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50177" name="Rectangle 4">
                <a:extLst>
                  <a:ext uri="{FF2B5EF4-FFF2-40B4-BE49-F238E27FC236}">
                    <a16:creationId xmlns:a16="http://schemas.microsoft.com/office/drawing/2014/main" id="{B13B2DF9-1F9D-6983-7D1D-573DFCBA3D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462059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50179" name="Rectangle 4">
                <a:extLst>
                  <a:ext uri="{FF2B5EF4-FFF2-40B4-BE49-F238E27FC236}">
                    <a16:creationId xmlns:a16="http://schemas.microsoft.com/office/drawing/2014/main" id="{17CB5081-1B3D-F529-4472-5C8E2EB393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4872" y="4640150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50180" name="Rectangle 4">
                <a:extLst>
                  <a:ext uri="{FF2B5EF4-FFF2-40B4-BE49-F238E27FC236}">
                    <a16:creationId xmlns:a16="http://schemas.microsoft.com/office/drawing/2014/main" id="{3C68ADBE-9DBD-4518-FCA9-5D88FB903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4640150"/>
                <a:ext cx="954376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50181" name="Rectangle 4">
                <a:extLst>
                  <a:ext uri="{FF2B5EF4-FFF2-40B4-BE49-F238E27FC236}">
                    <a16:creationId xmlns:a16="http://schemas.microsoft.com/office/drawing/2014/main" id="{BBC2D7E8-FB0E-BFBB-F959-545DCB2DB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4462059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50182" name="Rectangle 4">
                <a:extLst>
                  <a:ext uri="{FF2B5EF4-FFF2-40B4-BE49-F238E27FC236}">
                    <a16:creationId xmlns:a16="http://schemas.microsoft.com/office/drawing/2014/main" id="{E25B611C-4070-6761-4224-F18477BA2A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2986" y="4640150"/>
                <a:ext cx="420213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sp>
          <p:nvSpPr>
            <p:cNvPr id="95" name="Text Box 10">
              <a:extLst>
                <a:ext uri="{FF2B5EF4-FFF2-40B4-BE49-F238E27FC236}">
                  <a16:creationId xmlns:a16="http://schemas.microsoft.com/office/drawing/2014/main" id="{3EF14B1A-EAAE-40D6-8702-0C52E286B2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600" y="1551843"/>
              <a:ext cx="19620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2000" b="1">
                  <a:solidFill>
                    <a:schemeClr val="accent2"/>
                  </a:solidFill>
                  <a:latin typeface="Inconsolata" panose="00000509000000000000" pitchFamily="49" charset="0"/>
                </a:defRPr>
              </a:lvl1pPr>
              <a:lvl2pPr marL="742950" indent="-285750"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1800" dirty="0">
                  <a:solidFill>
                    <a:schemeClr val="accent1"/>
                  </a:solidFill>
                </a:rPr>
                <a:t>S(</a:t>
              </a:r>
              <a:r>
                <a:rPr lang="en-US" sz="1800" dirty="0" err="1">
                  <a:solidFill>
                    <a:schemeClr val="accent1"/>
                  </a:solidFill>
                </a:rPr>
                <a:t>id,value,cdate</a:t>
              </a:r>
              <a:r>
                <a:rPr lang="en-US" sz="1800" dirty="0">
                  <a:solidFill>
                    <a:schemeClr val="accent1"/>
                  </a:solidFill>
                </a:rPr>
                <a:t>)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C23FF0EE-2DD3-3A0F-177A-947B2F079AFF}"/>
              </a:ext>
            </a:extLst>
          </p:cNvPr>
          <p:cNvSpPr/>
          <p:nvPr/>
        </p:nvSpPr>
        <p:spPr bwMode="auto">
          <a:xfrm>
            <a:off x="5339758" y="2581183"/>
            <a:ext cx="742950" cy="45601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646464"/>
            </a:solidFill>
            <a:prstDash val="solid"/>
            <a:round/>
            <a:headEnd type="none" w="sm" len="sm"/>
            <a:tailEnd type="triangle" w="med" len="med"/>
          </a:ln>
          <a:effectLst/>
        </p:spPr>
        <p:txBody>
          <a:bodyPr wrap="none" lIns="45720" rIns="45720" anchor="t" anchorCtr="0"/>
          <a:lstStyle/>
          <a:p>
            <a:endParaRPr lang="en-US" sz="1400" dirty="0">
              <a:solidFill>
                <a:schemeClr val="bg1"/>
              </a:solidFill>
              <a:latin typeface="Inconsolata" panose="00000509000000000000" pitchFamily="49" charset="0"/>
            </a:endParaRPr>
          </a:p>
        </p:txBody>
      </p:sp>
      <p:cxnSp>
        <p:nvCxnSpPr>
          <p:cNvPr id="6" name="Straight Connector 39">
            <a:extLst>
              <a:ext uri="{FF2B5EF4-FFF2-40B4-BE49-F238E27FC236}">
                <a16:creationId xmlns:a16="http://schemas.microsoft.com/office/drawing/2014/main" id="{C49C9F5A-8865-76BB-8617-761DF92CF115}"/>
              </a:ext>
            </a:extLst>
          </p:cNvPr>
          <p:cNvCxnSpPr>
            <a:cxnSpLocks noChangeShapeType="1"/>
            <a:stCxn id="132" idx="2"/>
            <a:endCxn id="4" idx="3"/>
          </p:cNvCxnSpPr>
          <p:nvPr/>
        </p:nvCxnSpPr>
        <p:spPr bwMode="auto">
          <a:xfrm flipH="1">
            <a:off x="6082708" y="2513991"/>
            <a:ext cx="154389" cy="295197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" name="Slide Number Placeholder 3" descr=" 5">
            <a:extLst>
              <a:ext uri="{FF2B5EF4-FFF2-40B4-BE49-F238E27FC236}">
                <a16:creationId xmlns:a16="http://schemas.microsoft.com/office/drawing/2014/main" id="{27B92EFE-EF8D-4E87-866F-E0DEC9747FA7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27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5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0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2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37" grpId="0" animBg="1"/>
      <p:bldP spid="50235" grpId="0" animBg="1"/>
      <p:bldP spid="49" grpId="0" animBg="1"/>
      <p:bldP spid="51" grpId="0" animBg="1"/>
      <p:bldP spid="52" grpId="0" animBg="1"/>
      <p:bldP spid="85" grpId="0"/>
      <p:bldP spid="86" grpId="0"/>
      <p:bldP spid="88" grpId="0"/>
      <p:bldP spid="89" grpId="0"/>
      <p:bldP spid="91" grpId="0"/>
      <p:bldP spid="115" grpId="0" animBg="1"/>
      <p:bldP spid="116" grpId="0" animBg="1"/>
      <p:bldP spid="120" grpId="0" animBg="1"/>
      <p:bldP spid="122" grpId="0" animBg="1"/>
      <p:bldP spid="132" grpId="0" animBg="1"/>
      <p:bldP spid="134" grpId="0" animBg="1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Partitioned Hash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do not need recursive partitioning:</a:t>
            </a:r>
          </a:p>
          <a:p>
            <a:pPr lvl="1"/>
            <a:r>
              <a:rPr lang="en-US" dirty="0"/>
              <a:t>Cost: </a:t>
            </a:r>
            <a:r>
              <a:rPr lang="en-US" b="1" dirty="0">
                <a:solidFill>
                  <a:schemeClr val="accent1"/>
                </a:solidFill>
              </a:rPr>
              <a:t>3(</a:t>
            </a:r>
            <a:r>
              <a:rPr lang="en-US" b="1" i="1" dirty="0">
                <a:solidFill>
                  <a:schemeClr val="accent1"/>
                </a:solidFill>
              </a:rPr>
              <a:t>M</a:t>
            </a:r>
            <a:r>
              <a:rPr lang="en-US" b="1" dirty="0">
                <a:solidFill>
                  <a:schemeClr val="accent1"/>
                </a:solidFill>
              </a:rPr>
              <a:t> + 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  <a:p>
            <a:endParaRPr lang="en-US" sz="1200" b="1" dirty="0"/>
          </a:p>
          <a:p>
            <a:r>
              <a:rPr lang="en-US" b="1" dirty="0"/>
              <a:t>Partition phase:</a:t>
            </a:r>
          </a:p>
          <a:p>
            <a:pPr lvl="1"/>
            <a:r>
              <a:rPr lang="en-US" dirty="0" err="1"/>
              <a:t>Read+write</a:t>
            </a:r>
            <a:r>
              <a:rPr lang="en-US" dirty="0"/>
              <a:t> both tables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2(</a:t>
            </a:r>
            <a:r>
              <a:rPr lang="en-US" b="1" i="1" dirty="0">
                <a:solidFill>
                  <a:schemeClr val="accent1"/>
                </a:solidFill>
              </a:rPr>
              <a:t>M</a:t>
            </a:r>
            <a:r>
              <a:rPr lang="en-US" b="1" dirty="0">
                <a:solidFill>
                  <a:schemeClr val="accent1"/>
                </a:solidFill>
              </a:rPr>
              <a:t>+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  <a:r>
              <a:rPr lang="en-US" dirty="0"/>
              <a:t> I/</a:t>
            </a:r>
            <a:r>
              <a:rPr lang="en-US" dirty="0" err="1"/>
              <a:t>Os</a:t>
            </a:r>
            <a:endParaRPr lang="en-US" dirty="0"/>
          </a:p>
          <a:p>
            <a:r>
              <a:rPr lang="en-US" b="1" dirty="0"/>
              <a:t>Probe phase:</a:t>
            </a:r>
          </a:p>
          <a:p>
            <a:pPr lvl="1"/>
            <a:r>
              <a:rPr lang="en-US" dirty="0"/>
              <a:t>Read both tables (in total, one partition at a time)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M+N</a:t>
            </a:r>
            <a:r>
              <a:rPr lang="en-US" dirty="0"/>
              <a:t> I/</a:t>
            </a:r>
            <a:r>
              <a:rPr lang="en-US" dirty="0" err="1"/>
              <a:t>Os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0F4A42BC-E87B-5E28-E82F-31FFB1484EB4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5799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Partitioned Hash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database: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</a:rPr>
              <a:t>M</a:t>
            </a:r>
            <a:r>
              <a:rPr lang="en-US" dirty="0"/>
              <a:t> = 1000,  </a:t>
            </a:r>
            <a:r>
              <a:rPr lang="en-US" b="1" i="1" dirty="0">
                <a:solidFill>
                  <a:schemeClr val="accent1"/>
                </a:solidFill>
              </a:rPr>
              <a:t>m</a:t>
            </a:r>
            <a:r>
              <a:rPr lang="en-US" dirty="0"/>
              <a:t> = 100,000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dirty="0"/>
              <a:t> = 500, 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dirty="0"/>
              <a:t> = 40,000 </a:t>
            </a:r>
          </a:p>
          <a:p>
            <a:endParaRPr lang="en-US" sz="1200" dirty="0"/>
          </a:p>
          <a:p>
            <a:r>
              <a:rPr lang="en-US" dirty="0"/>
              <a:t>Cost Analysis: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3(</a:t>
            </a:r>
            <a:r>
              <a:rPr lang="en-US" b="1" i="1" dirty="0">
                <a:solidFill>
                  <a:schemeClr val="accent1"/>
                </a:solidFill>
              </a:rPr>
              <a:t>M</a:t>
            </a:r>
            <a:r>
              <a:rPr lang="en-US" b="1" dirty="0">
                <a:solidFill>
                  <a:schemeClr val="accent1"/>
                </a:solidFill>
              </a:rPr>
              <a:t> + 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  <a:r>
              <a:rPr lang="en-US" dirty="0"/>
              <a:t> = 3 ∙(1000 + 500) = </a:t>
            </a:r>
            <a:r>
              <a:rPr lang="en-US" b="1" dirty="0"/>
              <a:t>4,500 IOs</a:t>
            </a:r>
          </a:p>
          <a:p>
            <a:pPr lvl="1"/>
            <a:r>
              <a:rPr lang="en-US" dirty="0"/>
              <a:t>At 0.1 </a:t>
            </a:r>
            <a:r>
              <a:rPr lang="en-US" dirty="0" err="1"/>
              <a:t>ms</a:t>
            </a:r>
            <a:r>
              <a:rPr lang="en-US" dirty="0"/>
              <a:t>/IO, Total time ≈ 0.45 seconds</a:t>
            </a:r>
          </a:p>
        </p:txBody>
      </p: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8DD4E327-FAC6-0CD7-E54A-73AE7FBB563B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99278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D5B181-A4C3-4605-954A-10B2DCD22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Join Observations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08F8C8-6E43-4DCF-96E1-2A9825C93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inner table can be any size .</a:t>
            </a:r>
          </a:p>
          <a:p>
            <a:pPr lvl="1">
              <a:defRPr/>
            </a:pPr>
            <a:r>
              <a:rPr lang="en-US" dirty="0">
                <a:cs typeface="Times New Roman" panose="02020603050405020304" pitchFamily="18" charset="0"/>
              </a:rPr>
              <a:t>Only outer table (or its partitions) need to fit in memory</a:t>
            </a:r>
          </a:p>
          <a:p>
            <a:endParaRPr lang="en-US" sz="1200" dirty="0"/>
          </a:p>
          <a:p>
            <a:r>
              <a:rPr lang="en-US" dirty="0"/>
              <a:t>If we know the size of the outer table, then we can use a static hash table.</a:t>
            </a:r>
          </a:p>
          <a:p>
            <a:pPr lvl="1"/>
            <a:r>
              <a:rPr lang="en-US" dirty="0"/>
              <a:t>Less computational overhead</a:t>
            </a:r>
          </a:p>
          <a:p>
            <a:endParaRPr lang="en-US" sz="1200" dirty="0"/>
          </a:p>
          <a:p>
            <a:r>
              <a:rPr lang="en-US" dirty="0"/>
              <a:t>If we do not know the size, then we must use a dynamic hash table or allow for overflow pages.</a:t>
            </a:r>
          </a:p>
        </p:txBody>
      </p:sp>
      <p:sp>
        <p:nvSpPr>
          <p:cNvPr id="6" name="Slide Number Placeholder 3" descr=" 5">
            <a:extLst>
              <a:ext uri="{FF2B5EF4-FFF2-40B4-BE49-F238E27FC236}">
                <a16:creationId xmlns:a16="http://schemas.microsoft.com/office/drawing/2014/main" id="{26312ED2-EBCF-2117-0A8F-EFB6C248DB6F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9649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Algorithms: Summary</a:t>
            </a:r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568541"/>
              </p:ext>
            </p:extLst>
          </p:nvPr>
        </p:nvGraphicFramePr>
        <p:xfrm>
          <a:off x="457200" y="971550"/>
          <a:ext cx="8229601" cy="3047999"/>
        </p:xfrm>
        <a:graphic>
          <a:graphicData uri="http://schemas.openxmlformats.org/drawingml/2006/table">
            <a:tbl>
              <a:tblPr/>
              <a:tblGrid>
                <a:gridCol w="33159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4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1679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Algorithm</a:t>
                      </a:r>
                    </a:p>
                  </a:txBody>
                  <a:tcPr marL="68580" marR="68580" marT="34345" marB="343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IO Cost</a:t>
                      </a:r>
                    </a:p>
                  </a:txBody>
                  <a:tcPr marL="68580" marR="68580" marT="34345" marB="343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Example</a:t>
                      </a:r>
                    </a:p>
                  </a:txBody>
                  <a:tcPr marL="68580" marR="68580" marT="34345" marB="34345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64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Naïve Nested Loop Join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2400" b="1" i="1" dirty="0">
                          <a:solidFill>
                            <a:schemeClr val="accent1"/>
                          </a:solidFill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M</a:t>
                      </a:r>
                      <a:r>
                        <a:rPr lang="en-US" sz="2400" b="1" i="0" dirty="0">
                          <a:solidFill>
                            <a:srgbClr val="646464"/>
                          </a:solidFill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 + (</a:t>
                      </a:r>
                      <a:r>
                        <a:rPr lang="en-US" sz="2400" b="1" i="1" kern="1200" dirty="0">
                          <a:solidFill>
                            <a:schemeClr val="accent1"/>
                          </a:solidFill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m</a:t>
                      </a:r>
                      <a:r>
                        <a:rPr lang="en-US" sz="2400" b="1" i="1" kern="1200" dirty="0">
                          <a:solidFill>
                            <a:srgbClr val="646464"/>
                          </a:solidFill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 </a:t>
                      </a:r>
                      <a:r>
                        <a:rPr lang="en-US" sz="2400" b="1" i="0" dirty="0">
                          <a:solidFill>
                            <a:srgbClr val="646464"/>
                          </a:solidFill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∙ </a:t>
                      </a:r>
                      <a:r>
                        <a:rPr lang="en-US" sz="2400" b="1" i="1" kern="1200" dirty="0">
                          <a:solidFill>
                            <a:schemeClr val="accent1"/>
                          </a:solidFill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N</a:t>
                      </a:r>
                      <a:r>
                        <a:rPr lang="en-US" sz="2400" b="1" i="0" dirty="0">
                          <a:solidFill>
                            <a:srgbClr val="646464"/>
                          </a:solidFill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646464"/>
                        </a:solidFill>
                        <a:effectLst/>
                        <a:latin typeface="Crimson Text" panose="02000503000000000000" pitchFamily="2" charset="0"/>
                        <a:ea typeface="Proxima Nova" charset="0"/>
                        <a:cs typeface="Proxima Nova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1.3 hours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64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Block Nested Loop Join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dirty="0">
                          <a:solidFill>
                            <a:schemeClr val="accent1"/>
                          </a:solidFill>
                          <a:ea typeface="Proxima Nova Regular" charset="0"/>
                        </a:rPr>
                        <a:t>M</a:t>
                      </a:r>
                      <a:r>
                        <a:rPr lang="en-US" sz="2400" b="1" dirty="0">
                          <a:solidFill>
                            <a:srgbClr val="646464"/>
                          </a:solidFill>
                          <a:ea typeface="Proxima Nova Regular" charset="0"/>
                        </a:rPr>
                        <a:t> + ( </a:t>
                      </a:r>
                      <a:r>
                        <a:rPr lang="en-US" altLang="ja-JP" sz="2400" b="1" dirty="0">
                          <a:solidFill>
                            <a:srgbClr val="646464"/>
                          </a:solidFill>
                          <a:sym typeface="Symbol" pitchFamily="18" charset="2"/>
                        </a:rPr>
                        <a:t></a:t>
                      </a:r>
                      <a:r>
                        <a:rPr lang="en-US" sz="2400" b="1" i="1" dirty="0">
                          <a:solidFill>
                            <a:schemeClr val="accent1"/>
                          </a:solidFill>
                          <a:ea typeface="ＭＳ Ｐゴシック" charset="-128"/>
                        </a:rPr>
                        <a:t>M</a:t>
                      </a:r>
                      <a:r>
                        <a:rPr lang="en-US" sz="2400" b="1" i="1" dirty="0">
                          <a:solidFill>
                            <a:srgbClr val="646464"/>
                          </a:solidFill>
                          <a:ea typeface="ＭＳ Ｐゴシック" charset="-128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646464"/>
                          </a:solidFill>
                          <a:ea typeface="ＭＳ Ｐゴシック" charset="-128"/>
                        </a:rPr>
                        <a:t>/ (</a:t>
                      </a:r>
                      <a:r>
                        <a:rPr lang="en-US" sz="2400" b="1" i="1" dirty="0">
                          <a:solidFill>
                            <a:schemeClr val="accent1"/>
                          </a:solidFill>
                          <a:ea typeface="ＭＳ Ｐゴシック" charset="-128"/>
                        </a:rPr>
                        <a:t>B</a:t>
                      </a:r>
                      <a:r>
                        <a:rPr lang="en-US" sz="2400" b="1" dirty="0">
                          <a:solidFill>
                            <a:srgbClr val="646464"/>
                          </a:solidFill>
                          <a:ea typeface="ＭＳ Ｐゴシック" charset="-128"/>
                        </a:rPr>
                        <a:t>-2)</a:t>
                      </a:r>
                      <a:r>
                        <a:rPr lang="en-US" altLang="ja-JP" sz="2400" b="1" dirty="0">
                          <a:solidFill>
                            <a:srgbClr val="646464"/>
                          </a:solidFill>
                          <a:sym typeface="Symbol" pitchFamily="18" charset="2"/>
                        </a:rPr>
                        <a:t>  </a:t>
                      </a:r>
                      <a:r>
                        <a:rPr lang="en-US" sz="2400" b="1" dirty="0">
                          <a:solidFill>
                            <a:srgbClr val="646464"/>
                          </a:solidFill>
                          <a:ea typeface="Proxima Nova Regular" charset="0"/>
                        </a:rPr>
                        <a:t>∙ </a:t>
                      </a:r>
                      <a:r>
                        <a:rPr lang="en-US" sz="2400" b="1" i="1" dirty="0">
                          <a:solidFill>
                            <a:schemeClr val="accent1"/>
                          </a:solidFill>
                          <a:ea typeface="Proxima Nova Regular" charset="0"/>
                        </a:rPr>
                        <a:t>N</a:t>
                      </a:r>
                      <a:r>
                        <a:rPr lang="en-US" sz="2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Proxima Nova Regular" charset="0"/>
                        </a:rPr>
                        <a:t>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rimson Text" panose="02000503000000000000" pitchFamily="2" charset="0"/>
                        <a:ea typeface="Proxima Nova" charset="0"/>
                        <a:cs typeface="Proxima Nova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0.55 seconds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264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Index Nested Loop Join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kern="1200" dirty="0">
                          <a:solidFill>
                            <a:schemeClr val="accent1"/>
                          </a:solidFill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M</a:t>
                      </a:r>
                      <a:r>
                        <a:rPr lang="en-US" sz="2400" b="1" i="0" dirty="0">
                          <a:solidFill>
                            <a:srgbClr val="646464"/>
                          </a:solidFill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 + (</a:t>
                      </a:r>
                      <a:r>
                        <a:rPr lang="en-US" sz="2400" b="1" i="1" kern="1200" dirty="0">
                          <a:solidFill>
                            <a:schemeClr val="accent1"/>
                          </a:solidFill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m</a:t>
                      </a:r>
                      <a:r>
                        <a:rPr lang="en-US" sz="2400" b="1" i="1" kern="1200" dirty="0">
                          <a:solidFill>
                            <a:srgbClr val="646464"/>
                          </a:solidFill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 </a:t>
                      </a:r>
                      <a:r>
                        <a:rPr lang="en-US" sz="2400" b="1" i="0" dirty="0">
                          <a:solidFill>
                            <a:srgbClr val="646464"/>
                          </a:solidFill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∙ </a:t>
                      </a:r>
                      <a:r>
                        <a:rPr lang="en-US" sz="2400" b="1" i="0" dirty="0">
                          <a:solidFill>
                            <a:schemeClr val="accent1"/>
                          </a:solidFill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C</a:t>
                      </a:r>
                      <a:r>
                        <a:rPr lang="en-US" sz="2400" b="1" i="0" dirty="0">
                          <a:solidFill>
                            <a:srgbClr val="646464"/>
                          </a:solidFill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646464"/>
                        </a:solidFill>
                        <a:effectLst/>
                        <a:latin typeface="Crimson Text" panose="02000503000000000000" pitchFamily="2" charset="0"/>
                        <a:ea typeface="Proxima Nova" charset="0"/>
                        <a:cs typeface="Proxima Nova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&gt;20 seconds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64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Sort-Merge Join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1" kern="1200" dirty="0">
                          <a:solidFill>
                            <a:schemeClr val="accent1"/>
                          </a:solidFill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M</a:t>
                      </a:r>
                      <a:r>
                        <a:rPr lang="en-US" sz="2400" b="1" i="0" dirty="0">
                          <a:solidFill>
                            <a:srgbClr val="646464"/>
                          </a:solidFill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 + </a:t>
                      </a:r>
                      <a:r>
                        <a:rPr lang="en-US" sz="2400" b="1" i="1" kern="1200" dirty="0">
                          <a:solidFill>
                            <a:schemeClr val="accent1"/>
                          </a:solidFill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N</a:t>
                      </a:r>
                      <a:r>
                        <a:rPr lang="en-US" sz="2400" b="1" i="0" baseline="0" dirty="0">
                          <a:solidFill>
                            <a:srgbClr val="646464"/>
                          </a:solidFill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 + (sort cost)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646464"/>
                        </a:solidFill>
                        <a:effectLst/>
                        <a:latin typeface="Crimson Text" panose="02000503000000000000" pitchFamily="2" charset="0"/>
                        <a:ea typeface="Proxima Nova" charset="0"/>
                        <a:cs typeface="Proxima Nova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0.75 seconds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64"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Hash Join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i="0" dirty="0">
                          <a:solidFill>
                            <a:srgbClr val="646464"/>
                          </a:solidFill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3 ∙ (</a:t>
                      </a:r>
                      <a:r>
                        <a:rPr lang="en-US" sz="2400" b="1" i="1" kern="1200" dirty="0">
                          <a:solidFill>
                            <a:schemeClr val="accent1"/>
                          </a:solidFill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M</a:t>
                      </a:r>
                      <a:r>
                        <a:rPr lang="en-US" sz="2400" b="1" i="1" kern="1200" dirty="0">
                          <a:solidFill>
                            <a:srgbClr val="646464"/>
                          </a:solidFill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 </a:t>
                      </a:r>
                      <a:r>
                        <a:rPr lang="en-US" sz="2400" b="1" i="0" dirty="0">
                          <a:solidFill>
                            <a:srgbClr val="646464"/>
                          </a:solidFill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+ </a:t>
                      </a:r>
                      <a:r>
                        <a:rPr lang="en-US" sz="2400" b="1" i="1" kern="1200" dirty="0">
                          <a:solidFill>
                            <a:schemeClr val="accent1"/>
                          </a:solidFill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N</a:t>
                      </a:r>
                      <a:r>
                        <a:rPr lang="en-US" sz="2400" b="1" i="0" dirty="0">
                          <a:solidFill>
                            <a:srgbClr val="646464"/>
                          </a:solidFill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646464"/>
                        </a:solidFill>
                        <a:effectLst/>
                        <a:latin typeface="Crimson Text" panose="02000503000000000000" pitchFamily="2" charset="0"/>
                        <a:ea typeface="Proxima Nova" charset="0"/>
                        <a:cs typeface="Proxima Nova" charset="0"/>
                      </a:endParaRPr>
                    </a:p>
                  </a:txBody>
                  <a:tcPr marL="51435" marR="5143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rimson Text" panose="02000503000000000000" pitchFamily="2" charset="0"/>
                          <a:ea typeface="Proxima Nova" charset="0"/>
                          <a:cs typeface="Proxima Nova" charset="0"/>
                        </a:rPr>
                        <a:t>0.45 seconds</a:t>
                      </a:r>
                    </a:p>
                  </a:txBody>
                  <a:tcPr marL="51435" marR="51435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156680"/>
                  </a:ext>
                </a:extLst>
              </a:tr>
            </a:tbl>
          </a:graphicData>
        </a:graphic>
      </p:graphicFrame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D40F43E2-F154-B0C0-0CF5-EACFA7A75188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8368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7EB6F5-1627-46E8-8628-F028BD4F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238CF-8F92-49D6-8B25-377693EA6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Hashing is almost always better than sorting for operator execution.</a:t>
            </a:r>
          </a:p>
          <a:p>
            <a:endParaRPr lang="en-US" sz="1200" dirty="0"/>
          </a:p>
          <a:p>
            <a:r>
              <a:rPr lang="en-US" dirty="0"/>
              <a:t>Caveats:</a:t>
            </a:r>
          </a:p>
          <a:p>
            <a:pPr lvl="1"/>
            <a:r>
              <a:rPr lang="en-US" dirty="0"/>
              <a:t>Sorting is better on non-uniform data.</a:t>
            </a:r>
          </a:p>
          <a:p>
            <a:pPr lvl="1"/>
            <a:r>
              <a:rPr lang="en-US" dirty="0"/>
              <a:t>Sorting is better when result needs to be sorted.</a:t>
            </a:r>
          </a:p>
          <a:p>
            <a:endParaRPr lang="en-US" sz="1200" dirty="0"/>
          </a:p>
          <a:p>
            <a:r>
              <a:rPr lang="en-US" dirty="0"/>
              <a:t>Good DBMSs use many/all approaches when needed</a:t>
            </a:r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0E0C340B-EB07-FA48-5A71-4D860DB6EA1D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313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Join?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normalize tables in a relational database to avoid unnecessary repetition of information.</a:t>
            </a:r>
          </a:p>
          <a:p>
            <a:endParaRPr lang="en-US" sz="1200" dirty="0"/>
          </a:p>
          <a:p>
            <a:r>
              <a:rPr lang="en-US" dirty="0"/>
              <a:t>We then use the </a:t>
            </a:r>
            <a:r>
              <a:rPr lang="en-US" b="1" u="sng" dirty="0"/>
              <a:t>join operator</a:t>
            </a:r>
            <a:r>
              <a:rPr lang="en-US" dirty="0"/>
              <a:t> to reconstruct the original tuples without any information loss.</a:t>
            </a:r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BFB5BC1D-EDF1-2179-EBC7-8FE0A1E53FB1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74923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515B16-D2E3-4D6F-ABDC-AA5E5F24B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2332B-C28E-4CEC-8083-D21E02977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sz="3400" b="1" dirty="0"/>
              <a:t>Midterm Review</a:t>
            </a:r>
          </a:p>
          <a:p>
            <a:pPr algn="ctr"/>
            <a:endParaRPr lang="en-US" sz="3400" b="1" dirty="0"/>
          </a:p>
          <a:p>
            <a:pPr algn="ctr"/>
            <a:r>
              <a:rPr lang="en-US" sz="3400" b="1" dirty="0"/>
              <a:t>Come with questions!</a:t>
            </a:r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4D7FEB82-2F68-0304-93C9-62D009A2A732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161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5946796-C994-2FDF-631B-27FD20A803C6}"/>
              </a:ext>
            </a:extLst>
          </p:cNvPr>
          <p:cNvGrpSpPr/>
          <p:nvPr/>
        </p:nvGrpSpPr>
        <p:grpSpPr>
          <a:xfrm>
            <a:off x="6172200" y="1245870"/>
            <a:ext cx="2286000" cy="2011680"/>
            <a:chOff x="6076867" y="1147933"/>
            <a:chExt cx="2286000" cy="2011680"/>
          </a:xfrm>
        </p:grpSpPr>
        <p:sp>
          <p:nvSpPr>
            <p:cNvPr id="4" name="Rectangle 68">
              <a:extLst>
                <a:ext uri="{FF2B5EF4-FFF2-40B4-BE49-F238E27FC236}">
                  <a16:creationId xmlns:a16="http://schemas.microsoft.com/office/drawing/2014/main" id="{0957200B-F84C-1DEC-BCD9-B9B5F6510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6867" y="1147933"/>
              <a:ext cx="2286000" cy="201168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algn="ctr">
              <a:solidFill>
                <a:srgbClr val="646464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E1414D-F570-B664-51D6-8541975B030D}"/>
                </a:ext>
              </a:extLst>
            </p:cNvPr>
            <p:cNvGrpSpPr/>
            <p:nvPr/>
          </p:nvGrpSpPr>
          <p:grpSpPr>
            <a:xfrm>
              <a:off x="6534067" y="1302465"/>
              <a:ext cx="1371600" cy="1702616"/>
              <a:chOff x="6499922" y="3132951"/>
              <a:chExt cx="1371600" cy="1702616"/>
            </a:xfrm>
          </p:grpSpPr>
          <p:sp>
            <p:nvSpPr>
              <p:cNvPr id="14" name="Text Box 13">
                <a:extLst>
                  <a:ext uri="{FF2B5EF4-FFF2-40B4-BE49-F238E27FC236}">
                    <a16:creationId xmlns:a16="http://schemas.microsoft.com/office/drawing/2014/main" id="{FF22C6FF-CC9C-1055-1C1E-EC4215CB46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99922" y="4378367"/>
                <a:ext cx="312586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t" anchorCtr="0">
                <a:noAutofit/>
              </a:bodyPr>
              <a:lstStyle>
                <a:lvl1pPr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742950" indent="-28575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 marL="11430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 marL="16002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 marL="20574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3600" b="1" u="non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Extrabold" pitchFamily="34" charset="0"/>
                    <a:ea typeface="Open Sans Extrabold" pitchFamily="34" charset="0"/>
                    <a:cs typeface="Open Sans Extrabold" pitchFamily="34" charset="0"/>
                  </a:rPr>
                  <a:t>R</a:t>
                </a:r>
                <a:endParaRPr lang="en-US" sz="2400" b="1" u="none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Extrabold" pitchFamily="34" charset="0"/>
                  <a:ea typeface="Open Sans Extrabold" pitchFamily="34" charset="0"/>
                  <a:cs typeface="Open Sans Extrabold" pitchFamily="34" charset="0"/>
                </a:endParaRPr>
              </a:p>
            </p:txBody>
          </p:sp>
          <p:sp>
            <p:nvSpPr>
              <p:cNvPr id="15" name="Text Box 14">
                <a:extLst>
                  <a:ext uri="{FF2B5EF4-FFF2-40B4-BE49-F238E27FC236}">
                    <a16:creationId xmlns:a16="http://schemas.microsoft.com/office/drawing/2014/main" id="{48E929C7-1F15-5536-D221-451C9CF1AA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13091" y="4378367"/>
                <a:ext cx="358431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t" anchorCtr="0">
                <a:noAutofit/>
              </a:bodyPr>
              <a:lstStyle>
                <a:defPPr>
                  <a:defRPr lang="en-US"/>
                </a:defPPr>
                <a:lvl1pPr algn="ctr">
                  <a:spcBef>
                    <a:spcPct val="50000"/>
                  </a:spcBef>
                  <a:defRPr sz="2000" b="1" u="none">
                    <a:latin typeface="Open Sans Extrabold" pitchFamily="34" charset="0"/>
                    <a:ea typeface="Open Sans Extrabold" pitchFamily="34" charset="0"/>
                    <a:cs typeface="Open Sans Extrabold" pitchFamily="34" charset="0"/>
                  </a:defRPr>
                </a:lvl1pPr>
                <a:lvl2pPr marL="742950" indent="-285750">
                  <a:defRPr sz="3100" u="sng">
                    <a:latin typeface="Times New Roman" pitchFamily="18" charset="0"/>
                    <a:ea typeface="ＭＳ Ｐゴシック" charset="-128"/>
                  </a:defRPr>
                </a:lvl2pPr>
                <a:lvl3pPr marL="1143000" indent="-228600">
                  <a:defRPr sz="3100" u="sng">
                    <a:latin typeface="Times New Roman" pitchFamily="18" charset="0"/>
                    <a:ea typeface="ＭＳ Ｐゴシック" charset="-128"/>
                  </a:defRPr>
                </a:lvl3pPr>
                <a:lvl4pPr marL="1600200" indent="-228600">
                  <a:defRPr sz="3100" u="sng">
                    <a:latin typeface="Times New Roman" pitchFamily="18" charset="0"/>
                    <a:ea typeface="ＭＳ Ｐゴシック" charset="-128"/>
                  </a:defRPr>
                </a:lvl4pPr>
                <a:lvl5pPr marL="2057400" indent="-228600">
                  <a:defRPr sz="3100" u="sng">
                    <a:latin typeface="Times New Roman" pitchFamily="18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latin typeface="Times New Roman" pitchFamily="18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latin typeface="Times New Roman" pitchFamily="18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latin typeface="Times New Roman" pitchFamily="18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r>
                  <a:rPr lang="en-US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</a:t>
                </a:r>
              </a:p>
            </p:txBody>
          </p:sp>
          <p:grpSp>
            <p:nvGrpSpPr>
              <p:cNvPr id="16" name="Join Op">
                <a:extLst>
                  <a:ext uri="{FF2B5EF4-FFF2-40B4-BE49-F238E27FC236}">
                    <a16:creationId xmlns:a16="http://schemas.microsoft.com/office/drawing/2014/main" id="{CC87423B-C06C-96BD-D2F5-3501C3C770E2}"/>
                  </a:ext>
                </a:extLst>
              </p:cNvPr>
              <p:cNvGrpSpPr/>
              <p:nvPr/>
            </p:nvGrpSpPr>
            <p:grpSpPr>
              <a:xfrm>
                <a:off x="6910976" y="3132951"/>
                <a:ext cx="503648" cy="384482"/>
                <a:chOff x="5195472" y="2304175"/>
                <a:chExt cx="503648" cy="384482"/>
              </a:xfrm>
            </p:grpSpPr>
            <p:sp>
              <p:nvSpPr>
                <p:cNvPr id="19" name="Rectangle 18" hidden="1">
                  <a:extLst>
                    <a:ext uri="{FF2B5EF4-FFF2-40B4-BE49-F238E27FC236}">
                      <a16:creationId xmlns:a16="http://schemas.microsoft.com/office/drawing/2014/main" id="{F3DDDA03-32EF-7CBB-FD94-CA6D6D9AF60F}"/>
                    </a:ext>
                  </a:extLst>
                </p:cNvPr>
                <p:cNvSpPr/>
                <p:nvPr/>
              </p:nvSpPr>
              <p:spPr>
                <a:xfrm>
                  <a:off x="5222875" y="2352678"/>
                  <a:ext cx="121919" cy="33193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 hidden="1">
                  <a:extLst>
                    <a:ext uri="{FF2B5EF4-FFF2-40B4-BE49-F238E27FC236}">
                      <a16:creationId xmlns:a16="http://schemas.microsoft.com/office/drawing/2014/main" id="{5A451457-8C93-0DCF-A95C-DBFAE94089EC}"/>
                    </a:ext>
                  </a:extLst>
                </p:cNvPr>
                <p:cNvSpPr/>
                <p:nvPr/>
              </p:nvSpPr>
              <p:spPr>
                <a:xfrm>
                  <a:off x="5577201" y="2356721"/>
                  <a:ext cx="121919" cy="33193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Text Box 20">
                  <a:extLst>
                    <a:ext uri="{FF2B5EF4-FFF2-40B4-BE49-F238E27FC236}">
                      <a16:creationId xmlns:a16="http://schemas.microsoft.com/office/drawing/2014/main" id="{DDAC0C3D-1CC8-DED7-D004-73F1790ADE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95472" y="2304175"/>
                  <a:ext cx="482739" cy="3470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1pPr>
                  <a:lvl2pPr marL="742950" indent="-285750"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2pPr>
                  <a:lvl3pPr marL="1143000" indent="-228600"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3pPr>
                  <a:lvl4pPr marL="1600200" indent="-228600"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4pPr>
                  <a:lvl5pPr marL="2057400" indent="-228600"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4000" b="1" u="none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</a:rPr>
                    <a:t>⨝</a:t>
                  </a:r>
                </a:p>
              </p:txBody>
            </p:sp>
          </p:grpSp>
          <p:cxnSp>
            <p:nvCxnSpPr>
              <p:cNvPr id="17" name="Straight Connector 35">
                <a:extLst>
                  <a:ext uri="{FF2B5EF4-FFF2-40B4-BE49-F238E27FC236}">
                    <a16:creationId xmlns:a16="http://schemas.microsoft.com/office/drawing/2014/main" id="{EE8EA925-9539-B381-D019-8336AB857F94}"/>
                  </a:ext>
                </a:extLst>
              </p:cNvPr>
              <p:cNvCxnSpPr>
                <a:cxnSpLocks noChangeShapeType="1"/>
                <a:stCxn id="14" idx="0"/>
                <a:endCxn id="19" idx="2"/>
              </p:cNvCxnSpPr>
              <p:nvPr/>
            </p:nvCxnSpPr>
            <p:spPr bwMode="auto">
              <a:xfrm flipV="1">
                <a:off x="6656215" y="3513390"/>
                <a:ext cx="343124" cy="864977"/>
              </a:xfrm>
              <a:prstGeom prst="line">
                <a:avLst/>
              </a:prstGeom>
              <a:noFill/>
              <a:ln w="317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Straight Connector 42">
                <a:extLst>
                  <a:ext uri="{FF2B5EF4-FFF2-40B4-BE49-F238E27FC236}">
                    <a16:creationId xmlns:a16="http://schemas.microsoft.com/office/drawing/2014/main" id="{057F2BAE-2BD3-6341-16D1-53CCDED62AF2}"/>
                  </a:ext>
                </a:extLst>
              </p:cNvPr>
              <p:cNvCxnSpPr>
                <a:cxnSpLocks noChangeShapeType="1"/>
                <a:stCxn id="15" idx="0"/>
                <a:endCxn id="21" idx="2"/>
              </p:cNvCxnSpPr>
              <p:nvPr/>
            </p:nvCxnSpPr>
            <p:spPr bwMode="auto">
              <a:xfrm flipH="1" flipV="1">
                <a:off x="7353665" y="3517433"/>
                <a:ext cx="338642" cy="860934"/>
              </a:xfrm>
              <a:prstGeom prst="line">
                <a:avLst/>
              </a:prstGeom>
              <a:noFill/>
              <a:ln w="31750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467A404-0E8E-42AA-A401-AB5CF077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Probe Filter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20BFF-69DF-4387-A466-BDDAAE655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probe filter (</a:t>
            </a:r>
            <a:r>
              <a:rPr lang="en-US" dirty="0">
                <a:hlinkClick r:id="rId3"/>
              </a:rPr>
              <a:t>Bloom Filter</a:t>
            </a:r>
            <a:r>
              <a:rPr lang="en-US" dirty="0"/>
              <a:t>) as the DBMS builds the hash table on the outer table in the first phase.</a:t>
            </a:r>
          </a:p>
          <a:p>
            <a:pPr lvl="1"/>
            <a:r>
              <a:rPr lang="en-US" dirty="0"/>
              <a:t>Always check the filter before probing the hash table.</a:t>
            </a:r>
          </a:p>
          <a:p>
            <a:pPr lvl="1"/>
            <a:r>
              <a:rPr lang="en-US" dirty="0"/>
              <a:t>Faster than probing hash table because the filter fits in CPU cache.</a:t>
            </a:r>
          </a:p>
          <a:p>
            <a:endParaRPr lang="en-US" sz="1200" dirty="0"/>
          </a:p>
          <a:p>
            <a:r>
              <a:rPr lang="en-US" dirty="0"/>
              <a:t>This technique is sometimes called </a:t>
            </a:r>
            <a:r>
              <a:rPr lang="en-US" b="1" i="1" dirty="0"/>
              <a:t>sideways information passing.</a:t>
            </a:r>
          </a:p>
          <a:p>
            <a:pPr marL="0" lvl="1" indent="0">
              <a:buNone/>
            </a:pPr>
            <a:endParaRPr lang="en-US" dirty="0"/>
          </a:p>
        </p:txBody>
      </p:sp>
      <p:cxnSp>
        <p:nvCxnSpPr>
          <p:cNvPr id="36" name="Straight Connector 36">
            <a:extLst>
              <a:ext uri="{FF2B5EF4-FFF2-40B4-BE49-F238E27FC236}">
                <a16:creationId xmlns:a16="http://schemas.microsoft.com/office/drawing/2014/main" id="{553C0643-5A91-486E-911B-DA29877A8FCC}"/>
              </a:ext>
            </a:extLst>
          </p:cNvPr>
          <p:cNvCxnSpPr>
            <a:cxnSpLocks noChangeShapeType="1"/>
            <a:stCxn id="15" idx="3"/>
          </p:cNvCxnSpPr>
          <p:nvPr/>
        </p:nvCxnSpPr>
        <p:spPr bwMode="auto">
          <a:xfrm flipV="1">
            <a:off x="8001000" y="2002683"/>
            <a:ext cx="358431" cy="871735"/>
          </a:xfrm>
          <a:prstGeom prst="curvedConnector2">
            <a:avLst/>
          </a:prstGeom>
          <a:noFill/>
          <a:ln w="28575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Straight Connector 36" hidden="1">
            <a:extLst>
              <a:ext uri="{FF2B5EF4-FFF2-40B4-BE49-F238E27FC236}">
                <a16:creationId xmlns:a16="http://schemas.microsoft.com/office/drawing/2014/main" id="{52B3B745-0433-4338-B54F-D2892EC16867}"/>
              </a:ext>
            </a:extLst>
          </p:cNvPr>
          <p:cNvCxnSpPr>
            <a:cxnSpLocks noChangeShapeType="1"/>
            <a:stCxn id="9" idx="1"/>
            <a:endCxn id="30" idx="1"/>
          </p:cNvCxnSpPr>
          <p:nvPr/>
        </p:nvCxnSpPr>
        <p:spPr bwMode="auto">
          <a:xfrm flipH="1" flipV="1">
            <a:off x="5455920" y="1413510"/>
            <a:ext cx="3805327" cy="4310243"/>
          </a:xfrm>
          <a:prstGeom prst="curvedConnector5">
            <a:avLst>
              <a:gd name="adj1" fmla="val -6007"/>
              <a:gd name="adj2" fmla="val 45148"/>
              <a:gd name="adj3" fmla="val 106007"/>
            </a:avLst>
          </a:prstGeom>
          <a:noFill/>
          <a:ln w="44450" algn="ctr">
            <a:solidFill>
              <a:schemeClr val="accent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Slide Number Placeholder 3" descr=" 5">
            <a:extLst>
              <a:ext uri="{FF2B5EF4-FFF2-40B4-BE49-F238E27FC236}">
                <a16:creationId xmlns:a16="http://schemas.microsoft.com/office/drawing/2014/main" id="{02F16254-BCED-BCC1-70B3-B8EC61F58FD3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2411A1-147A-C4B7-CE20-927ABE487486}"/>
              </a:ext>
            </a:extLst>
          </p:cNvPr>
          <p:cNvGrpSpPr/>
          <p:nvPr/>
        </p:nvGrpSpPr>
        <p:grpSpPr>
          <a:xfrm>
            <a:off x="5273040" y="864870"/>
            <a:ext cx="1737360" cy="1554480"/>
            <a:chOff x="6093135" y="1754934"/>
            <a:chExt cx="1737360" cy="1554480"/>
          </a:xfrm>
        </p:grpSpPr>
        <p:sp>
          <p:nvSpPr>
            <p:cNvPr id="26" name="Rectangle 68" hidden="1">
              <a:extLst>
                <a:ext uri="{FF2B5EF4-FFF2-40B4-BE49-F238E27FC236}">
                  <a16:creationId xmlns:a16="http://schemas.microsoft.com/office/drawing/2014/main" id="{B33D6B87-5A92-7F1C-A104-B04D7A8CF1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3135" y="1754934"/>
              <a:ext cx="1737360" cy="1554480"/>
            </a:xfrm>
            <a:prstGeom prst="rect">
              <a:avLst/>
            </a:prstGeom>
            <a:solidFill>
              <a:schemeClr val="bg1"/>
            </a:solidFill>
            <a:ln w="28575" algn="ctr">
              <a:solidFill>
                <a:srgbClr val="646464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pic>
          <p:nvPicPr>
            <p:cNvPr id="30" name="Hash Table">
              <a:extLst>
                <a:ext uri="{FF2B5EF4-FFF2-40B4-BE49-F238E27FC236}">
                  <a16:creationId xmlns:a16="http://schemas.microsoft.com/office/drawing/2014/main" id="{F392B36C-59D6-4C33-9909-C8C90460B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276015" y="1885352"/>
              <a:ext cx="1371600" cy="836444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4548177-2F54-44FF-BC6F-40924D40211E}"/>
              </a:ext>
            </a:extLst>
          </p:cNvPr>
          <p:cNvGrpSpPr/>
          <p:nvPr/>
        </p:nvGrpSpPr>
        <p:grpSpPr>
          <a:xfrm>
            <a:off x="5353853" y="1962150"/>
            <a:ext cx="1517445" cy="325226"/>
            <a:chOff x="378958" y="3760867"/>
            <a:chExt cx="1517445" cy="325226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963D73D7-3EED-4C1F-966F-114627256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8958" y="3760867"/>
              <a:ext cx="320040" cy="320040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95D81D-5556-4C41-9E0F-6375A9B3C323}"/>
                </a:ext>
              </a:extLst>
            </p:cNvPr>
            <p:cNvSpPr/>
            <p:nvPr/>
          </p:nvSpPr>
          <p:spPr>
            <a:xfrm>
              <a:off x="706975" y="3801400"/>
              <a:ext cx="1189428" cy="284693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000" b="1" i="1" dirty="0">
                  <a:solidFill>
                    <a:schemeClr val="accent1"/>
                  </a:solidFill>
                  <a:latin typeface="Crimson Text" panose="02000503000000000000" pitchFamily="2" charset="0"/>
                </a:rPr>
                <a:t>Bloom Filter</a:t>
              </a:r>
            </a:p>
          </p:txBody>
        </p:sp>
      </p:grpSp>
      <p:cxnSp>
        <p:nvCxnSpPr>
          <p:cNvPr id="44" name="Straight Connector 36">
            <a:extLst>
              <a:ext uri="{FF2B5EF4-FFF2-40B4-BE49-F238E27FC236}">
                <a16:creationId xmlns:a16="http://schemas.microsoft.com/office/drawing/2014/main" id="{91C253FA-EA20-4639-BC52-9C5B3E1E1BAB}"/>
              </a:ext>
            </a:extLst>
          </p:cNvPr>
          <p:cNvCxnSpPr>
            <a:cxnSpLocks noChangeShapeType="1"/>
            <a:stCxn id="14" idx="1"/>
            <a:endCxn id="30" idx="2"/>
          </p:cNvCxnSpPr>
          <p:nvPr/>
        </p:nvCxnSpPr>
        <p:spPr bwMode="auto">
          <a:xfrm rot="10800000">
            <a:off x="6141720" y="1831732"/>
            <a:ext cx="487680" cy="1042686"/>
          </a:xfrm>
          <a:prstGeom prst="curvedConnector2">
            <a:avLst/>
          </a:prstGeom>
          <a:noFill/>
          <a:ln w="28575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Straight Connector 36">
            <a:extLst>
              <a:ext uri="{FF2B5EF4-FFF2-40B4-BE49-F238E27FC236}">
                <a16:creationId xmlns:a16="http://schemas.microsoft.com/office/drawing/2014/main" id="{496B6166-E011-4352-B361-2B4B4DBF143F}"/>
              </a:ext>
            </a:extLst>
          </p:cNvPr>
          <p:cNvCxnSpPr>
            <a:cxnSpLocks noChangeShapeType="1"/>
            <a:stCxn id="14" idx="1"/>
            <a:endCxn id="33" idx="2"/>
          </p:cNvCxnSpPr>
          <p:nvPr/>
        </p:nvCxnSpPr>
        <p:spPr bwMode="auto">
          <a:xfrm rot="10800000">
            <a:off x="6276584" y="2287376"/>
            <a:ext cx="352816" cy="587042"/>
          </a:xfrm>
          <a:prstGeom prst="curvedConnector2">
            <a:avLst/>
          </a:prstGeom>
          <a:noFill/>
          <a:ln w="28575" algn="ctr">
            <a:solidFill>
              <a:schemeClr val="accent1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23806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2.96296E-6 L 0.24827 -0.04321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13" y="-2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Line 16">
            <a:extLst>
              <a:ext uri="{FF2B5EF4-FFF2-40B4-BE49-F238E27FC236}">
                <a16:creationId xmlns:a16="http://schemas.microsoft.com/office/drawing/2014/main" id="{2AAD812D-43E1-CF24-AAF7-FCE4F7C62A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58212" y="2999750"/>
            <a:ext cx="0" cy="1828800"/>
          </a:xfrm>
          <a:prstGeom prst="line">
            <a:avLst/>
          </a:prstGeom>
          <a:ln w="12700">
            <a:solidFill>
              <a:srgbClr val="646464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>
            <a:spAutoFit/>
          </a:bodyPr>
          <a:lstStyle/>
          <a:p>
            <a:endParaRPr lang="en-US" sz="1350"/>
          </a:p>
        </p:txBody>
      </p:sp>
      <p:sp>
        <p:nvSpPr>
          <p:cNvPr id="31" name="Line 21">
            <a:extLst>
              <a:ext uri="{FF2B5EF4-FFF2-40B4-BE49-F238E27FC236}">
                <a16:creationId xmlns:a16="http://schemas.microsoft.com/office/drawing/2014/main" id="{28189F9D-49FD-A4AC-86EB-BCCF8C5CC0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73511" y="2999750"/>
            <a:ext cx="0" cy="1828800"/>
          </a:xfrm>
          <a:prstGeom prst="line">
            <a:avLst/>
          </a:prstGeom>
          <a:ln w="12700">
            <a:solidFill>
              <a:srgbClr val="646464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>
            <a:spAutoFit/>
          </a:bodyPr>
          <a:lstStyle/>
          <a:p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6EBFC-F30E-43AF-DD83-DE540F7C1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Hybrid Hash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446E0-8326-655D-A341-4EB80FADE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keys are skewed, then the DBMS keeps the hot partition in-memory and immediately perform the comparison instead of spilling it to disk.</a:t>
            </a:r>
          </a:p>
          <a:p>
            <a:pPr lvl="1"/>
            <a:r>
              <a:rPr lang="en-US" dirty="0"/>
              <a:t>Difficult to get to work correctly. Rarely done in practice.</a:t>
            </a:r>
          </a:p>
        </p:txBody>
      </p:sp>
      <p:grpSp>
        <p:nvGrpSpPr>
          <p:cNvPr id="6" name="Group 17">
            <a:extLst>
              <a:ext uri="{FF2B5EF4-FFF2-40B4-BE49-F238E27FC236}">
                <a16:creationId xmlns:a16="http://schemas.microsoft.com/office/drawing/2014/main" id="{5BDA233D-A693-E5A3-55AD-911ABA3892D9}"/>
              </a:ext>
            </a:extLst>
          </p:cNvPr>
          <p:cNvGrpSpPr>
            <a:grpSpLocks/>
          </p:cNvGrpSpPr>
          <p:nvPr/>
        </p:nvGrpSpPr>
        <p:grpSpPr bwMode="auto">
          <a:xfrm>
            <a:off x="2543304" y="3593366"/>
            <a:ext cx="429816" cy="429815"/>
            <a:chOff x="3533351" y="4521939"/>
            <a:chExt cx="571839" cy="571839"/>
          </a:xfrm>
        </p:grpSpPr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E259A4E0-9EC5-B9BA-10CC-F2F65E496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351" y="4521939"/>
              <a:ext cx="571839" cy="571839"/>
            </a:xfrm>
            <a:prstGeom prst="ellipse">
              <a:avLst/>
            </a:prstGeom>
            <a:solidFill>
              <a:schemeClr val="bg1"/>
            </a:solidFill>
            <a:ln w="82550" cmpd="dbl">
              <a:solidFill>
                <a:schemeClr val="accent1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pPr algn="ctr"/>
              <a:r>
                <a:rPr lang="en-US" b="1" i="1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h</a:t>
              </a:r>
              <a:r>
                <a:rPr lang="en-US" b="1" i="1" baseline="-25000" dirty="0">
                  <a:solidFill>
                    <a:schemeClr val="accent1"/>
                  </a:solidFill>
                  <a:latin typeface="Inconsolata" panose="00000509000000000000" pitchFamily="49" charset="0"/>
                </a:rPr>
                <a:t>1</a:t>
              </a:r>
              <a:endParaRPr lang="en-US" b="1" dirty="0">
                <a:solidFill>
                  <a:schemeClr val="accent1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8" name="Rectangle 2" hidden="1">
              <a:extLst>
                <a:ext uri="{FF2B5EF4-FFF2-40B4-BE49-F238E27FC236}">
                  <a16:creationId xmlns:a16="http://schemas.microsoft.com/office/drawing/2014/main" id="{1D156FE4-A088-D92C-50C6-7318E4314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6688" y="4546318"/>
              <a:ext cx="245771" cy="39923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en-US" sz="1350" b="1" dirty="0">
                <a:solidFill>
                  <a:schemeClr val="accent1"/>
                </a:solidFill>
                <a:latin typeface="Inconsolata" panose="00000509000000000000" pitchFamily="49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57714DC-D0FB-0CF6-1DD3-5B0F73248055}"/>
              </a:ext>
            </a:extLst>
          </p:cNvPr>
          <p:cNvGrpSpPr/>
          <p:nvPr/>
        </p:nvGrpSpPr>
        <p:grpSpPr>
          <a:xfrm>
            <a:off x="3433892" y="3182560"/>
            <a:ext cx="500063" cy="1240710"/>
            <a:chOff x="4070292" y="3301524"/>
            <a:chExt cx="500063" cy="12407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812A2BD-E1A1-D97A-DA58-0FA6753F33BA}"/>
                </a:ext>
              </a:extLst>
            </p:cNvPr>
            <p:cNvSpPr/>
            <p:nvPr/>
          </p:nvSpPr>
          <p:spPr bwMode="auto">
            <a:xfrm>
              <a:off x="4070292" y="3301524"/>
              <a:ext cx="500063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52E2A0-DAAA-3D1C-2A62-9E0093CC875C}"/>
                </a:ext>
              </a:extLst>
            </p:cNvPr>
            <p:cNvSpPr/>
            <p:nvPr/>
          </p:nvSpPr>
          <p:spPr bwMode="auto">
            <a:xfrm>
              <a:off x="4070292" y="3573968"/>
              <a:ext cx="500063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A61970-AEE0-4ED7-726E-D95434A38E7A}"/>
                </a:ext>
              </a:extLst>
            </p:cNvPr>
            <p:cNvSpPr/>
            <p:nvPr/>
          </p:nvSpPr>
          <p:spPr bwMode="auto">
            <a:xfrm>
              <a:off x="4070292" y="3846412"/>
              <a:ext cx="500063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0F8443-D44C-D4E9-C5C4-4E8833552DBE}"/>
                </a:ext>
              </a:extLst>
            </p:cNvPr>
            <p:cNvSpPr/>
            <p:nvPr/>
          </p:nvSpPr>
          <p:spPr bwMode="auto">
            <a:xfrm>
              <a:off x="4070292" y="4313634"/>
              <a:ext cx="500063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 dirty="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 dirty="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D3DC784A-900D-447E-FF92-DBD3EFE32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334" y="4118856"/>
              <a:ext cx="243978" cy="150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/>
            <a:p>
              <a:pPr algn="ctr"/>
              <a:r>
                <a:rPr lang="en-US" sz="1400" dirty="0">
                  <a:solidFill>
                    <a:srgbClr val="101010"/>
                  </a:solidFill>
                  <a:latin typeface="Inconsolata" panose="00000509000000000000" pitchFamily="49" charset="0"/>
                </a:rPr>
                <a:t>⋮</a:t>
              </a:r>
            </a:p>
          </p:txBody>
        </p:sp>
      </p:grpSp>
      <p:sp>
        <p:nvSpPr>
          <p:cNvPr id="17" name="Oval 7">
            <a:extLst>
              <a:ext uri="{FF2B5EF4-FFF2-40B4-BE49-F238E27FC236}">
                <a16:creationId xmlns:a16="http://schemas.microsoft.com/office/drawing/2014/main" id="{696B2B0C-0CC9-980C-B9E7-A68A0BC88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199" y="3593366"/>
            <a:ext cx="428625" cy="429815"/>
          </a:xfrm>
          <a:prstGeom prst="ellipse">
            <a:avLst/>
          </a:prstGeom>
          <a:solidFill>
            <a:schemeClr val="bg1"/>
          </a:solidFill>
          <a:ln w="82550" cmpd="dbl">
            <a:solidFill>
              <a:schemeClr val="accent1"/>
            </a:solidFill>
            <a:round/>
            <a:headEnd type="none" w="sm" len="sm"/>
            <a:tailEnd type="triangle" w="med" len="med"/>
          </a:ln>
        </p:spPr>
        <p:txBody>
          <a:bodyPr wrap="none" anchor="ctr"/>
          <a:lstStyle/>
          <a:p>
            <a:pPr algn="ctr"/>
            <a:r>
              <a:rPr lang="en-US" b="1" i="1" dirty="0">
                <a:solidFill>
                  <a:schemeClr val="accent1"/>
                </a:solidFill>
                <a:latin typeface="Inconsolata" panose="00000509000000000000" pitchFamily="49" charset="0"/>
              </a:rPr>
              <a:t>h</a:t>
            </a:r>
            <a:r>
              <a:rPr lang="en-US" b="1" i="1" baseline="-25000" dirty="0">
                <a:solidFill>
                  <a:schemeClr val="accent1"/>
                </a:solidFill>
                <a:latin typeface="Inconsolata" panose="00000509000000000000" pitchFamily="49" charset="0"/>
              </a:rPr>
              <a:t>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041248A-8DD5-10A6-8429-7720460A788D}"/>
              </a:ext>
            </a:extLst>
          </p:cNvPr>
          <p:cNvGrpSpPr/>
          <p:nvPr/>
        </p:nvGrpSpPr>
        <p:grpSpPr>
          <a:xfrm>
            <a:off x="4818917" y="3182560"/>
            <a:ext cx="788414" cy="1240710"/>
            <a:chOff x="3926117" y="3301524"/>
            <a:chExt cx="788414" cy="124071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77168B-9E68-3669-4495-F1C863D71E8E}"/>
                </a:ext>
              </a:extLst>
            </p:cNvPr>
            <p:cNvSpPr/>
            <p:nvPr/>
          </p:nvSpPr>
          <p:spPr bwMode="auto">
            <a:xfrm>
              <a:off x="3926117" y="3301524"/>
              <a:ext cx="788414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0DA6A0-A3C6-F23C-D210-F4AEB4046820}"/>
                </a:ext>
              </a:extLst>
            </p:cNvPr>
            <p:cNvSpPr/>
            <p:nvPr/>
          </p:nvSpPr>
          <p:spPr bwMode="auto">
            <a:xfrm>
              <a:off x="3926117" y="3573968"/>
              <a:ext cx="788414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15025B0-648D-CD02-D7D6-F77FA9D1B036}"/>
                </a:ext>
              </a:extLst>
            </p:cNvPr>
            <p:cNvSpPr/>
            <p:nvPr/>
          </p:nvSpPr>
          <p:spPr bwMode="auto">
            <a:xfrm>
              <a:off x="3926117" y="3846412"/>
              <a:ext cx="788414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80E7507-DFD8-A026-4EE6-2E0405501E88}"/>
                </a:ext>
              </a:extLst>
            </p:cNvPr>
            <p:cNvSpPr/>
            <p:nvPr/>
          </p:nvSpPr>
          <p:spPr bwMode="auto">
            <a:xfrm>
              <a:off x="3926117" y="4313634"/>
              <a:ext cx="788414" cy="2286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lIns="45720" rIns="45720" anchor="t" anchorCtr="0"/>
            <a:lstStyle/>
            <a:p>
              <a:endParaRPr lang="en-US" sz="1400" dirty="0">
                <a:solidFill>
                  <a:srgbClr val="101010"/>
                </a:solidFill>
                <a:latin typeface="Inconsolata" panose="00000509000000000000" pitchFamily="49" charset="0"/>
              </a:endParaRPr>
            </a:p>
            <a:p>
              <a:endParaRPr lang="en-US" sz="1400" dirty="0">
                <a:solidFill>
                  <a:srgbClr val="101010"/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4505BCF4-7CD2-C132-ABFE-5D36EA62B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334" y="4118856"/>
              <a:ext cx="243978" cy="1509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/>
            <a:p>
              <a:pPr algn="ctr"/>
              <a:r>
                <a:rPr lang="en-US" sz="1400" dirty="0">
                  <a:solidFill>
                    <a:srgbClr val="101010"/>
                  </a:solidFill>
                  <a:latin typeface="Inconsolata" panose="00000509000000000000" pitchFamily="49" charset="0"/>
                </a:rPr>
                <a:t>⋮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D75041D-2A3A-37A4-EEBB-B614E897A4EB}"/>
              </a:ext>
            </a:extLst>
          </p:cNvPr>
          <p:cNvSpPr txBox="1"/>
          <p:nvPr/>
        </p:nvSpPr>
        <p:spPr>
          <a:xfrm>
            <a:off x="4296471" y="3136819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Inconsolata" panose="00000509000000000000" pitchFamily="49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D894F3-88DE-1C48-481C-BB240F931ECE}"/>
              </a:ext>
            </a:extLst>
          </p:cNvPr>
          <p:cNvSpPr txBox="1"/>
          <p:nvPr/>
        </p:nvSpPr>
        <p:spPr>
          <a:xfrm>
            <a:off x="4296471" y="3394689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Inconsolata" panose="00000509000000000000" pitchFamily="49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426BDE-1CC9-41CC-8A48-83D463BA6373}"/>
              </a:ext>
            </a:extLst>
          </p:cNvPr>
          <p:cNvSpPr txBox="1"/>
          <p:nvPr/>
        </p:nvSpPr>
        <p:spPr>
          <a:xfrm>
            <a:off x="4296471" y="3655415"/>
            <a:ext cx="128240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Inconsolata" panose="00000509000000000000" pitchFamily="49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EB2763-8F09-8212-4A1A-11EEADBF4569}"/>
              </a:ext>
            </a:extLst>
          </p:cNvPr>
          <p:cNvSpPr txBox="1"/>
          <p:nvPr/>
        </p:nvSpPr>
        <p:spPr>
          <a:xfrm>
            <a:off x="4168231" y="4115493"/>
            <a:ext cx="384721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2000" b="1" i="1" dirty="0">
                <a:solidFill>
                  <a:schemeClr val="accent1"/>
                </a:solidFill>
                <a:latin typeface="Inconsolata" panose="00000509000000000000" pitchFamily="49" charset="0"/>
              </a:rPr>
              <a:t>max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B736F5-5D7F-838A-F827-457D49F6DDF5}"/>
              </a:ext>
            </a:extLst>
          </p:cNvPr>
          <p:cNvCxnSpPr>
            <a:cxnSpLocks noChangeShapeType="1"/>
            <a:stCxn id="17" idx="2"/>
            <a:endCxn id="19" idx="3"/>
          </p:cNvCxnSpPr>
          <p:nvPr/>
        </p:nvCxnSpPr>
        <p:spPr bwMode="auto">
          <a:xfrm flipH="1" flipV="1">
            <a:off x="5607331" y="3296860"/>
            <a:ext cx="451868" cy="5114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6D022B-5D35-3A63-8BE1-7FFF2A3BE195}"/>
              </a:ext>
            </a:extLst>
          </p:cNvPr>
          <p:cNvCxnSpPr>
            <a:cxnSpLocks noChangeShapeType="1"/>
            <a:stCxn id="7" idx="6"/>
            <a:endCxn id="10" idx="1"/>
          </p:cNvCxnSpPr>
          <p:nvPr/>
        </p:nvCxnSpPr>
        <p:spPr bwMode="auto">
          <a:xfrm flipV="1">
            <a:off x="2973120" y="3296860"/>
            <a:ext cx="460772" cy="51141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oval" w="sm" len="sm"/>
            <a:tailEnd type="triangle" w="med" len="med"/>
          </a:ln>
          <a:effectLst/>
        </p:spPr>
      </p:cxnSp>
      <p:grpSp>
        <p:nvGrpSpPr>
          <p:cNvPr id="38" name="TABLE-R">
            <a:extLst>
              <a:ext uri="{FF2B5EF4-FFF2-40B4-BE49-F238E27FC236}">
                <a16:creationId xmlns:a16="http://schemas.microsoft.com/office/drawing/2014/main" id="{11924E5A-D2C1-17BF-E4D9-0C85CACD989A}"/>
              </a:ext>
            </a:extLst>
          </p:cNvPr>
          <p:cNvGrpSpPr/>
          <p:nvPr/>
        </p:nvGrpSpPr>
        <p:grpSpPr>
          <a:xfrm>
            <a:off x="1243826" y="3217280"/>
            <a:ext cx="1095504" cy="1251426"/>
            <a:chOff x="1318772" y="3403414"/>
            <a:chExt cx="1095504" cy="125142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E4AC70E-FCE4-A38E-6D41-B79B0E954371}"/>
                </a:ext>
              </a:extLst>
            </p:cNvPr>
            <p:cNvGrpSpPr/>
            <p:nvPr/>
          </p:nvGrpSpPr>
          <p:grpSpPr>
            <a:xfrm>
              <a:off x="1318772" y="3403414"/>
              <a:ext cx="1095504" cy="182880"/>
              <a:chOff x="1072154" y="3469483"/>
              <a:chExt cx="1095504" cy="182880"/>
            </a:xfrm>
          </p:grpSpPr>
          <p:sp>
            <p:nvSpPr>
              <p:cNvPr id="58" name="Rectangle 4">
                <a:extLst>
                  <a:ext uri="{FF2B5EF4-FFF2-40B4-BE49-F238E27FC236}">
                    <a16:creationId xmlns:a16="http://schemas.microsoft.com/office/drawing/2014/main" id="{C414FB77-0A75-71A3-86B0-91A46E24B3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59" name="Rectangle 4">
                <a:extLst>
                  <a:ext uri="{FF2B5EF4-FFF2-40B4-BE49-F238E27FC236}">
                    <a16:creationId xmlns:a16="http://schemas.microsoft.com/office/drawing/2014/main" id="{AF5C1C74-2135-9FC9-4DD1-9BABCD56B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791F166-9126-86D1-1D20-639B929E6355}"/>
                </a:ext>
              </a:extLst>
            </p:cNvPr>
            <p:cNvGrpSpPr/>
            <p:nvPr/>
          </p:nvGrpSpPr>
          <p:grpSpPr>
            <a:xfrm>
              <a:off x="1318772" y="3581505"/>
              <a:ext cx="1095504" cy="182880"/>
              <a:chOff x="1072154" y="3469483"/>
              <a:chExt cx="1095504" cy="182880"/>
            </a:xfrm>
          </p:grpSpPr>
          <p:sp>
            <p:nvSpPr>
              <p:cNvPr id="56" name="Rectangle 4">
                <a:extLst>
                  <a:ext uri="{FF2B5EF4-FFF2-40B4-BE49-F238E27FC236}">
                    <a16:creationId xmlns:a16="http://schemas.microsoft.com/office/drawing/2014/main" id="{3041A700-DFB7-054B-461F-B4AA666A4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57" name="Rectangle 4">
                <a:extLst>
                  <a:ext uri="{FF2B5EF4-FFF2-40B4-BE49-F238E27FC236}">
                    <a16:creationId xmlns:a16="http://schemas.microsoft.com/office/drawing/2014/main" id="{3DC4EBFD-B484-ED19-BE6A-588F93202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3FE4438-8CA1-7788-0AF0-4E09C3BC8A31}"/>
                </a:ext>
              </a:extLst>
            </p:cNvPr>
            <p:cNvGrpSpPr/>
            <p:nvPr/>
          </p:nvGrpSpPr>
          <p:grpSpPr>
            <a:xfrm>
              <a:off x="1318772" y="3759596"/>
              <a:ext cx="1095504" cy="182880"/>
              <a:chOff x="1072154" y="3469483"/>
              <a:chExt cx="1095504" cy="182880"/>
            </a:xfrm>
          </p:grpSpPr>
          <p:sp>
            <p:nvSpPr>
              <p:cNvPr id="54" name="Rectangle 4">
                <a:extLst>
                  <a:ext uri="{FF2B5EF4-FFF2-40B4-BE49-F238E27FC236}">
                    <a16:creationId xmlns:a16="http://schemas.microsoft.com/office/drawing/2014/main" id="{3722CF20-50DE-16A9-C801-8ECF096C0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55" name="Rectangle 4">
                <a:extLst>
                  <a:ext uri="{FF2B5EF4-FFF2-40B4-BE49-F238E27FC236}">
                    <a16:creationId xmlns:a16="http://schemas.microsoft.com/office/drawing/2014/main" id="{A654B4A0-579F-5E0A-89EC-3F267EEEC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3CE11A9-B3AB-524C-9DD5-A23A12B14BE5}"/>
                </a:ext>
              </a:extLst>
            </p:cNvPr>
            <p:cNvGrpSpPr/>
            <p:nvPr/>
          </p:nvGrpSpPr>
          <p:grpSpPr>
            <a:xfrm>
              <a:off x="1318772" y="3937687"/>
              <a:ext cx="1095504" cy="182880"/>
              <a:chOff x="1072154" y="3469483"/>
              <a:chExt cx="1095504" cy="182880"/>
            </a:xfrm>
          </p:grpSpPr>
          <p:sp>
            <p:nvSpPr>
              <p:cNvPr id="52" name="Rectangle 4">
                <a:extLst>
                  <a:ext uri="{FF2B5EF4-FFF2-40B4-BE49-F238E27FC236}">
                    <a16:creationId xmlns:a16="http://schemas.microsoft.com/office/drawing/2014/main" id="{8FA63E1F-BE28-4FE7-84C5-3624E2272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53" name="Rectangle 4">
                <a:extLst>
                  <a:ext uri="{FF2B5EF4-FFF2-40B4-BE49-F238E27FC236}">
                    <a16:creationId xmlns:a16="http://schemas.microsoft.com/office/drawing/2014/main" id="{E931F61E-06F2-9572-E34B-B257BC46E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C5A307F-BC6F-8EB6-AFEB-A34CF3A4A593}"/>
                </a:ext>
              </a:extLst>
            </p:cNvPr>
            <p:cNvGrpSpPr/>
            <p:nvPr/>
          </p:nvGrpSpPr>
          <p:grpSpPr>
            <a:xfrm>
              <a:off x="1318772" y="4115778"/>
              <a:ext cx="1095504" cy="182880"/>
              <a:chOff x="1072154" y="3469483"/>
              <a:chExt cx="1095504" cy="182880"/>
            </a:xfrm>
          </p:grpSpPr>
          <p:sp>
            <p:nvSpPr>
              <p:cNvPr id="50" name="Rectangle 4">
                <a:extLst>
                  <a:ext uri="{FF2B5EF4-FFF2-40B4-BE49-F238E27FC236}">
                    <a16:creationId xmlns:a16="http://schemas.microsoft.com/office/drawing/2014/main" id="{7408D82F-ABB7-FAC9-2878-E9A47594E6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51" name="Rectangle 4">
                <a:extLst>
                  <a:ext uri="{FF2B5EF4-FFF2-40B4-BE49-F238E27FC236}">
                    <a16:creationId xmlns:a16="http://schemas.microsoft.com/office/drawing/2014/main" id="{2A09BAE1-B0A1-7490-0557-6C3CF9E4C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6B549262-3BFC-C961-FA57-C3C7EEF90E15}"/>
                </a:ext>
              </a:extLst>
            </p:cNvPr>
            <p:cNvGrpSpPr/>
            <p:nvPr/>
          </p:nvGrpSpPr>
          <p:grpSpPr>
            <a:xfrm>
              <a:off x="1318772" y="4293870"/>
              <a:ext cx="1095504" cy="182880"/>
              <a:chOff x="1072154" y="3469483"/>
              <a:chExt cx="1095504" cy="182880"/>
            </a:xfrm>
          </p:grpSpPr>
          <p:sp>
            <p:nvSpPr>
              <p:cNvPr id="48" name="Rectangle 4">
                <a:extLst>
                  <a:ext uri="{FF2B5EF4-FFF2-40B4-BE49-F238E27FC236}">
                    <a16:creationId xmlns:a16="http://schemas.microsoft.com/office/drawing/2014/main" id="{B3B42515-D772-945F-7F86-953C6CB78B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49" name="Rectangle 4">
                <a:extLst>
                  <a:ext uri="{FF2B5EF4-FFF2-40B4-BE49-F238E27FC236}">
                    <a16:creationId xmlns:a16="http://schemas.microsoft.com/office/drawing/2014/main" id="{098DB5A0-C0BF-3F5C-F133-4BF2E7B2E6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F32FB5-F09A-39BC-3D7A-0D79C73685EC}"/>
                </a:ext>
              </a:extLst>
            </p:cNvPr>
            <p:cNvGrpSpPr/>
            <p:nvPr/>
          </p:nvGrpSpPr>
          <p:grpSpPr>
            <a:xfrm>
              <a:off x="1318772" y="4471960"/>
              <a:ext cx="1095504" cy="182880"/>
              <a:chOff x="1072154" y="3469483"/>
              <a:chExt cx="1095504" cy="182880"/>
            </a:xfrm>
          </p:grpSpPr>
          <p:sp>
            <p:nvSpPr>
              <p:cNvPr id="46" name="Rectangle 4">
                <a:extLst>
                  <a:ext uri="{FF2B5EF4-FFF2-40B4-BE49-F238E27FC236}">
                    <a16:creationId xmlns:a16="http://schemas.microsoft.com/office/drawing/2014/main" id="{D4B40367-A126-735E-9A52-19585455E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2154" y="3469483"/>
                <a:ext cx="18288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  <p:sp>
            <p:nvSpPr>
              <p:cNvPr id="47" name="Rectangle 4">
                <a:extLst>
                  <a:ext uri="{FF2B5EF4-FFF2-40B4-BE49-F238E27FC236}">
                    <a16:creationId xmlns:a16="http://schemas.microsoft.com/office/drawing/2014/main" id="{B60FBCF2-DB6F-5BEC-67EE-AFCF8A334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3258" y="3469483"/>
                <a:ext cx="91440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 cap="flat" cmpd="sng" algn="ctr">
                <a:solidFill>
                  <a:srgbClr val="646464"/>
                </a:solidFill>
                <a:prstDash val="solid"/>
                <a:round/>
                <a:headEnd type="none" w="sm" len="sm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 sz="1350">
                  <a:latin typeface="Times New Roman" pitchFamily="-112" charset="0"/>
                </a:endParaRPr>
              </a:p>
            </p:txBody>
          </p:sp>
        </p:grpSp>
      </p:grpSp>
      <p:sp>
        <p:nvSpPr>
          <p:cNvPr id="60" name="Text Box 10">
            <a:extLst>
              <a:ext uri="{FF2B5EF4-FFF2-40B4-BE49-F238E27FC236}">
                <a16:creationId xmlns:a16="http://schemas.microsoft.com/office/drawing/2014/main" id="{3D7249D6-F911-F063-86A7-BB3E89E58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877188"/>
            <a:ext cx="1282402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R(</a:t>
            </a:r>
            <a:r>
              <a:rPr lang="en-US" dirty="0" err="1">
                <a:solidFill>
                  <a:schemeClr val="accent1"/>
                </a:solidFill>
              </a:rPr>
              <a:t>id,name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61" name="Text Box 10">
            <a:extLst>
              <a:ext uri="{FF2B5EF4-FFF2-40B4-BE49-F238E27FC236}">
                <a16:creationId xmlns:a16="http://schemas.microsoft.com/office/drawing/2014/main" id="{735F206C-2000-D30D-31F2-CD55B8A8D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6716" y="2877188"/>
            <a:ext cx="2180084" cy="307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chemeClr val="accent2"/>
                </a:solidFill>
                <a:latin typeface="Inconsolata" panose="00000509000000000000" pitchFamily="49" charset="0"/>
              </a:defRPr>
            </a:lvl1pPr>
            <a:lvl2pPr marL="742950" indent="-28575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S(</a:t>
            </a:r>
            <a:r>
              <a:rPr lang="en-US" dirty="0" err="1">
                <a:solidFill>
                  <a:schemeClr val="accent1"/>
                </a:solidFill>
              </a:rPr>
              <a:t>id,value,cdate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grpSp>
        <p:nvGrpSpPr>
          <p:cNvPr id="62" name="TABLE-S">
            <a:extLst>
              <a:ext uri="{FF2B5EF4-FFF2-40B4-BE49-F238E27FC236}">
                <a16:creationId xmlns:a16="http://schemas.microsoft.com/office/drawing/2014/main" id="{A7ABC221-6462-E83C-A09C-C66344CD64D4}"/>
              </a:ext>
            </a:extLst>
          </p:cNvPr>
          <p:cNvGrpSpPr/>
          <p:nvPr/>
        </p:nvGrpSpPr>
        <p:grpSpPr>
          <a:xfrm>
            <a:off x="6729854" y="3217280"/>
            <a:ext cx="1552704" cy="1792870"/>
            <a:chOff x="5954872" y="3030160"/>
            <a:chExt cx="1552704" cy="1792870"/>
          </a:xfrm>
        </p:grpSpPr>
        <p:sp>
          <p:nvSpPr>
            <p:cNvPr id="63" name="Rectangle 4">
              <a:extLst>
                <a:ext uri="{FF2B5EF4-FFF2-40B4-BE49-F238E27FC236}">
                  <a16:creationId xmlns:a16="http://schemas.microsoft.com/office/drawing/2014/main" id="{DE1704B1-77F4-DAD9-958B-6A5C15D9D8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3030160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64" name="Rectangle 4">
              <a:extLst>
                <a:ext uri="{FF2B5EF4-FFF2-40B4-BE49-F238E27FC236}">
                  <a16:creationId xmlns:a16="http://schemas.microsoft.com/office/drawing/2014/main" id="{AA68FB83-CD4F-B318-F73B-EC87641B2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030160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65" name="Rectangle 4">
              <a:extLst>
                <a:ext uri="{FF2B5EF4-FFF2-40B4-BE49-F238E27FC236}">
                  <a16:creationId xmlns:a16="http://schemas.microsoft.com/office/drawing/2014/main" id="{08583850-69F3-5C7E-C306-AC7C236A7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3208251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66" name="Rectangle 4">
              <a:extLst>
                <a:ext uri="{FF2B5EF4-FFF2-40B4-BE49-F238E27FC236}">
                  <a16:creationId xmlns:a16="http://schemas.microsoft.com/office/drawing/2014/main" id="{4BA036F6-32F0-6D32-FF6A-79A9746DA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208251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Times New Roman" pitchFamily="-112" charset="0"/>
              </a:endParaRPr>
            </a:p>
          </p:txBody>
        </p:sp>
        <p:sp>
          <p:nvSpPr>
            <p:cNvPr id="67" name="Rectangle 4">
              <a:extLst>
                <a:ext uri="{FF2B5EF4-FFF2-40B4-BE49-F238E27FC236}">
                  <a16:creationId xmlns:a16="http://schemas.microsoft.com/office/drawing/2014/main" id="{CDA55468-A447-47BE-7764-60AE95493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3386342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68" name="Rectangle 4">
              <a:extLst>
                <a:ext uri="{FF2B5EF4-FFF2-40B4-BE49-F238E27FC236}">
                  <a16:creationId xmlns:a16="http://schemas.microsoft.com/office/drawing/2014/main" id="{49E198C6-8001-F121-2AEF-07B079169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386342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69" name="Rectangle 4">
              <a:extLst>
                <a:ext uri="{FF2B5EF4-FFF2-40B4-BE49-F238E27FC236}">
                  <a16:creationId xmlns:a16="http://schemas.microsoft.com/office/drawing/2014/main" id="{EC762FF4-C881-83B2-D4D8-5DA6C4B98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3564433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70" name="Rectangle 4">
              <a:extLst>
                <a:ext uri="{FF2B5EF4-FFF2-40B4-BE49-F238E27FC236}">
                  <a16:creationId xmlns:a16="http://schemas.microsoft.com/office/drawing/2014/main" id="{6DEA826F-8B8F-B0F8-EB99-CA5981050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564433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71" name="Rectangle 4">
              <a:extLst>
                <a:ext uri="{FF2B5EF4-FFF2-40B4-BE49-F238E27FC236}">
                  <a16:creationId xmlns:a16="http://schemas.microsoft.com/office/drawing/2014/main" id="{0F18BED7-08E8-DCC3-A9A9-71793155C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3030160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72" name="Rectangle 4">
              <a:extLst>
                <a:ext uri="{FF2B5EF4-FFF2-40B4-BE49-F238E27FC236}">
                  <a16:creationId xmlns:a16="http://schemas.microsoft.com/office/drawing/2014/main" id="{843DE84E-3648-DFB8-2E96-E9D34A3CC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3208251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73" name="Rectangle 4">
              <a:extLst>
                <a:ext uri="{FF2B5EF4-FFF2-40B4-BE49-F238E27FC236}">
                  <a16:creationId xmlns:a16="http://schemas.microsoft.com/office/drawing/2014/main" id="{EF4BB2B9-FBCC-8708-C4D7-B02A91077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3386342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74" name="Rectangle 4">
              <a:extLst>
                <a:ext uri="{FF2B5EF4-FFF2-40B4-BE49-F238E27FC236}">
                  <a16:creationId xmlns:a16="http://schemas.microsoft.com/office/drawing/2014/main" id="{D22F5AB2-9DE6-5574-5D81-D35F172A3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3564433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9323F50-DE9C-B8A8-C7B4-BB6E58ED7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3749002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76" name="Rectangle 4">
              <a:extLst>
                <a:ext uri="{FF2B5EF4-FFF2-40B4-BE49-F238E27FC236}">
                  <a16:creationId xmlns:a16="http://schemas.microsoft.com/office/drawing/2014/main" id="{8630D2D3-E319-7D31-8457-E736411D9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749002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77" name="Rectangle 4">
              <a:extLst>
                <a:ext uri="{FF2B5EF4-FFF2-40B4-BE49-F238E27FC236}">
                  <a16:creationId xmlns:a16="http://schemas.microsoft.com/office/drawing/2014/main" id="{4EAB9702-574A-2595-2493-0673D690F8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3927093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78" name="Rectangle 4">
              <a:extLst>
                <a:ext uri="{FF2B5EF4-FFF2-40B4-BE49-F238E27FC236}">
                  <a16:creationId xmlns:a16="http://schemas.microsoft.com/office/drawing/2014/main" id="{E1A46947-9D6E-A955-16B6-D1CF16B17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927093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 dirty="0">
                <a:latin typeface="Times New Roman" pitchFamily="-112" charset="0"/>
              </a:endParaRPr>
            </a:p>
          </p:txBody>
        </p:sp>
        <p:sp>
          <p:nvSpPr>
            <p:cNvPr id="79" name="Rectangle 4">
              <a:extLst>
                <a:ext uri="{FF2B5EF4-FFF2-40B4-BE49-F238E27FC236}">
                  <a16:creationId xmlns:a16="http://schemas.microsoft.com/office/drawing/2014/main" id="{4CC89284-A591-7797-0989-DF11B6A6C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4105184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0" name="Rectangle 4">
              <a:extLst>
                <a:ext uri="{FF2B5EF4-FFF2-40B4-BE49-F238E27FC236}">
                  <a16:creationId xmlns:a16="http://schemas.microsoft.com/office/drawing/2014/main" id="{5D666CDD-BD8D-8F86-D04C-4FB499D2C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105184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1" name="Rectangle 4">
              <a:extLst>
                <a:ext uri="{FF2B5EF4-FFF2-40B4-BE49-F238E27FC236}">
                  <a16:creationId xmlns:a16="http://schemas.microsoft.com/office/drawing/2014/main" id="{E315C70B-845D-19B9-4DC4-6889010B2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4283275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2" name="Rectangle 4">
              <a:extLst>
                <a:ext uri="{FF2B5EF4-FFF2-40B4-BE49-F238E27FC236}">
                  <a16:creationId xmlns:a16="http://schemas.microsoft.com/office/drawing/2014/main" id="{5A53B7D5-894B-EC2F-3D76-BA5497CD04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283275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3" name="Rectangle 4">
              <a:extLst>
                <a:ext uri="{FF2B5EF4-FFF2-40B4-BE49-F238E27FC236}">
                  <a16:creationId xmlns:a16="http://schemas.microsoft.com/office/drawing/2014/main" id="{255B4F1A-37DF-9014-B017-CD6786468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3749002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4" name="Rectangle 4">
              <a:extLst>
                <a:ext uri="{FF2B5EF4-FFF2-40B4-BE49-F238E27FC236}">
                  <a16:creationId xmlns:a16="http://schemas.microsoft.com/office/drawing/2014/main" id="{1059A4DD-4D29-0F80-6332-EB305218E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3927093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5" name="Rectangle 4">
              <a:extLst>
                <a:ext uri="{FF2B5EF4-FFF2-40B4-BE49-F238E27FC236}">
                  <a16:creationId xmlns:a16="http://schemas.microsoft.com/office/drawing/2014/main" id="{25B5C509-9709-2401-2CF5-AA1C8B5DB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4105184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6" name="Rectangle 4">
              <a:extLst>
                <a:ext uri="{FF2B5EF4-FFF2-40B4-BE49-F238E27FC236}">
                  <a16:creationId xmlns:a16="http://schemas.microsoft.com/office/drawing/2014/main" id="{C2479E81-D5E7-B786-998C-DBD15BD0C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4283275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7" name="Rectangle 4">
              <a:extLst>
                <a:ext uri="{FF2B5EF4-FFF2-40B4-BE49-F238E27FC236}">
                  <a16:creationId xmlns:a16="http://schemas.microsoft.com/office/drawing/2014/main" id="{1251F869-63D6-A30B-3F9E-9D8D31F8D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4462059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8" name="Rectangle 4">
              <a:extLst>
                <a:ext uri="{FF2B5EF4-FFF2-40B4-BE49-F238E27FC236}">
                  <a16:creationId xmlns:a16="http://schemas.microsoft.com/office/drawing/2014/main" id="{FCACB1DF-4FFE-8737-9CB6-E61A37C73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462059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89" name="Rectangle 4">
              <a:extLst>
                <a:ext uri="{FF2B5EF4-FFF2-40B4-BE49-F238E27FC236}">
                  <a16:creationId xmlns:a16="http://schemas.microsoft.com/office/drawing/2014/main" id="{FE61ECAB-1285-A94F-DA0E-6BB735D94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72" y="4640150"/>
              <a:ext cx="18288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90" name="Rectangle 4">
              <a:extLst>
                <a:ext uri="{FF2B5EF4-FFF2-40B4-BE49-F238E27FC236}">
                  <a16:creationId xmlns:a16="http://schemas.microsoft.com/office/drawing/2014/main" id="{A2EDE115-4D50-B0AA-EE1A-DF2C5453B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4640150"/>
              <a:ext cx="954376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91" name="Rectangle 4">
              <a:extLst>
                <a:ext uri="{FF2B5EF4-FFF2-40B4-BE49-F238E27FC236}">
                  <a16:creationId xmlns:a16="http://schemas.microsoft.com/office/drawing/2014/main" id="{15E45F98-D5A8-F201-9D9F-0262179EA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4462059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  <p:sp>
          <p:nvSpPr>
            <p:cNvPr id="92" name="Rectangle 4">
              <a:extLst>
                <a:ext uri="{FF2B5EF4-FFF2-40B4-BE49-F238E27FC236}">
                  <a16:creationId xmlns:a16="http://schemas.microsoft.com/office/drawing/2014/main" id="{A5D8E6AB-1EC6-8CCB-9704-64E6A4EF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986" y="4640150"/>
              <a:ext cx="420213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 cap="flat" cmpd="sng" algn="ctr">
              <a:solidFill>
                <a:srgbClr val="646464"/>
              </a:solidFill>
              <a:prstDash val="solid"/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1350">
                <a:latin typeface="Times New Roman" pitchFamily="-112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478A57E-8A7C-00C2-85DD-11830FF5C9D4}"/>
              </a:ext>
            </a:extLst>
          </p:cNvPr>
          <p:cNvGrpSpPr/>
          <p:nvPr/>
        </p:nvGrpSpPr>
        <p:grpSpPr>
          <a:xfrm>
            <a:off x="3433892" y="2867242"/>
            <a:ext cx="2172389" cy="543917"/>
            <a:chOff x="3433892" y="2867242"/>
            <a:chExt cx="2172389" cy="543917"/>
          </a:xfrm>
        </p:grpSpPr>
        <p:sp>
          <p:nvSpPr>
            <p:cNvPr id="29" name="Highlight Box">
              <a:extLst>
                <a:ext uri="{FF2B5EF4-FFF2-40B4-BE49-F238E27FC236}">
                  <a16:creationId xmlns:a16="http://schemas.microsoft.com/office/drawing/2014/main" id="{584C8ED4-A1D7-71B5-6714-A2E43B5E74D1}"/>
                </a:ext>
              </a:extLst>
            </p:cNvPr>
            <p:cNvSpPr/>
            <p:nvPr/>
          </p:nvSpPr>
          <p:spPr>
            <a:xfrm>
              <a:off x="3433892" y="3182558"/>
              <a:ext cx="2172389" cy="228601"/>
            </a:xfrm>
            <a:prstGeom prst="roundRect">
              <a:avLst>
                <a:gd name="adj" fmla="val 4675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7" name="Graphic 96">
              <a:extLst>
                <a:ext uri="{FF2B5EF4-FFF2-40B4-BE49-F238E27FC236}">
                  <a16:creationId xmlns:a16="http://schemas.microsoft.com/office/drawing/2014/main" id="{1D4D922E-E4D2-C46B-7C5F-1185F4F16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5400000">
              <a:off x="4253733" y="2756884"/>
              <a:ext cx="236483" cy="457200"/>
            </a:xfrm>
            <a:prstGeom prst="rect">
              <a:avLst/>
            </a:prstGeom>
          </p:spPr>
        </p:pic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2B917A2-4953-4D6C-5E57-2C79ED74E819}"/>
              </a:ext>
            </a:extLst>
          </p:cNvPr>
          <p:cNvGrpSpPr/>
          <p:nvPr/>
        </p:nvGrpSpPr>
        <p:grpSpPr>
          <a:xfrm>
            <a:off x="3437695" y="3458434"/>
            <a:ext cx="2172389" cy="1510785"/>
            <a:chOff x="3437695" y="3458434"/>
            <a:chExt cx="2172389" cy="1510785"/>
          </a:xfrm>
        </p:grpSpPr>
        <p:pic>
          <p:nvPicPr>
            <p:cNvPr id="94" name="Graphic 93">
              <a:extLst>
                <a:ext uri="{FF2B5EF4-FFF2-40B4-BE49-F238E27FC236}">
                  <a16:creationId xmlns:a16="http://schemas.microsoft.com/office/drawing/2014/main" id="{F4912EC9-E27D-7A6C-4E8D-ABA23B0AF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218213" y="4512019"/>
              <a:ext cx="320566" cy="457200"/>
            </a:xfrm>
            <a:prstGeom prst="rect">
              <a:avLst/>
            </a:prstGeom>
          </p:spPr>
        </p:pic>
        <p:sp>
          <p:nvSpPr>
            <p:cNvPr id="99" name="Highlight Box">
              <a:extLst>
                <a:ext uri="{FF2B5EF4-FFF2-40B4-BE49-F238E27FC236}">
                  <a16:creationId xmlns:a16="http://schemas.microsoft.com/office/drawing/2014/main" id="{ADB43333-925A-F730-9BC3-7787670DB676}"/>
                </a:ext>
              </a:extLst>
            </p:cNvPr>
            <p:cNvSpPr/>
            <p:nvPr/>
          </p:nvSpPr>
          <p:spPr>
            <a:xfrm>
              <a:off x="3437695" y="3458434"/>
              <a:ext cx="2172389" cy="975552"/>
            </a:xfrm>
            <a:prstGeom prst="roundRect">
              <a:avLst>
                <a:gd name="adj" fmla="val 4675"/>
              </a:avLst>
            </a:prstGeom>
            <a:noFill/>
            <a:ln w="28575">
              <a:solidFill>
                <a:srgbClr val="2C6B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Slide Number Placeholder 3" descr=" 5">
            <a:extLst>
              <a:ext uri="{FF2B5EF4-FFF2-40B4-BE49-F238E27FC236}">
                <a16:creationId xmlns:a16="http://schemas.microsoft.com/office/drawing/2014/main" id="{75E3737C-3E2C-D4EF-A582-100BAFA8FC38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89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Sort-Merge Join</a:t>
            </a:r>
          </a:p>
        </p:txBody>
      </p: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828800" y="971550"/>
            <a:ext cx="5486400" cy="31393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000"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dirty="0"/>
              <a:t>sort</a:t>
            </a:r>
            <a:r>
              <a:rPr lang="en-US" b="0" dirty="0"/>
              <a:t> </a:t>
            </a:r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="0" dirty="0"/>
              <a:t>,</a:t>
            </a:r>
            <a:r>
              <a:rPr lang="en-US" dirty="0">
                <a:solidFill>
                  <a:schemeClr val="accent1"/>
                </a:solidFill>
              </a:rPr>
              <a:t>S</a:t>
            </a:r>
            <a:r>
              <a:rPr lang="en-US" b="0" dirty="0"/>
              <a:t> on join keys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cursor</a:t>
            </a:r>
            <a:r>
              <a:rPr lang="en-US" baseline="-25000" dirty="0" err="1">
                <a:solidFill>
                  <a:schemeClr val="accent1"/>
                </a:solidFill>
              </a:rPr>
              <a:t>R</a:t>
            </a:r>
            <a:r>
              <a:rPr lang="en-US" b="0" spc="-150" dirty="0"/>
              <a:t> ← </a:t>
            </a:r>
            <a:r>
              <a:rPr lang="en-US" dirty="0" err="1">
                <a:solidFill>
                  <a:schemeClr val="accent1"/>
                </a:solidFill>
              </a:rPr>
              <a:t>R</a:t>
            </a:r>
            <a:r>
              <a:rPr lang="en-US" baseline="-25000" dirty="0" err="1">
                <a:solidFill>
                  <a:schemeClr val="accent1"/>
                </a:solidFill>
              </a:rPr>
              <a:t>sorted</a:t>
            </a:r>
            <a:r>
              <a:rPr lang="en-US" b="0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cursor</a:t>
            </a:r>
            <a:r>
              <a:rPr lang="en-US" baseline="-25000" dirty="0" err="1">
                <a:solidFill>
                  <a:schemeClr val="accent1"/>
                </a:solidFill>
              </a:rPr>
              <a:t>S</a:t>
            </a:r>
            <a:r>
              <a:rPr lang="en-US" b="0" spc="-150" dirty="0"/>
              <a:t> ← </a:t>
            </a:r>
            <a:r>
              <a:rPr lang="en-US" dirty="0" err="1">
                <a:solidFill>
                  <a:schemeClr val="accent1"/>
                </a:solidFill>
              </a:rPr>
              <a:t>S</a:t>
            </a:r>
            <a:r>
              <a:rPr lang="en-US" baseline="-25000" dirty="0" err="1">
                <a:solidFill>
                  <a:schemeClr val="accent1"/>
                </a:solidFill>
              </a:rPr>
              <a:t>sorted</a:t>
            </a:r>
            <a:endParaRPr lang="en-US" baseline="-25000" dirty="0">
              <a:solidFill>
                <a:schemeClr val="accent1"/>
              </a:solidFill>
            </a:endParaRPr>
          </a:p>
          <a:p>
            <a:r>
              <a:rPr lang="en-US" dirty="0"/>
              <a:t>while </a:t>
            </a:r>
            <a:r>
              <a:rPr lang="en-US" dirty="0" err="1">
                <a:solidFill>
                  <a:schemeClr val="accent1"/>
                </a:solidFill>
              </a:rPr>
              <a:t>cursor</a:t>
            </a:r>
            <a:r>
              <a:rPr lang="en-US" baseline="-25000" dirty="0" err="1">
                <a:solidFill>
                  <a:schemeClr val="accent1"/>
                </a:solidFill>
              </a:rPr>
              <a:t>R</a:t>
            </a:r>
            <a:r>
              <a:rPr lang="en-US" baseline="-25000" dirty="0">
                <a:solidFill>
                  <a:srgbClr val="EF3E42"/>
                </a:solidFill>
              </a:rPr>
              <a:t> </a:t>
            </a:r>
            <a:r>
              <a:rPr lang="en-US" b="0" dirty="0"/>
              <a:t>and </a:t>
            </a:r>
            <a:r>
              <a:rPr lang="en-US" dirty="0" err="1">
                <a:solidFill>
                  <a:schemeClr val="accent1"/>
                </a:solidFill>
              </a:rPr>
              <a:t>cursor</a:t>
            </a:r>
            <a:r>
              <a:rPr lang="en-US" baseline="-25000" dirty="0" err="1">
                <a:solidFill>
                  <a:schemeClr val="accent1"/>
                </a:solidFill>
              </a:rPr>
              <a:t>S</a:t>
            </a:r>
            <a:r>
              <a:rPr lang="en-US" b="0" dirty="0"/>
              <a:t>:</a:t>
            </a:r>
          </a:p>
          <a:p>
            <a:r>
              <a:rPr lang="en-US" dirty="0"/>
              <a:t>  </a:t>
            </a:r>
            <a:r>
              <a:rPr lang="pt-BR" dirty="0"/>
              <a:t>if</a:t>
            </a:r>
            <a:r>
              <a:rPr lang="pt-BR" b="0" dirty="0"/>
              <a:t> </a:t>
            </a:r>
            <a:r>
              <a:rPr lang="pt-BR" dirty="0">
                <a:solidFill>
                  <a:schemeClr val="accent1"/>
                </a:solidFill>
              </a:rPr>
              <a:t>cursor</a:t>
            </a:r>
            <a:r>
              <a:rPr lang="pt-BR" baseline="-25000" dirty="0">
                <a:solidFill>
                  <a:schemeClr val="accent1"/>
                </a:solidFill>
              </a:rPr>
              <a:t>R</a:t>
            </a:r>
            <a:r>
              <a:rPr lang="pt-BR" b="0" dirty="0"/>
              <a:t> &gt; </a:t>
            </a:r>
            <a:r>
              <a:rPr lang="pt-BR" dirty="0">
                <a:solidFill>
                  <a:schemeClr val="accent1"/>
                </a:solidFill>
              </a:rPr>
              <a:t>cursor</a:t>
            </a:r>
            <a:r>
              <a:rPr lang="pt-BR" baseline="-25000" dirty="0">
                <a:solidFill>
                  <a:schemeClr val="accent1"/>
                </a:solidFill>
              </a:rPr>
              <a:t>S</a:t>
            </a:r>
            <a:r>
              <a:rPr lang="pt-BR" b="0" dirty="0"/>
              <a:t>:</a:t>
            </a:r>
          </a:p>
          <a:p>
            <a:r>
              <a:rPr lang="pt-BR" dirty="0"/>
              <a:t>    increment </a:t>
            </a:r>
            <a:r>
              <a:rPr lang="pt-BR" dirty="0">
                <a:solidFill>
                  <a:schemeClr val="accent1"/>
                </a:solidFill>
              </a:rPr>
              <a:t>cursor</a:t>
            </a:r>
            <a:r>
              <a:rPr lang="pt-BR" baseline="-25000" dirty="0">
                <a:solidFill>
                  <a:schemeClr val="accent1"/>
                </a:solidFill>
              </a:rPr>
              <a:t>S</a:t>
            </a:r>
          </a:p>
          <a:p>
            <a:r>
              <a:rPr lang="en-US" dirty="0"/>
              <a:t>  if</a:t>
            </a:r>
            <a:r>
              <a:rPr lang="en-US" b="0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cursor</a:t>
            </a:r>
            <a:r>
              <a:rPr lang="en-US" baseline="-25000" dirty="0" err="1">
                <a:solidFill>
                  <a:schemeClr val="accent1"/>
                </a:solidFill>
              </a:rPr>
              <a:t>R</a:t>
            </a:r>
            <a:r>
              <a:rPr lang="en-US" b="0" dirty="0"/>
              <a:t> &lt; </a:t>
            </a:r>
            <a:r>
              <a:rPr lang="en-US" dirty="0" err="1">
                <a:solidFill>
                  <a:schemeClr val="accent1"/>
                </a:solidFill>
              </a:rPr>
              <a:t>cursor</a:t>
            </a:r>
            <a:r>
              <a:rPr lang="en-US" baseline="-25000" dirty="0" err="1">
                <a:solidFill>
                  <a:schemeClr val="accent1"/>
                </a:solidFill>
              </a:rPr>
              <a:t>S</a:t>
            </a:r>
            <a:r>
              <a:rPr lang="en-US" b="0" dirty="0"/>
              <a:t>:</a:t>
            </a:r>
          </a:p>
          <a:p>
            <a:r>
              <a:rPr lang="en-US" b="0" dirty="0"/>
              <a:t>    </a:t>
            </a:r>
            <a:r>
              <a:rPr lang="en-US" dirty="0"/>
              <a:t>increment</a:t>
            </a:r>
            <a:r>
              <a:rPr lang="en-US" b="0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cursor</a:t>
            </a:r>
            <a:r>
              <a:rPr lang="en-US" baseline="-25000" dirty="0" err="1">
                <a:solidFill>
                  <a:schemeClr val="accent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backtrack </a:t>
            </a:r>
            <a:r>
              <a:rPr lang="en-US" dirty="0">
                <a:solidFill>
                  <a:schemeClr val="accent1"/>
                </a:solidFill>
              </a:rPr>
              <a:t>cursor</a:t>
            </a:r>
            <a:r>
              <a:rPr lang="en-US" baseline="-25000" dirty="0">
                <a:solidFill>
                  <a:schemeClr val="accent1"/>
                </a:solidFill>
              </a:rPr>
              <a:t>s </a:t>
            </a:r>
            <a:r>
              <a:rPr lang="en-US" b="0" i="1" dirty="0"/>
              <a:t>(if necessary)</a:t>
            </a:r>
          </a:p>
          <a:p>
            <a:r>
              <a:rPr lang="en-US" dirty="0"/>
              <a:t>  </a:t>
            </a:r>
            <a:r>
              <a:rPr lang="en-US" dirty="0" err="1"/>
              <a:t>elif</a:t>
            </a:r>
            <a:r>
              <a:rPr lang="en-US" b="0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cursor</a:t>
            </a:r>
            <a:r>
              <a:rPr lang="en-US" baseline="-25000" dirty="0" err="1">
                <a:solidFill>
                  <a:schemeClr val="accent1"/>
                </a:solidFill>
              </a:rPr>
              <a:t>R</a:t>
            </a:r>
            <a:r>
              <a:rPr lang="en-US" b="0" dirty="0"/>
              <a:t> and </a:t>
            </a:r>
            <a:r>
              <a:rPr lang="en-US" dirty="0" err="1">
                <a:solidFill>
                  <a:schemeClr val="accent1"/>
                </a:solidFill>
              </a:rPr>
              <a:t>cursor</a:t>
            </a:r>
            <a:r>
              <a:rPr lang="en-US" baseline="-25000" dirty="0" err="1">
                <a:solidFill>
                  <a:schemeClr val="accent1"/>
                </a:solidFill>
              </a:rPr>
              <a:t>S</a:t>
            </a:r>
            <a:r>
              <a:rPr lang="en-US" b="0" dirty="0"/>
              <a:t> match:</a:t>
            </a:r>
          </a:p>
          <a:p>
            <a:r>
              <a:rPr lang="en-US" b="0" dirty="0"/>
              <a:t>    </a:t>
            </a:r>
            <a:r>
              <a:rPr lang="en-US" dirty="0">
                <a:solidFill>
                  <a:schemeClr val="accent1"/>
                </a:solidFill>
              </a:rPr>
              <a:t>emit</a:t>
            </a:r>
          </a:p>
          <a:p>
            <a:r>
              <a:rPr lang="en-US" b="0" dirty="0"/>
              <a:t>    </a:t>
            </a:r>
            <a:r>
              <a:rPr lang="en-US" dirty="0"/>
              <a:t>increment</a:t>
            </a:r>
            <a:r>
              <a:rPr lang="en-US" b="0" dirty="0"/>
              <a:t> </a:t>
            </a:r>
            <a:r>
              <a:rPr lang="en-US" dirty="0" err="1">
                <a:solidFill>
                  <a:schemeClr val="accent1"/>
                </a:solidFill>
              </a:rPr>
              <a:t>cursor</a:t>
            </a:r>
            <a:r>
              <a:rPr lang="en-US" baseline="-25000" dirty="0" err="1">
                <a:solidFill>
                  <a:schemeClr val="accent1"/>
                </a:solidFill>
              </a:rPr>
              <a:t>S</a:t>
            </a:r>
            <a:endParaRPr lang="en-US" baseline="-250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E584AD02-A4EF-A782-5C7C-C36CC69C455B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582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8BCB-641F-09C8-F522-9C731F84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SORT-MERGE JOIN: THE ADVANCED VERSION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A7108-CB3D-F5AA-5863-8AB238F87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the run-generation phase and the join phase. </a:t>
            </a:r>
          </a:p>
          <a:p>
            <a:pPr lvl="1"/>
            <a:r>
              <a:rPr lang="en-US" dirty="0"/>
              <a:t>Produce initial runs for </a:t>
            </a:r>
            <a:r>
              <a:rPr lang="en-US" b="1" dirty="0">
                <a:solidFill>
                  <a:schemeClr val="accent1"/>
                </a:solidFill>
                <a:latin typeface="Inconsolata" panose="00000509000000000000" pitchFamily="49" charset="0"/>
              </a:rPr>
              <a:t>R</a:t>
            </a:r>
            <a:r>
              <a:rPr lang="en-US" dirty="0"/>
              <a:t>. These are </a:t>
            </a:r>
            <a:r>
              <a:rPr lang="en-US" b="1" dirty="0">
                <a:solidFill>
                  <a:schemeClr val="accent1"/>
                </a:solidFill>
              </a:rPr>
              <a:t>≈B</a:t>
            </a:r>
            <a:r>
              <a:rPr lang="en-US" dirty="0"/>
              <a:t> pages long.</a:t>
            </a:r>
          </a:p>
          <a:p>
            <a:pPr lvl="1"/>
            <a:r>
              <a:rPr lang="en-US" dirty="0"/>
              <a:t>Produce initial runs for </a:t>
            </a:r>
            <a:r>
              <a:rPr lang="en-US" b="1" dirty="0">
                <a:solidFill>
                  <a:schemeClr val="accent1"/>
                </a:solidFill>
                <a:latin typeface="Inconsolata" panose="00000509000000000000" pitchFamily="49" charset="0"/>
              </a:rPr>
              <a:t>S</a:t>
            </a:r>
            <a:r>
              <a:rPr lang="en-US" dirty="0"/>
              <a:t>. These are also </a:t>
            </a:r>
            <a:r>
              <a:rPr lang="en-US" b="1" dirty="0">
                <a:solidFill>
                  <a:schemeClr val="accent1"/>
                </a:solidFill>
              </a:rPr>
              <a:t>≈B</a:t>
            </a:r>
            <a:r>
              <a:rPr lang="en-US" dirty="0"/>
              <a:t> pages long.</a:t>
            </a:r>
          </a:p>
          <a:p>
            <a:pPr lvl="1"/>
            <a:r>
              <a:rPr lang="en-US" dirty="0"/>
              <a:t>If there are enough pages to hold one page from each run in memory, do the join and merge passes together. Need </a:t>
            </a:r>
            <a:r>
              <a:rPr lang="en-US" b="1" dirty="0">
                <a:solidFill>
                  <a:schemeClr val="accent1"/>
                </a:solidFill>
              </a:rPr>
              <a:t>⌈R / B⌉ + ⌈S / B⌉ </a:t>
            </a:r>
            <a:r>
              <a:rPr lang="en-US" dirty="0"/>
              <a:t>pages</a:t>
            </a:r>
          </a:p>
          <a:p>
            <a:pPr lvl="1"/>
            <a:endParaRPr lang="en-US" dirty="0"/>
          </a:p>
          <a:p>
            <a:r>
              <a:rPr lang="en-US" dirty="0"/>
              <a:t>Can compute join in two passes (1 initial run creation, then sort-merge-join pass). </a:t>
            </a:r>
          </a:p>
          <a:p>
            <a:pPr lvl="1"/>
            <a:r>
              <a:rPr lang="en-US" dirty="0"/>
              <a:t>Some more modifications are possible, including making the initial runs be of size </a:t>
            </a:r>
            <a:r>
              <a:rPr lang="en-US" b="1" dirty="0">
                <a:solidFill>
                  <a:schemeClr val="accent1"/>
                </a:solidFill>
              </a:rPr>
              <a:t>2B</a:t>
            </a:r>
            <a:r>
              <a:rPr lang="en-US" dirty="0"/>
              <a:t>, which guarantees that a 2-pass sort-merge join can be done if  </a:t>
            </a:r>
            <a:r>
              <a:rPr lang="en-US" b="1" dirty="0">
                <a:solidFill>
                  <a:schemeClr val="accent1"/>
                </a:solidFill>
              </a:rPr>
              <a:t>B &gt; √MAX(R, S) </a:t>
            </a:r>
          </a:p>
        </p:txBody>
      </p:sp>
    </p:spTree>
    <p:extLst>
      <p:ext uri="{BB962C8B-B14F-4D97-AF65-F5344CB8AC3E}">
        <p14:creationId xmlns:p14="http://schemas.microsoft.com/office/powerpoint/2010/main" val="39198079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6FC256-A0B6-4403-16B1-19671F8A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SORT-MERGE JOIN: THE ADVANCED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3D8F4-3403-2C8A-6484-D66A1CA1DB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lIns="0" tIns="45720" rIns="4572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7DD1AB5-42BA-4E8A-BFEE-435884E16AA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E4124C35-48A2-AD1D-9163-5173991F2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929" y="1578824"/>
            <a:ext cx="1936428" cy="20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i="1" dirty="0">
                <a:solidFill>
                  <a:schemeClr val="accent1"/>
                </a:solidFill>
                <a:latin typeface="Crimson Text" panose="02000503000000000000" pitchFamily="2" charset="0"/>
                <a:ea typeface="Proxima Nova" charset="0"/>
                <a:cs typeface="Proxima Nova" charset="0"/>
              </a:rPr>
              <a:t>Pass #1: B-page runs</a:t>
            </a:r>
          </a:p>
        </p:txBody>
      </p:sp>
      <p:sp>
        <p:nvSpPr>
          <p:cNvPr id="89" name="Line 92">
            <a:extLst>
              <a:ext uri="{FF2B5EF4-FFF2-40B4-BE49-F238E27FC236}">
                <a16:creationId xmlns:a16="http://schemas.microsoft.com/office/drawing/2014/main" id="{E3C8061A-1BB6-2207-C9DE-3B1BCE7E10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867427"/>
            <a:ext cx="8382000" cy="4092"/>
          </a:xfrm>
          <a:prstGeom prst="line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/>
            <a:endParaRPr lang="en-US" sz="1000" b="1" dirty="0">
              <a:latin typeface="Proxima Nova" charset="0"/>
              <a:ea typeface="Proxima Nova" charset="0"/>
              <a:cs typeface="Proxima Nova" charset="0"/>
            </a:endParaRPr>
          </a:p>
        </p:txBody>
      </p:sp>
      <p:sp>
        <p:nvSpPr>
          <p:cNvPr id="120" name="Rectangle 15">
            <a:extLst>
              <a:ext uri="{FF2B5EF4-FFF2-40B4-BE49-F238E27FC236}">
                <a16:creationId xmlns:a16="http://schemas.microsoft.com/office/drawing/2014/main" id="{1C730B7A-AF6B-A43F-BB3F-32AB7961F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929" y="2938018"/>
            <a:ext cx="2167071" cy="20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600" b="1" i="1" dirty="0">
                <a:solidFill>
                  <a:schemeClr val="accent1"/>
                </a:solidFill>
                <a:latin typeface="Crimson Text" panose="02000503000000000000" pitchFamily="2" charset="0"/>
                <a:ea typeface="Proxima Nova" charset="0"/>
                <a:cs typeface="Proxima Nova" charset="0"/>
              </a:rPr>
              <a:t>Pass #2: Merge and Join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25EE09E-91DF-FF09-F707-1C687C8C9A5E}"/>
              </a:ext>
            </a:extLst>
          </p:cNvPr>
          <p:cNvGrpSpPr/>
          <p:nvPr/>
        </p:nvGrpSpPr>
        <p:grpSpPr>
          <a:xfrm>
            <a:off x="780753" y="1162850"/>
            <a:ext cx="2970847" cy="182880"/>
            <a:chOff x="4630103" y="1326789"/>
            <a:chExt cx="2970847" cy="182880"/>
          </a:xfrm>
        </p:grpSpPr>
        <p:sp>
          <p:nvSpPr>
            <p:cNvPr id="91" name="Freeform 49">
              <a:extLst>
                <a:ext uri="{FF2B5EF4-FFF2-40B4-BE49-F238E27FC236}">
                  <a16:creationId xmlns:a16="http://schemas.microsoft.com/office/drawing/2014/main" id="{D51EF566-2021-D5D8-8FD6-6B838366E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258" y="1326789"/>
              <a:ext cx="365760" cy="18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  <a:ea typeface="Proxima Nova" charset="0"/>
                  <a:cs typeface="Proxima Nova" charset="0"/>
                </a:rPr>
                <a:t>…</a:t>
              </a:r>
            </a:p>
          </p:txBody>
        </p:sp>
        <p:sp>
          <p:nvSpPr>
            <p:cNvPr id="92" name="Freeform 50">
              <a:extLst>
                <a:ext uri="{FF2B5EF4-FFF2-40B4-BE49-F238E27FC236}">
                  <a16:creationId xmlns:a16="http://schemas.microsoft.com/office/drawing/2014/main" id="{590E0738-82B8-117C-ED6A-1FB520000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4413" y="1326789"/>
              <a:ext cx="365760" cy="18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  <a:ea typeface="Proxima Nova" charset="0"/>
                  <a:cs typeface="Proxima Nova" charset="0"/>
                </a:rPr>
                <a:t>…</a:t>
              </a:r>
            </a:p>
          </p:txBody>
        </p:sp>
        <p:sp>
          <p:nvSpPr>
            <p:cNvPr id="93" name="Freeform 51">
              <a:extLst>
                <a:ext uri="{FF2B5EF4-FFF2-40B4-BE49-F238E27FC236}">
                  <a16:creationId xmlns:a16="http://schemas.microsoft.com/office/drawing/2014/main" id="{511AFFC0-C891-D3E6-0BAA-7E3FBF4FB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568" y="1326789"/>
              <a:ext cx="365760" cy="18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  <a:ea typeface="Proxima Nova" charset="0"/>
                  <a:cs typeface="Proxima Nova" charset="0"/>
                </a:rPr>
                <a:t>…</a:t>
              </a:r>
            </a:p>
          </p:txBody>
        </p:sp>
        <p:sp>
          <p:nvSpPr>
            <p:cNvPr id="94" name="Freeform 52">
              <a:extLst>
                <a:ext uri="{FF2B5EF4-FFF2-40B4-BE49-F238E27FC236}">
                  <a16:creationId xmlns:a16="http://schemas.microsoft.com/office/drawing/2014/main" id="{E39ECCDA-D73A-ED78-7C48-E17E33596B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8723" y="1326789"/>
              <a:ext cx="365760" cy="18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  <a:ea typeface="Proxima Nova" charset="0"/>
                  <a:cs typeface="Proxima Nova" charset="0"/>
                </a:rPr>
                <a:t>…</a:t>
              </a:r>
            </a:p>
          </p:txBody>
        </p:sp>
        <p:sp>
          <p:nvSpPr>
            <p:cNvPr id="95" name="Freeform 53">
              <a:extLst>
                <a:ext uri="{FF2B5EF4-FFF2-40B4-BE49-F238E27FC236}">
                  <a16:creationId xmlns:a16="http://schemas.microsoft.com/office/drawing/2014/main" id="{EE0EE568-F868-CC36-AC49-197F880A0F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878" y="1326789"/>
              <a:ext cx="365760" cy="18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  <a:ea typeface="Proxima Nova" charset="0"/>
                  <a:cs typeface="Proxima Nova" charset="0"/>
                </a:rPr>
                <a:t>…</a:t>
              </a:r>
            </a:p>
          </p:txBody>
        </p:sp>
        <p:sp>
          <p:nvSpPr>
            <p:cNvPr id="96" name="Freeform 54">
              <a:extLst>
                <a:ext uri="{FF2B5EF4-FFF2-40B4-BE49-F238E27FC236}">
                  <a16:creationId xmlns:a16="http://schemas.microsoft.com/office/drawing/2014/main" id="{1A1CEC0E-182F-28AE-E5FF-EB2F3314FA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033" y="1326789"/>
              <a:ext cx="365760" cy="18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  <a:ea typeface="Proxima Nova" charset="0"/>
                  <a:cs typeface="Proxima Nova" charset="0"/>
                </a:rPr>
                <a:t>…</a:t>
              </a:r>
            </a:p>
          </p:txBody>
        </p:sp>
        <p:sp>
          <p:nvSpPr>
            <p:cNvPr id="97" name="Freeform 55">
              <a:extLst>
                <a:ext uri="{FF2B5EF4-FFF2-40B4-BE49-F238E27FC236}">
                  <a16:creationId xmlns:a16="http://schemas.microsoft.com/office/drawing/2014/main" id="{A8C13E97-8EC2-2AB9-7CC1-EF9AA58D6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5190" y="1326789"/>
              <a:ext cx="365760" cy="18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  <a:ea typeface="Proxima Nova" charset="0"/>
                  <a:cs typeface="Proxima Nova" charset="0"/>
                </a:rPr>
                <a:t>…</a:t>
              </a:r>
            </a:p>
          </p:txBody>
        </p:sp>
        <p:sp>
          <p:nvSpPr>
            <p:cNvPr id="98" name="Freeform 56">
              <a:extLst>
                <a:ext uri="{FF2B5EF4-FFF2-40B4-BE49-F238E27FC236}">
                  <a16:creationId xmlns:a16="http://schemas.microsoft.com/office/drawing/2014/main" id="{D923F39E-E86D-2283-B24E-8CB0FA7B7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103" y="1326789"/>
              <a:ext cx="365760" cy="18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  <a:ea typeface="Proxima Nova" charset="0"/>
                  <a:cs typeface="Proxima Nova" charset="0"/>
                </a:rPr>
                <a:t>…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0D152F9-02A9-18B4-25AE-57273D5F4D25}"/>
              </a:ext>
            </a:extLst>
          </p:cNvPr>
          <p:cNvGrpSpPr/>
          <p:nvPr/>
        </p:nvGrpSpPr>
        <p:grpSpPr>
          <a:xfrm>
            <a:off x="1342183" y="1950089"/>
            <a:ext cx="365760" cy="741191"/>
            <a:chOff x="1342183" y="1950089"/>
            <a:chExt cx="365760" cy="741191"/>
          </a:xfrm>
        </p:grpSpPr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FDCF6423-E2E4-38FA-F0AA-4240BDD02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2183" y="1950089"/>
              <a:ext cx="36576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  <a:ea typeface="Proxima Nova" charset="0"/>
                  <a:cs typeface="Proxima Nova" charset="0"/>
                </a:rPr>
                <a:t>…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56097DED-8135-0FB1-B84B-B3C89B69E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2183" y="2136193"/>
              <a:ext cx="36576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</a:rPr>
                <a:t>…</a:t>
              </a:r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AA80C44A-5303-D801-E977-A3A7E6C305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2183" y="2322297"/>
              <a:ext cx="36576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</a:rPr>
                <a:t>…</a:t>
              </a:r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D268B25B-2CC1-E7DD-9BC2-CF81FF8DA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2183" y="2508400"/>
              <a:ext cx="36576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  <a:ea typeface="Proxima Nova" charset="0"/>
                  <a:cs typeface="Proxima Nova" charset="0"/>
                </a:rPr>
                <a:t>…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consolata" panose="00000509000000000000" pitchFamily="49" charset="0"/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9550A55-ADF2-3A16-FE82-945E8A55C160}"/>
              </a:ext>
            </a:extLst>
          </p:cNvPr>
          <p:cNvSpPr txBox="1"/>
          <p:nvPr/>
        </p:nvSpPr>
        <p:spPr>
          <a:xfrm>
            <a:off x="1552177" y="82223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Inconsolata" panose="00000509000000000000" pitchFamily="49" charset="0"/>
              </a:rPr>
              <a:t>Relation R</a:t>
            </a:r>
          </a:p>
        </p:txBody>
      </p:sp>
      <p:sp>
        <p:nvSpPr>
          <p:cNvPr id="105" name="Left Brace 104">
            <a:extLst>
              <a:ext uri="{FF2B5EF4-FFF2-40B4-BE49-F238E27FC236}">
                <a16:creationId xmlns:a16="http://schemas.microsoft.com/office/drawing/2014/main" id="{7CC25369-8DE0-496D-29F7-98A2077CB19F}"/>
              </a:ext>
            </a:extLst>
          </p:cNvPr>
          <p:cNvSpPr/>
          <p:nvPr/>
        </p:nvSpPr>
        <p:spPr>
          <a:xfrm rot="16200000">
            <a:off x="1428828" y="716756"/>
            <a:ext cx="186077" cy="148222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664179D-638A-ED43-C49E-D62531D46034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1518668" y="1639169"/>
            <a:ext cx="6395" cy="310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5A437CE-DDB0-C4A7-7842-DB52D8042813}"/>
              </a:ext>
            </a:extLst>
          </p:cNvPr>
          <p:cNvGrpSpPr/>
          <p:nvPr/>
        </p:nvGrpSpPr>
        <p:grpSpPr>
          <a:xfrm>
            <a:off x="2857070" y="1950089"/>
            <a:ext cx="365760" cy="741191"/>
            <a:chOff x="2857070" y="1950089"/>
            <a:chExt cx="365760" cy="741191"/>
          </a:xfrm>
        </p:grpSpPr>
        <p:sp>
          <p:nvSpPr>
            <p:cNvPr id="113" name="Freeform 36">
              <a:extLst>
                <a:ext uri="{FF2B5EF4-FFF2-40B4-BE49-F238E27FC236}">
                  <a16:creationId xmlns:a16="http://schemas.microsoft.com/office/drawing/2014/main" id="{8F852562-DF63-F51D-D6D1-FA5FC8425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7070" y="1950089"/>
              <a:ext cx="36576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  <a:ea typeface="Proxima Nova" charset="0"/>
                  <a:cs typeface="Proxima Nova" charset="0"/>
                </a:rPr>
                <a:t>…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114" name="Freeform 37">
              <a:extLst>
                <a:ext uri="{FF2B5EF4-FFF2-40B4-BE49-F238E27FC236}">
                  <a16:creationId xmlns:a16="http://schemas.microsoft.com/office/drawing/2014/main" id="{DEB25823-32AE-713E-8B58-E1CBB69D9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7070" y="2136193"/>
              <a:ext cx="36576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</a:rPr>
                <a:t>…</a:t>
              </a:r>
            </a:p>
          </p:txBody>
        </p:sp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03E24F78-0FBF-129B-5465-623809E04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7070" y="2322297"/>
              <a:ext cx="36576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</a:rPr>
                <a:t>…</a:t>
              </a:r>
            </a:p>
          </p:txBody>
        </p:sp>
        <p:sp>
          <p:nvSpPr>
            <p:cNvPr id="116" name="Freeform 39">
              <a:extLst>
                <a:ext uri="{FF2B5EF4-FFF2-40B4-BE49-F238E27FC236}">
                  <a16:creationId xmlns:a16="http://schemas.microsoft.com/office/drawing/2014/main" id="{6D7EF756-F20F-7B01-A0B9-99B105943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7070" y="2508400"/>
              <a:ext cx="36576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  <a:ea typeface="Proxima Nova" charset="0"/>
                  <a:cs typeface="Proxima Nova" charset="0"/>
                </a:rPr>
                <a:t>…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consolata" panose="00000509000000000000" pitchFamily="49" charset="0"/>
              </a:endParaRPr>
            </a:p>
          </p:txBody>
        </p:sp>
      </p:grpSp>
      <p:sp>
        <p:nvSpPr>
          <p:cNvPr id="117" name="Left Brace 116">
            <a:extLst>
              <a:ext uri="{FF2B5EF4-FFF2-40B4-BE49-F238E27FC236}">
                <a16:creationId xmlns:a16="http://schemas.microsoft.com/office/drawing/2014/main" id="{95FCF682-9246-C590-256F-3B2B500874AE}"/>
              </a:ext>
            </a:extLst>
          </p:cNvPr>
          <p:cNvSpPr/>
          <p:nvPr/>
        </p:nvSpPr>
        <p:spPr>
          <a:xfrm rot="16200000">
            <a:off x="2930583" y="729888"/>
            <a:ext cx="186077" cy="145596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C8538B4-EB41-E9D8-D427-F3D45C863FD7}"/>
              </a:ext>
            </a:extLst>
          </p:cNvPr>
          <p:cNvCxnSpPr>
            <a:cxnSpLocks/>
            <a:endCxn id="113" idx="0"/>
          </p:cNvCxnSpPr>
          <p:nvPr/>
        </p:nvCxnSpPr>
        <p:spPr>
          <a:xfrm>
            <a:off x="3033555" y="1639169"/>
            <a:ext cx="6395" cy="310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B798BBC-489A-0539-B81F-CB7E3AC79FA8}"/>
              </a:ext>
            </a:extLst>
          </p:cNvPr>
          <p:cNvCxnSpPr>
            <a:cxnSpLocks/>
          </p:cNvCxnSpPr>
          <p:nvPr/>
        </p:nvCxnSpPr>
        <p:spPr>
          <a:xfrm>
            <a:off x="1526364" y="2711967"/>
            <a:ext cx="3289476" cy="10858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467D9580-AB16-4325-75A3-5564AC4E5EB2}"/>
              </a:ext>
            </a:extLst>
          </p:cNvPr>
          <p:cNvCxnSpPr>
            <a:cxnSpLocks/>
            <a:stCxn id="116" idx="2"/>
          </p:cNvCxnSpPr>
          <p:nvPr/>
        </p:nvCxnSpPr>
        <p:spPr>
          <a:xfrm>
            <a:off x="3039950" y="2691280"/>
            <a:ext cx="2004609" cy="1106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D1F8B209-7FA7-844B-8CCD-38FE39625949}"/>
              </a:ext>
            </a:extLst>
          </p:cNvPr>
          <p:cNvGrpSpPr/>
          <p:nvPr/>
        </p:nvGrpSpPr>
        <p:grpSpPr>
          <a:xfrm>
            <a:off x="5527971" y="1162850"/>
            <a:ext cx="2970847" cy="182880"/>
            <a:chOff x="4630103" y="1326789"/>
            <a:chExt cx="2970847" cy="182880"/>
          </a:xfrm>
        </p:grpSpPr>
        <p:sp>
          <p:nvSpPr>
            <p:cNvPr id="168" name="Freeform 49">
              <a:extLst>
                <a:ext uri="{FF2B5EF4-FFF2-40B4-BE49-F238E27FC236}">
                  <a16:creationId xmlns:a16="http://schemas.microsoft.com/office/drawing/2014/main" id="{077CDC3F-800B-1C16-80E7-2CABABABB8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2258" y="1326789"/>
              <a:ext cx="365760" cy="18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  <a:ea typeface="Proxima Nova" charset="0"/>
                  <a:cs typeface="Proxima Nova" charset="0"/>
                </a:rPr>
                <a:t>…</a:t>
              </a:r>
            </a:p>
          </p:txBody>
        </p:sp>
        <p:sp>
          <p:nvSpPr>
            <p:cNvPr id="169" name="Freeform 50">
              <a:extLst>
                <a:ext uri="{FF2B5EF4-FFF2-40B4-BE49-F238E27FC236}">
                  <a16:creationId xmlns:a16="http://schemas.microsoft.com/office/drawing/2014/main" id="{E5887FCF-6732-F873-182F-5400E59D6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4413" y="1326789"/>
              <a:ext cx="365760" cy="18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  <a:ea typeface="Proxima Nova" charset="0"/>
                  <a:cs typeface="Proxima Nova" charset="0"/>
                </a:rPr>
                <a:t>…</a:t>
              </a:r>
            </a:p>
          </p:txBody>
        </p:sp>
        <p:sp>
          <p:nvSpPr>
            <p:cNvPr id="170" name="Freeform 51">
              <a:extLst>
                <a:ext uri="{FF2B5EF4-FFF2-40B4-BE49-F238E27FC236}">
                  <a16:creationId xmlns:a16="http://schemas.microsoft.com/office/drawing/2014/main" id="{51008C5C-958E-F496-C3EA-F64EED452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6568" y="1326789"/>
              <a:ext cx="365760" cy="18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  <a:ea typeface="Proxima Nova" charset="0"/>
                  <a:cs typeface="Proxima Nova" charset="0"/>
                </a:rPr>
                <a:t>…</a:t>
              </a:r>
            </a:p>
          </p:txBody>
        </p:sp>
        <p:sp>
          <p:nvSpPr>
            <p:cNvPr id="171" name="Freeform 52">
              <a:extLst>
                <a:ext uri="{FF2B5EF4-FFF2-40B4-BE49-F238E27FC236}">
                  <a16:creationId xmlns:a16="http://schemas.microsoft.com/office/drawing/2014/main" id="{C7E3ADC2-68BF-793A-9E73-85FFB94A4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8723" y="1326789"/>
              <a:ext cx="365760" cy="18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  <a:ea typeface="Proxima Nova" charset="0"/>
                  <a:cs typeface="Proxima Nova" charset="0"/>
                </a:rPr>
                <a:t>…</a:t>
              </a:r>
            </a:p>
          </p:txBody>
        </p:sp>
        <p:sp>
          <p:nvSpPr>
            <p:cNvPr id="172" name="Freeform 53">
              <a:extLst>
                <a:ext uri="{FF2B5EF4-FFF2-40B4-BE49-F238E27FC236}">
                  <a16:creationId xmlns:a16="http://schemas.microsoft.com/office/drawing/2014/main" id="{8586058B-E61F-221C-FA34-9AA8DA757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0878" y="1326789"/>
              <a:ext cx="365760" cy="18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  <a:ea typeface="Proxima Nova" charset="0"/>
                  <a:cs typeface="Proxima Nova" charset="0"/>
                </a:rPr>
                <a:t>…</a:t>
              </a:r>
            </a:p>
          </p:txBody>
        </p:sp>
        <p:sp>
          <p:nvSpPr>
            <p:cNvPr id="173" name="Freeform 54">
              <a:extLst>
                <a:ext uri="{FF2B5EF4-FFF2-40B4-BE49-F238E27FC236}">
                  <a16:creationId xmlns:a16="http://schemas.microsoft.com/office/drawing/2014/main" id="{99F9AA4A-45B2-D784-4E9E-3A546FBA3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3033" y="1326789"/>
              <a:ext cx="365760" cy="18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  <a:ea typeface="Proxima Nova" charset="0"/>
                  <a:cs typeface="Proxima Nova" charset="0"/>
                </a:rPr>
                <a:t>…</a:t>
              </a:r>
            </a:p>
          </p:txBody>
        </p:sp>
        <p:sp>
          <p:nvSpPr>
            <p:cNvPr id="174" name="Freeform 55">
              <a:extLst>
                <a:ext uri="{FF2B5EF4-FFF2-40B4-BE49-F238E27FC236}">
                  <a16:creationId xmlns:a16="http://schemas.microsoft.com/office/drawing/2014/main" id="{5DDAFB97-D115-C359-575D-6743D83BB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5190" y="1326789"/>
              <a:ext cx="365760" cy="18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  <a:ea typeface="Proxima Nova" charset="0"/>
                  <a:cs typeface="Proxima Nova" charset="0"/>
                </a:rPr>
                <a:t>…</a:t>
              </a:r>
            </a:p>
          </p:txBody>
        </p:sp>
        <p:sp>
          <p:nvSpPr>
            <p:cNvPr id="175" name="Freeform 56">
              <a:extLst>
                <a:ext uri="{FF2B5EF4-FFF2-40B4-BE49-F238E27FC236}">
                  <a16:creationId xmlns:a16="http://schemas.microsoft.com/office/drawing/2014/main" id="{08F82411-9D3A-816C-5CD4-5EE2D5CCA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0103" y="1326789"/>
              <a:ext cx="365760" cy="18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  <a:ea typeface="Proxima Nova" charset="0"/>
                  <a:cs typeface="Proxima Nova" charset="0"/>
                </a:rPr>
                <a:t>…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30963DC-10C0-96F7-3AF8-201CC8899E18}"/>
              </a:ext>
            </a:extLst>
          </p:cNvPr>
          <p:cNvGrpSpPr/>
          <p:nvPr/>
        </p:nvGrpSpPr>
        <p:grpSpPr>
          <a:xfrm>
            <a:off x="6089401" y="1950089"/>
            <a:ext cx="365760" cy="741191"/>
            <a:chOff x="6089401" y="1950089"/>
            <a:chExt cx="365760" cy="741191"/>
          </a:xfrm>
        </p:grpSpPr>
        <p:sp>
          <p:nvSpPr>
            <p:cNvPr id="153" name="Freeform 36">
              <a:extLst>
                <a:ext uri="{FF2B5EF4-FFF2-40B4-BE49-F238E27FC236}">
                  <a16:creationId xmlns:a16="http://schemas.microsoft.com/office/drawing/2014/main" id="{16A1D976-9B63-53C8-1E9C-82E31EA9B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401" y="1950089"/>
              <a:ext cx="36576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  <a:ea typeface="Proxima Nova" charset="0"/>
                  <a:cs typeface="Proxima Nova" charset="0"/>
                </a:rPr>
                <a:t>…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154" name="Freeform 37">
              <a:extLst>
                <a:ext uri="{FF2B5EF4-FFF2-40B4-BE49-F238E27FC236}">
                  <a16:creationId xmlns:a16="http://schemas.microsoft.com/office/drawing/2014/main" id="{563BD3A9-65D5-C189-8CE1-63394C724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401" y="2136193"/>
              <a:ext cx="36576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</a:rPr>
                <a:t>…</a:t>
              </a:r>
            </a:p>
          </p:txBody>
        </p:sp>
        <p:sp>
          <p:nvSpPr>
            <p:cNvPr id="155" name="Freeform 38">
              <a:extLst>
                <a:ext uri="{FF2B5EF4-FFF2-40B4-BE49-F238E27FC236}">
                  <a16:creationId xmlns:a16="http://schemas.microsoft.com/office/drawing/2014/main" id="{4BCC7465-1CB2-BF6F-C240-93B65D945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401" y="2322297"/>
              <a:ext cx="36576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</a:rPr>
                <a:t>…</a:t>
              </a:r>
            </a:p>
          </p:txBody>
        </p:sp>
        <p:sp>
          <p:nvSpPr>
            <p:cNvPr id="156" name="Freeform 39">
              <a:extLst>
                <a:ext uri="{FF2B5EF4-FFF2-40B4-BE49-F238E27FC236}">
                  <a16:creationId xmlns:a16="http://schemas.microsoft.com/office/drawing/2014/main" id="{0D9E8D5E-8AAD-05E8-865F-EE5147073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9401" y="2508400"/>
              <a:ext cx="36576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  <a:ea typeface="Proxima Nova" charset="0"/>
                  <a:cs typeface="Proxima Nova" charset="0"/>
                </a:rPr>
                <a:t>…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consolata" panose="00000509000000000000" pitchFamily="49" charset="0"/>
              </a:endParaRPr>
            </a:p>
          </p:txBody>
        </p:sp>
      </p:grpSp>
      <p:sp>
        <p:nvSpPr>
          <p:cNvPr id="157" name="TextBox 156">
            <a:extLst>
              <a:ext uri="{FF2B5EF4-FFF2-40B4-BE49-F238E27FC236}">
                <a16:creationId xmlns:a16="http://schemas.microsoft.com/office/drawing/2014/main" id="{57A97C07-5C8C-9585-48C1-BDCE0519F13D}"/>
              </a:ext>
            </a:extLst>
          </p:cNvPr>
          <p:cNvSpPr txBox="1"/>
          <p:nvPr/>
        </p:nvSpPr>
        <p:spPr>
          <a:xfrm>
            <a:off x="6299395" y="822231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b="1">
                <a:solidFill>
                  <a:schemeClr val="accent1"/>
                </a:solidFill>
                <a:latin typeface="Inconsolata" panose="00000509000000000000" pitchFamily="49" charset="0"/>
              </a:defRPr>
            </a:lvl1pPr>
          </a:lstStyle>
          <a:p>
            <a:r>
              <a:rPr lang="en-US" dirty="0"/>
              <a:t>Relation S</a:t>
            </a:r>
          </a:p>
        </p:txBody>
      </p:sp>
      <p:sp>
        <p:nvSpPr>
          <p:cNvPr id="158" name="Left Brace 157">
            <a:extLst>
              <a:ext uri="{FF2B5EF4-FFF2-40B4-BE49-F238E27FC236}">
                <a16:creationId xmlns:a16="http://schemas.microsoft.com/office/drawing/2014/main" id="{8A187C29-DB2D-0FCF-8464-CD55490AE53A}"/>
              </a:ext>
            </a:extLst>
          </p:cNvPr>
          <p:cNvSpPr/>
          <p:nvPr/>
        </p:nvSpPr>
        <p:spPr>
          <a:xfrm rot="16200000">
            <a:off x="6176046" y="716756"/>
            <a:ext cx="186077" cy="148222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DFF2E90A-1A2F-EF2A-6CB5-0B1E0C8DE3DE}"/>
              </a:ext>
            </a:extLst>
          </p:cNvPr>
          <p:cNvCxnSpPr>
            <a:cxnSpLocks/>
            <a:endCxn id="153" idx="0"/>
          </p:cNvCxnSpPr>
          <p:nvPr/>
        </p:nvCxnSpPr>
        <p:spPr>
          <a:xfrm>
            <a:off x="6265886" y="1639169"/>
            <a:ext cx="6395" cy="310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0756401A-D6E8-26F0-A9C5-986E24728782}"/>
              </a:ext>
            </a:extLst>
          </p:cNvPr>
          <p:cNvGrpSpPr/>
          <p:nvPr/>
        </p:nvGrpSpPr>
        <p:grpSpPr>
          <a:xfrm>
            <a:off x="7604288" y="1950089"/>
            <a:ext cx="365760" cy="741191"/>
            <a:chOff x="7604288" y="1950089"/>
            <a:chExt cx="365760" cy="741191"/>
          </a:xfrm>
        </p:grpSpPr>
        <p:sp>
          <p:nvSpPr>
            <p:cNvPr id="160" name="Freeform 36">
              <a:extLst>
                <a:ext uri="{FF2B5EF4-FFF2-40B4-BE49-F238E27FC236}">
                  <a16:creationId xmlns:a16="http://schemas.microsoft.com/office/drawing/2014/main" id="{617D2C4C-30C1-A91A-A4C9-BC35D03B8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4288" y="1950089"/>
              <a:ext cx="36576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  <a:ea typeface="Proxima Nova" charset="0"/>
                  <a:cs typeface="Proxima Nova" charset="0"/>
                </a:rPr>
                <a:t>…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consolata" panose="00000509000000000000" pitchFamily="49" charset="0"/>
              </a:endParaRPr>
            </a:p>
          </p:txBody>
        </p:sp>
        <p:sp>
          <p:nvSpPr>
            <p:cNvPr id="161" name="Freeform 37">
              <a:extLst>
                <a:ext uri="{FF2B5EF4-FFF2-40B4-BE49-F238E27FC236}">
                  <a16:creationId xmlns:a16="http://schemas.microsoft.com/office/drawing/2014/main" id="{0228F908-EEC1-C499-A901-5EB497B12F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4288" y="2136193"/>
              <a:ext cx="36576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</a:rPr>
                <a:t>…</a:t>
              </a:r>
            </a:p>
          </p:txBody>
        </p:sp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FFB7DB53-B6A6-635A-F925-A93E53B86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4288" y="2322297"/>
              <a:ext cx="36576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</a:rPr>
                <a:t>…</a:t>
              </a:r>
            </a:p>
          </p:txBody>
        </p:sp>
        <p:sp>
          <p:nvSpPr>
            <p:cNvPr id="163" name="Freeform 39">
              <a:extLst>
                <a:ext uri="{FF2B5EF4-FFF2-40B4-BE49-F238E27FC236}">
                  <a16:creationId xmlns:a16="http://schemas.microsoft.com/office/drawing/2014/main" id="{C8F17A7B-281D-290C-B190-F88BA517A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4288" y="2508400"/>
              <a:ext cx="365760" cy="1828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rnd">
              <a:solidFill>
                <a:srgbClr val="646464"/>
              </a:solidFill>
              <a:round/>
              <a:headEnd type="none" w="sm" len="sm"/>
              <a:tailEnd type="none" w="sm" len="sm"/>
            </a:ln>
          </p:spPr>
          <p:txBody>
            <a:bodyPr lIns="18288" tIns="18288" rIns="18288" bIns="18288" anchor="b" anchorCtr="0"/>
            <a:lstStyle/>
            <a:p>
              <a:pPr algn="ctr"/>
              <a:r>
                <a: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  <a:ea typeface="Proxima Nova" charset="0"/>
                  <a:cs typeface="Proxima Nova" charset="0"/>
                </a:rPr>
                <a:t>…</a:t>
              </a:r>
              <a:endPara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Inconsolata" panose="00000509000000000000" pitchFamily="49" charset="0"/>
              </a:endParaRPr>
            </a:p>
          </p:txBody>
        </p:sp>
      </p:grpSp>
      <p:sp>
        <p:nvSpPr>
          <p:cNvPr id="164" name="Left Brace 163">
            <a:extLst>
              <a:ext uri="{FF2B5EF4-FFF2-40B4-BE49-F238E27FC236}">
                <a16:creationId xmlns:a16="http://schemas.microsoft.com/office/drawing/2014/main" id="{9B214F57-32F6-E8EF-DC89-F40FA5E6DE59}"/>
              </a:ext>
            </a:extLst>
          </p:cNvPr>
          <p:cNvSpPr/>
          <p:nvPr/>
        </p:nvSpPr>
        <p:spPr>
          <a:xfrm rot="16200000">
            <a:off x="7677801" y="729888"/>
            <a:ext cx="186077" cy="1455961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FC20007-E2BB-B685-29F4-25032106A92F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7780773" y="1639169"/>
            <a:ext cx="6395" cy="3109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97B6DCA-3FE2-61C6-6A2E-BEFD4A72E14C}"/>
              </a:ext>
            </a:extLst>
          </p:cNvPr>
          <p:cNvCxnSpPr>
            <a:cxnSpLocks/>
          </p:cNvCxnSpPr>
          <p:nvPr/>
        </p:nvCxnSpPr>
        <p:spPr>
          <a:xfrm flipH="1">
            <a:off x="5179491" y="2711967"/>
            <a:ext cx="1094091" cy="10975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BE19405-F67E-A6CD-0211-1C0B7C026799}"/>
              </a:ext>
            </a:extLst>
          </p:cNvPr>
          <p:cNvCxnSpPr>
            <a:cxnSpLocks/>
            <a:stCxn id="163" idx="2"/>
          </p:cNvCxnSpPr>
          <p:nvPr/>
        </p:nvCxnSpPr>
        <p:spPr>
          <a:xfrm flipH="1">
            <a:off x="5408210" y="2691280"/>
            <a:ext cx="2378958" cy="11064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74550C0B-38AB-A595-F9ED-F4C128DAE565}"/>
              </a:ext>
            </a:extLst>
          </p:cNvPr>
          <p:cNvGrpSpPr/>
          <p:nvPr/>
        </p:nvGrpSpPr>
        <p:grpSpPr>
          <a:xfrm>
            <a:off x="4741391" y="3817442"/>
            <a:ext cx="731520" cy="741191"/>
            <a:chOff x="4389120" y="3817442"/>
            <a:chExt cx="731520" cy="741191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C5E5A142-7656-5F8F-A41A-DA6994414A35}"/>
                </a:ext>
              </a:extLst>
            </p:cNvPr>
            <p:cNvGrpSpPr/>
            <p:nvPr/>
          </p:nvGrpSpPr>
          <p:grpSpPr>
            <a:xfrm>
              <a:off x="4389120" y="3817442"/>
              <a:ext cx="365760" cy="741191"/>
              <a:chOff x="2857070" y="1950089"/>
              <a:chExt cx="365760" cy="741191"/>
            </a:xfrm>
          </p:grpSpPr>
          <p:sp>
            <p:nvSpPr>
              <p:cNvPr id="178" name="Freeform 36">
                <a:extLst>
                  <a:ext uri="{FF2B5EF4-FFF2-40B4-BE49-F238E27FC236}">
                    <a16:creationId xmlns:a16="http://schemas.microsoft.com/office/drawing/2014/main" id="{9FB656F3-BA30-D45C-2C83-1859CDB6BE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7070" y="1950089"/>
                <a:ext cx="3657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rnd">
                <a:solidFill>
                  <a:srgbClr val="646464"/>
                </a:solidFill>
                <a:round/>
                <a:headEnd type="none" w="sm" len="sm"/>
                <a:tailEnd type="none" w="sm" len="sm"/>
              </a:ln>
            </p:spPr>
            <p:txBody>
              <a:bodyPr lIns="18288" tIns="18288" rIns="18288" bIns="18288" anchor="b" anchorCtr="0"/>
              <a:lstStyle/>
              <a:p>
                <a:pPr algn="ctr"/>
                <a:r>
                  <a:rPr 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consolata" panose="00000509000000000000" pitchFamily="49" charset="0"/>
                    <a:ea typeface="Proxima Nova" charset="0"/>
                    <a:cs typeface="Proxima Nova" charset="0"/>
                  </a:rPr>
                  <a:t>…</a:t>
                </a:r>
                <a:endPara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</a:endParaRPr>
              </a:p>
            </p:txBody>
          </p:sp>
          <p:sp>
            <p:nvSpPr>
              <p:cNvPr id="179" name="Freeform 37">
                <a:extLst>
                  <a:ext uri="{FF2B5EF4-FFF2-40B4-BE49-F238E27FC236}">
                    <a16:creationId xmlns:a16="http://schemas.microsoft.com/office/drawing/2014/main" id="{4BFB969F-1B41-7FAD-F75C-4FE837D0F1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7070" y="2136193"/>
                <a:ext cx="3657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rnd">
                <a:solidFill>
                  <a:srgbClr val="646464"/>
                </a:solidFill>
                <a:round/>
                <a:headEnd type="none" w="sm" len="sm"/>
                <a:tailEnd type="none" w="sm" len="sm"/>
              </a:ln>
            </p:spPr>
            <p:txBody>
              <a:bodyPr lIns="18288" tIns="18288" rIns="18288" bIns="18288" anchor="b" anchorCtr="0"/>
              <a:lstStyle/>
              <a:p>
                <a:pPr algn="ctr"/>
                <a:r>
                  <a:rPr 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consolata" panose="00000509000000000000" pitchFamily="49" charset="0"/>
                  </a:rPr>
                  <a:t>…</a:t>
                </a:r>
              </a:p>
            </p:txBody>
          </p:sp>
          <p:sp>
            <p:nvSpPr>
              <p:cNvPr id="180" name="Freeform 38">
                <a:extLst>
                  <a:ext uri="{FF2B5EF4-FFF2-40B4-BE49-F238E27FC236}">
                    <a16:creationId xmlns:a16="http://schemas.microsoft.com/office/drawing/2014/main" id="{044C0E1B-D608-1A41-7C6F-5CBA411D8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7070" y="2322297"/>
                <a:ext cx="3657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rnd">
                <a:solidFill>
                  <a:srgbClr val="646464"/>
                </a:solidFill>
                <a:round/>
                <a:headEnd type="none" w="sm" len="sm"/>
                <a:tailEnd type="none" w="sm" len="sm"/>
              </a:ln>
            </p:spPr>
            <p:txBody>
              <a:bodyPr lIns="18288" tIns="18288" rIns="18288" bIns="18288" anchor="b" anchorCtr="0"/>
              <a:lstStyle/>
              <a:p>
                <a:pPr algn="ctr"/>
                <a:r>
                  <a:rPr 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consolata" panose="00000509000000000000" pitchFamily="49" charset="0"/>
                  </a:rPr>
                  <a:t>…</a:t>
                </a:r>
              </a:p>
            </p:txBody>
          </p:sp>
          <p:sp>
            <p:nvSpPr>
              <p:cNvPr id="181" name="Freeform 39">
                <a:extLst>
                  <a:ext uri="{FF2B5EF4-FFF2-40B4-BE49-F238E27FC236}">
                    <a16:creationId xmlns:a16="http://schemas.microsoft.com/office/drawing/2014/main" id="{4561F667-61CA-771B-D7B5-711A12344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7070" y="2508400"/>
                <a:ext cx="3657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rnd">
                <a:solidFill>
                  <a:srgbClr val="646464"/>
                </a:solidFill>
                <a:round/>
                <a:headEnd type="none" w="sm" len="sm"/>
                <a:tailEnd type="none" w="sm" len="sm"/>
              </a:ln>
            </p:spPr>
            <p:txBody>
              <a:bodyPr lIns="18288" tIns="18288" rIns="18288" bIns="18288" anchor="b" anchorCtr="0"/>
              <a:lstStyle/>
              <a:p>
                <a:pPr algn="ctr"/>
                <a:r>
                  <a:rPr 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consolata" panose="00000509000000000000" pitchFamily="49" charset="0"/>
                    <a:ea typeface="Proxima Nova" charset="0"/>
                    <a:cs typeface="Proxima Nova" charset="0"/>
                  </a:rPr>
                  <a:t>…</a:t>
                </a:r>
                <a:endPara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</a:endParaRP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45E2989-8D7D-BAD4-7ACC-FC0717890F40}"/>
                </a:ext>
              </a:extLst>
            </p:cNvPr>
            <p:cNvGrpSpPr/>
            <p:nvPr/>
          </p:nvGrpSpPr>
          <p:grpSpPr>
            <a:xfrm>
              <a:off x="4754880" y="3817442"/>
              <a:ext cx="365760" cy="741191"/>
              <a:chOff x="2857070" y="1950089"/>
              <a:chExt cx="365760" cy="741191"/>
            </a:xfrm>
          </p:grpSpPr>
          <p:sp>
            <p:nvSpPr>
              <p:cNvPr id="183" name="Freeform 36">
                <a:extLst>
                  <a:ext uri="{FF2B5EF4-FFF2-40B4-BE49-F238E27FC236}">
                    <a16:creationId xmlns:a16="http://schemas.microsoft.com/office/drawing/2014/main" id="{44279960-4BA0-7BB1-9357-68F57DC9D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7070" y="1950089"/>
                <a:ext cx="3657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rnd">
                <a:solidFill>
                  <a:srgbClr val="646464"/>
                </a:solidFill>
                <a:round/>
                <a:headEnd type="none" w="sm" len="sm"/>
                <a:tailEnd type="none" w="sm" len="sm"/>
              </a:ln>
            </p:spPr>
            <p:txBody>
              <a:bodyPr lIns="18288" tIns="18288" rIns="18288" bIns="18288" anchor="b" anchorCtr="0"/>
              <a:lstStyle/>
              <a:p>
                <a:pPr algn="ctr"/>
                <a:r>
                  <a:rPr 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consolata" panose="00000509000000000000" pitchFamily="49" charset="0"/>
                    <a:ea typeface="Proxima Nova" charset="0"/>
                    <a:cs typeface="Proxima Nova" charset="0"/>
                  </a:rPr>
                  <a:t>…</a:t>
                </a:r>
                <a:endPara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</a:endParaRPr>
              </a:p>
            </p:txBody>
          </p:sp>
          <p:sp>
            <p:nvSpPr>
              <p:cNvPr id="184" name="Freeform 37">
                <a:extLst>
                  <a:ext uri="{FF2B5EF4-FFF2-40B4-BE49-F238E27FC236}">
                    <a16:creationId xmlns:a16="http://schemas.microsoft.com/office/drawing/2014/main" id="{36946F24-E506-5911-0C28-084BEFE16B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7070" y="2136193"/>
                <a:ext cx="3657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rnd">
                <a:solidFill>
                  <a:srgbClr val="646464"/>
                </a:solidFill>
                <a:round/>
                <a:headEnd type="none" w="sm" len="sm"/>
                <a:tailEnd type="none" w="sm" len="sm"/>
              </a:ln>
            </p:spPr>
            <p:txBody>
              <a:bodyPr lIns="18288" tIns="18288" rIns="18288" bIns="18288" anchor="b" anchorCtr="0"/>
              <a:lstStyle/>
              <a:p>
                <a:pPr algn="ctr"/>
                <a:r>
                  <a:rPr 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consolata" panose="00000509000000000000" pitchFamily="49" charset="0"/>
                  </a:rPr>
                  <a:t>…</a:t>
                </a:r>
              </a:p>
            </p:txBody>
          </p:sp>
          <p:sp>
            <p:nvSpPr>
              <p:cNvPr id="185" name="Freeform 38">
                <a:extLst>
                  <a:ext uri="{FF2B5EF4-FFF2-40B4-BE49-F238E27FC236}">
                    <a16:creationId xmlns:a16="http://schemas.microsoft.com/office/drawing/2014/main" id="{3019D1F0-7F22-7FFB-BA6F-749B76083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7070" y="2322297"/>
                <a:ext cx="3657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rnd">
                <a:solidFill>
                  <a:srgbClr val="646464"/>
                </a:solidFill>
                <a:round/>
                <a:headEnd type="none" w="sm" len="sm"/>
                <a:tailEnd type="none" w="sm" len="sm"/>
              </a:ln>
            </p:spPr>
            <p:txBody>
              <a:bodyPr lIns="18288" tIns="18288" rIns="18288" bIns="18288" anchor="b" anchorCtr="0"/>
              <a:lstStyle/>
              <a:p>
                <a:pPr algn="ctr"/>
                <a:r>
                  <a:rPr 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consolata" panose="00000509000000000000" pitchFamily="49" charset="0"/>
                  </a:rPr>
                  <a:t>…</a:t>
                </a:r>
              </a:p>
            </p:txBody>
          </p:sp>
          <p:sp>
            <p:nvSpPr>
              <p:cNvPr id="186" name="Freeform 39">
                <a:extLst>
                  <a:ext uri="{FF2B5EF4-FFF2-40B4-BE49-F238E27FC236}">
                    <a16:creationId xmlns:a16="http://schemas.microsoft.com/office/drawing/2014/main" id="{48397368-161D-FE26-D9A6-0BB5099A0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7070" y="2508400"/>
                <a:ext cx="365760" cy="18288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2700" cap="rnd">
                <a:solidFill>
                  <a:srgbClr val="646464"/>
                </a:solidFill>
                <a:round/>
                <a:headEnd type="none" w="sm" len="sm"/>
                <a:tailEnd type="none" w="sm" len="sm"/>
              </a:ln>
            </p:spPr>
            <p:txBody>
              <a:bodyPr lIns="18288" tIns="18288" rIns="18288" bIns="18288" anchor="b" anchorCtr="0"/>
              <a:lstStyle/>
              <a:p>
                <a:pPr algn="ctr"/>
                <a:r>
                  <a:rPr 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nconsolata" panose="00000509000000000000" pitchFamily="49" charset="0"/>
                    <a:ea typeface="Proxima Nova" charset="0"/>
                    <a:cs typeface="Proxima Nova" charset="0"/>
                  </a:rPr>
                  <a:t>…</a:t>
                </a:r>
                <a:endParaRPr 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nconsolata" panose="00000509000000000000" pitchFamily="49" charset="0"/>
                </a:endParaRPr>
              </a:p>
            </p:txBody>
          </p:sp>
        </p:grpSp>
      </p:grpSp>
      <p:sp>
        <p:nvSpPr>
          <p:cNvPr id="188" name="TextBox 187">
            <a:extLst>
              <a:ext uri="{FF2B5EF4-FFF2-40B4-BE49-F238E27FC236}">
                <a16:creationId xmlns:a16="http://schemas.microsoft.com/office/drawing/2014/main" id="{E11040E0-BC8E-F846-7EA8-050575F7E4D2}"/>
              </a:ext>
            </a:extLst>
          </p:cNvPr>
          <p:cNvSpPr txBox="1"/>
          <p:nvPr/>
        </p:nvSpPr>
        <p:spPr>
          <a:xfrm>
            <a:off x="4539531" y="4570387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i="1" dirty="0">
                <a:solidFill>
                  <a:schemeClr val="accent1"/>
                </a:solidFill>
              </a:rPr>
              <a:t>Join Result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005E627C-5ED8-5318-5C9C-C15AC171D838}"/>
              </a:ext>
            </a:extLst>
          </p:cNvPr>
          <p:cNvSpPr txBox="1"/>
          <p:nvPr/>
        </p:nvSpPr>
        <p:spPr>
          <a:xfrm>
            <a:off x="3830977" y="1788772"/>
            <a:ext cx="187987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Using tournament sort, with B buffer pool pages, the initial run can be 2B in size (on average).</a:t>
            </a:r>
          </a:p>
        </p:txBody>
      </p:sp>
    </p:spTree>
    <p:extLst>
      <p:ext uri="{BB962C8B-B14F-4D97-AF65-F5344CB8AC3E}">
        <p14:creationId xmlns:p14="http://schemas.microsoft.com/office/powerpoint/2010/main" val="167149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89" grpId="0" animBg="1"/>
      <p:bldP spid="120" grpId="0"/>
      <p:bldP spid="105" grpId="0" animBg="1"/>
      <p:bldP spid="117" grpId="0" animBg="1"/>
      <p:bldP spid="158" grpId="0" animBg="1"/>
      <p:bldP spid="164" grpId="0" animBg="1"/>
      <p:bldP spid="188" grpId="0"/>
      <p:bldP spid="20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C1B3E7-EDEC-4D39-B03B-113A336E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MATERIALIZATION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A9A3C5-1EFF-4BB2-8D7C-173EA08D3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DSM DBMSs can delay stitching together tuples until the upper parts of the query plan.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1417A0-2D1A-470C-91F5-9D680B2B6398}"/>
              </a:ext>
            </a:extLst>
          </p:cNvPr>
          <p:cNvGrpSpPr/>
          <p:nvPr/>
        </p:nvGrpSpPr>
        <p:grpSpPr>
          <a:xfrm>
            <a:off x="6400800" y="3257550"/>
            <a:ext cx="2057400" cy="1621395"/>
            <a:chOff x="1066800" y="3150861"/>
            <a:chExt cx="2057400" cy="1621395"/>
          </a:xfrm>
        </p:grpSpPr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A1450E4B-3657-4907-AC1D-02B9BF307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800" y="3150861"/>
              <a:ext cx="2057400" cy="16213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noFill/>
              <a:prstDash val="solid"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 sz="2400" u="none" dirty="0">
                <a:latin typeface="Inconsolata" panose="00000509000000000000" pitchFamily="49" charset="0"/>
                <a:ea typeface="DejaVu Sans Mono" pitchFamily="49" charset="0"/>
                <a:cs typeface="DejaVu Sans Mono" pitchFamily="49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08A20E6-7752-4494-A86F-8AD9C4D8DFB2}"/>
                </a:ext>
              </a:extLst>
            </p:cNvPr>
            <p:cNvGrpSpPr/>
            <p:nvPr/>
          </p:nvGrpSpPr>
          <p:grpSpPr>
            <a:xfrm>
              <a:off x="1220906" y="3266091"/>
              <a:ext cx="1566486" cy="1374279"/>
              <a:chOff x="339382" y="3176705"/>
              <a:chExt cx="1566486" cy="13742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34E999C-7058-4A24-ABB0-605522095665}"/>
                  </a:ext>
                </a:extLst>
              </p:cNvPr>
              <p:cNvGrpSpPr/>
              <p:nvPr/>
            </p:nvGrpSpPr>
            <p:grpSpPr>
              <a:xfrm>
                <a:off x="339382" y="3451025"/>
                <a:ext cx="115416" cy="1099959"/>
                <a:chOff x="348435" y="2841425"/>
                <a:chExt cx="115416" cy="1099959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3FB17A6-5B15-4B51-8792-0894C7265D6C}"/>
                    </a:ext>
                  </a:extLst>
                </p:cNvPr>
                <p:cNvSpPr/>
                <p:nvPr/>
              </p:nvSpPr>
              <p:spPr>
                <a:xfrm>
                  <a:off x="348435" y="2841425"/>
                  <a:ext cx="115416" cy="276999"/>
                </a:xfrm>
                <a:prstGeom prst="rect">
                  <a:avLst/>
                </a:prstGeom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  <a:latin typeface="Inconsolata" panose="00000509000000000000" pitchFamily="49" charset="0"/>
                      <a:cs typeface="Consolas" pitchFamily="49" charset="0"/>
                    </a:rPr>
                    <a:t>0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7A22C8D-991D-409C-BCD6-4D970EB6BE63}"/>
                    </a:ext>
                  </a:extLst>
                </p:cNvPr>
                <p:cNvSpPr/>
                <p:nvPr/>
              </p:nvSpPr>
              <p:spPr>
                <a:xfrm>
                  <a:off x="348435" y="3115745"/>
                  <a:ext cx="115416" cy="276999"/>
                </a:xfrm>
                <a:prstGeom prst="rect">
                  <a:avLst/>
                </a:prstGeom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  <a:latin typeface="Inconsolata" panose="00000509000000000000" pitchFamily="49" charset="0"/>
                      <a:cs typeface="Consolas" pitchFamily="49" charset="0"/>
                    </a:rPr>
                    <a:t>1</a:t>
                  </a: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A14287D-6AC1-4766-A432-B8DACD67F917}"/>
                    </a:ext>
                  </a:extLst>
                </p:cNvPr>
                <p:cNvSpPr/>
                <p:nvPr/>
              </p:nvSpPr>
              <p:spPr>
                <a:xfrm>
                  <a:off x="348435" y="3390065"/>
                  <a:ext cx="115416" cy="276999"/>
                </a:xfrm>
                <a:prstGeom prst="rect">
                  <a:avLst/>
                </a:prstGeom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  <a:latin typeface="Inconsolata" panose="00000509000000000000" pitchFamily="49" charset="0"/>
                      <a:cs typeface="Consolas" pitchFamily="49" charset="0"/>
                    </a:rPr>
                    <a:t>2</a:t>
                  </a: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15D4EBC6-1C77-4013-BA66-C4BF427B7AC5}"/>
                    </a:ext>
                  </a:extLst>
                </p:cNvPr>
                <p:cNvSpPr/>
                <p:nvPr/>
              </p:nvSpPr>
              <p:spPr>
                <a:xfrm>
                  <a:off x="348435" y="3664385"/>
                  <a:ext cx="115416" cy="276999"/>
                </a:xfrm>
                <a:prstGeom prst="rect">
                  <a:avLst/>
                </a:prstGeom>
              </p:spPr>
              <p:txBody>
                <a:bodyPr wrap="none" lIns="0" tIns="0" rIns="0" bIns="0" anchor="ctr" anchorCtr="0">
                  <a:spAutoFit/>
                </a:bodyPr>
                <a:lstStyle/>
                <a:p>
                  <a:r>
                    <a:rPr lang="en-US" b="1" dirty="0">
                      <a:solidFill>
                        <a:schemeClr val="accent1"/>
                      </a:solidFill>
                      <a:latin typeface="Inconsolata" panose="00000509000000000000" pitchFamily="49" charset="0"/>
                      <a:cs typeface="Consolas" pitchFamily="49" charset="0"/>
                    </a:rPr>
                    <a:t>3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04C65FB-A9BF-46B0-8574-F5658F3114B4}"/>
                  </a:ext>
                </a:extLst>
              </p:cNvPr>
              <p:cNvGrpSpPr/>
              <p:nvPr/>
            </p:nvGrpSpPr>
            <p:grpSpPr>
              <a:xfrm>
                <a:off x="582331" y="3176705"/>
                <a:ext cx="1323537" cy="1372939"/>
                <a:chOff x="582331" y="2567105"/>
                <a:chExt cx="1323537" cy="1372939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8A3D1350-597E-4676-9844-BE5701344F58}"/>
                    </a:ext>
                  </a:extLst>
                </p:cNvPr>
                <p:cNvSpPr/>
                <p:nvPr/>
              </p:nvSpPr>
              <p:spPr>
                <a:xfrm>
                  <a:off x="582446" y="2567105"/>
                  <a:ext cx="365760" cy="274320"/>
                </a:xfrm>
                <a:prstGeom prst="rect">
                  <a:avLst/>
                </a:prstGeom>
                <a:solidFill>
                  <a:srgbClr val="44433F"/>
                </a:solidFill>
                <a:ln w="19050">
                  <a:solidFill>
                    <a:srgbClr val="4443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36576" rIns="45720" bIns="0" rtlCol="0" anchor="ctr" anchorCtr="0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1400" dirty="0">
                      <a:latin typeface="Inconsolata" panose="00000509000000000000" pitchFamily="49" charset="0"/>
                      <a:ea typeface="DejaVu Sans Mono" pitchFamily="49" charset="0"/>
                      <a:cs typeface="Consolas" pitchFamily="49" charset="0"/>
                    </a:rPr>
                    <a:t>a</a:t>
                  </a:r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23111DC-B764-48E8-B573-C22A01F1A3DB}"/>
                    </a:ext>
                  </a:extLst>
                </p:cNvPr>
                <p:cNvSpPr/>
                <p:nvPr/>
              </p:nvSpPr>
              <p:spPr>
                <a:xfrm>
                  <a:off x="582331" y="2842764"/>
                  <a:ext cx="365760" cy="2743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4443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44433F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36ACB78-537C-4B14-95EA-42C5FD89F7E6}"/>
                    </a:ext>
                  </a:extLst>
                </p:cNvPr>
                <p:cNvSpPr/>
                <p:nvPr/>
              </p:nvSpPr>
              <p:spPr>
                <a:xfrm>
                  <a:off x="582331" y="3118424"/>
                  <a:ext cx="365760" cy="2743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4443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44433F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43EB244-A860-4A1D-96E5-F06C6BB4BCBD}"/>
                    </a:ext>
                  </a:extLst>
                </p:cNvPr>
                <p:cNvSpPr/>
                <p:nvPr/>
              </p:nvSpPr>
              <p:spPr>
                <a:xfrm>
                  <a:off x="582331" y="3391404"/>
                  <a:ext cx="365760" cy="2743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4443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44433F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E7DE177-F17C-4DB8-AEEF-A59751EEAB5D}"/>
                    </a:ext>
                  </a:extLst>
                </p:cNvPr>
                <p:cNvSpPr/>
                <p:nvPr/>
              </p:nvSpPr>
              <p:spPr>
                <a:xfrm>
                  <a:off x="582331" y="3665724"/>
                  <a:ext cx="365760" cy="2743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4443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44433F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A7A46AF-145E-48B3-9793-2F7F0EA1A6B6}"/>
                    </a:ext>
                  </a:extLst>
                </p:cNvPr>
                <p:cNvSpPr/>
                <p:nvPr/>
              </p:nvSpPr>
              <p:spPr>
                <a:xfrm>
                  <a:off x="1061277" y="2567105"/>
                  <a:ext cx="365760" cy="274320"/>
                </a:xfrm>
                <a:prstGeom prst="rect">
                  <a:avLst/>
                </a:prstGeom>
                <a:solidFill>
                  <a:srgbClr val="44433F"/>
                </a:solidFill>
                <a:ln w="19050">
                  <a:solidFill>
                    <a:srgbClr val="4443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36576" rIns="45720" bIns="0" rtlCol="0" anchor="ctr" anchorCtr="0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1400" dirty="0">
                      <a:latin typeface="Inconsolata" panose="00000509000000000000" pitchFamily="49" charset="0"/>
                      <a:ea typeface="DejaVu Sans Mono" pitchFamily="49" charset="0"/>
                      <a:cs typeface="Consolas" pitchFamily="49" charset="0"/>
                    </a:rPr>
                    <a:t>b</a:t>
                  </a: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8CCB0F34-9CDD-4D6A-BEAB-AEE26BFE3CCD}"/>
                    </a:ext>
                  </a:extLst>
                </p:cNvPr>
                <p:cNvSpPr/>
                <p:nvPr/>
              </p:nvSpPr>
              <p:spPr>
                <a:xfrm>
                  <a:off x="1061277" y="2842764"/>
                  <a:ext cx="365760" cy="2743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4443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44433F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B0D3237A-4DA8-4A14-9C2A-1B281740F2CB}"/>
                    </a:ext>
                  </a:extLst>
                </p:cNvPr>
                <p:cNvSpPr/>
                <p:nvPr/>
              </p:nvSpPr>
              <p:spPr>
                <a:xfrm>
                  <a:off x="1061277" y="3118424"/>
                  <a:ext cx="365760" cy="2743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4443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44433F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C001F44-23C4-4C83-8C27-32C2576F2F9D}"/>
                    </a:ext>
                  </a:extLst>
                </p:cNvPr>
                <p:cNvSpPr/>
                <p:nvPr/>
              </p:nvSpPr>
              <p:spPr>
                <a:xfrm>
                  <a:off x="1061277" y="3391404"/>
                  <a:ext cx="365760" cy="2743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4443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44433F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FE75E81-3E96-4616-9BF1-E5D1CCC0F9CC}"/>
                    </a:ext>
                  </a:extLst>
                </p:cNvPr>
                <p:cNvSpPr/>
                <p:nvPr/>
              </p:nvSpPr>
              <p:spPr>
                <a:xfrm>
                  <a:off x="1061277" y="3665724"/>
                  <a:ext cx="365760" cy="2743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4443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44433F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C051637-5857-44A8-A0D0-F8CB1BA5B85B}"/>
                    </a:ext>
                  </a:extLst>
                </p:cNvPr>
                <p:cNvSpPr/>
                <p:nvPr/>
              </p:nvSpPr>
              <p:spPr>
                <a:xfrm>
                  <a:off x="1540108" y="2567105"/>
                  <a:ext cx="365760" cy="274320"/>
                </a:xfrm>
                <a:prstGeom prst="rect">
                  <a:avLst/>
                </a:prstGeom>
                <a:solidFill>
                  <a:srgbClr val="44433F"/>
                </a:solidFill>
                <a:ln w="19050">
                  <a:solidFill>
                    <a:srgbClr val="4443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45720" tIns="36576" rIns="45720" bIns="0" rtlCol="0" anchor="ctr" anchorCtr="0"/>
                <a:lstStyle/>
                <a:p>
                  <a:pPr algn="ctr">
                    <a:lnSpc>
                      <a:spcPct val="70000"/>
                    </a:lnSpc>
                  </a:pPr>
                  <a:r>
                    <a:rPr lang="en-US" sz="1400" dirty="0">
                      <a:latin typeface="Inconsolata" panose="00000509000000000000" pitchFamily="49" charset="0"/>
                      <a:ea typeface="DejaVu Sans Mono" pitchFamily="49" charset="0"/>
                      <a:cs typeface="Consolas" pitchFamily="49" charset="0"/>
                    </a:rPr>
                    <a:t>c</a:t>
                  </a: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F4159FD-4230-4BA2-A473-4C3809F38456}"/>
                    </a:ext>
                  </a:extLst>
                </p:cNvPr>
                <p:cNvSpPr/>
                <p:nvPr/>
              </p:nvSpPr>
              <p:spPr>
                <a:xfrm>
                  <a:off x="1540108" y="2842764"/>
                  <a:ext cx="365760" cy="2743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4443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44433F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0D31763-45C3-4083-AEE7-9D66B71D92EE}"/>
                    </a:ext>
                  </a:extLst>
                </p:cNvPr>
                <p:cNvSpPr/>
                <p:nvPr/>
              </p:nvSpPr>
              <p:spPr>
                <a:xfrm>
                  <a:off x="1540108" y="3118424"/>
                  <a:ext cx="365760" cy="2743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4443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44433F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B0F2FFF-14A1-4E8E-AD00-14E79B7D8F4B}"/>
                    </a:ext>
                  </a:extLst>
                </p:cNvPr>
                <p:cNvSpPr/>
                <p:nvPr/>
              </p:nvSpPr>
              <p:spPr>
                <a:xfrm>
                  <a:off x="1540108" y="3391404"/>
                  <a:ext cx="365760" cy="2743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4443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44433F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7BC2935-A502-462E-A89B-5C0051476106}"/>
                    </a:ext>
                  </a:extLst>
                </p:cNvPr>
                <p:cNvSpPr/>
                <p:nvPr/>
              </p:nvSpPr>
              <p:spPr>
                <a:xfrm>
                  <a:off x="1540108" y="3665724"/>
                  <a:ext cx="365760" cy="2743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44433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44433F"/>
                    </a:solidFill>
                    <a:latin typeface="Inconsolata" panose="00000509000000000000" pitchFamily="49" charset="0"/>
                    <a:ea typeface="DejaVu Sans Mono" pitchFamily="49" charset="0"/>
                    <a:cs typeface="Consolas" pitchFamily="49" charset="0"/>
                  </a:endParaRPr>
                </a:p>
              </p:txBody>
            </p:sp>
          </p:grpSp>
        </p:grpSp>
      </p:grpSp>
      <p:sp>
        <p:nvSpPr>
          <p:cNvPr id="36" name="Text Box 4">
            <a:extLst>
              <a:ext uri="{FF2B5EF4-FFF2-40B4-BE49-F238E27FC236}">
                <a16:creationId xmlns:a16="http://schemas.microsoft.com/office/drawing/2014/main" id="{77860380-619D-4211-B282-878A7474D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0901" y="1962150"/>
            <a:ext cx="29718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rgbClr val="646464"/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45720" rIns="45720">
            <a:sp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2000" b="1" u="none">
                <a:solidFill>
                  <a:schemeClr val="tx1">
                    <a:lumMod val="90000"/>
                    <a:lumOff val="10000"/>
                  </a:schemeClr>
                </a:solidFill>
                <a:latin typeface="Inconsolata" panose="00000509000000000000" pitchFamily="49" charset="0"/>
                <a:ea typeface="ＭＳ Ｐゴシック" pitchFamily="-112" charset="-128"/>
                <a:cs typeface="DejaVu Sans Mono" pitchFamily="49" charset="0"/>
              </a:defRPr>
            </a:lvl1pPr>
            <a:lvl2pPr marL="742950" indent="-28575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2pPr>
            <a:lvl3pPr marL="11430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3pPr>
            <a:lvl4pPr marL="16002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4pPr>
            <a:lvl5pPr marL="2057400" indent="-228600"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800" u="sng">
                <a:solidFill>
                  <a:schemeClr val="dk1"/>
                </a:solidFill>
                <a:latin typeface="Times New Roman" pitchFamily="-112" charset="0"/>
                <a:ea typeface="ＭＳ Ｐゴシック" pitchFamily="-112" charset="-128"/>
              </a:defRPr>
            </a:lvl9pPr>
          </a:lstStyle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foo.c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b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foo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JOIN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bar</a:t>
            </a:r>
            <a:b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foo.b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=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bar.b</a:t>
            </a:r>
            <a:endParaRPr 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foo.a</a:t>
            </a:r>
            <a:r>
              <a:rPr 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&gt; 100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48255A7-C884-4FA0-8FFE-D7974D5BCFED}"/>
              </a:ext>
            </a:extLst>
          </p:cNvPr>
          <p:cNvGrpSpPr/>
          <p:nvPr/>
        </p:nvGrpSpPr>
        <p:grpSpPr>
          <a:xfrm>
            <a:off x="1417785" y="2231119"/>
            <a:ext cx="2895600" cy="2514600"/>
            <a:chOff x="1417785" y="2383519"/>
            <a:chExt cx="2895600" cy="2514600"/>
          </a:xfrm>
        </p:grpSpPr>
        <p:sp>
          <p:nvSpPr>
            <p:cNvPr id="38" name="Rectangle 68">
              <a:extLst>
                <a:ext uri="{FF2B5EF4-FFF2-40B4-BE49-F238E27FC236}">
                  <a16:creationId xmlns:a16="http://schemas.microsoft.com/office/drawing/2014/main" id="{7C8A75C6-6B6C-434D-A706-4F470F81E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785" y="2383519"/>
              <a:ext cx="2895600" cy="2514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 algn="ctr">
              <a:solidFill>
                <a:srgbClr val="646464"/>
              </a:solidFill>
              <a:round/>
              <a:headEnd type="none" w="sm" len="sm"/>
              <a:tailEnd type="triangle" w="med" len="med"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64197F2-8D36-4E00-BE56-C89002DC1D23}"/>
                </a:ext>
              </a:extLst>
            </p:cNvPr>
            <p:cNvGrpSpPr/>
            <p:nvPr/>
          </p:nvGrpSpPr>
          <p:grpSpPr>
            <a:xfrm>
              <a:off x="1642729" y="2411320"/>
              <a:ext cx="2445712" cy="2458998"/>
              <a:chOff x="1490150" y="2411320"/>
              <a:chExt cx="2445712" cy="2458998"/>
            </a:xfrm>
          </p:grpSpPr>
          <p:sp>
            <p:nvSpPr>
              <p:cNvPr id="40" name="Text Box 13">
                <a:extLst>
                  <a:ext uri="{FF2B5EF4-FFF2-40B4-BE49-F238E27FC236}">
                    <a16:creationId xmlns:a16="http://schemas.microsoft.com/office/drawing/2014/main" id="{AA4B706B-0C61-4FEE-BEC4-A1E1E0ACFD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90150" y="4316320"/>
                <a:ext cx="799899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b" anchorCtr="0">
                <a:spAutoFit/>
              </a:bodyPr>
              <a:lstStyle>
                <a:lvl1pPr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742950" indent="-28575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 marL="11430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 marL="16002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 marL="20574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3600" b="1" u="non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Extrabold" pitchFamily="34" charset="0"/>
                    <a:ea typeface="Open Sans Extrabold" pitchFamily="34" charset="0"/>
                    <a:cs typeface="Open Sans Extrabold" pitchFamily="34" charset="0"/>
                  </a:rPr>
                  <a:t>bar</a:t>
                </a:r>
                <a:endParaRPr lang="en-US" sz="2400" b="1" u="none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 Extrabold" pitchFamily="34" charset="0"/>
                  <a:ea typeface="Open Sans Extrabold" pitchFamily="34" charset="0"/>
                  <a:cs typeface="Open Sans Extrabold" pitchFamily="34" charset="0"/>
                </a:endParaRPr>
              </a:p>
            </p:txBody>
          </p:sp>
          <p:sp>
            <p:nvSpPr>
              <p:cNvPr id="41" name="Text Box 14">
                <a:extLst>
                  <a:ext uri="{FF2B5EF4-FFF2-40B4-BE49-F238E27FC236}">
                    <a16:creationId xmlns:a16="http://schemas.microsoft.com/office/drawing/2014/main" id="{175CC4A2-CCB1-4C18-89FD-6421125B87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2866" y="4316320"/>
                <a:ext cx="872996" cy="5539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40" tIns="0" rIns="0" bIns="0" anchor="b" anchorCtr="0">
                <a:spAutoFit/>
              </a:bodyPr>
              <a:lstStyle>
                <a:defPPr>
                  <a:defRPr lang="en-US"/>
                </a:defPPr>
                <a:lvl1pPr algn="ctr">
                  <a:spcBef>
                    <a:spcPct val="50000"/>
                  </a:spcBef>
                  <a:defRPr sz="2000" b="1" u="none">
                    <a:latin typeface="Open Sans Extrabold" pitchFamily="34" charset="0"/>
                    <a:ea typeface="Open Sans Extrabold" pitchFamily="34" charset="0"/>
                    <a:cs typeface="Open Sans Extrabold" pitchFamily="34" charset="0"/>
                  </a:defRPr>
                </a:lvl1pPr>
                <a:lvl2pPr marL="742950" indent="-285750">
                  <a:defRPr sz="3100" u="sng">
                    <a:latin typeface="Times New Roman" pitchFamily="18" charset="0"/>
                    <a:ea typeface="ＭＳ Ｐゴシック" charset="-128"/>
                  </a:defRPr>
                </a:lvl2pPr>
                <a:lvl3pPr marL="1143000" indent="-228600">
                  <a:defRPr sz="3100" u="sng">
                    <a:latin typeface="Times New Roman" pitchFamily="18" charset="0"/>
                    <a:ea typeface="ＭＳ Ｐゴシック" charset="-128"/>
                  </a:defRPr>
                </a:lvl3pPr>
                <a:lvl4pPr marL="1600200" indent="-228600">
                  <a:defRPr sz="3100" u="sng">
                    <a:latin typeface="Times New Roman" pitchFamily="18" charset="0"/>
                    <a:ea typeface="ＭＳ Ｐゴシック" charset="-128"/>
                  </a:defRPr>
                </a:lvl4pPr>
                <a:lvl5pPr marL="2057400" indent="-228600">
                  <a:defRPr sz="3100" u="sng">
                    <a:latin typeface="Times New Roman" pitchFamily="18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latin typeface="Times New Roman" pitchFamily="18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latin typeface="Times New Roman" pitchFamily="18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latin typeface="Times New Roman" pitchFamily="18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r>
                  <a:rPr lang="en-US" sz="3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foo</a:t>
                </a:r>
              </a:p>
            </p:txBody>
          </p:sp>
          <p:sp>
            <p:nvSpPr>
              <p:cNvPr id="42" name="TextBox 70">
                <a:extLst>
                  <a:ext uri="{FF2B5EF4-FFF2-40B4-BE49-F238E27FC236}">
                    <a16:creationId xmlns:a16="http://schemas.microsoft.com/office/drawing/2014/main" id="{7ED544E6-871A-4E2E-96A9-EE64D1B571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6391" y="3164453"/>
                <a:ext cx="987450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742950" indent="-28575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 marL="11430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 marL="16002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 marL="20574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sz="1400" u="none" dirty="0" err="1">
                    <a:solidFill>
                      <a:schemeClr val="accent1"/>
                    </a:solidFill>
                    <a:latin typeface="Inconsolata" panose="00000509000000000000" pitchFamily="49" charset="0"/>
                    <a:cs typeface="Consolas" pitchFamily="49" charset="0"/>
                  </a:rPr>
                  <a:t>foo.b</a:t>
                </a:r>
                <a:r>
                  <a:rPr lang="en-US" sz="1400" u="none" dirty="0">
                    <a:solidFill>
                      <a:schemeClr val="accent1"/>
                    </a:solidFill>
                    <a:latin typeface="Inconsolata" panose="00000509000000000000" pitchFamily="49" charset="0"/>
                    <a:cs typeface="Consolas" pitchFamily="49" charset="0"/>
                  </a:rPr>
                  <a:t>=</a:t>
                </a:r>
                <a:r>
                  <a:rPr lang="en-US" sz="1400" u="none" dirty="0" err="1">
                    <a:solidFill>
                      <a:schemeClr val="accent1"/>
                    </a:solidFill>
                    <a:latin typeface="Inconsolata" panose="00000509000000000000" pitchFamily="49" charset="0"/>
                    <a:cs typeface="Consolas" pitchFamily="49" charset="0"/>
                  </a:rPr>
                  <a:t>bar.b</a:t>
                </a:r>
                <a:endParaRPr lang="en-US" sz="1400" u="none" dirty="0">
                  <a:solidFill>
                    <a:schemeClr val="accent1"/>
                  </a:solidFill>
                  <a:latin typeface="Inconsolata" panose="00000509000000000000" pitchFamily="49" charset="0"/>
                  <a:cs typeface="Consolas" pitchFamily="49" charset="0"/>
                </a:endParaRPr>
              </a:p>
            </p:txBody>
          </p:sp>
          <p:sp>
            <p:nvSpPr>
              <p:cNvPr id="43" name="TextBox 71">
                <a:extLst>
                  <a:ext uri="{FF2B5EF4-FFF2-40B4-BE49-F238E27FC236}">
                    <a16:creationId xmlns:a16="http://schemas.microsoft.com/office/drawing/2014/main" id="{8E2FD884-5DAA-49EA-9A30-754D8B161A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5043" y="3790910"/>
                <a:ext cx="448841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742950" indent="-28575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 marL="11430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 marL="16002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 marL="20574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sz="1400" u="none" dirty="0">
                    <a:solidFill>
                      <a:schemeClr val="accent1"/>
                    </a:solidFill>
                    <a:latin typeface="Inconsolata" panose="00000509000000000000" pitchFamily="49" charset="0"/>
                    <a:cs typeface="Consolas" pitchFamily="49" charset="0"/>
                  </a:rPr>
                  <a:t>a&gt;100</a:t>
                </a:r>
              </a:p>
            </p:txBody>
          </p:sp>
          <p:sp>
            <p:nvSpPr>
              <p:cNvPr id="44" name="TextBox 72">
                <a:extLst>
                  <a:ext uri="{FF2B5EF4-FFF2-40B4-BE49-F238E27FC236}">
                    <a16:creationId xmlns:a16="http://schemas.microsoft.com/office/drawing/2014/main" id="{4BA27C63-D00A-4E0B-AA61-8D273620E7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1517" y="2505341"/>
                <a:ext cx="897682" cy="2154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742950" indent="-28575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 marL="11430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 marL="16002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 marL="20574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 algn="l"/>
                <a:r>
                  <a:rPr lang="en-US" sz="1400" b="1" u="none" dirty="0">
                    <a:solidFill>
                      <a:schemeClr val="accent1"/>
                    </a:solidFill>
                    <a:latin typeface="Inconsolata" panose="00000509000000000000" pitchFamily="49" charset="0"/>
                    <a:cs typeface="Consolas" pitchFamily="49" charset="0"/>
                  </a:rPr>
                  <a:t>AVG</a:t>
                </a:r>
                <a:r>
                  <a:rPr lang="en-US" sz="1400" u="none" dirty="0">
                    <a:solidFill>
                      <a:schemeClr val="accent1"/>
                    </a:solidFill>
                    <a:latin typeface="Inconsolata" panose="00000509000000000000" pitchFamily="49" charset="0"/>
                    <a:cs typeface="Consolas" pitchFamily="49" charset="0"/>
                  </a:rPr>
                  <a:t>(</a:t>
                </a:r>
                <a:r>
                  <a:rPr lang="en-US" sz="1400" u="none" dirty="0" err="1">
                    <a:solidFill>
                      <a:schemeClr val="accent1"/>
                    </a:solidFill>
                    <a:latin typeface="Inconsolata" panose="00000509000000000000" pitchFamily="49" charset="0"/>
                    <a:cs typeface="Consolas" pitchFamily="49" charset="0"/>
                  </a:rPr>
                  <a:t>foo.c</a:t>
                </a:r>
                <a:r>
                  <a:rPr lang="en-US" sz="1400" u="none" dirty="0">
                    <a:solidFill>
                      <a:schemeClr val="accent1"/>
                    </a:solidFill>
                    <a:latin typeface="Inconsolata" panose="00000509000000000000" pitchFamily="49" charset="0"/>
                    <a:cs typeface="Consolas" pitchFamily="49" charset="0"/>
                  </a:rPr>
                  <a:t>)</a:t>
                </a:r>
              </a:p>
            </p:txBody>
          </p:sp>
          <p:grpSp>
            <p:nvGrpSpPr>
              <p:cNvPr id="45" name="Join Op">
                <a:extLst>
                  <a:ext uri="{FF2B5EF4-FFF2-40B4-BE49-F238E27FC236}">
                    <a16:creationId xmlns:a16="http://schemas.microsoft.com/office/drawing/2014/main" id="{32EBE581-398E-44D4-A66B-94D6941C4D89}"/>
                  </a:ext>
                </a:extLst>
              </p:cNvPr>
              <p:cNvGrpSpPr/>
              <p:nvPr/>
            </p:nvGrpSpPr>
            <p:grpSpPr>
              <a:xfrm>
                <a:off x="2218359" y="3097120"/>
                <a:ext cx="503648" cy="384482"/>
                <a:chOff x="5195472" y="2304175"/>
                <a:chExt cx="503648" cy="384482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21FDD6CD-1420-4833-99FC-8063DD2017E3}"/>
                    </a:ext>
                  </a:extLst>
                </p:cNvPr>
                <p:cNvSpPr/>
                <p:nvPr/>
              </p:nvSpPr>
              <p:spPr>
                <a:xfrm>
                  <a:off x="5222875" y="2352678"/>
                  <a:ext cx="121919" cy="33193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07648607-3A1E-4D77-B122-D3876423EF80}"/>
                    </a:ext>
                  </a:extLst>
                </p:cNvPr>
                <p:cNvSpPr/>
                <p:nvPr/>
              </p:nvSpPr>
              <p:spPr>
                <a:xfrm>
                  <a:off x="5577201" y="2356721"/>
                  <a:ext cx="121919" cy="33193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Text Box 20">
                  <a:extLst>
                    <a:ext uri="{FF2B5EF4-FFF2-40B4-BE49-F238E27FC236}">
                      <a16:creationId xmlns:a16="http://schemas.microsoft.com/office/drawing/2014/main" id="{AF15A767-B6CF-4073-9B42-BFDE50177B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95472" y="2304175"/>
                  <a:ext cx="482739" cy="3470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/>
                <a:lstStyle>
                  <a:lvl1pPr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1pPr>
                  <a:lvl2pPr marL="742950" indent="-285750"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2pPr>
                  <a:lvl3pPr marL="1143000" indent="-228600"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3pPr>
                  <a:lvl4pPr marL="1600200" indent="-228600"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4pPr>
                  <a:lvl5pPr marL="2057400" indent="-228600"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200">
                      <a:solidFill>
                        <a:srgbClr val="CF0E30"/>
                      </a:solidFill>
                      <a:latin typeface="Book Antiqua" pitchFamily="18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  <a:defRPr/>
                  </a:pPr>
                  <a:r>
                    <a:rPr lang="en-US" sz="4000" b="1" u="none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</a:rPr>
                    <a:t>⨝</a:t>
                  </a:r>
                </a:p>
              </p:txBody>
            </p:sp>
          </p:grpSp>
          <p:grpSp>
            <p:nvGrpSpPr>
              <p:cNvPr id="46" name="Filter Op">
                <a:extLst>
                  <a:ext uri="{FF2B5EF4-FFF2-40B4-BE49-F238E27FC236}">
                    <a16:creationId xmlns:a16="http://schemas.microsoft.com/office/drawing/2014/main" id="{00D71099-72B6-4B97-AF70-A8796D6F5F49}"/>
                  </a:ext>
                </a:extLst>
              </p:cNvPr>
              <p:cNvGrpSpPr/>
              <p:nvPr/>
            </p:nvGrpSpPr>
            <p:grpSpPr>
              <a:xfrm>
                <a:off x="2904043" y="3706720"/>
                <a:ext cx="304800" cy="331936"/>
                <a:chOff x="6048003" y="3110316"/>
                <a:chExt cx="304800" cy="331936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C258F566-5D3D-4C88-9110-E6E31DE2D2F2}"/>
                    </a:ext>
                  </a:extLst>
                </p:cNvPr>
                <p:cNvSpPr/>
                <p:nvPr/>
              </p:nvSpPr>
              <p:spPr>
                <a:xfrm>
                  <a:off x="6230884" y="3110316"/>
                  <a:ext cx="121919" cy="331936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Text Box 20">
                  <a:extLst>
                    <a:ext uri="{FF2B5EF4-FFF2-40B4-BE49-F238E27FC236}">
                      <a16:creationId xmlns:a16="http://schemas.microsoft.com/office/drawing/2014/main" id="{FB5F9AD0-4C2A-43F2-9C31-2FCA764E18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048003" y="3127238"/>
                  <a:ext cx="224544" cy="22717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91440" rIns="0" bIns="182880" anchor="ctr"/>
                <a:lstStyle>
                  <a:lvl1pPr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1pPr>
                  <a:lvl2pPr marL="742950" indent="-28575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2pPr>
                  <a:lvl3pPr marL="11430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3pPr>
                  <a:lvl4pPr marL="16002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4pPr>
                  <a:lvl5pPr marL="20574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sz="4400" b="1" u="none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ymbol" pitchFamily="18" charset="2"/>
                    </a:rPr>
                    <a:t>s</a:t>
                  </a:r>
                  <a:endParaRPr lang="en-US" sz="4000" b="1" u="non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ymbol" pitchFamily="18" charset="2"/>
                  </a:endParaRPr>
                </a:p>
              </p:txBody>
            </p:sp>
          </p:grpSp>
          <p:sp>
            <p:nvSpPr>
              <p:cNvPr id="47" name="Text Box 20">
                <a:extLst>
                  <a:ext uri="{FF2B5EF4-FFF2-40B4-BE49-F238E27FC236}">
                    <a16:creationId xmlns:a16="http://schemas.microsoft.com/office/drawing/2014/main" id="{4DD9DEEA-3A31-4B3D-A5B6-6D8FC83BCC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9119" y="2411320"/>
                <a:ext cx="224544" cy="3760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91440" rIns="274320" bIns="274320" anchor="ctr"/>
              <a:lstStyle>
                <a:lvl1pPr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1pPr>
                <a:lvl2pPr marL="742950" indent="-28575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2pPr>
                <a:lvl3pPr marL="11430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3pPr>
                <a:lvl4pPr marL="16002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4pPr>
                <a:lvl5pPr marL="2057400" indent="-228600"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100" u="sng">
                    <a:solidFill>
                      <a:schemeClr val="tx1"/>
                    </a:solidFill>
                    <a:latin typeface="Times New Roman" pitchFamily="18" charset="0"/>
                    <a:ea typeface="ＭＳ Ｐゴシック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l-GR" sz="4800" b="1" u="non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Proxima Nova Rg" panose="02000506030000020004" pitchFamily="50" charset="0"/>
                  </a:rPr>
                  <a:t>γ</a:t>
                </a:r>
                <a:endParaRPr lang="en-US" sz="4000" b="1" u="none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Proxima Nova Rg" panose="02000506030000020004" pitchFamily="50" charset="0"/>
                </a:endParaRPr>
              </a:p>
            </p:txBody>
          </p:sp>
          <p:cxnSp>
            <p:nvCxnSpPr>
              <p:cNvPr id="48" name="Straight Connector 35">
                <a:extLst>
                  <a:ext uri="{FF2B5EF4-FFF2-40B4-BE49-F238E27FC236}">
                    <a16:creationId xmlns:a16="http://schemas.microsoft.com/office/drawing/2014/main" id="{A2FA7FF6-90AB-4D9F-A991-F03487AD7463}"/>
                  </a:ext>
                </a:extLst>
              </p:cNvPr>
              <p:cNvCxnSpPr>
                <a:cxnSpLocks noChangeShapeType="1"/>
                <a:stCxn id="40" idx="0"/>
                <a:endCxn id="54" idx="2"/>
              </p:cNvCxnSpPr>
              <p:nvPr/>
            </p:nvCxnSpPr>
            <p:spPr bwMode="auto">
              <a:xfrm flipV="1">
                <a:off x="1890100" y="3477559"/>
                <a:ext cx="416622" cy="838761"/>
              </a:xfrm>
              <a:prstGeom prst="line">
                <a:avLst/>
              </a:prstGeom>
              <a:noFill/>
              <a:ln w="31750" algn="ctr">
                <a:solidFill>
                  <a:schemeClr val="accent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9" name="Straight Connector 36">
                <a:extLst>
                  <a:ext uri="{FF2B5EF4-FFF2-40B4-BE49-F238E27FC236}">
                    <a16:creationId xmlns:a16="http://schemas.microsoft.com/office/drawing/2014/main" id="{1B24BD96-337F-452A-8AC1-34B08FCE0FA2}"/>
                  </a:ext>
                </a:extLst>
              </p:cNvPr>
              <p:cNvCxnSpPr>
                <a:cxnSpLocks noChangeShapeType="1"/>
                <a:stCxn id="41" idx="0"/>
                <a:endCxn id="52" idx="2"/>
              </p:cNvCxnSpPr>
              <p:nvPr/>
            </p:nvCxnSpPr>
            <p:spPr bwMode="auto">
              <a:xfrm flipH="1" flipV="1">
                <a:off x="3147884" y="4038656"/>
                <a:ext cx="351480" cy="277664"/>
              </a:xfrm>
              <a:prstGeom prst="line">
                <a:avLst/>
              </a:prstGeom>
              <a:noFill/>
              <a:ln w="31750" algn="ctr">
                <a:solidFill>
                  <a:schemeClr val="accent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0" name="Straight Connector 39">
                <a:extLst>
                  <a:ext uri="{FF2B5EF4-FFF2-40B4-BE49-F238E27FC236}">
                    <a16:creationId xmlns:a16="http://schemas.microsoft.com/office/drawing/2014/main" id="{56066743-2425-4F7A-B16D-B72C26C674B8}"/>
                  </a:ext>
                </a:extLst>
              </p:cNvPr>
              <p:cNvCxnSpPr>
                <a:cxnSpLocks noChangeShapeType="1"/>
                <a:stCxn id="56" idx="0"/>
                <a:endCxn id="47" idx="2"/>
              </p:cNvCxnSpPr>
              <p:nvPr/>
            </p:nvCxnSpPr>
            <p:spPr bwMode="auto">
              <a:xfrm flipV="1">
                <a:off x="2459729" y="2787351"/>
                <a:ext cx="1662" cy="309769"/>
              </a:xfrm>
              <a:prstGeom prst="line">
                <a:avLst/>
              </a:prstGeom>
              <a:noFill/>
              <a:ln w="31750" algn="ctr">
                <a:solidFill>
                  <a:schemeClr val="accent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Straight Connector 42">
                <a:extLst>
                  <a:ext uri="{FF2B5EF4-FFF2-40B4-BE49-F238E27FC236}">
                    <a16:creationId xmlns:a16="http://schemas.microsoft.com/office/drawing/2014/main" id="{AE7A790C-36C3-4AA2-9006-01D6D9B8535F}"/>
                  </a:ext>
                </a:extLst>
              </p:cNvPr>
              <p:cNvCxnSpPr>
                <a:cxnSpLocks noChangeShapeType="1"/>
                <a:stCxn id="53" idx="0"/>
                <a:endCxn id="55" idx="2"/>
              </p:cNvCxnSpPr>
              <p:nvPr/>
            </p:nvCxnSpPr>
            <p:spPr bwMode="auto">
              <a:xfrm flipH="1" flipV="1">
                <a:off x="2661048" y="3481602"/>
                <a:ext cx="355267" cy="242040"/>
              </a:xfrm>
              <a:prstGeom prst="line">
                <a:avLst/>
              </a:prstGeom>
              <a:noFill/>
              <a:ln w="31750" algn="ctr">
                <a:solidFill>
                  <a:schemeClr val="accent1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7" name="Highlight Box">
            <a:extLst>
              <a:ext uri="{FF2B5EF4-FFF2-40B4-BE49-F238E27FC236}">
                <a16:creationId xmlns:a16="http://schemas.microsoft.com/office/drawing/2014/main" id="{31D94196-D599-44C8-8279-F91EE7E46C91}"/>
              </a:ext>
            </a:extLst>
          </p:cNvPr>
          <p:cNvSpPr/>
          <p:nvPr/>
        </p:nvSpPr>
        <p:spPr>
          <a:xfrm>
            <a:off x="2961502" y="3456801"/>
            <a:ext cx="987449" cy="553998"/>
          </a:xfrm>
          <a:prstGeom prst="roundRect">
            <a:avLst>
              <a:gd name="adj" fmla="val 4675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Highlight Box">
            <a:extLst>
              <a:ext uri="{FF2B5EF4-FFF2-40B4-BE49-F238E27FC236}">
                <a16:creationId xmlns:a16="http://schemas.microsoft.com/office/drawing/2014/main" id="{0724D119-1BB8-4207-B141-BE831A585B8C}"/>
              </a:ext>
            </a:extLst>
          </p:cNvPr>
          <p:cNvSpPr/>
          <p:nvPr/>
        </p:nvSpPr>
        <p:spPr>
          <a:xfrm>
            <a:off x="6803872" y="3346900"/>
            <a:ext cx="359744" cy="1426037"/>
          </a:xfrm>
          <a:prstGeom prst="roundRect">
            <a:avLst>
              <a:gd name="adj" fmla="val 4675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Highlight Box">
            <a:extLst>
              <a:ext uri="{FF2B5EF4-FFF2-40B4-BE49-F238E27FC236}">
                <a16:creationId xmlns:a16="http://schemas.microsoft.com/office/drawing/2014/main" id="{E968DCEF-06E2-4288-A747-36BFB22CA6CD}"/>
              </a:ext>
            </a:extLst>
          </p:cNvPr>
          <p:cNvSpPr/>
          <p:nvPr/>
        </p:nvSpPr>
        <p:spPr>
          <a:xfrm>
            <a:off x="2295567" y="2904106"/>
            <a:ext cx="1711154" cy="553998"/>
          </a:xfrm>
          <a:prstGeom prst="roundRect">
            <a:avLst>
              <a:gd name="adj" fmla="val 4675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Highlight Box">
            <a:extLst>
              <a:ext uri="{FF2B5EF4-FFF2-40B4-BE49-F238E27FC236}">
                <a16:creationId xmlns:a16="http://schemas.microsoft.com/office/drawing/2014/main" id="{E3E48008-04FD-437E-BA61-9F58E53BF04B}"/>
              </a:ext>
            </a:extLst>
          </p:cNvPr>
          <p:cNvSpPr/>
          <p:nvPr/>
        </p:nvSpPr>
        <p:spPr>
          <a:xfrm>
            <a:off x="2285999" y="2169936"/>
            <a:ext cx="1563871" cy="553998"/>
          </a:xfrm>
          <a:prstGeom prst="roundRect">
            <a:avLst>
              <a:gd name="adj" fmla="val 4675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Highlight Box">
            <a:extLst>
              <a:ext uri="{FF2B5EF4-FFF2-40B4-BE49-F238E27FC236}">
                <a16:creationId xmlns:a16="http://schemas.microsoft.com/office/drawing/2014/main" id="{A2632DE1-CAAD-4C56-81AE-96AC03E74226}"/>
              </a:ext>
            </a:extLst>
          </p:cNvPr>
          <p:cNvSpPr/>
          <p:nvPr/>
        </p:nvSpPr>
        <p:spPr>
          <a:xfrm>
            <a:off x="7282760" y="3346900"/>
            <a:ext cx="359744" cy="1426037"/>
          </a:xfrm>
          <a:prstGeom prst="roundRect">
            <a:avLst>
              <a:gd name="adj" fmla="val 4675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Highlight Box">
            <a:extLst>
              <a:ext uri="{FF2B5EF4-FFF2-40B4-BE49-F238E27FC236}">
                <a16:creationId xmlns:a16="http://schemas.microsoft.com/office/drawing/2014/main" id="{7FF7DE29-45AC-4EC9-8838-D8C51864DC95}"/>
              </a:ext>
            </a:extLst>
          </p:cNvPr>
          <p:cNvSpPr/>
          <p:nvPr/>
        </p:nvSpPr>
        <p:spPr>
          <a:xfrm>
            <a:off x="7761648" y="3346900"/>
            <a:ext cx="359744" cy="1426037"/>
          </a:xfrm>
          <a:prstGeom prst="roundRect">
            <a:avLst>
              <a:gd name="adj" fmla="val 4675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6F34433-A9CB-40A2-8EDB-FFE423172B69}"/>
              </a:ext>
            </a:extLst>
          </p:cNvPr>
          <p:cNvGrpSpPr/>
          <p:nvPr/>
        </p:nvGrpSpPr>
        <p:grpSpPr>
          <a:xfrm>
            <a:off x="4470932" y="3282161"/>
            <a:ext cx="698909" cy="581469"/>
            <a:chOff x="4503173" y="3434561"/>
            <a:chExt cx="698909" cy="581469"/>
          </a:xfrm>
        </p:grpSpPr>
        <p:sp>
          <p:nvSpPr>
            <p:cNvPr id="63" name="TextBox 70">
              <a:extLst>
                <a:ext uri="{FF2B5EF4-FFF2-40B4-BE49-F238E27FC236}">
                  <a16:creationId xmlns:a16="http://schemas.microsoft.com/office/drawing/2014/main" id="{A8CEE117-E673-41E8-B604-0FA2D41BC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3173" y="3708253"/>
              <a:ext cx="69890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742950" indent="-285750"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 marL="1143000" indent="-228600"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 marL="1600200" indent="-228600"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 marL="2057400" indent="-228600"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sz="2000" b="1" i="1" u="none" dirty="0">
                  <a:solidFill>
                    <a:schemeClr val="accent1"/>
                  </a:solidFill>
                  <a:latin typeface="Crimson Text" panose="02000503000000000000" pitchFamily="2" charset="0"/>
                  <a:cs typeface="Consolas" pitchFamily="49" charset="0"/>
                </a:rPr>
                <a:t>Offsets</a:t>
              </a:r>
            </a:p>
          </p:txBody>
        </p:sp>
        <p:sp>
          <p:nvSpPr>
            <p:cNvPr id="64" name="Right Arrow 160">
              <a:extLst>
                <a:ext uri="{FF2B5EF4-FFF2-40B4-BE49-F238E27FC236}">
                  <a16:creationId xmlns:a16="http://schemas.microsoft.com/office/drawing/2014/main" id="{9C086D22-7070-4F07-AA89-D04D03180CFA}"/>
                </a:ext>
              </a:extLst>
            </p:cNvPr>
            <p:cNvSpPr/>
            <p:nvPr/>
          </p:nvSpPr>
          <p:spPr>
            <a:xfrm rot="16200000">
              <a:off x="4718312" y="3434561"/>
              <a:ext cx="274320" cy="27432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DC568A6-EDC2-44E7-B7D3-38FFD63F0231}"/>
              </a:ext>
            </a:extLst>
          </p:cNvPr>
          <p:cNvGrpSpPr/>
          <p:nvPr/>
        </p:nvGrpSpPr>
        <p:grpSpPr>
          <a:xfrm>
            <a:off x="4470932" y="2701316"/>
            <a:ext cx="698909" cy="581471"/>
            <a:chOff x="4438691" y="2853716"/>
            <a:chExt cx="698909" cy="581471"/>
          </a:xfrm>
        </p:grpSpPr>
        <p:sp>
          <p:nvSpPr>
            <p:cNvPr id="65" name="TextBox 70">
              <a:extLst>
                <a:ext uri="{FF2B5EF4-FFF2-40B4-BE49-F238E27FC236}">
                  <a16:creationId xmlns:a16="http://schemas.microsoft.com/office/drawing/2014/main" id="{2B1A9956-1FDF-44FD-A27C-3713D1E3C6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8691" y="3127410"/>
              <a:ext cx="69890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742950" indent="-285750"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 marL="1143000" indent="-228600"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 marL="1600200" indent="-228600"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 marL="2057400" indent="-228600"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sz="2000" b="1" i="1" u="none" dirty="0">
                  <a:solidFill>
                    <a:schemeClr val="accent1"/>
                  </a:solidFill>
                  <a:latin typeface="Crimson Text" panose="02000503000000000000" pitchFamily="2" charset="0"/>
                  <a:cs typeface="Consolas" pitchFamily="49" charset="0"/>
                </a:rPr>
                <a:t>Offsets</a:t>
              </a:r>
            </a:p>
          </p:txBody>
        </p:sp>
        <p:sp>
          <p:nvSpPr>
            <p:cNvPr id="66" name="Right Arrow 160">
              <a:extLst>
                <a:ext uri="{FF2B5EF4-FFF2-40B4-BE49-F238E27FC236}">
                  <a16:creationId xmlns:a16="http://schemas.microsoft.com/office/drawing/2014/main" id="{3B2F9C75-99F7-449F-A798-012B9B061B70}"/>
                </a:ext>
              </a:extLst>
            </p:cNvPr>
            <p:cNvSpPr/>
            <p:nvPr/>
          </p:nvSpPr>
          <p:spPr>
            <a:xfrm rot="16200000">
              <a:off x="4650985" y="2853716"/>
              <a:ext cx="274320" cy="27432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F32640F-5F22-40BA-AC7D-423128086842}"/>
              </a:ext>
            </a:extLst>
          </p:cNvPr>
          <p:cNvGrpSpPr/>
          <p:nvPr/>
        </p:nvGrpSpPr>
        <p:grpSpPr>
          <a:xfrm>
            <a:off x="4520625" y="2120471"/>
            <a:ext cx="599523" cy="581471"/>
            <a:chOff x="4495438" y="2272871"/>
            <a:chExt cx="599523" cy="581471"/>
          </a:xfrm>
        </p:grpSpPr>
        <p:sp>
          <p:nvSpPr>
            <p:cNvPr id="67" name="TextBox 70">
              <a:extLst>
                <a:ext uri="{FF2B5EF4-FFF2-40B4-BE49-F238E27FC236}">
                  <a16:creationId xmlns:a16="http://schemas.microsoft.com/office/drawing/2014/main" id="{6269B21B-ABD0-480D-B5F6-7376F39C9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438" y="2546565"/>
              <a:ext cx="59952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1pPr>
              <a:lvl2pPr marL="742950" indent="-285750"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2pPr>
              <a:lvl3pPr marL="1143000" indent="-228600"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3pPr>
              <a:lvl4pPr marL="1600200" indent="-228600"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4pPr>
              <a:lvl5pPr marL="2057400" indent="-228600"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100" u="sng">
                  <a:solidFill>
                    <a:schemeClr val="tx1"/>
                  </a:solidFill>
                  <a:latin typeface="Times New Roman" pitchFamily="18" charset="0"/>
                  <a:ea typeface="ＭＳ Ｐゴシック" charset="-128"/>
                </a:defRPr>
              </a:lvl9pPr>
            </a:lstStyle>
            <a:p>
              <a:pPr algn="ctr"/>
              <a:r>
                <a:rPr lang="en-US" sz="2000" b="1" i="1" u="none" dirty="0">
                  <a:solidFill>
                    <a:schemeClr val="accent1"/>
                  </a:solidFill>
                  <a:latin typeface="Crimson Text" panose="02000503000000000000" pitchFamily="2" charset="0"/>
                  <a:cs typeface="Consolas" pitchFamily="49" charset="0"/>
                </a:rPr>
                <a:t>Result</a:t>
              </a:r>
            </a:p>
          </p:txBody>
        </p:sp>
        <p:sp>
          <p:nvSpPr>
            <p:cNvPr id="68" name="Right Arrow 160">
              <a:extLst>
                <a:ext uri="{FF2B5EF4-FFF2-40B4-BE49-F238E27FC236}">
                  <a16:creationId xmlns:a16="http://schemas.microsoft.com/office/drawing/2014/main" id="{4ECEB01B-1E1A-4D4A-83B7-498E2FFE1555}"/>
                </a:ext>
              </a:extLst>
            </p:cNvPr>
            <p:cNvSpPr/>
            <p:nvPr/>
          </p:nvSpPr>
          <p:spPr>
            <a:xfrm rot="16200000">
              <a:off x="4658039" y="2272871"/>
              <a:ext cx="274320" cy="274320"/>
            </a:xfrm>
            <a:prstGeom prst="right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8" name="Slide Number Placeholder 3" descr=" 5">
            <a:extLst>
              <a:ext uri="{FF2B5EF4-FFF2-40B4-BE49-F238E27FC236}">
                <a16:creationId xmlns:a16="http://schemas.microsoft.com/office/drawing/2014/main" id="{BC72BAF9-085B-73F2-D10E-E36542931230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452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5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  <p:bldP spid="60" grpId="0" animBg="1"/>
      <p:bldP spid="61" grpId="0" animBg="1"/>
      <p:bldP spid="61" grpId="1" animBg="1"/>
      <p:bldP spid="6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NESTED LOOP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Example database:</a:t>
            </a:r>
          </a:p>
          <a:p>
            <a:pPr lvl="1"/>
            <a:r>
              <a:rPr lang="en-US" b="1" dirty="0"/>
              <a:t>Table </a:t>
            </a:r>
            <a:r>
              <a:rPr lang="en-US" b="1" dirty="0">
                <a:solidFill>
                  <a:srgbClr val="EF3E42"/>
                </a:solidFill>
              </a:rPr>
              <a:t>R</a:t>
            </a:r>
            <a:r>
              <a:rPr lang="en-US" dirty="0"/>
              <a:t>: </a:t>
            </a:r>
            <a:r>
              <a:rPr lang="pt-BR" b="1" i="1" dirty="0">
                <a:solidFill>
                  <a:srgbClr val="EF3E42"/>
                </a:solidFill>
              </a:rPr>
              <a:t>M</a:t>
            </a:r>
            <a:r>
              <a:rPr lang="pt-BR" dirty="0"/>
              <a:t> = 1000,  </a:t>
            </a:r>
            <a:r>
              <a:rPr lang="pt-BR" b="1" i="1" dirty="0">
                <a:solidFill>
                  <a:srgbClr val="EF3E42"/>
                </a:solidFill>
              </a:rPr>
              <a:t>m</a:t>
            </a:r>
            <a:r>
              <a:rPr lang="pt-BR" dirty="0"/>
              <a:t> = 100,000</a:t>
            </a:r>
          </a:p>
          <a:p>
            <a:pPr lvl="1"/>
            <a:r>
              <a:rPr lang="en-US" b="1" dirty="0"/>
              <a:t>Table </a:t>
            </a:r>
            <a:r>
              <a:rPr lang="en-US" b="1" dirty="0">
                <a:solidFill>
                  <a:srgbClr val="EF3E42"/>
                </a:solidFill>
              </a:rPr>
              <a:t>S</a:t>
            </a:r>
            <a:r>
              <a:rPr lang="en-US" dirty="0"/>
              <a:t>:  </a:t>
            </a:r>
            <a:r>
              <a:rPr lang="pt-BR" b="1" i="1" dirty="0">
                <a:solidFill>
                  <a:srgbClr val="EF3E42"/>
                </a:solidFill>
              </a:rPr>
              <a:t>N</a:t>
            </a:r>
            <a:r>
              <a:rPr lang="pt-BR" dirty="0"/>
              <a:t> = 500, </a:t>
            </a:r>
            <a:r>
              <a:rPr lang="pt-BR" b="1" i="1" dirty="0">
                <a:solidFill>
                  <a:srgbClr val="EF3E42"/>
                </a:solidFill>
              </a:rPr>
              <a:t>n </a:t>
            </a:r>
            <a:r>
              <a:rPr lang="pt-BR" dirty="0"/>
              <a:t>= 40,000 </a:t>
            </a:r>
          </a:p>
          <a:p>
            <a:endParaRPr lang="en-US" sz="1200" dirty="0"/>
          </a:p>
          <a:p>
            <a:r>
              <a:rPr lang="en-US" dirty="0"/>
              <a:t>Cost Analysis:</a:t>
            </a:r>
          </a:p>
          <a:p>
            <a:pPr lvl="1"/>
            <a:r>
              <a:rPr lang="en-US" b="1" i="1" dirty="0">
                <a:solidFill>
                  <a:srgbClr val="EF3E42"/>
                </a:solidFill>
              </a:rPr>
              <a:t>M</a:t>
            </a:r>
            <a:r>
              <a:rPr lang="en-US" b="1" dirty="0">
                <a:solidFill>
                  <a:srgbClr val="EF3E42"/>
                </a:solidFill>
              </a:rPr>
              <a:t> + (</a:t>
            </a:r>
            <a:r>
              <a:rPr lang="en-US" b="1" i="1" dirty="0">
                <a:solidFill>
                  <a:srgbClr val="EF3E42"/>
                </a:solidFill>
              </a:rPr>
              <a:t>M</a:t>
            </a:r>
            <a:r>
              <a:rPr lang="en-US" b="1" dirty="0">
                <a:solidFill>
                  <a:srgbClr val="EF3E42"/>
                </a:solidFill>
              </a:rPr>
              <a:t> ∙ </a:t>
            </a:r>
            <a:r>
              <a:rPr lang="en-US" b="1" i="1" dirty="0">
                <a:solidFill>
                  <a:srgbClr val="EF3E42"/>
                </a:solidFill>
              </a:rPr>
              <a:t>N</a:t>
            </a:r>
            <a:r>
              <a:rPr lang="en-US" b="1" dirty="0">
                <a:solidFill>
                  <a:srgbClr val="EF3E42"/>
                </a:solidFill>
              </a:rPr>
              <a:t>)</a:t>
            </a:r>
            <a:r>
              <a:rPr lang="en-US" dirty="0"/>
              <a:t> = 1000 + (1000 ∙ 500) = </a:t>
            </a:r>
            <a:r>
              <a:rPr lang="en-US" b="1" dirty="0"/>
              <a:t>501,000 IOs</a:t>
            </a:r>
          </a:p>
          <a:p>
            <a:pPr lvl="1"/>
            <a:r>
              <a:rPr lang="en-US" dirty="0"/>
              <a:t>At 0.1 </a:t>
            </a:r>
            <a:r>
              <a:rPr lang="en-US" dirty="0" err="1"/>
              <a:t>ms</a:t>
            </a:r>
            <a:r>
              <a:rPr lang="en-US" dirty="0"/>
              <a:t>/IO, Total time ≈ 50 seconds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7D031B21-1FCE-B6C8-8B99-E4270C63DF20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3569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B4B7F3-94AE-4EBD-AA27-7FC5A4FF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 VALUES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B47DD-A589-4D22-8F3A-2861ED11A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Approach #1: Full Tuple</a:t>
            </a:r>
          </a:p>
          <a:p>
            <a:pPr lvl="1"/>
            <a:r>
              <a:rPr lang="en-US" dirty="0"/>
              <a:t>Avoid having to retrieve the outer relation's tuple contents on a match.</a:t>
            </a:r>
          </a:p>
          <a:p>
            <a:pPr lvl="1"/>
            <a:r>
              <a:rPr lang="en-US" dirty="0"/>
              <a:t>Takes up more space in memory.</a:t>
            </a:r>
          </a:p>
          <a:p>
            <a:endParaRPr lang="en-US" sz="1200" dirty="0"/>
          </a:p>
          <a:p>
            <a:r>
              <a:rPr lang="en-US" b="1" dirty="0"/>
              <a:t>Approach #2: Tuple Identifier</a:t>
            </a:r>
          </a:p>
          <a:p>
            <a:pPr lvl="1"/>
            <a:r>
              <a:rPr lang="en-US" dirty="0"/>
              <a:t>Could be to either the base tables or the intermediate output from child operators in the query plan.</a:t>
            </a:r>
          </a:p>
          <a:p>
            <a:pPr lvl="1"/>
            <a:r>
              <a:rPr lang="en-US" dirty="0"/>
              <a:t>Ideal for column stores because the DBMS does not fetch data from disk that it does not need.</a:t>
            </a:r>
          </a:p>
          <a:p>
            <a:pPr lvl="1"/>
            <a:r>
              <a:rPr lang="en-US" dirty="0"/>
              <a:t>Also better if join selectivity is low.</a:t>
            </a:r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83C2F7B3-7575-24EE-0862-D7CFDB327EFF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4003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920240" y="971550"/>
            <a:ext cx="2103120" cy="11887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2400" b="1">
              <a:solidFill>
                <a:srgbClr val="4B4B4B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2057400" y="1094858"/>
            <a:ext cx="1828800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9C8FA80-530C-4540-ACE7-3385F4360625}"/>
              </a:ext>
            </a:extLst>
          </p:cNvPr>
          <p:cNvSpPr/>
          <p:nvPr/>
        </p:nvSpPr>
        <p:spPr>
          <a:xfrm flipV="1">
            <a:off x="2057400" y="1622513"/>
            <a:ext cx="1828800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3407C6D-D50C-434F-82BD-85507EB46928}"/>
              </a:ext>
            </a:extLst>
          </p:cNvPr>
          <p:cNvSpPr/>
          <p:nvPr/>
        </p:nvSpPr>
        <p:spPr>
          <a:xfrm>
            <a:off x="1920240" y="2266950"/>
            <a:ext cx="2103120" cy="11887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2400" b="1">
              <a:solidFill>
                <a:srgbClr val="4B4B4B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BDD45D1-51FD-4C6A-9A36-514FD545A362}"/>
              </a:ext>
            </a:extLst>
          </p:cNvPr>
          <p:cNvSpPr/>
          <p:nvPr/>
        </p:nvSpPr>
        <p:spPr>
          <a:xfrm flipV="1">
            <a:off x="2057400" y="2390258"/>
            <a:ext cx="1828800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8C3E19B-C5EA-4B51-9B50-9E29E049A06E}"/>
              </a:ext>
            </a:extLst>
          </p:cNvPr>
          <p:cNvSpPr/>
          <p:nvPr/>
        </p:nvSpPr>
        <p:spPr>
          <a:xfrm flipV="1">
            <a:off x="2057400" y="2917913"/>
            <a:ext cx="1828800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DEF9B40-B028-404A-B392-323EC75EECFD}"/>
              </a:ext>
            </a:extLst>
          </p:cNvPr>
          <p:cNvSpPr/>
          <p:nvPr/>
        </p:nvSpPr>
        <p:spPr>
          <a:xfrm>
            <a:off x="1920240" y="3562350"/>
            <a:ext cx="2103120" cy="118872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2400" b="1">
              <a:solidFill>
                <a:srgbClr val="4B4B4B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23335BB-E0BE-4938-8BE8-948E87C439E0}"/>
              </a:ext>
            </a:extLst>
          </p:cNvPr>
          <p:cNvSpPr/>
          <p:nvPr/>
        </p:nvSpPr>
        <p:spPr>
          <a:xfrm flipV="1">
            <a:off x="2057400" y="3685658"/>
            <a:ext cx="1828800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B70C398-59AF-470A-B3BC-D7AE43BF3696}"/>
              </a:ext>
            </a:extLst>
          </p:cNvPr>
          <p:cNvSpPr/>
          <p:nvPr/>
        </p:nvSpPr>
        <p:spPr>
          <a:xfrm flipV="1">
            <a:off x="2057400" y="4213313"/>
            <a:ext cx="1828800" cy="414450"/>
          </a:xfrm>
          <a:prstGeom prst="rect">
            <a:avLst/>
          </a:prstGeom>
          <a:solidFill>
            <a:schemeClr val="bg1"/>
          </a:solidFill>
          <a:ln w="19050">
            <a:solidFill>
              <a:srgbClr val="44433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4433F"/>
              </a:solidFill>
              <a:latin typeface="Consolas" pitchFamily="49" charset="0"/>
              <a:ea typeface="DejaVu Sans Mono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CHAINED HASHING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9C505F9-7237-4917-B020-89D908C76D96}"/>
              </a:ext>
            </a:extLst>
          </p:cNvPr>
          <p:cNvGrpSpPr/>
          <p:nvPr/>
        </p:nvGrpSpPr>
        <p:grpSpPr>
          <a:xfrm>
            <a:off x="4579458" y="2266950"/>
            <a:ext cx="2103120" cy="1188720"/>
            <a:chOff x="5797532" y="2419350"/>
            <a:chExt cx="2103120" cy="1188720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F82E2859-0EE2-4C68-BB02-961A5E106C03}"/>
                </a:ext>
              </a:extLst>
            </p:cNvPr>
            <p:cNvSpPr/>
            <p:nvPr/>
          </p:nvSpPr>
          <p:spPr>
            <a:xfrm>
              <a:off x="5797532" y="2419350"/>
              <a:ext cx="2103120" cy="11887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2400" b="1">
                <a:solidFill>
                  <a:srgbClr val="4B4B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61B8BAB1-F7CE-4CF9-BB1B-E5AFAFF15F52}"/>
                </a:ext>
              </a:extLst>
            </p:cNvPr>
            <p:cNvGrpSpPr/>
            <p:nvPr/>
          </p:nvGrpSpPr>
          <p:grpSpPr>
            <a:xfrm>
              <a:off x="5934692" y="2542658"/>
              <a:ext cx="1828800" cy="942105"/>
              <a:chOff x="3321194" y="1450125"/>
              <a:chExt cx="1828800" cy="942105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D177D639-AB78-4D77-8FAD-93DB83F0E9A1}"/>
                  </a:ext>
                </a:extLst>
              </p:cNvPr>
              <p:cNvSpPr/>
              <p:nvPr/>
            </p:nvSpPr>
            <p:spPr>
              <a:xfrm flipV="1">
                <a:off x="3321194" y="1450125"/>
                <a:ext cx="1828800" cy="4144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4443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44433F"/>
                  </a:solidFill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A7E9767B-8317-405E-B534-936BBD0F4604}"/>
                  </a:ext>
                </a:extLst>
              </p:cNvPr>
              <p:cNvSpPr/>
              <p:nvPr/>
            </p:nvSpPr>
            <p:spPr>
              <a:xfrm flipV="1">
                <a:off x="3321194" y="1977780"/>
                <a:ext cx="1828800" cy="4144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4443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44433F"/>
                  </a:solidFill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</p:grpSp>
      <p:cxnSp>
        <p:nvCxnSpPr>
          <p:cNvPr id="128" name="Straight Connector 36">
            <a:extLst>
              <a:ext uri="{FF2B5EF4-FFF2-40B4-BE49-F238E27FC236}">
                <a16:creationId xmlns:a16="http://schemas.microsoft.com/office/drawing/2014/main" id="{F4C84BA1-18DA-4A03-832A-23E27A47ECB1}"/>
              </a:ext>
            </a:extLst>
          </p:cNvPr>
          <p:cNvCxnSpPr>
            <a:cxnSpLocks noChangeShapeType="1"/>
            <a:stCxn id="68" idx="3"/>
            <a:endCxn id="124" idx="1"/>
          </p:cNvCxnSpPr>
          <p:nvPr/>
        </p:nvCxnSpPr>
        <p:spPr bwMode="auto">
          <a:xfrm>
            <a:off x="4023360" y="2861310"/>
            <a:ext cx="556098" cy="0"/>
          </a:xfrm>
          <a:prstGeom prst="straightConnector1">
            <a:avLst/>
          </a:prstGeom>
          <a:noFill/>
          <a:ln w="38100" algn="ctr">
            <a:solidFill>
              <a:srgbClr val="595959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2" name="before-slots">
            <a:extLst>
              <a:ext uri="{FF2B5EF4-FFF2-40B4-BE49-F238E27FC236}">
                <a16:creationId xmlns:a16="http://schemas.microsoft.com/office/drawing/2014/main" id="{EEA53ECB-C3B4-4C6E-B16C-C3BD8653A091}"/>
              </a:ext>
            </a:extLst>
          </p:cNvPr>
          <p:cNvGrpSpPr/>
          <p:nvPr/>
        </p:nvGrpSpPr>
        <p:grpSpPr>
          <a:xfrm>
            <a:off x="491409" y="2175510"/>
            <a:ext cx="457200" cy="1097280"/>
            <a:chOff x="1687864" y="1495471"/>
            <a:chExt cx="457200" cy="109728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EB3A94C-3BB4-49DD-A6B4-11C5331B7449}"/>
                </a:ext>
              </a:extLst>
            </p:cNvPr>
            <p:cNvGrpSpPr/>
            <p:nvPr/>
          </p:nvGrpSpPr>
          <p:grpSpPr>
            <a:xfrm>
              <a:off x="1687864" y="1495471"/>
              <a:ext cx="457200" cy="365760"/>
              <a:chOff x="1698611" y="3461328"/>
              <a:chExt cx="457200" cy="313459"/>
            </a:xfrm>
          </p:grpSpPr>
          <p:sp>
            <p:nvSpPr>
              <p:cNvPr id="151" name="magnet" hidden="1">
                <a:extLst>
                  <a:ext uri="{FF2B5EF4-FFF2-40B4-BE49-F238E27FC236}">
                    <a16:creationId xmlns:a16="http://schemas.microsoft.com/office/drawing/2014/main" id="{32684809-4086-4EE7-A43C-9B72E1DCF147}"/>
                  </a:ext>
                </a:extLst>
              </p:cNvPr>
              <p:cNvSpPr/>
              <p:nvPr/>
            </p:nvSpPr>
            <p:spPr>
              <a:xfrm>
                <a:off x="1743061" y="3541858"/>
                <a:ext cx="18288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>
                  <a:solidFill>
                    <a:srgbClr val="F76D6D"/>
                  </a:solidFill>
                  <a:latin typeface="Consolas" pitchFamily="49" charset="0"/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13A9AD8F-9F98-447C-AC9B-4A060E343539}"/>
                  </a:ext>
                </a:extLst>
              </p:cNvPr>
              <p:cNvSpPr/>
              <p:nvPr/>
            </p:nvSpPr>
            <p:spPr>
              <a:xfrm>
                <a:off x="1698611" y="3461328"/>
                <a:ext cx="457200" cy="313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 dirty="0">
                  <a:solidFill>
                    <a:srgbClr val="F76D6D"/>
                  </a:solidFill>
                  <a:latin typeface="Consolas" pitchFamily="49" charset="0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5AC9B456-DEC9-4E56-A990-7C973F5B05F1}"/>
                </a:ext>
              </a:extLst>
            </p:cNvPr>
            <p:cNvGrpSpPr/>
            <p:nvPr/>
          </p:nvGrpSpPr>
          <p:grpSpPr>
            <a:xfrm>
              <a:off x="1687864" y="1861231"/>
              <a:ext cx="457200" cy="365760"/>
              <a:chOff x="1698611" y="3461328"/>
              <a:chExt cx="457200" cy="313459"/>
            </a:xfrm>
          </p:grpSpPr>
          <p:sp>
            <p:nvSpPr>
              <p:cNvPr id="149" name="magnet" hidden="1">
                <a:extLst>
                  <a:ext uri="{FF2B5EF4-FFF2-40B4-BE49-F238E27FC236}">
                    <a16:creationId xmlns:a16="http://schemas.microsoft.com/office/drawing/2014/main" id="{23AF5FA7-5130-417B-BA51-CE8090254143}"/>
                  </a:ext>
                </a:extLst>
              </p:cNvPr>
              <p:cNvSpPr/>
              <p:nvPr/>
            </p:nvSpPr>
            <p:spPr>
              <a:xfrm>
                <a:off x="1743061" y="3541858"/>
                <a:ext cx="18288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49C6733-11AD-46DD-A2A2-B9191C428BE6}"/>
                  </a:ext>
                </a:extLst>
              </p:cNvPr>
              <p:cNvSpPr/>
              <p:nvPr/>
            </p:nvSpPr>
            <p:spPr>
              <a:xfrm>
                <a:off x="1698611" y="3461328"/>
                <a:ext cx="457200" cy="313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 b="1" dirty="0">
                  <a:solidFill>
                    <a:srgbClr val="F76D6D"/>
                  </a:solidFill>
                  <a:latin typeface="Inconsolata" panose="00000509000000000000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498E4DF0-FDF9-46F3-B40E-9F10DC82EA5B}"/>
                </a:ext>
              </a:extLst>
            </p:cNvPr>
            <p:cNvGrpSpPr/>
            <p:nvPr/>
          </p:nvGrpSpPr>
          <p:grpSpPr>
            <a:xfrm>
              <a:off x="1687864" y="2226991"/>
              <a:ext cx="457200" cy="365760"/>
              <a:chOff x="1698611" y="3461328"/>
              <a:chExt cx="457200" cy="313459"/>
            </a:xfrm>
          </p:grpSpPr>
          <p:sp>
            <p:nvSpPr>
              <p:cNvPr id="147" name="magnet" hidden="1">
                <a:extLst>
                  <a:ext uri="{FF2B5EF4-FFF2-40B4-BE49-F238E27FC236}">
                    <a16:creationId xmlns:a16="http://schemas.microsoft.com/office/drawing/2014/main" id="{77915EF6-C8B1-4819-AF9D-F2A2FA6EAF7A}"/>
                  </a:ext>
                </a:extLst>
              </p:cNvPr>
              <p:cNvSpPr/>
              <p:nvPr/>
            </p:nvSpPr>
            <p:spPr>
              <a:xfrm>
                <a:off x="1743061" y="3541858"/>
                <a:ext cx="182880" cy="15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36531027-C292-4ACF-B5DF-F0F8A355F631}"/>
                  </a:ext>
                </a:extLst>
              </p:cNvPr>
              <p:cNvSpPr/>
              <p:nvPr/>
            </p:nvSpPr>
            <p:spPr>
              <a:xfrm>
                <a:off x="1698611" y="3461328"/>
                <a:ext cx="457200" cy="3134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64646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1600" dirty="0">
                  <a:solidFill>
                    <a:srgbClr val="EF3E42"/>
                  </a:solidFill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</p:grpSp>
      <p:cxnSp>
        <p:nvCxnSpPr>
          <p:cNvPr id="74" name="Straight Connector 36">
            <a:extLst>
              <a:ext uri="{FF2B5EF4-FFF2-40B4-BE49-F238E27FC236}">
                <a16:creationId xmlns:a16="http://schemas.microsoft.com/office/drawing/2014/main" id="{052488B2-6C6F-4416-ADF4-756171CE6347}"/>
              </a:ext>
            </a:extLst>
          </p:cNvPr>
          <p:cNvCxnSpPr>
            <a:cxnSpLocks noChangeShapeType="1"/>
            <a:stCxn id="149" idx="3"/>
            <a:endCxn id="75" idx="1"/>
          </p:cNvCxnSpPr>
          <p:nvPr/>
        </p:nvCxnSpPr>
        <p:spPr bwMode="auto">
          <a:xfrm flipV="1">
            <a:off x="718739" y="2597483"/>
            <a:ext cx="1338661" cy="126668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Straight Connector 36">
            <a:extLst>
              <a:ext uri="{FF2B5EF4-FFF2-40B4-BE49-F238E27FC236}">
                <a16:creationId xmlns:a16="http://schemas.microsoft.com/office/drawing/2014/main" id="{0D2F1682-03FF-4F5A-82A1-CCDBFD44C45A}"/>
              </a:ext>
            </a:extLst>
          </p:cNvPr>
          <p:cNvCxnSpPr>
            <a:cxnSpLocks noChangeShapeType="1"/>
            <a:stCxn id="147" idx="3"/>
            <a:endCxn id="97" idx="1"/>
          </p:cNvCxnSpPr>
          <p:nvPr/>
        </p:nvCxnSpPr>
        <p:spPr bwMode="auto">
          <a:xfrm>
            <a:off x="718739" y="3089911"/>
            <a:ext cx="1338661" cy="802972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Straight Connector 36">
            <a:extLst>
              <a:ext uri="{FF2B5EF4-FFF2-40B4-BE49-F238E27FC236}">
                <a16:creationId xmlns:a16="http://schemas.microsoft.com/office/drawing/2014/main" id="{4E7D1CAD-26EA-42A9-8F94-E1CB93F820C3}"/>
              </a:ext>
            </a:extLst>
          </p:cNvPr>
          <p:cNvCxnSpPr>
            <a:cxnSpLocks noChangeShapeType="1"/>
            <a:stCxn id="151" idx="3"/>
            <a:endCxn id="27" idx="1"/>
          </p:cNvCxnSpPr>
          <p:nvPr/>
        </p:nvCxnSpPr>
        <p:spPr bwMode="auto">
          <a:xfrm flipV="1">
            <a:off x="718739" y="1302083"/>
            <a:ext cx="1338661" cy="1056308"/>
          </a:xfrm>
          <a:prstGeom prst="curvedConnector3">
            <a:avLst>
              <a:gd name="adj1" fmla="val 50000"/>
            </a:avLst>
          </a:prstGeom>
          <a:noFill/>
          <a:ln w="50800" algn="ctr">
            <a:solidFill>
              <a:schemeClr val="accent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Slide Number Placeholder 3" descr=" 5">
            <a:extLst>
              <a:ext uri="{FF2B5EF4-FFF2-40B4-BE49-F238E27FC236}">
                <a16:creationId xmlns:a16="http://schemas.microsoft.com/office/drawing/2014/main" id="{4C1D070F-421D-C98E-913B-870A3B104C53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0DC4CC7-5A57-6E39-4B94-1FDF746FDDC9}"/>
              </a:ext>
            </a:extLst>
          </p:cNvPr>
          <p:cNvGrpSpPr/>
          <p:nvPr/>
        </p:nvGrpSpPr>
        <p:grpSpPr>
          <a:xfrm>
            <a:off x="4579458" y="971550"/>
            <a:ext cx="2103120" cy="1188720"/>
            <a:chOff x="5797532" y="2419350"/>
            <a:chExt cx="2103120" cy="11887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180F11D-6C7F-5661-1950-86F95408569E}"/>
                </a:ext>
              </a:extLst>
            </p:cNvPr>
            <p:cNvSpPr/>
            <p:nvPr/>
          </p:nvSpPr>
          <p:spPr>
            <a:xfrm>
              <a:off x="5797532" y="2419350"/>
              <a:ext cx="2103120" cy="11887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2400" b="1">
                <a:solidFill>
                  <a:srgbClr val="4B4B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A8B52EF-E50B-FD58-8EB5-18C50B1DFA4B}"/>
                </a:ext>
              </a:extLst>
            </p:cNvPr>
            <p:cNvGrpSpPr/>
            <p:nvPr/>
          </p:nvGrpSpPr>
          <p:grpSpPr>
            <a:xfrm>
              <a:off x="5934692" y="2542658"/>
              <a:ext cx="1828800" cy="942105"/>
              <a:chOff x="3321194" y="1450125"/>
              <a:chExt cx="1828800" cy="94210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D375FD6-0249-7B24-2EB3-77B424FBE508}"/>
                  </a:ext>
                </a:extLst>
              </p:cNvPr>
              <p:cNvSpPr/>
              <p:nvPr/>
            </p:nvSpPr>
            <p:spPr>
              <a:xfrm flipV="1">
                <a:off x="3321194" y="1450125"/>
                <a:ext cx="1828800" cy="4144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4443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44433F"/>
                  </a:solidFill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1318D66-3C81-53F5-AE02-EE45253B21FB}"/>
                  </a:ext>
                </a:extLst>
              </p:cNvPr>
              <p:cNvSpPr/>
              <p:nvPr/>
            </p:nvSpPr>
            <p:spPr>
              <a:xfrm flipV="1">
                <a:off x="3321194" y="1977780"/>
                <a:ext cx="1828800" cy="4144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4443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44433F"/>
                  </a:solidFill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</p:grpSp>
      <p:cxnSp>
        <p:nvCxnSpPr>
          <p:cNvPr id="38" name="Straight Connector 36">
            <a:extLst>
              <a:ext uri="{FF2B5EF4-FFF2-40B4-BE49-F238E27FC236}">
                <a16:creationId xmlns:a16="http://schemas.microsoft.com/office/drawing/2014/main" id="{E2665C8C-80B7-2F03-68F1-5B612EB122EF}"/>
              </a:ext>
            </a:extLst>
          </p:cNvPr>
          <p:cNvCxnSpPr>
            <a:cxnSpLocks noChangeShapeType="1"/>
            <a:stCxn id="26" idx="3"/>
            <a:endCxn id="16" idx="1"/>
          </p:cNvCxnSpPr>
          <p:nvPr/>
        </p:nvCxnSpPr>
        <p:spPr bwMode="auto">
          <a:xfrm>
            <a:off x="4023360" y="1565910"/>
            <a:ext cx="556098" cy="0"/>
          </a:xfrm>
          <a:prstGeom prst="straightConnector1">
            <a:avLst/>
          </a:prstGeom>
          <a:noFill/>
          <a:ln w="38100" algn="ctr">
            <a:solidFill>
              <a:srgbClr val="595959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4DE675-045C-F1AD-0C69-5442B2C147B1}"/>
              </a:ext>
            </a:extLst>
          </p:cNvPr>
          <p:cNvGrpSpPr/>
          <p:nvPr/>
        </p:nvGrpSpPr>
        <p:grpSpPr>
          <a:xfrm>
            <a:off x="4579458" y="3562350"/>
            <a:ext cx="2103120" cy="1188720"/>
            <a:chOff x="5797532" y="2419350"/>
            <a:chExt cx="2103120" cy="118872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BBC2299-CF02-0F21-9FC8-7052FAFA16B1}"/>
                </a:ext>
              </a:extLst>
            </p:cNvPr>
            <p:cNvSpPr/>
            <p:nvPr/>
          </p:nvSpPr>
          <p:spPr>
            <a:xfrm>
              <a:off x="5797532" y="2419350"/>
              <a:ext cx="2103120" cy="11887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45720" rtlCol="0" anchor="ctr"/>
            <a:lstStyle/>
            <a:p>
              <a:pPr algn="ctr"/>
              <a:endParaRPr lang="en-US" sz="2400" b="1" dirty="0">
                <a:solidFill>
                  <a:srgbClr val="4B4B4B"/>
                </a:solidFill>
                <a:latin typeface="Open Sans" pitchFamily="34" charset="0"/>
                <a:ea typeface="Open Sans" pitchFamily="34" charset="0"/>
                <a:cs typeface="Open Sans" pitchFamily="34" charset="0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07E1DC4-50F6-1BAD-FBEB-AFA3DA45F901}"/>
                </a:ext>
              </a:extLst>
            </p:cNvPr>
            <p:cNvGrpSpPr/>
            <p:nvPr/>
          </p:nvGrpSpPr>
          <p:grpSpPr>
            <a:xfrm>
              <a:off x="5934692" y="2542658"/>
              <a:ext cx="1828800" cy="942105"/>
              <a:chOff x="3321194" y="1450125"/>
              <a:chExt cx="1828800" cy="942105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1559D87-6F66-F89A-8721-2F11103B3E24}"/>
                  </a:ext>
                </a:extLst>
              </p:cNvPr>
              <p:cNvSpPr/>
              <p:nvPr/>
            </p:nvSpPr>
            <p:spPr>
              <a:xfrm flipV="1">
                <a:off x="3321194" y="1450125"/>
                <a:ext cx="1828800" cy="4144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4443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44433F"/>
                  </a:solidFill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C9CCCE4-5438-FB7D-3811-A72B270260BB}"/>
                  </a:ext>
                </a:extLst>
              </p:cNvPr>
              <p:cNvSpPr/>
              <p:nvPr/>
            </p:nvSpPr>
            <p:spPr>
              <a:xfrm flipV="1">
                <a:off x="3321194" y="1977780"/>
                <a:ext cx="1828800" cy="41445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44433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44433F"/>
                  </a:solidFill>
                  <a:latin typeface="Consolas" pitchFamily="49" charset="0"/>
                  <a:ea typeface="DejaVu Sans Mono" pitchFamily="49" charset="0"/>
                  <a:cs typeface="Consolas" pitchFamily="49" charset="0"/>
                </a:endParaRPr>
              </a:p>
            </p:txBody>
          </p:sp>
        </p:grpSp>
      </p:grpSp>
      <p:cxnSp>
        <p:nvCxnSpPr>
          <p:cNvPr id="48" name="Straight Connector 36">
            <a:extLst>
              <a:ext uri="{FF2B5EF4-FFF2-40B4-BE49-F238E27FC236}">
                <a16:creationId xmlns:a16="http://schemas.microsoft.com/office/drawing/2014/main" id="{152DBCF7-2CFD-B407-671E-22ABC2D66F10}"/>
              </a:ext>
            </a:extLst>
          </p:cNvPr>
          <p:cNvCxnSpPr>
            <a:cxnSpLocks noChangeShapeType="1"/>
            <a:stCxn id="95" idx="3"/>
            <a:endCxn id="43" idx="1"/>
          </p:cNvCxnSpPr>
          <p:nvPr/>
        </p:nvCxnSpPr>
        <p:spPr bwMode="auto">
          <a:xfrm>
            <a:off x="4023360" y="4156710"/>
            <a:ext cx="556098" cy="0"/>
          </a:xfrm>
          <a:prstGeom prst="straightConnector1">
            <a:avLst/>
          </a:prstGeom>
          <a:noFill/>
          <a:ln w="38100" algn="ctr">
            <a:solidFill>
              <a:srgbClr val="595959"/>
            </a:solidFill>
            <a:prstDash val="sysDot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8761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2C691A-68BE-4611-972D-DB605881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Algorithms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0979-D07A-482D-9CD3-58EAE216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focus on performing binary joins (two tables) using </a:t>
            </a:r>
            <a:r>
              <a:rPr lang="en-US" b="1" u="sng" dirty="0"/>
              <a:t>inner equijoin</a:t>
            </a:r>
            <a:r>
              <a:rPr lang="en-US" dirty="0"/>
              <a:t> algorithms.</a:t>
            </a:r>
          </a:p>
          <a:p>
            <a:pPr lvl="1"/>
            <a:r>
              <a:rPr lang="en-US" dirty="0"/>
              <a:t>These algorithms can be tweaked to support other joins.</a:t>
            </a:r>
          </a:p>
          <a:p>
            <a:pPr lvl="1"/>
            <a:r>
              <a:rPr lang="en-US" dirty="0"/>
              <a:t>Multi-way joins exist primarily in research literature (e.g., </a:t>
            </a:r>
            <a:r>
              <a:rPr lang="en-US" dirty="0">
                <a:hlinkClick r:id="rId3"/>
              </a:rPr>
              <a:t>worst-case optimal joins</a:t>
            </a:r>
            <a:r>
              <a:rPr lang="en-US" dirty="0"/>
              <a:t>).</a:t>
            </a:r>
          </a:p>
          <a:p>
            <a:endParaRPr lang="en-US" sz="1200" dirty="0"/>
          </a:p>
          <a:p>
            <a:r>
              <a:rPr lang="en-US" dirty="0"/>
              <a:t>In general, join algorithms work better when we can identify the smaller of the two tables</a:t>
            </a:r>
          </a:p>
          <a:p>
            <a:pPr lvl="1"/>
            <a:r>
              <a:rPr lang="en-US" dirty="0"/>
              <a:t>The optimizer will (try to) figure this out when generating the physical plan.</a:t>
            </a:r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F70A5B60-5C18-67C7-BB15-F4C33A85DD68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2195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ANALYSIS OF PARTITIONED HASH JOIN</a:t>
            </a:r>
            <a:endParaRPr lang="en-US" dirty="0"/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big a table can be joined without recursive partitioning ?</a:t>
            </a:r>
          </a:p>
          <a:p>
            <a:pPr lvl="1"/>
            <a:r>
              <a:rPr lang="en-US" dirty="0"/>
              <a:t>Up to </a:t>
            </a:r>
            <a:r>
              <a:rPr lang="en-US" b="1" i="1" dirty="0">
                <a:solidFill>
                  <a:schemeClr val="accent1"/>
                </a:solidFill>
              </a:rPr>
              <a:t>B</a:t>
            </a:r>
            <a:r>
              <a:rPr lang="en-US" b="1" dirty="0">
                <a:solidFill>
                  <a:schemeClr val="accent1"/>
                </a:solidFill>
              </a:rPr>
              <a:t>-1</a:t>
            </a:r>
            <a:r>
              <a:rPr lang="en-US" dirty="0"/>
              <a:t> partitions</a:t>
            </a:r>
          </a:p>
          <a:p>
            <a:pPr lvl="1"/>
            <a:r>
              <a:rPr lang="en-US" dirty="0"/>
              <a:t>Each could be about </a:t>
            </a:r>
            <a:r>
              <a:rPr lang="en-US" b="1" i="1" dirty="0">
                <a:solidFill>
                  <a:schemeClr val="accent1"/>
                </a:solidFill>
              </a:rPr>
              <a:t>(0.5 ∙ B)</a:t>
            </a:r>
            <a:r>
              <a:rPr lang="en-US" b="1" i="1" dirty="0">
                <a:solidFill>
                  <a:srgbClr val="EF3E42"/>
                </a:solidFill>
              </a:rPr>
              <a:t> </a:t>
            </a:r>
            <a:r>
              <a:rPr lang="en-US" dirty="0"/>
              <a:t>pages</a:t>
            </a:r>
          </a:p>
          <a:p>
            <a:endParaRPr lang="en-US" sz="1200" dirty="0"/>
          </a:p>
          <a:p>
            <a:r>
              <a:rPr lang="en-US" dirty="0"/>
              <a:t>About </a:t>
            </a:r>
            <a:r>
              <a:rPr lang="en-US" b="1" dirty="0">
                <a:solidFill>
                  <a:schemeClr val="accent1"/>
                </a:solidFill>
              </a:rPr>
              <a:t>(0.5 ∙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dirty="0">
                <a:solidFill>
                  <a:schemeClr val="accent1"/>
                </a:solidFill>
              </a:rPr>
              <a:t>(B-1) ∙ B)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pages</a:t>
            </a:r>
          </a:p>
          <a:p>
            <a:pPr lvl="1"/>
            <a:r>
              <a:rPr lang="en-US" dirty="0"/>
              <a:t>If the partitions are approximately equal size, a table of 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dirty="0"/>
              <a:t> pages needs about </a:t>
            </a:r>
            <a:r>
              <a:rPr lang="en-US" b="1" dirty="0">
                <a:solidFill>
                  <a:schemeClr val="accent1"/>
                </a:solidFill>
              </a:rPr>
              <a:t>sqrt(</a:t>
            </a:r>
            <a:r>
              <a:rPr lang="en-US" b="1" i="1" dirty="0">
                <a:solidFill>
                  <a:schemeClr val="accent1"/>
                </a:solidFill>
              </a:rPr>
              <a:t>N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  <a:r>
              <a:rPr lang="en-US" dirty="0"/>
              <a:t> buffers</a:t>
            </a:r>
          </a:p>
          <a:p>
            <a:pPr lvl="1"/>
            <a:r>
              <a:rPr lang="en-US" dirty="0"/>
              <a:t>In practice, use a "fudge factor" </a:t>
            </a:r>
            <a:r>
              <a:rPr lang="en-US" b="1" i="1" dirty="0">
                <a:solidFill>
                  <a:schemeClr val="accent1"/>
                </a:solidFill>
              </a:rPr>
              <a:t>(f</a:t>
            </a:r>
            <a:r>
              <a:rPr lang="en-US" b="1" dirty="0">
                <a:solidFill>
                  <a:schemeClr val="accent1"/>
                </a:solidFill>
              </a:rPr>
              <a:t>&gt; : sqrt(</a:t>
            </a:r>
            <a:r>
              <a:rPr lang="en-US" b="1" i="1" dirty="0">
                <a:solidFill>
                  <a:schemeClr val="accent1"/>
                </a:solidFill>
              </a:rPr>
              <a:t>f </a:t>
            </a:r>
            <a:r>
              <a:rPr lang="en-US" b="1" dirty="0">
                <a:solidFill>
                  <a:schemeClr val="accent1"/>
                </a:solidFill>
              </a:rPr>
              <a:t>∙ </a:t>
            </a:r>
            <a:r>
              <a:rPr lang="en-US" b="1" i="1" dirty="0">
                <a:solidFill>
                  <a:schemeClr val="accent1"/>
                </a:solidFill>
              </a:rPr>
              <a:t>N))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Only partitions of the outer table need to fit in memory</a:t>
            </a:r>
          </a:p>
        </p:txBody>
      </p:sp>
      <p:sp>
        <p:nvSpPr>
          <p:cNvPr id="3" name="Slide Number Placeholder 3" descr=" 5">
            <a:extLst>
              <a:ext uri="{FF2B5EF4-FFF2-40B4-BE49-F238E27FC236}">
                <a16:creationId xmlns:a16="http://schemas.microsoft.com/office/drawing/2014/main" id="{392BF6A1-2F04-4FCF-E30E-3109AE955D4E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813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82C43C-EA3F-4209-8EB0-9F44DFB5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Plan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EC2748-4EA3-40E5-B0CF-58DF2BB47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operators are arranged in a tree.</a:t>
            </a:r>
          </a:p>
          <a:p>
            <a:endParaRPr lang="en-US" sz="1200" dirty="0"/>
          </a:p>
          <a:p>
            <a:r>
              <a:rPr lang="en-US" dirty="0"/>
              <a:t>Data flows from the leaves of the tree up towards the root.</a:t>
            </a:r>
          </a:p>
          <a:p>
            <a:pPr lvl="1"/>
            <a:r>
              <a:rPr lang="en-US" dirty="0"/>
              <a:t>We will discuss the granularity of the data movement next lecture.</a:t>
            </a:r>
          </a:p>
          <a:p>
            <a:endParaRPr lang="en-US" sz="1200" dirty="0"/>
          </a:p>
          <a:p>
            <a:r>
              <a:rPr lang="en-US" dirty="0"/>
              <a:t>The output of the root node is the result of the query.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5A2372F-F622-F6F9-AEB3-CEE616DD10F0}"/>
              </a:ext>
            </a:extLst>
          </p:cNvPr>
          <p:cNvGrpSpPr/>
          <p:nvPr/>
        </p:nvGrpSpPr>
        <p:grpSpPr>
          <a:xfrm>
            <a:off x="6096000" y="895350"/>
            <a:ext cx="2895600" cy="3820299"/>
            <a:chOff x="6096000" y="1113651"/>
            <a:chExt cx="2895600" cy="3820299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CE662433-EDC9-4D94-B8C3-A7FE3E05A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113651"/>
              <a:ext cx="28956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646464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5720" rIns="4572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sz="2000" b="1" u="none">
                  <a:solidFill>
                    <a:schemeClr val="tx1">
                      <a:lumMod val="90000"/>
                      <a:lumOff val="10000"/>
                    </a:schemeClr>
                  </a:solidFill>
                  <a:latin typeface="Inconsolata" panose="00000509000000000000" pitchFamily="49" charset="0"/>
                  <a:ea typeface="ＭＳ Ｐゴシック" pitchFamily="-112" charset="-128"/>
                  <a:cs typeface="DejaVu Sans Mono" pitchFamily="49" charset="0"/>
                </a:defRPr>
              </a:lvl1pPr>
              <a:lvl2pPr marL="742950" indent="-28575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2pPr>
              <a:lvl3pPr marL="11430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3pPr>
              <a:lvl4pPr marL="16002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4pPr>
              <a:lvl5pPr marL="20574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SELECT</a:t>
              </a:r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R.id, </a:t>
              </a:r>
              <a:r>
                <a:rPr lang="en-US" b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S.cdate</a:t>
              </a:r>
              <a:endParaRPr lang="en-US" b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FROM</a:t>
              </a:r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JOIN</a:t>
              </a:r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S</a:t>
              </a:r>
            </a:p>
            <a:p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</a:t>
              </a:r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R.id = S.id</a:t>
              </a:r>
            </a:p>
            <a:p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WHERE</a:t>
              </a:r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b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S.value</a:t>
              </a:r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&gt; 100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42AB40F-7A8C-35DA-561E-3BE1E445188D}"/>
                </a:ext>
              </a:extLst>
            </p:cNvPr>
            <p:cNvGrpSpPr/>
            <p:nvPr/>
          </p:nvGrpSpPr>
          <p:grpSpPr>
            <a:xfrm>
              <a:off x="6096000" y="2419350"/>
              <a:ext cx="2895600" cy="2514600"/>
              <a:chOff x="6096000" y="2419350"/>
              <a:chExt cx="2895600" cy="2514600"/>
            </a:xfrm>
          </p:grpSpPr>
          <p:sp>
            <p:nvSpPr>
              <p:cNvPr id="7" name="Rectangle 68">
                <a:extLst>
                  <a:ext uri="{FF2B5EF4-FFF2-40B4-BE49-F238E27FC236}">
                    <a16:creationId xmlns:a16="http://schemas.microsoft.com/office/drawing/2014/main" id="{C467C89F-0503-4F4F-87FE-32D9A0B24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2419350"/>
                <a:ext cx="2895600" cy="2514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algn="ctr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A209E49-7C25-51CB-D00B-39F93C2E1AD8}"/>
                  </a:ext>
                </a:extLst>
              </p:cNvPr>
              <p:cNvGrpSpPr/>
              <p:nvPr/>
            </p:nvGrpSpPr>
            <p:grpSpPr>
              <a:xfrm>
                <a:off x="6587082" y="2533654"/>
                <a:ext cx="2137814" cy="2391574"/>
                <a:chOff x="6587082" y="2466176"/>
                <a:chExt cx="2137814" cy="2391574"/>
              </a:xfrm>
            </p:grpSpPr>
            <p:sp>
              <p:nvSpPr>
                <p:cNvPr id="9" name="Text Box 13">
                  <a:extLst>
                    <a:ext uri="{FF2B5EF4-FFF2-40B4-BE49-F238E27FC236}">
                      <a16:creationId xmlns:a16="http://schemas.microsoft.com/office/drawing/2014/main" id="{4E691BB1-037E-4404-90FE-1F8A49347D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87082" y="4352151"/>
                  <a:ext cx="335027" cy="5055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b" anchorCtr="0">
                  <a:noAutofit/>
                </a:bodyPr>
                <a:lstStyle>
                  <a:lvl1pPr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1pPr>
                  <a:lvl2pPr marL="742950" indent="-28575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2pPr>
                  <a:lvl3pPr marL="11430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3pPr>
                  <a:lvl4pPr marL="16002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4pPr>
                  <a:lvl5pPr marL="20574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3600" b="1" u="none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Open Sans Extrabold" pitchFamily="34" charset="0"/>
                      <a:ea typeface="Open Sans Extrabold" pitchFamily="34" charset="0"/>
                      <a:cs typeface="Open Sans Extrabold" pitchFamily="34" charset="0"/>
                    </a:rPr>
                    <a:t>R</a:t>
                  </a:r>
                  <a:endParaRPr lang="en-US" sz="2400" b="1" u="non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Extrabold" pitchFamily="34" charset="0"/>
                    <a:ea typeface="Open Sans Extrabold" pitchFamily="34" charset="0"/>
                    <a:cs typeface="Open Sans Extrabold" pitchFamily="34" charset="0"/>
                  </a:endParaRPr>
                </a:p>
              </p:txBody>
            </p:sp>
            <p:sp>
              <p:nvSpPr>
                <p:cNvPr id="10" name="Text Box 14">
                  <a:extLst>
                    <a:ext uri="{FF2B5EF4-FFF2-40B4-BE49-F238E27FC236}">
                      <a16:creationId xmlns:a16="http://schemas.microsoft.com/office/drawing/2014/main" id="{DA017ACF-2F24-4B8D-A24D-58B294C0EB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53882" y="4352151"/>
                  <a:ext cx="310983" cy="5055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b" anchorCtr="0">
                  <a:noAutofit/>
                </a:bodyPr>
                <a:lstStyle>
                  <a:defPPr>
                    <a:defRPr lang="en-US"/>
                  </a:defPPr>
                  <a:lvl1pPr algn="ctr">
                    <a:spcBef>
                      <a:spcPct val="50000"/>
                    </a:spcBef>
                    <a:defRPr sz="3600" b="1" u="none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Open Sans Extrabold" pitchFamily="34" charset="0"/>
                      <a:ea typeface="Open Sans Extrabold" pitchFamily="34" charset="0"/>
                      <a:cs typeface="Open Sans Extrabold" pitchFamily="34" charset="0"/>
                    </a:defRPr>
                  </a:lvl1pPr>
                  <a:lvl2pPr marL="742950" indent="-285750">
                    <a:defRPr sz="3100" u="sng">
                      <a:latin typeface="Times New Roman" pitchFamily="18" charset="0"/>
                      <a:ea typeface="ＭＳ Ｐゴシック" charset="-128"/>
                    </a:defRPr>
                  </a:lvl2pPr>
                  <a:lvl3pPr marL="1143000" indent="-228600">
                    <a:defRPr sz="3100" u="sng">
                      <a:latin typeface="Times New Roman" pitchFamily="18" charset="0"/>
                      <a:ea typeface="ＭＳ Ｐゴシック" charset="-128"/>
                    </a:defRPr>
                  </a:lvl3pPr>
                  <a:lvl4pPr marL="1600200" indent="-228600">
                    <a:defRPr sz="3100" u="sng">
                      <a:latin typeface="Times New Roman" pitchFamily="18" charset="0"/>
                      <a:ea typeface="ＭＳ Ｐゴシック" charset="-128"/>
                    </a:defRPr>
                  </a:lvl4pPr>
                  <a:lvl5pPr marL="2057400" indent="-228600">
                    <a:defRPr sz="3100" u="sng">
                      <a:latin typeface="Times New Roman" pitchFamily="18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latin typeface="Times New Roman" pitchFamily="18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latin typeface="Times New Roman" pitchFamily="18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latin typeface="Times New Roman" pitchFamily="18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r>
                    <a:rPr lang="en-US" dirty="0"/>
                    <a:t>S</a:t>
                  </a:r>
                </a:p>
              </p:txBody>
            </p:sp>
            <p:sp>
              <p:nvSpPr>
                <p:cNvPr id="11" name="TextBox 70">
                  <a:extLst>
                    <a:ext uri="{FF2B5EF4-FFF2-40B4-BE49-F238E27FC236}">
                      <a16:creationId xmlns:a16="http://schemas.microsoft.com/office/drawing/2014/main" id="{7F3EA340-32B1-4195-A088-6BBD6B72E2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30888" y="3321401"/>
                  <a:ext cx="807913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1pPr>
                  <a:lvl2pPr marL="742950" indent="-28575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2pPr>
                  <a:lvl3pPr marL="11430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3pPr>
                  <a:lvl4pPr marL="16002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4pPr>
                  <a:lvl5pPr marL="20574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pPr algn="l"/>
                  <a:r>
                    <a:rPr lang="en-US" sz="1400" u="none" dirty="0">
                      <a:solidFill>
                        <a:schemeClr val="accent1"/>
                      </a:solidFill>
                      <a:latin typeface="Inconsolata" panose="00000509000000000000" pitchFamily="49" charset="0"/>
                      <a:cs typeface="Consolas" pitchFamily="49" charset="0"/>
                    </a:rPr>
                    <a:t>R.id=S.id</a:t>
                  </a:r>
                </a:p>
              </p:txBody>
            </p:sp>
            <p:sp>
              <p:nvSpPr>
                <p:cNvPr id="12" name="TextBox 71">
                  <a:extLst>
                    <a:ext uri="{FF2B5EF4-FFF2-40B4-BE49-F238E27FC236}">
                      <a16:creationId xmlns:a16="http://schemas.microsoft.com/office/drawing/2014/main" id="{2380CD6F-3D4C-440F-B405-70F991AAFA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82482" y="3924204"/>
                  <a:ext cx="807913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1pPr>
                  <a:lvl2pPr marL="742950" indent="-28575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2pPr>
                  <a:lvl3pPr marL="11430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3pPr>
                  <a:lvl4pPr marL="16002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4pPr>
                  <a:lvl5pPr marL="20574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pPr algn="l"/>
                  <a:r>
                    <a:rPr lang="en-US" sz="1400" u="none" dirty="0">
                      <a:solidFill>
                        <a:schemeClr val="accent1"/>
                      </a:solidFill>
                      <a:latin typeface="Inconsolata" panose="00000509000000000000" pitchFamily="49" charset="0"/>
                      <a:cs typeface="Consolas" pitchFamily="49" charset="0"/>
                    </a:rPr>
                    <a:t>value&gt;100</a:t>
                  </a:r>
                </a:p>
              </p:txBody>
            </p:sp>
            <p:sp>
              <p:nvSpPr>
                <p:cNvPr id="13" name="TextBox 72">
                  <a:extLst>
                    <a:ext uri="{FF2B5EF4-FFF2-40B4-BE49-F238E27FC236}">
                      <a16:creationId xmlns:a16="http://schemas.microsoft.com/office/drawing/2014/main" id="{BE2785C2-BD3F-466F-843C-EEDB5EBDF9E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57910" y="2770755"/>
                  <a:ext cx="1166986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1pPr>
                  <a:lvl2pPr marL="742950" indent="-28575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2pPr>
                  <a:lvl3pPr marL="11430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3pPr>
                  <a:lvl4pPr marL="16002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4pPr>
                  <a:lvl5pPr marL="20574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pPr algn="l"/>
                  <a:r>
                    <a:rPr lang="en-US" sz="1400" u="none" dirty="0">
                      <a:solidFill>
                        <a:schemeClr val="accent1"/>
                      </a:solidFill>
                      <a:latin typeface="Inconsolata" panose="00000509000000000000" pitchFamily="49" charset="0"/>
                      <a:cs typeface="Consolas" pitchFamily="49" charset="0"/>
                    </a:rPr>
                    <a:t>R.id, </a:t>
                  </a:r>
                  <a:r>
                    <a:rPr lang="en-US" sz="1400" u="none" dirty="0" err="1">
                      <a:solidFill>
                        <a:schemeClr val="accent1"/>
                      </a:solidFill>
                      <a:latin typeface="Inconsolata" panose="00000509000000000000" pitchFamily="49" charset="0"/>
                      <a:cs typeface="Consolas" pitchFamily="49" charset="0"/>
                    </a:rPr>
                    <a:t>S.cdate</a:t>
                  </a:r>
                  <a:endParaRPr lang="en-US" sz="1400" u="none" dirty="0">
                    <a:solidFill>
                      <a:schemeClr val="accent1"/>
                    </a:solidFill>
                    <a:latin typeface="Inconsolata" panose="00000509000000000000" pitchFamily="49" charset="0"/>
                    <a:cs typeface="Consolas" pitchFamily="49" charset="0"/>
                  </a:endParaRPr>
                </a:p>
              </p:txBody>
            </p:sp>
            <p:grpSp>
              <p:nvGrpSpPr>
                <p:cNvPr id="14" name="Join Op">
                  <a:extLst>
                    <a:ext uri="{FF2B5EF4-FFF2-40B4-BE49-F238E27FC236}">
                      <a16:creationId xmlns:a16="http://schemas.microsoft.com/office/drawing/2014/main" id="{F2356ADF-8056-4531-9B93-A7A0DC3136DB}"/>
                    </a:ext>
                  </a:extLst>
                </p:cNvPr>
                <p:cNvGrpSpPr/>
                <p:nvPr/>
              </p:nvGrpSpPr>
              <p:grpSpPr>
                <a:xfrm>
                  <a:off x="7082856" y="3254068"/>
                  <a:ext cx="503648" cy="384482"/>
                  <a:chOff x="5195472" y="2425292"/>
                  <a:chExt cx="503648" cy="384482"/>
                </a:xfrm>
              </p:grpSpPr>
              <p:sp>
                <p:nvSpPr>
                  <p:cNvPr id="23" name="Rectangle 22" hidden="1">
                    <a:extLst>
                      <a:ext uri="{FF2B5EF4-FFF2-40B4-BE49-F238E27FC236}">
                        <a16:creationId xmlns:a16="http://schemas.microsoft.com/office/drawing/2014/main" id="{BA3DE058-85C4-447E-A43A-EDF663062FB5}"/>
                      </a:ext>
                    </a:extLst>
                  </p:cNvPr>
                  <p:cNvSpPr/>
                  <p:nvPr/>
                </p:nvSpPr>
                <p:spPr>
                  <a:xfrm>
                    <a:off x="5222875" y="2473795"/>
                    <a:ext cx="121919" cy="331936"/>
                  </a:xfrm>
                  <a:prstGeom prst="rect">
                    <a:avLst/>
                  </a:prstGeom>
                  <a:noFill/>
                  <a:ln w="31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 23" hidden="1">
                    <a:extLst>
                      <a:ext uri="{FF2B5EF4-FFF2-40B4-BE49-F238E27FC236}">
                        <a16:creationId xmlns:a16="http://schemas.microsoft.com/office/drawing/2014/main" id="{F6368B9A-6992-456C-BB89-35F7A0912660}"/>
                      </a:ext>
                    </a:extLst>
                  </p:cNvPr>
                  <p:cNvSpPr/>
                  <p:nvPr/>
                </p:nvSpPr>
                <p:spPr>
                  <a:xfrm>
                    <a:off x="5577201" y="2477838"/>
                    <a:ext cx="121919" cy="331936"/>
                  </a:xfrm>
                  <a:prstGeom prst="rect">
                    <a:avLst/>
                  </a:prstGeom>
                  <a:noFill/>
                  <a:ln w="31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Text Box 20">
                    <a:extLst>
                      <a:ext uri="{FF2B5EF4-FFF2-40B4-BE49-F238E27FC236}">
                        <a16:creationId xmlns:a16="http://schemas.microsoft.com/office/drawing/2014/main" id="{46AAFA13-8D85-48D0-91B3-BEDF5AEAFD7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95472" y="2425292"/>
                    <a:ext cx="482739" cy="3470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 anchor="ctr"/>
                  <a:lstStyle>
                    <a:lvl1pPr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1pPr>
                    <a:lvl2pPr marL="742950" indent="-285750"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2pPr>
                    <a:lvl3pPr marL="1143000" indent="-228600"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3pPr>
                    <a:lvl4pPr marL="1600200" indent="-228600"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4pPr>
                    <a:lvl5pPr marL="2057400" indent="-228600"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40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rPr>
                      <a:t>⨝</a:t>
                    </a:r>
                  </a:p>
                </p:txBody>
              </p:sp>
            </p:grpSp>
            <p:grpSp>
              <p:nvGrpSpPr>
                <p:cNvPr id="15" name="Filter Op">
                  <a:extLst>
                    <a:ext uri="{FF2B5EF4-FFF2-40B4-BE49-F238E27FC236}">
                      <a16:creationId xmlns:a16="http://schemas.microsoft.com/office/drawing/2014/main" id="{517EAD3B-A1F2-4C05-A752-636EDFCA72F6}"/>
                    </a:ext>
                  </a:extLst>
                </p:cNvPr>
                <p:cNvGrpSpPr/>
                <p:nvPr/>
              </p:nvGrpSpPr>
              <p:grpSpPr>
                <a:xfrm>
                  <a:off x="7501482" y="3840014"/>
                  <a:ext cx="304800" cy="331936"/>
                  <a:chOff x="5780945" y="3207779"/>
                  <a:chExt cx="304800" cy="331936"/>
                </a:xfrm>
              </p:grpSpPr>
              <p:sp>
                <p:nvSpPr>
                  <p:cNvPr id="21" name="Rectangle 20" hidden="1">
                    <a:extLst>
                      <a:ext uri="{FF2B5EF4-FFF2-40B4-BE49-F238E27FC236}">
                        <a16:creationId xmlns:a16="http://schemas.microsoft.com/office/drawing/2014/main" id="{6F9945B7-C4EC-4843-83A8-21B84B76E007}"/>
                      </a:ext>
                    </a:extLst>
                  </p:cNvPr>
                  <p:cNvSpPr/>
                  <p:nvPr/>
                </p:nvSpPr>
                <p:spPr>
                  <a:xfrm>
                    <a:off x="5963826" y="3207779"/>
                    <a:ext cx="121919" cy="331936"/>
                  </a:xfrm>
                  <a:prstGeom prst="rect">
                    <a:avLst/>
                  </a:prstGeom>
                  <a:noFill/>
                  <a:ln w="31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Text Box 20">
                    <a:extLst>
                      <a:ext uri="{FF2B5EF4-FFF2-40B4-BE49-F238E27FC236}">
                        <a16:creationId xmlns:a16="http://schemas.microsoft.com/office/drawing/2014/main" id="{728226C8-66FA-4B9B-A791-550BED6718B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80945" y="3224701"/>
                    <a:ext cx="224544" cy="22717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91440" rIns="0" bIns="182880" anchor="ctr"/>
                  <a:lstStyle>
                    <a:lvl1pPr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1pPr>
                    <a:lvl2pPr marL="742950" indent="-285750"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2pPr>
                    <a:lvl3pPr marL="1143000" indent="-228600"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3pPr>
                    <a:lvl4pPr marL="1600200" indent="-228600"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4pPr>
                    <a:lvl5pPr marL="2057400" indent="-228600"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sz="44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ymbol" pitchFamily="18" charset="2"/>
                      </a:rPr>
                      <a:t>s</a:t>
                    </a:r>
                    <a:endParaRPr lang="en-US" sz="4000" b="1" u="none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ymbol" pitchFamily="18" charset="2"/>
                    </a:endParaRPr>
                  </a:p>
                </p:txBody>
              </p:sp>
            </p:grpSp>
            <p:sp>
              <p:nvSpPr>
                <p:cNvPr id="16" name="Text Box 20">
                  <a:extLst>
                    <a:ext uri="{FF2B5EF4-FFF2-40B4-BE49-F238E27FC236}">
                      <a16:creationId xmlns:a16="http://schemas.microsoft.com/office/drawing/2014/main" id="{37902B35-03E3-41CB-9C48-EEE2BB79D8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75512" y="2676734"/>
                  <a:ext cx="224544" cy="3760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91440" rIns="274320" bIns="274320" anchor="ctr"/>
                <a:lstStyle>
                  <a:lvl1pPr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1pPr>
                  <a:lvl2pPr marL="742950" indent="-28575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2pPr>
                  <a:lvl3pPr marL="11430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3pPr>
                  <a:lvl4pPr marL="16002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4pPr>
                  <a:lvl5pPr marL="20574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sz="4800" b="1" u="none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ymbol" pitchFamily="18" charset="2"/>
                    </a:rPr>
                    <a:t>p</a:t>
                  </a:r>
                  <a:endParaRPr lang="en-US" sz="4000" b="1" u="non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ymbol" pitchFamily="18" charset="2"/>
                  </a:endParaRPr>
                </a:p>
              </p:txBody>
            </p:sp>
            <p:cxnSp>
              <p:nvCxnSpPr>
                <p:cNvPr id="17" name="Straight Connector 35">
                  <a:extLst>
                    <a:ext uri="{FF2B5EF4-FFF2-40B4-BE49-F238E27FC236}">
                      <a16:creationId xmlns:a16="http://schemas.microsoft.com/office/drawing/2014/main" id="{8084E04D-190C-4FC0-BDDA-81CD762E3025}"/>
                    </a:ext>
                  </a:extLst>
                </p:cNvPr>
                <p:cNvCxnSpPr>
                  <a:cxnSpLocks noChangeShapeType="1"/>
                  <a:stCxn id="9" idx="0"/>
                  <a:endCxn id="23" idx="2"/>
                </p:cNvCxnSpPr>
                <p:nvPr/>
              </p:nvCxnSpPr>
              <p:spPr bwMode="auto">
                <a:xfrm flipV="1">
                  <a:off x="6754596" y="3634507"/>
                  <a:ext cx="416623" cy="717644"/>
                </a:xfrm>
                <a:prstGeom prst="line">
                  <a:avLst/>
                </a:prstGeom>
                <a:noFill/>
                <a:ln w="31750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8" name="Straight Connector 36">
                  <a:extLst>
                    <a:ext uri="{FF2B5EF4-FFF2-40B4-BE49-F238E27FC236}">
                      <a16:creationId xmlns:a16="http://schemas.microsoft.com/office/drawing/2014/main" id="{6972DB76-282C-4B90-A7C6-938EC39D15A7}"/>
                    </a:ext>
                  </a:extLst>
                </p:cNvPr>
                <p:cNvCxnSpPr>
                  <a:cxnSpLocks noChangeShapeType="1"/>
                  <a:stCxn id="10" idx="0"/>
                  <a:endCxn id="21" idx="2"/>
                </p:cNvCxnSpPr>
                <p:nvPr/>
              </p:nvCxnSpPr>
              <p:spPr bwMode="auto">
                <a:xfrm flipH="1" flipV="1">
                  <a:off x="7745323" y="4171950"/>
                  <a:ext cx="64051" cy="180201"/>
                </a:xfrm>
                <a:prstGeom prst="line">
                  <a:avLst/>
                </a:prstGeom>
                <a:noFill/>
                <a:ln w="31750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" name="Straight Connector 39">
                  <a:extLst>
                    <a:ext uri="{FF2B5EF4-FFF2-40B4-BE49-F238E27FC236}">
                      <a16:creationId xmlns:a16="http://schemas.microsoft.com/office/drawing/2014/main" id="{1721F723-4085-4790-BA88-58F90D1DF89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319963" y="3059407"/>
                  <a:ext cx="4263" cy="235443"/>
                </a:xfrm>
                <a:prstGeom prst="line">
                  <a:avLst/>
                </a:prstGeom>
                <a:noFill/>
                <a:ln w="31750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" name="Straight Connector 42">
                  <a:extLst>
                    <a:ext uri="{FF2B5EF4-FFF2-40B4-BE49-F238E27FC236}">
                      <a16:creationId xmlns:a16="http://schemas.microsoft.com/office/drawing/2014/main" id="{F5ABFA16-2C8B-4CD0-AB58-E8DD29CB557D}"/>
                    </a:ext>
                  </a:extLst>
                </p:cNvPr>
                <p:cNvCxnSpPr>
                  <a:cxnSpLocks noChangeShapeType="1"/>
                  <a:stCxn id="22" idx="0"/>
                  <a:endCxn id="24" idx="2"/>
                </p:cNvCxnSpPr>
                <p:nvPr/>
              </p:nvCxnSpPr>
              <p:spPr bwMode="auto">
                <a:xfrm flipH="1" flipV="1">
                  <a:off x="7525545" y="3638550"/>
                  <a:ext cx="88209" cy="218386"/>
                </a:xfrm>
                <a:prstGeom prst="line">
                  <a:avLst/>
                </a:prstGeom>
                <a:noFill/>
                <a:ln w="31750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" name="Straight Connector 39">
                  <a:extLst>
                    <a:ext uri="{FF2B5EF4-FFF2-40B4-BE49-F238E27FC236}">
                      <a16:creationId xmlns:a16="http://schemas.microsoft.com/office/drawing/2014/main" id="{F4122B90-1E0E-7815-F541-0FB0977A5D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7325410" y="2466176"/>
                  <a:ext cx="1662" cy="225118"/>
                </a:xfrm>
                <a:prstGeom prst="line">
                  <a:avLst/>
                </a:prstGeom>
                <a:noFill/>
                <a:ln w="31750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sp>
        <p:nvSpPr>
          <p:cNvPr id="6" name="Slide Number Placeholder 3" descr=" 5">
            <a:extLst>
              <a:ext uri="{FF2B5EF4-FFF2-40B4-BE49-F238E27FC236}">
                <a16:creationId xmlns:a16="http://schemas.microsoft.com/office/drawing/2014/main" id="{B3A1ACA4-B020-77EE-1FC3-87F4F41A55E8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970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2C691A-68BE-4611-972D-DB605881C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Operators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F0979-D07A-482D-9CD3-58EAE216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Decision #1: Output</a:t>
            </a:r>
          </a:p>
          <a:p>
            <a:pPr lvl="1"/>
            <a:r>
              <a:rPr lang="en-US" dirty="0"/>
              <a:t>For each row of the join, what data is emitted to the parent operator in the query plan tree?</a:t>
            </a:r>
          </a:p>
          <a:p>
            <a:endParaRPr lang="en-US" sz="1200" dirty="0"/>
          </a:p>
          <a:p>
            <a:r>
              <a:rPr lang="en-US" b="1" dirty="0"/>
              <a:t>Decision #2: Cost Analysis Criteria</a:t>
            </a:r>
            <a:endParaRPr lang="en-US" dirty="0"/>
          </a:p>
          <a:p>
            <a:pPr lvl="1"/>
            <a:r>
              <a:rPr lang="en-US" dirty="0"/>
              <a:t>How to design/choose an algorithm to identify which rows to emit?</a:t>
            </a:r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4A691F8E-AC89-66F0-3113-C4539E84821B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E7197B-41A0-FC8A-B330-59DDC34B638B}"/>
              </a:ext>
            </a:extLst>
          </p:cNvPr>
          <p:cNvGrpSpPr/>
          <p:nvPr/>
        </p:nvGrpSpPr>
        <p:grpSpPr>
          <a:xfrm>
            <a:off x="6096000" y="895350"/>
            <a:ext cx="2895600" cy="3820299"/>
            <a:chOff x="6096000" y="1113651"/>
            <a:chExt cx="2895600" cy="3820299"/>
          </a:xfrm>
        </p:grpSpPr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7B4ED2EB-4FA4-E978-0338-EA47FBA39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113651"/>
              <a:ext cx="28956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646464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5720" rIns="4572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sz="2000" b="1" u="none">
                  <a:solidFill>
                    <a:schemeClr val="tx1">
                      <a:lumMod val="90000"/>
                      <a:lumOff val="10000"/>
                    </a:schemeClr>
                  </a:solidFill>
                  <a:latin typeface="Inconsolata" panose="00000509000000000000" pitchFamily="49" charset="0"/>
                  <a:ea typeface="ＭＳ Ｐゴシック" pitchFamily="-112" charset="-128"/>
                  <a:cs typeface="DejaVu Sans Mono" pitchFamily="49" charset="0"/>
                </a:defRPr>
              </a:lvl1pPr>
              <a:lvl2pPr marL="742950" indent="-28575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2pPr>
              <a:lvl3pPr marL="11430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3pPr>
              <a:lvl4pPr marL="16002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4pPr>
              <a:lvl5pPr marL="20574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SELECT</a:t>
              </a:r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R.id, </a:t>
              </a:r>
              <a:r>
                <a:rPr lang="en-US" b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S.cdate</a:t>
              </a:r>
              <a:endParaRPr lang="en-US" b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FROM</a:t>
              </a:r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JOIN</a:t>
              </a:r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S</a:t>
              </a:r>
            </a:p>
            <a:p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</a:t>
              </a:r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R.id = S.id</a:t>
              </a:r>
            </a:p>
            <a:p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WHERE</a:t>
              </a:r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b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S.value</a:t>
              </a:r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&gt; 100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058A606-63C3-9EC0-D77A-D15BBFCD43EE}"/>
                </a:ext>
              </a:extLst>
            </p:cNvPr>
            <p:cNvGrpSpPr/>
            <p:nvPr/>
          </p:nvGrpSpPr>
          <p:grpSpPr>
            <a:xfrm>
              <a:off x="6096000" y="2419350"/>
              <a:ext cx="2895600" cy="2514600"/>
              <a:chOff x="6096000" y="2419350"/>
              <a:chExt cx="2895600" cy="2514600"/>
            </a:xfrm>
          </p:grpSpPr>
          <p:sp>
            <p:nvSpPr>
              <p:cNvPr id="8" name="Rectangle 68">
                <a:extLst>
                  <a:ext uri="{FF2B5EF4-FFF2-40B4-BE49-F238E27FC236}">
                    <a16:creationId xmlns:a16="http://schemas.microsoft.com/office/drawing/2014/main" id="{54F05942-A65A-07CC-1B8E-62C27DBA6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2419350"/>
                <a:ext cx="2895600" cy="2514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algn="ctr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0910208-C9AC-222F-4D32-57732C7C6B86}"/>
                  </a:ext>
                </a:extLst>
              </p:cNvPr>
              <p:cNvGrpSpPr/>
              <p:nvPr/>
            </p:nvGrpSpPr>
            <p:grpSpPr>
              <a:xfrm>
                <a:off x="6587082" y="2533654"/>
                <a:ext cx="2137814" cy="2391574"/>
                <a:chOff x="6587082" y="2466176"/>
                <a:chExt cx="2137814" cy="2391574"/>
              </a:xfrm>
            </p:grpSpPr>
            <p:sp>
              <p:nvSpPr>
                <p:cNvPr id="10" name="Text Box 13">
                  <a:extLst>
                    <a:ext uri="{FF2B5EF4-FFF2-40B4-BE49-F238E27FC236}">
                      <a16:creationId xmlns:a16="http://schemas.microsoft.com/office/drawing/2014/main" id="{BB388DEA-5919-AECF-3BC5-50EC63D34D6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87082" y="4352151"/>
                  <a:ext cx="335027" cy="5055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b" anchorCtr="0">
                  <a:noAutofit/>
                </a:bodyPr>
                <a:lstStyle>
                  <a:lvl1pPr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1pPr>
                  <a:lvl2pPr marL="742950" indent="-28575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2pPr>
                  <a:lvl3pPr marL="11430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3pPr>
                  <a:lvl4pPr marL="16002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4pPr>
                  <a:lvl5pPr marL="20574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3600" b="1" u="none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Open Sans Extrabold" pitchFamily="34" charset="0"/>
                      <a:ea typeface="Open Sans Extrabold" pitchFamily="34" charset="0"/>
                      <a:cs typeface="Open Sans Extrabold" pitchFamily="34" charset="0"/>
                    </a:rPr>
                    <a:t>R</a:t>
                  </a:r>
                  <a:endParaRPr lang="en-US" sz="2400" b="1" u="non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Extrabold" pitchFamily="34" charset="0"/>
                    <a:ea typeface="Open Sans Extrabold" pitchFamily="34" charset="0"/>
                    <a:cs typeface="Open Sans Extrabold" pitchFamily="34" charset="0"/>
                  </a:endParaRPr>
                </a:p>
              </p:txBody>
            </p:sp>
            <p:sp>
              <p:nvSpPr>
                <p:cNvPr id="11" name="Text Box 14">
                  <a:extLst>
                    <a:ext uri="{FF2B5EF4-FFF2-40B4-BE49-F238E27FC236}">
                      <a16:creationId xmlns:a16="http://schemas.microsoft.com/office/drawing/2014/main" id="{AD2CE0FA-4540-9292-7C5E-E44193AF1AB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53882" y="4352151"/>
                  <a:ext cx="310983" cy="5055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b" anchorCtr="0">
                  <a:noAutofit/>
                </a:bodyPr>
                <a:lstStyle>
                  <a:defPPr>
                    <a:defRPr lang="en-US"/>
                  </a:defPPr>
                  <a:lvl1pPr algn="ctr">
                    <a:spcBef>
                      <a:spcPct val="50000"/>
                    </a:spcBef>
                    <a:defRPr sz="3600" b="1" u="none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Open Sans Extrabold" pitchFamily="34" charset="0"/>
                      <a:ea typeface="Open Sans Extrabold" pitchFamily="34" charset="0"/>
                      <a:cs typeface="Open Sans Extrabold" pitchFamily="34" charset="0"/>
                    </a:defRPr>
                  </a:lvl1pPr>
                  <a:lvl2pPr marL="742950" indent="-285750">
                    <a:defRPr sz="3100" u="sng">
                      <a:latin typeface="Times New Roman" pitchFamily="18" charset="0"/>
                      <a:ea typeface="ＭＳ Ｐゴシック" charset="-128"/>
                    </a:defRPr>
                  </a:lvl2pPr>
                  <a:lvl3pPr marL="1143000" indent="-228600">
                    <a:defRPr sz="3100" u="sng">
                      <a:latin typeface="Times New Roman" pitchFamily="18" charset="0"/>
                      <a:ea typeface="ＭＳ Ｐゴシック" charset="-128"/>
                    </a:defRPr>
                  </a:lvl3pPr>
                  <a:lvl4pPr marL="1600200" indent="-228600">
                    <a:defRPr sz="3100" u="sng">
                      <a:latin typeface="Times New Roman" pitchFamily="18" charset="0"/>
                      <a:ea typeface="ＭＳ Ｐゴシック" charset="-128"/>
                    </a:defRPr>
                  </a:lvl4pPr>
                  <a:lvl5pPr marL="2057400" indent="-228600">
                    <a:defRPr sz="3100" u="sng">
                      <a:latin typeface="Times New Roman" pitchFamily="18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latin typeface="Times New Roman" pitchFamily="18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latin typeface="Times New Roman" pitchFamily="18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latin typeface="Times New Roman" pitchFamily="18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r>
                    <a:rPr lang="en-US" dirty="0"/>
                    <a:t>S</a:t>
                  </a:r>
                </a:p>
              </p:txBody>
            </p:sp>
            <p:sp>
              <p:nvSpPr>
                <p:cNvPr id="12" name="TextBox 70">
                  <a:extLst>
                    <a:ext uri="{FF2B5EF4-FFF2-40B4-BE49-F238E27FC236}">
                      <a16:creationId xmlns:a16="http://schemas.microsoft.com/office/drawing/2014/main" id="{0BE6D4DD-D1ED-3D86-1797-4BB20C5D3D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30888" y="3321401"/>
                  <a:ext cx="807913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1pPr>
                  <a:lvl2pPr marL="742950" indent="-28575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2pPr>
                  <a:lvl3pPr marL="11430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3pPr>
                  <a:lvl4pPr marL="16002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4pPr>
                  <a:lvl5pPr marL="20574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pPr algn="l"/>
                  <a:r>
                    <a:rPr lang="en-US" sz="1400" u="none" dirty="0">
                      <a:solidFill>
                        <a:schemeClr val="accent1"/>
                      </a:solidFill>
                      <a:latin typeface="Inconsolata" panose="00000509000000000000" pitchFamily="49" charset="0"/>
                      <a:cs typeface="Consolas" pitchFamily="49" charset="0"/>
                    </a:rPr>
                    <a:t>R.id=S.id</a:t>
                  </a:r>
                </a:p>
              </p:txBody>
            </p:sp>
            <p:sp>
              <p:nvSpPr>
                <p:cNvPr id="13" name="TextBox 71">
                  <a:extLst>
                    <a:ext uri="{FF2B5EF4-FFF2-40B4-BE49-F238E27FC236}">
                      <a16:creationId xmlns:a16="http://schemas.microsoft.com/office/drawing/2014/main" id="{21FF07A9-7D47-E616-B60F-6E2F31D154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82482" y="3924204"/>
                  <a:ext cx="807913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1pPr>
                  <a:lvl2pPr marL="742950" indent="-28575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2pPr>
                  <a:lvl3pPr marL="11430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3pPr>
                  <a:lvl4pPr marL="16002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4pPr>
                  <a:lvl5pPr marL="20574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pPr algn="l"/>
                  <a:r>
                    <a:rPr lang="en-US" sz="1400" u="none" dirty="0">
                      <a:solidFill>
                        <a:schemeClr val="accent1"/>
                      </a:solidFill>
                      <a:latin typeface="Inconsolata" panose="00000509000000000000" pitchFamily="49" charset="0"/>
                      <a:cs typeface="Consolas" pitchFamily="49" charset="0"/>
                    </a:rPr>
                    <a:t>value&gt;100</a:t>
                  </a:r>
                </a:p>
              </p:txBody>
            </p:sp>
            <p:sp>
              <p:nvSpPr>
                <p:cNvPr id="14" name="TextBox 72">
                  <a:extLst>
                    <a:ext uri="{FF2B5EF4-FFF2-40B4-BE49-F238E27FC236}">
                      <a16:creationId xmlns:a16="http://schemas.microsoft.com/office/drawing/2014/main" id="{AE7E7BA0-D6CD-6808-02F0-2483CECDF8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57910" y="2770755"/>
                  <a:ext cx="1166986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1pPr>
                  <a:lvl2pPr marL="742950" indent="-28575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2pPr>
                  <a:lvl3pPr marL="11430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3pPr>
                  <a:lvl4pPr marL="16002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4pPr>
                  <a:lvl5pPr marL="20574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pPr algn="l"/>
                  <a:r>
                    <a:rPr lang="en-US" sz="1400" u="none" dirty="0">
                      <a:solidFill>
                        <a:schemeClr val="accent1"/>
                      </a:solidFill>
                      <a:latin typeface="Inconsolata" panose="00000509000000000000" pitchFamily="49" charset="0"/>
                      <a:cs typeface="Consolas" pitchFamily="49" charset="0"/>
                    </a:rPr>
                    <a:t>R.id, </a:t>
                  </a:r>
                  <a:r>
                    <a:rPr lang="en-US" sz="1400" u="none" dirty="0" err="1">
                      <a:solidFill>
                        <a:schemeClr val="accent1"/>
                      </a:solidFill>
                      <a:latin typeface="Inconsolata" panose="00000509000000000000" pitchFamily="49" charset="0"/>
                      <a:cs typeface="Consolas" pitchFamily="49" charset="0"/>
                    </a:rPr>
                    <a:t>S.cdate</a:t>
                  </a:r>
                  <a:endParaRPr lang="en-US" sz="1400" u="none" dirty="0">
                    <a:solidFill>
                      <a:schemeClr val="accent1"/>
                    </a:solidFill>
                    <a:latin typeface="Inconsolata" panose="00000509000000000000" pitchFamily="49" charset="0"/>
                    <a:cs typeface="Consolas" pitchFamily="49" charset="0"/>
                  </a:endParaRPr>
                </a:p>
              </p:txBody>
            </p:sp>
            <p:grpSp>
              <p:nvGrpSpPr>
                <p:cNvPr id="15" name="Join Op">
                  <a:extLst>
                    <a:ext uri="{FF2B5EF4-FFF2-40B4-BE49-F238E27FC236}">
                      <a16:creationId xmlns:a16="http://schemas.microsoft.com/office/drawing/2014/main" id="{4639B9CC-7FBB-A44C-B7C5-2696B347468D}"/>
                    </a:ext>
                  </a:extLst>
                </p:cNvPr>
                <p:cNvGrpSpPr/>
                <p:nvPr/>
              </p:nvGrpSpPr>
              <p:grpSpPr>
                <a:xfrm>
                  <a:off x="7082856" y="3254068"/>
                  <a:ext cx="503648" cy="384482"/>
                  <a:chOff x="5195472" y="2425292"/>
                  <a:chExt cx="503648" cy="384482"/>
                </a:xfrm>
              </p:grpSpPr>
              <p:sp>
                <p:nvSpPr>
                  <p:cNvPr id="25" name="Rectangle 24" hidden="1">
                    <a:extLst>
                      <a:ext uri="{FF2B5EF4-FFF2-40B4-BE49-F238E27FC236}">
                        <a16:creationId xmlns:a16="http://schemas.microsoft.com/office/drawing/2014/main" id="{6496C181-A1EF-8CA2-0141-68F4D85824D3}"/>
                      </a:ext>
                    </a:extLst>
                  </p:cNvPr>
                  <p:cNvSpPr/>
                  <p:nvPr/>
                </p:nvSpPr>
                <p:spPr>
                  <a:xfrm>
                    <a:off x="5222875" y="2473795"/>
                    <a:ext cx="121919" cy="331936"/>
                  </a:xfrm>
                  <a:prstGeom prst="rect">
                    <a:avLst/>
                  </a:prstGeom>
                  <a:noFill/>
                  <a:ln w="31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 hidden="1">
                    <a:extLst>
                      <a:ext uri="{FF2B5EF4-FFF2-40B4-BE49-F238E27FC236}">
                        <a16:creationId xmlns:a16="http://schemas.microsoft.com/office/drawing/2014/main" id="{FF092CDF-FC5E-F46C-B5D3-F21A8220B642}"/>
                      </a:ext>
                    </a:extLst>
                  </p:cNvPr>
                  <p:cNvSpPr/>
                  <p:nvPr/>
                </p:nvSpPr>
                <p:spPr>
                  <a:xfrm>
                    <a:off x="5577201" y="2477838"/>
                    <a:ext cx="121919" cy="331936"/>
                  </a:xfrm>
                  <a:prstGeom prst="rect">
                    <a:avLst/>
                  </a:prstGeom>
                  <a:noFill/>
                  <a:ln w="31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Text Box 20">
                    <a:extLst>
                      <a:ext uri="{FF2B5EF4-FFF2-40B4-BE49-F238E27FC236}">
                        <a16:creationId xmlns:a16="http://schemas.microsoft.com/office/drawing/2014/main" id="{E2B4489F-FF8C-559D-0EEE-4FDBE7199EF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95472" y="2425292"/>
                    <a:ext cx="482739" cy="3470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 anchor="ctr"/>
                  <a:lstStyle>
                    <a:lvl1pPr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1pPr>
                    <a:lvl2pPr marL="742950" indent="-285750"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2pPr>
                    <a:lvl3pPr marL="1143000" indent="-228600"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3pPr>
                    <a:lvl4pPr marL="1600200" indent="-228600"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4pPr>
                    <a:lvl5pPr marL="2057400" indent="-228600"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40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rPr>
                      <a:t>⨝</a:t>
                    </a:r>
                  </a:p>
                </p:txBody>
              </p:sp>
            </p:grpSp>
            <p:grpSp>
              <p:nvGrpSpPr>
                <p:cNvPr id="16" name="Filter Op">
                  <a:extLst>
                    <a:ext uri="{FF2B5EF4-FFF2-40B4-BE49-F238E27FC236}">
                      <a16:creationId xmlns:a16="http://schemas.microsoft.com/office/drawing/2014/main" id="{EB1D440B-AC01-713B-3F94-F7569A857730}"/>
                    </a:ext>
                  </a:extLst>
                </p:cNvPr>
                <p:cNvGrpSpPr/>
                <p:nvPr/>
              </p:nvGrpSpPr>
              <p:grpSpPr>
                <a:xfrm>
                  <a:off x="7501482" y="3840014"/>
                  <a:ext cx="304800" cy="331936"/>
                  <a:chOff x="5780945" y="3207779"/>
                  <a:chExt cx="304800" cy="331936"/>
                </a:xfrm>
              </p:grpSpPr>
              <p:sp>
                <p:nvSpPr>
                  <p:cNvPr id="23" name="Rectangle 22" hidden="1">
                    <a:extLst>
                      <a:ext uri="{FF2B5EF4-FFF2-40B4-BE49-F238E27FC236}">
                        <a16:creationId xmlns:a16="http://schemas.microsoft.com/office/drawing/2014/main" id="{9774E3DD-A4B7-CD7A-8686-5D0F44452EF9}"/>
                      </a:ext>
                    </a:extLst>
                  </p:cNvPr>
                  <p:cNvSpPr/>
                  <p:nvPr/>
                </p:nvSpPr>
                <p:spPr>
                  <a:xfrm>
                    <a:off x="5963826" y="3207779"/>
                    <a:ext cx="121919" cy="331936"/>
                  </a:xfrm>
                  <a:prstGeom prst="rect">
                    <a:avLst/>
                  </a:prstGeom>
                  <a:noFill/>
                  <a:ln w="31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Text Box 20">
                    <a:extLst>
                      <a:ext uri="{FF2B5EF4-FFF2-40B4-BE49-F238E27FC236}">
                        <a16:creationId xmlns:a16="http://schemas.microsoft.com/office/drawing/2014/main" id="{AD0DF125-B0B9-67D2-0351-A1B6E19CC2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80945" y="3224701"/>
                    <a:ext cx="224544" cy="22717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91440" rIns="0" bIns="182880" anchor="ctr"/>
                  <a:lstStyle>
                    <a:lvl1pPr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1pPr>
                    <a:lvl2pPr marL="742950" indent="-285750"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2pPr>
                    <a:lvl3pPr marL="1143000" indent="-228600"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3pPr>
                    <a:lvl4pPr marL="1600200" indent="-228600"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4pPr>
                    <a:lvl5pPr marL="2057400" indent="-228600"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sz="44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ymbol" pitchFamily="18" charset="2"/>
                      </a:rPr>
                      <a:t>s</a:t>
                    </a:r>
                    <a:endParaRPr lang="en-US" sz="4000" b="1" u="none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ymbol" pitchFamily="18" charset="2"/>
                    </a:endParaRPr>
                  </a:p>
                </p:txBody>
              </p:sp>
            </p:grpSp>
            <p:sp>
              <p:nvSpPr>
                <p:cNvPr id="17" name="Text Box 20">
                  <a:extLst>
                    <a:ext uri="{FF2B5EF4-FFF2-40B4-BE49-F238E27FC236}">
                      <a16:creationId xmlns:a16="http://schemas.microsoft.com/office/drawing/2014/main" id="{F421757F-CEA0-A4AA-E18F-FCF0D5238E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75512" y="2676734"/>
                  <a:ext cx="224544" cy="3760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91440" rIns="274320" bIns="274320" anchor="ctr"/>
                <a:lstStyle>
                  <a:lvl1pPr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1pPr>
                  <a:lvl2pPr marL="742950" indent="-28575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2pPr>
                  <a:lvl3pPr marL="11430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3pPr>
                  <a:lvl4pPr marL="16002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4pPr>
                  <a:lvl5pPr marL="20574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sz="4800" b="1" u="none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ymbol" pitchFamily="18" charset="2"/>
                    </a:rPr>
                    <a:t>p</a:t>
                  </a:r>
                  <a:endParaRPr lang="en-US" sz="4000" b="1" u="non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ymbol" pitchFamily="18" charset="2"/>
                  </a:endParaRPr>
                </a:p>
              </p:txBody>
            </p:sp>
            <p:cxnSp>
              <p:nvCxnSpPr>
                <p:cNvPr id="18" name="Straight Connector 35">
                  <a:extLst>
                    <a:ext uri="{FF2B5EF4-FFF2-40B4-BE49-F238E27FC236}">
                      <a16:creationId xmlns:a16="http://schemas.microsoft.com/office/drawing/2014/main" id="{6B9B9953-DF92-D4BB-F84D-AF28A3CC8119}"/>
                    </a:ext>
                  </a:extLst>
                </p:cNvPr>
                <p:cNvCxnSpPr>
                  <a:cxnSpLocks noChangeShapeType="1"/>
                  <a:stCxn id="10" idx="0"/>
                  <a:endCxn id="25" idx="2"/>
                </p:cNvCxnSpPr>
                <p:nvPr/>
              </p:nvCxnSpPr>
              <p:spPr bwMode="auto">
                <a:xfrm flipV="1">
                  <a:off x="6754596" y="3634507"/>
                  <a:ext cx="416623" cy="717644"/>
                </a:xfrm>
                <a:prstGeom prst="line">
                  <a:avLst/>
                </a:prstGeom>
                <a:noFill/>
                <a:ln w="31750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" name="Straight Connector 36">
                  <a:extLst>
                    <a:ext uri="{FF2B5EF4-FFF2-40B4-BE49-F238E27FC236}">
                      <a16:creationId xmlns:a16="http://schemas.microsoft.com/office/drawing/2014/main" id="{CE488D65-A54C-51E0-92D1-9A20EEBD05AD}"/>
                    </a:ext>
                  </a:extLst>
                </p:cNvPr>
                <p:cNvCxnSpPr>
                  <a:cxnSpLocks noChangeShapeType="1"/>
                  <a:stCxn id="11" idx="0"/>
                  <a:endCxn id="23" idx="2"/>
                </p:cNvCxnSpPr>
                <p:nvPr/>
              </p:nvCxnSpPr>
              <p:spPr bwMode="auto">
                <a:xfrm flipH="1" flipV="1">
                  <a:off x="7745323" y="4171950"/>
                  <a:ext cx="64051" cy="180201"/>
                </a:xfrm>
                <a:prstGeom prst="line">
                  <a:avLst/>
                </a:prstGeom>
                <a:noFill/>
                <a:ln w="31750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" name="Straight Connector 39">
                  <a:extLst>
                    <a:ext uri="{FF2B5EF4-FFF2-40B4-BE49-F238E27FC236}">
                      <a16:creationId xmlns:a16="http://schemas.microsoft.com/office/drawing/2014/main" id="{CA79BF2A-F03E-9362-59BB-E1901AD26AA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319963" y="3059407"/>
                  <a:ext cx="4263" cy="235443"/>
                </a:xfrm>
                <a:prstGeom prst="line">
                  <a:avLst/>
                </a:prstGeom>
                <a:noFill/>
                <a:ln w="31750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" name="Straight Connector 42">
                  <a:extLst>
                    <a:ext uri="{FF2B5EF4-FFF2-40B4-BE49-F238E27FC236}">
                      <a16:creationId xmlns:a16="http://schemas.microsoft.com/office/drawing/2014/main" id="{DEA200C0-97C7-CD94-7D49-E6D42183F0AC}"/>
                    </a:ext>
                  </a:extLst>
                </p:cNvPr>
                <p:cNvCxnSpPr>
                  <a:cxnSpLocks noChangeShapeType="1"/>
                  <a:stCxn id="24" idx="0"/>
                  <a:endCxn id="26" idx="2"/>
                </p:cNvCxnSpPr>
                <p:nvPr/>
              </p:nvCxnSpPr>
              <p:spPr bwMode="auto">
                <a:xfrm flipH="1" flipV="1">
                  <a:off x="7525545" y="3638550"/>
                  <a:ext cx="88209" cy="218386"/>
                </a:xfrm>
                <a:prstGeom prst="line">
                  <a:avLst/>
                </a:prstGeom>
                <a:noFill/>
                <a:ln w="31750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" name="Straight Connector 39">
                  <a:extLst>
                    <a:ext uri="{FF2B5EF4-FFF2-40B4-BE49-F238E27FC236}">
                      <a16:creationId xmlns:a16="http://schemas.microsoft.com/office/drawing/2014/main" id="{EFCDE475-88B1-A316-F74C-14B1B44CD0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7325410" y="2466176"/>
                  <a:ext cx="1662" cy="225118"/>
                </a:xfrm>
                <a:prstGeom prst="line">
                  <a:avLst/>
                </a:prstGeom>
                <a:noFill/>
                <a:ln w="31750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</p:spTree>
    <p:extLst>
      <p:ext uri="{BB962C8B-B14F-4D97-AF65-F5344CB8AC3E}">
        <p14:creationId xmlns:p14="http://schemas.microsoft.com/office/powerpoint/2010/main" val="401550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6ECB065-042E-CC65-525C-C0A7DCB01A45}"/>
              </a:ext>
            </a:extLst>
          </p:cNvPr>
          <p:cNvGrpSpPr/>
          <p:nvPr/>
        </p:nvGrpSpPr>
        <p:grpSpPr>
          <a:xfrm>
            <a:off x="6096000" y="895350"/>
            <a:ext cx="2895600" cy="3820299"/>
            <a:chOff x="6096000" y="1113651"/>
            <a:chExt cx="2895600" cy="3820299"/>
          </a:xfrm>
        </p:grpSpPr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D90787F6-3407-D3F6-0CF2-C2F84476A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1113651"/>
              <a:ext cx="28956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rgbClr val="646464"/>
              </a:solidFill>
              <a:headEnd/>
              <a:tailEnd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45720" rIns="45720">
              <a:spAutoFit/>
            </a:bodyPr>
            <a:lstStyle>
              <a:defPPr>
                <a:defRPr lang="en-US"/>
              </a:defPPr>
              <a:lvl1pPr>
                <a:lnSpc>
                  <a:spcPct val="90000"/>
                </a:lnSpc>
                <a:defRPr sz="2000" b="1" u="none">
                  <a:solidFill>
                    <a:schemeClr val="tx1">
                      <a:lumMod val="90000"/>
                      <a:lumOff val="10000"/>
                    </a:schemeClr>
                  </a:solidFill>
                  <a:latin typeface="Inconsolata" panose="00000509000000000000" pitchFamily="49" charset="0"/>
                  <a:ea typeface="ＭＳ Ｐゴシック" pitchFamily="-112" charset="-128"/>
                  <a:cs typeface="DejaVu Sans Mono" pitchFamily="49" charset="0"/>
                </a:defRPr>
              </a:lvl1pPr>
              <a:lvl2pPr marL="742950" indent="-28575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2pPr>
              <a:lvl3pPr marL="11430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3pPr>
              <a:lvl4pPr marL="16002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4pPr>
              <a:lvl5pPr marL="2057400" indent="-228600"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800" u="sng">
                  <a:solidFill>
                    <a:schemeClr val="dk1"/>
                  </a:solidFill>
                  <a:latin typeface="Times New Roman" pitchFamily="-112" charset="0"/>
                  <a:ea typeface="ＭＳ Ｐゴシック" pitchFamily="-112" charset="-128"/>
                </a:defRPr>
              </a:lvl9pPr>
            </a:lstStyle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SELECT</a:t>
              </a:r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R.id, </a:t>
              </a:r>
              <a:r>
                <a:rPr lang="en-US" b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S.cdate</a:t>
              </a:r>
              <a:endParaRPr lang="en-US" b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FROM</a:t>
              </a:r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JOIN</a:t>
              </a:r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S</a:t>
              </a:r>
            </a:p>
            <a:p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  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ON</a:t>
              </a:r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R.id = S.id</a:t>
              </a:r>
            </a:p>
            <a:p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WHERE</a:t>
              </a:r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US" b="0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S.value</a:t>
              </a:r>
              <a:r>
                <a:rPr 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&gt; 100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489134F-FDE8-C35F-5F41-FC477AD24DB3}"/>
                </a:ext>
              </a:extLst>
            </p:cNvPr>
            <p:cNvGrpSpPr/>
            <p:nvPr/>
          </p:nvGrpSpPr>
          <p:grpSpPr>
            <a:xfrm>
              <a:off x="6096000" y="2419350"/>
              <a:ext cx="2895600" cy="2514600"/>
              <a:chOff x="6096000" y="2419350"/>
              <a:chExt cx="2895600" cy="2514600"/>
            </a:xfrm>
          </p:grpSpPr>
          <p:sp>
            <p:nvSpPr>
              <p:cNvPr id="8" name="Rectangle 68">
                <a:extLst>
                  <a:ext uri="{FF2B5EF4-FFF2-40B4-BE49-F238E27FC236}">
                    <a16:creationId xmlns:a16="http://schemas.microsoft.com/office/drawing/2014/main" id="{6297F679-DB80-F466-7F87-B9630FFA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000" y="2419350"/>
                <a:ext cx="2895600" cy="2514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28575" algn="ctr">
                <a:solidFill>
                  <a:srgbClr val="646464"/>
                </a:solidFill>
                <a:round/>
                <a:headEnd type="none" w="sm" len="sm"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AEB07DC-5E70-A430-0ED9-978DE1C2039B}"/>
                  </a:ext>
                </a:extLst>
              </p:cNvPr>
              <p:cNvGrpSpPr/>
              <p:nvPr/>
            </p:nvGrpSpPr>
            <p:grpSpPr>
              <a:xfrm>
                <a:off x="6587082" y="2533654"/>
                <a:ext cx="2137814" cy="2391574"/>
                <a:chOff x="6587082" y="2466176"/>
                <a:chExt cx="2137814" cy="2391574"/>
              </a:xfrm>
            </p:grpSpPr>
            <p:sp>
              <p:nvSpPr>
                <p:cNvPr id="10" name="Text Box 13">
                  <a:extLst>
                    <a:ext uri="{FF2B5EF4-FFF2-40B4-BE49-F238E27FC236}">
                      <a16:creationId xmlns:a16="http://schemas.microsoft.com/office/drawing/2014/main" id="{FF5B3A63-A28E-5FB4-D015-378FC52D38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87082" y="4352151"/>
                  <a:ext cx="335027" cy="5055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b" anchorCtr="0">
                  <a:noAutofit/>
                </a:bodyPr>
                <a:lstStyle>
                  <a:lvl1pPr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1pPr>
                  <a:lvl2pPr marL="742950" indent="-28575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2pPr>
                  <a:lvl3pPr marL="11430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3pPr>
                  <a:lvl4pPr marL="16002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4pPr>
                  <a:lvl5pPr marL="20574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sz="3600" b="1" u="none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Open Sans Extrabold" pitchFamily="34" charset="0"/>
                      <a:ea typeface="Open Sans Extrabold" pitchFamily="34" charset="0"/>
                      <a:cs typeface="Open Sans Extrabold" pitchFamily="34" charset="0"/>
                    </a:rPr>
                    <a:t>R</a:t>
                  </a:r>
                  <a:endParaRPr lang="en-US" sz="2400" b="1" u="non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Open Sans Extrabold" pitchFamily="34" charset="0"/>
                    <a:ea typeface="Open Sans Extrabold" pitchFamily="34" charset="0"/>
                    <a:cs typeface="Open Sans Extrabold" pitchFamily="34" charset="0"/>
                  </a:endParaRPr>
                </a:p>
              </p:txBody>
            </p:sp>
            <p:sp>
              <p:nvSpPr>
                <p:cNvPr id="11" name="Text Box 14">
                  <a:extLst>
                    <a:ext uri="{FF2B5EF4-FFF2-40B4-BE49-F238E27FC236}">
                      <a16:creationId xmlns:a16="http://schemas.microsoft.com/office/drawing/2014/main" id="{A536CD45-C63A-2BC5-BAD5-FA75805BA6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53882" y="4352151"/>
                  <a:ext cx="310983" cy="5055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b" anchorCtr="0">
                  <a:noAutofit/>
                </a:bodyPr>
                <a:lstStyle>
                  <a:defPPr>
                    <a:defRPr lang="en-US"/>
                  </a:defPPr>
                  <a:lvl1pPr algn="ctr">
                    <a:spcBef>
                      <a:spcPct val="50000"/>
                    </a:spcBef>
                    <a:defRPr sz="3600" b="1" u="none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Open Sans Extrabold" pitchFamily="34" charset="0"/>
                      <a:ea typeface="Open Sans Extrabold" pitchFamily="34" charset="0"/>
                      <a:cs typeface="Open Sans Extrabold" pitchFamily="34" charset="0"/>
                    </a:defRPr>
                  </a:lvl1pPr>
                  <a:lvl2pPr marL="742950" indent="-285750">
                    <a:defRPr sz="3100" u="sng">
                      <a:latin typeface="Times New Roman" pitchFamily="18" charset="0"/>
                      <a:ea typeface="ＭＳ Ｐゴシック" charset="-128"/>
                    </a:defRPr>
                  </a:lvl2pPr>
                  <a:lvl3pPr marL="1143000" indent="-228600">
                    <a:defRPr sz="3100" u="sng">
                      <a:latin typeface="Times New Roman" pitchFamily="18" charset="0"/>
                      <a:ea typeface="ＭＳ Ｐゴシック" charset="-128"/>
                    </a:defRPr>
                  </a:lvl3pPr>
                  <a:lvl4pPr marL="1600200" indent="-228600">
                    <a:defRPr sz="3100" u="sng">
                      <a:latin typeface="Times New Roman" pitchFamily="18" charset="0"/>
                      <a:ea typeface="ＭＳ Ｐゴシック" charset="-128"/>
                    </a:defRPr>
                  </a:lvl4pPr>
                  <a:lvl5pPr marL="2057400" indent="-228600">
                    <a:defRPr sz="3100" u="sng">
                      <a:latin typeface="Times New Roman" pitchFamily="18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latin typeface="Times New Roman" pitchFamily="18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latin typeface="Times New Roman" pitchFamily="18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latin typeface="Times New Roman" pitchFamily="18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r>
                    <a:rPr lang="en-US" dirty="0"/>
                    <a:t>S</a:t>
                  </a:r>
                </a:p>
              </p:txBody>
            </p:sp>
            <p:sp>
              <p:nvSpPr>
                <p:cNvPr id="12" name="TextBox 70">
                  <a:extLst>
                    <a:ext uri="{FF2B5EF4-FFF2-40B4-BE49-F238E27FC236}">
                      <a16:creationId xmlns:a16="http://schemas.microsoft.com/office/drawing/2014/main" id="{077A9AE7-5918-3D28-7286-99233F536B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30888" y="3321401"/>
                  <a:ext cx="807913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1pPr>
                  <a:lvl2pPr marL="742950" indent="-28575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2pPr>
                  <a:lvl3pPr marL="11430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3pPr>
                  <a:lvl4pPr marL="16002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4pPr>
                  <a:lvl5pPr marL="20574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pPr algn="l"/>
                  <a:r>
                    <a:rPr lang="en-US" sz="1400" u="none" dirty="0">
                      <a:solidFill>
                        <a:schemeClr val="accent1"/>
                      </a:solidFill>
                      <a:latin typeface="Inconsolata" panose="00000509000000000000" pitchFamily="49" charset="0"/>
                      <a:cs typeface="Consolas" pitchFamily="49" charset="0"/>
                    </a:rPr>
                    <a:t>R.id=S.id</a:t>
                  </a:r>
                </a:p>
              </p:txBody>
            </p:sp>
            <p:sp>
              <p:nvSpPr>
                <p:cNvPr id="13" name="TextBox 71">
                  <a:extLst>
                    <a:ext uri="{FF2B5EF4-FFF2-40B4-BE49-F238E27FC236}">
                      <a16:creationId xmlns:a16="http://schemas.microsoft.com/office/drawing/2014/main" id="{E8CD857A-359F-2613-EB21-4A2B9ACED76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82482" y="3924204"/>
                  <a:ext cx="807913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1pPr>
                  <a:lvl2pPr marL="742950" indent="-28575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2pPr>
                  <a:lvl3pPr marL="11430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3pPr>
                  <a:lvl4pPr marL="16002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4pPr>
                  <a:lvl5pPr marL="20574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pPr algn="l"/>
                  <a:r>
                    <a:rPr lang="en-US" sz="1400" u="none" dirty="0">
                      <a:solidFill>
                        <a:schemeClr val="accent1"/>
                      </a:solidFill>
                      <a:latin typeface="Inconsolata" panose="00000509000000000000" pitchFamily="49" charset="0"/>
                      <a:cs typeface="Consolas" pitchFamily="49" charset="0"/>
                    </a:rPr>
                    <a:t>value&gt;100</a:t>
                  </a:r>
                </a:p>
              </p:txBody>
            </p:sp>
            <p:sp>
              <p:nvSpPr>
                <p:cNvPr id="14" name="TextBox 72">
                  <a:extLst>
                    <a:ext uri="{FF2B5EF4-FFF2-40B4-BE49-F238E27FC236}">
                      <a16:creationId xmlns:a16="http://schemas.microsoft.com/office/drawing/2014/main" id="{832AA489-5B8A-C37B-EE72-A179A599CA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57910" y="2770755"/>
                  <a:ext cx="1166986" cy="2154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>
                  <a:lvl1pPr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1pPr>
                  <a:lvl2pPr marL="742950" indent="-28575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2pPr>
                  <a:lvl3pPr marL="11430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3pPr>
                  <a:lvl4pPr marL="16002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4pPr>
                  <a:lvl5pPr marL="20574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pPr algn="l"/>
                  <a:r>
                    <a:rPr lang="en-US" sz="1400" u="none" dirty="0">
                      <a:solidFill>
                        <a:schemeClr val="accent1"/>
                      </a:solidFill>
                      <a:latin typeface="Inconsolata" panose="00000509000000000000" pitchFamily="49" charset="0"/>
                      <a:cs typeface="Consolas" pitchFamily="49" charset="0"/>
                    </a:rPr>
                    <a:t>R.id, </a:t>
                  </a:r>
                  <a:r>
                    <a:rPr lang="en-US" sz="1400" u="none" dirty="0" err="1">
                      <a:solidFill>
                        <a:schemeClr val="accent1"/>
                      </a:solidFill>
                      <a:latin typeface="Inconsolata" panose="00000509000000000000" pitchFamily="49" charset="0"/>
                      <a:cs typeface="Consolas" pitchFamily="49" charset="0"/>
                    </a:rPr>
                    <a:t>S.cdate</a:t>
                  </a:r>
                  <a:endParaRPr lang="en-US" sz="1400" u="none" dirty="0">
                    <a:solidFill>
                      <a:schemeClr val="accent1"/>
                    </a:solidFill>
                    <a:latin typeface="Inconsolata" panose="00000509000000000000" pitchFamily="49" charset="0"/>
                    <a:cs typeface="Consolas" pitchFamily="49" charset="0"/>
                  </a:endParaRPr>
                </a:p>
              </p:txBody>
            </p:sp>
            <p:grpSp>
              <p:nvGrpSpPr>
                <p:cNvPr id="15" name="Join Op">
                  <a:extLst>
                    <a:ext uri="{FF2B5EF4-FFF2-40B4-BE49-F238E27FC236}">
                      <a16:creationId xmlns:a16="http://schemas.microsoft.com/office/drawing/2014/main" id="{67CEEA14-78AA-58AD-3F73-420935946C90}"/>
                    </a:ext>
                  </a:extLst>
                </p:cNvPr>
                <p:cNvGrpSpPr/>
                <p:nvPr/>
              </p:nvGrpSpPr>
              <p:grpSpPr>
                <a:xfrm>
                  <a:off x="7082856" y="3254068"/>
                  <a:ext cx="503648" cy="384482"/>
                  <a:chOff x="5195472" y="2425292"/>
                  <a:chExt cx="503648" cy="384482"/>
                </a:xfrm>
              </p:grpSpPr>
              <p:sp>
                <p:nvSpPr>
                  <p:cNvPr id="25" name="Rectangle 24" hidden="1">
                    <a:extLst>
                      <a:ext uri="{FF2B5EF4-FFF2-40B4-BE49-F238E27FC236}">
                        <a16:creationId xmlns:a16="http://schemas.microsoft.com/office/drawing/2014/main" id="{86BA5ED4-7C0A-F1D9-783D-524F691F9DBB}"/>
                      </a:ext>
                    </a:extLst>
                  </p:cNvPr>
                  <p:cNvSpPr/>
                  <p:nvPr/>
                </p:nvSpPr>
                <p:spPr>
                  <a:xfrm>
                    <a:off x="5222875" y="2473795"/>
                    <a:ext cx="121919" cy="331936"/>
                  </a:xfrm>
                  <a:prstGeom prst="rect">
                    <a:avLst/>
                  </a:prstGeom>
                  <a:noFill/>
                  <a:ln w="31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 25" hidden="1">
                    <a:extLst>
                      <a:ext uri="{FF2B5EF4-FFF2-40B4-BE49-F238E27FC236}">
                        <a16:creationId xmlns:a16="http://schemas.microsoft.com/office/drawing/2014/main" id="{D03DA80D-28AD-12CE-7594-8FD81C26AA7E}"/>
                      </a:ext>
                    </a:extLst>
                  </p:cNvPr>
                  <p:cNvSpPr/>
                  <p:nvPr/>
                </p:nvSpPr>
                <p:spPr>
                  <a:xfrm>
                    <a:off x="5577201" y="2477838"/>
                    <a:ext cx="121919" cy="331936"/>
                  </a:xfrm>
                  <a:prstGeom prst="rect">
                    <a:avLst/>
                  </a:prstGeom>
                  <a:noFill/>
                  <a:ln w="31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Text Box 20">
                    <a:extLst>
                      <a:ext uri="{FF2B5EF4-FFF2-40B4-BE49-F238E27FC236}">
                        <a16:creationId xmlns:a16="http://schemas.microsoft.com/office/drawing/2014/main" id="{ECE4C906-167C-8132-8097-E60A56A2E21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95472" y="2425292"/>
                    <a:ext cx="482739" cy="34703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 anchor="ctr"/>
                  <a:lstStyle>
                    <a:lvl1pPr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1pPr>
                    <a:lvl2pPr marL="742950" indent="-285750"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2pPr>
                    <a:lvl3pPr marL="1143000" indent="-228600"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3pPr>
                    <a:lvl4pPr marL="1600200" indent="-228600"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4pPr>
                    <a:lvl5pPr marL="2057400" indent="-228600"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200">
                        <a:solidFill>
                          <a:srgbClr val="CF0E30"/>
                        </a:solidFill>
                        <a:latin typeface="Book Antiqua" pitchFamily="18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  <a:defRPr/>
                    </a:pPr>
                    <a:r>
                      <a:rPr lang="en-US" sz="40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rPr>
                      <a:t>⨝</a:t>
                    </a:r>
                  </a:p>
                </p:txBody>
              </p:sp>
            </p:grpSp>
            <p:grpSp>
              <p:nvGrpSpPr>
                <p:cNvPr id="16" name="Filter Op">
                  <a:extLst>
                    <a:ext uri="{FF2B5EF4-FFF2-40B4-BE49-F238E27FC236}">
                      <a16:creationId xmlns:a16="http://schemas.microsoft.com/office/drawing/2014/main" id="{87FC2EE9-41C8-E6F3-BB01-5E4C74DC685C}"/>
                    </a:ext>
                  </a:extLst>
                </p:cNvPr>
                <p:cNvGrpSpPr/>
                <p:nvPr/>
              </p:nvGrpSpPr>
              <p:grpSpPr>
                <a:xfrm>
                  <a:off x="7501482" y="3840014"/>
                  <a:ext cx="304800" cy="331936"/>
                  <a:chOff x="5780945" y="3207779"/>
                  <a:chExt cx="304800" cy="331936"/>
                </a:xfrm>
              </p:grpSpPr>
              <p:sp>
                <p:nvSpPr>
                  <p:cNvPr id="23" name="Rectangle 22" hidden="1">
                    <a:extLst>
                      <a:ext uri="{FF2B5EF4-FFF2-40B4-BE49-F238E27FC236}">
                        <a16:creationId xmlns:a16="http://schemas.microsoft.com/office/drawing/2014/main" id="{94D3121E-79B9-EEB5-9BAD-EFF3F51F1100}"/>
                      </a:ext>
                    </a:extLst>
                  </p:cNvPr>
                  <p:cNvSpPr/>
                  <p:nvPr/>
                </p:nvSpPr>
                <p:spPr>
                  <a:xfrm>
                    <a:off x="5963826" y="3207779"/>
                    <a:ext cx="121919" cy="331936"/>
                  </a:xfrm>
                  <a:prstGeom prst="rect">
                    <a:avLst/>
                  </a:prstGeom>
                  <a:noFill/>
                  <a:ln w="3175"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Text Box 20">
                    <a:extLst>
                      <a:ext uri="{FF2B5EF4-FFF2-40B4-BE49-F238E27FC236}">
                        <a16:creationId xmlns:a16="http://schemas.microsoft.com/office/drawing/2014/main" id="{760BB30D-90F2-B8EC-E3D0-EA1349ED3AC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80945" y="3224701"/>
                    <a:ext cx="224544" cy="22717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381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91440" rIns="0" bIns="182880" anchor="ctr"/>
                  <a:lstStyle>
                    <a:lvl1pPr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1pPr>
                    <a:lvl2pPr marL="742950" indent="-285750"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2pPr>
                    <a:lvl3pPr marL="1143000" indent="-228600"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3pPr>
                    <a:lvl4pPr marL="1600200" indent="-228600"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4pPr>
                    <a:lvl5pPr marL="2057400" indent="-228600"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100" u="sng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charset="-128"/>
                      </a:defRPr>
                    </a:lvl9pPr>
                  </a:lstStyle>
                  <a:p>
                    <a:pPr>
                      <a:spcBef>
                        <a:spcPct val="50000"/>
                      </a:spcBef>
                    </a:pPr>
                    <a:r>
                      <a:rPr lang="en-US" sz="4400" b="1" u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Symbol" pitchFamily="18" charset="2"/>
                      </a:rPr>
                      <a:t>s</a:t>
                    </a:r>
                    <a:endParaRPr lang="en-US" sz="4000" b="1" u="none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ymbol" pitchFamily="18" charset="2"/>
                    </a:endParaRPr>
                  </a:p>
                </p:txBody>
              </p:sp>
            </p:grpSp>
            <p:sp>
              <p:nvSpPr>
                <p:cNvPr id="17" name="Text Box 20">
                  <a:extLst>
                    <a:ext uri="{FF2B5EF4-FFF2-40B4-BE49-F238E27FC236}">
                      <a16:creationId xmlns:a16="http://schemas.microsoft.com/office/drawing/2014/main" id="{F6A014E3-7BB0-E003-D1B0-FBEF0BB3459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75512" y="2676734"/>
                  <a:ext cx="224544" cy="3760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91440" rIns="274320" bIns="274320" anchor="ctr"/>
                <a:lstStyle>
                  <a:lvl1pPr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1pPr>
                  <a:lvl2pPr marL="742950" indent="-28575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2pPr>
                  <a:lvl3pPr marL="11430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3pPr>
                  <a:lvl4pPr marL="16002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4pPr>
                  <a:lvl5pPr marL="2057400" indent="-228600"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100" u="sng">
                      <a:solidFill>
                        <a:schemeClr val="tx1"/>
                      </a:solidFill>
                      <a:latin typeface="Times New Roman" pitchFamily="18" charset="0"/>
                      <a:ea typeface="ＭＳ Ｐゴシック" charset="-128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sz="4800" b="1" u="none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Symbol" pitchFamily="18" charset="2"/>
                    </a:rPr>
                    <a:t>p</a:t>
                  </a:r>
                  <a:endParaRPr lang="en-US" sz="4000" b="1" u="non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Symbol" pitchFamily="18" charset="2"/>
                  </a:endParaRPr>
                </a:p>
              </p:txBody>
            </p:sp>
            <p:cxnSp>
              <p:nvCxnSpPr>
                <p:cNvPr id="18" name="Straight Connector 35">
                  <a:extLst>
                    <a:ext uri="{FF2B5EF4-FFF2-40B4-BE49-F238E27FC236}">
                      <a16:creationId xmlns:a16="http://schemas.microsoft.com/office/drawing/2014/main" id="{733A0393-5F4E-2CEF-36F7-7971CD4D775A}"/>
                    </a:ext>
                  </a:extLst>
                </p:cNvPr>
                <p:cNvCxnSpPr>
                  <a:cxnSpLocks noChangeShapeType="1"/>
                  <a:stCxn id="10" idx="0"/>
                  <a:endCxn id="25" idx="2"/>
                </p:cNvCxnSpPr>
                <p:nvPr/>
              </p:nvCxnSpPr>
              <p:spPr bwMode="auto">
                <a:xfrm flipV="1">
                  <a:off x="6754596" y="3634507"/>
                  <a:ext cx="416623" cy="717644"/>
                </a:xfrm>
                <a:prstGeom prst="line">
                  <a:avLst/>
                </a:prstGeom>
                <a:noFill/>
                <a:ln w="31750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9" name="Straight Connector 36">
                  <a:extLst>
                    <a:ext uri="{FF2B5EF4-FFF2-40B4-BE49-F238E27FC236}">
                      <a16:creationId xmlns:a16="http://schemas.microsoft.com/office/drawing/2014/main" id="{4F1DA123-5D28-0F81-D1DE-EDE985B29BF8}"/>
                    </a:ext>
                  </a:extLst>
                </p:cNvPr>
                <p:cNvCxnSpPr>
                  <a:cxnSpLocks noChangeShapeType="1"/>
                  <a:stCxn id="11" idx="0"/>
                  <a:endCxn id="23" idx="2"/>
                </p:cNvCxnSpPr>
                <p:nvPr/>
              </p:nvCxnSpPr>
              <p:spPr bwMode="auto">
                <a:xfrm flipH="1" flipV="1">
                  <a:off x="7745323" y="4171950"/>
                  <a:ext cx="64051" cy="180201"/>
                </a:xfrm>
                <a:prstGeom prst="line">
                  <a:avLst/>
                </a:prstGeom>
                <a:noFill/>
                <a:ln w="31750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0" name="Straight Connector 39">
                  <a:extLst>
                    <a:ext uri="{FF2B5EF4-FFF2-40B4-BE49-F238E27FC236}">
                      <a16:creationId xmlns:a16="http://schemas.microsoft.com/office/drawing/2014/main" id="{B881B6AD-7E19-E6D2-CCC9-99D5DC91B46D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7319963" y="3059407"/>
                  <a:ext cx="4263" cy="235443"/>
                </a:xfrm>
                <a:prstGeom prst="line">
                  <a:avLst/>
                </a:prstGeom>
                <a:noFill/>
                <a:ln w="31750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" name="Straight Connector 42">
                  <a:extLst>
                    <a:ext uri="{FF2B5EF4-FFF2-40B4-BE49-F238E27FC236}">
                      <a16:creationId xmlns:a16="http://schemas.microsoft.com/office/drawing/2014/main" id="{305F0D30-6CCB-189E-B216-2AB0EEA5FF53}"/>
                    </a:ext>
                  </a:extLst>
                </p:cNvPr>
                <p:cNvCxnSpPr>
                  <a:cxnSpLocks noChangeShapeType="1"/>
                  <a:stCxn id="24" idx="0"/>
                  <a:endCxn id="26" idx="2"/>
                </p:cNvCxnSpPr>
                <p:nvPr/>
              </p:nvCxnSpPr>
              <p:spPr bwMode="auto">
                <a:xfrm flipH="1" flipV="1">
                  <a:off x="7525545" y="3638550"/>
                  <a:ext cx="88209" cy="218386"/>
                </a:xfrm>
                <a:prstGeom prst="line">
                  <a:avLst/>
                </a:prstGeom>
                <a:noFill/>
                <a:ln w="31750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2" name="Straight Connector 39">
                  <a:extLst>
                    <a:ext uri="{FF2B5EF4-FFF2-40B4-BE49-F238E27FC236}">
                      <a16:creationId xmlns:a16="http://schemas.microsoft.com/office/drawing/2014/main" id="{B7425710-B04E-23F9-06DB-8DB7625700F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7325410" y="2466176"/>
                  <a:ext cx="1662" cy="225118"/>
                </a:xfrm>
                <a:prstGeom prst="line">
                  <a:avLst/>
                </a:prstGeom>
                <a:noFill/>
                <a:ln w="31750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1782C8F4-2199-4BB1-868B-2D302D308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Output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9B47F-2786-40C0-AB0A-774CC913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tuple</a:t>
            </a:r>
            <a:r>
              <a:rPr lang="en-US" b="1" spc="-300" dirty="0">
                <a:solidFill>
                  <a:srgbClr val="F76D6D"/>
                </a:solidFill>
                <a:latin typeface="Inconsolata" panose="00000509000000000000" pitchFamily="49" charset="0"/>
              </a:rPr>
              <a:t> </a:t>
            </a:r>
            <a:r>
              <a:rPr lang="en-US" b="1" spc="-300" dirty="0">
                <a:solidFill>
                  <a:schemeClr val="accent1"/>
                </a:solidFill>
                <a:latin typeface="Inconsolata" panose="00000509000000000000" pitchFamily="49" charset="0"/>
              </a:rPr>
              <a:t>r ∈ </a:t>
            </a:r>
            <a:r>
              <a:rPr lang="en-US" b="1" dirty="0">
                <a:solidFill>
                  <a:schemeClr val="accent1"/>
                </a:solidFill>
                <a:latin typeface="Inconsolata" panose="00000509000000000000" pitchFamily="49" charset="0"/>
              </a:rPr>
              <a:t>R</a:t>
            </a:r>
            <a:r>
              <a:rPr lang="en-US" b="1" dirty="0">
                <a:solidFill>
                  <a:srgbClr val="F76D6D"/>
                </a:solidFill>
                <a:latin typeface="Inconsolata" panose="00000509000000000000" pitchFamily="49" charset="0"/>
              </a:rPr>
              <a:t> </a:t>
            </a:r>
            <a:r>
              <a:rPr lang="en-US" dirty="0"/>
              <a:t>and tuple </a:t>
            </a:r>
            <a:r>
              <a:rPr lang="en-US" b="1" spc="-300" dirty="0">
                <a:solidFill>
                  <a:schemeClr val="accent1"/>
                </a:solidFill>
                <a:latin typeface="Inconsolata" panose="00000509000000000000" pitchFamily="49" charset="0"/>
              </a:rPr>
              <a:t>s ∈ </a:t>
            </a:r>
            <a:r>
              <a:rPr lang="en-US" b="1" dirty="0">
                <a:solidFill>
                  <a:schemeClr val="accent1"/>
                </a:solidFill>
                <a:latin typeface="Inconsolata" panose="00000509000000000000" pitchFamily="49" charset="0"/>
              </a:rPr>
              <a:t>S</a:t>
            </a:r>
            <a:r>
              <a:rPr lang="en-US" dirty="0"/>
              <a:t> that match on join attributes,  concatenate </a:t>
            </a:r>
            <a:r>
              <a:rPr lang="en-US" b="1" spc="-300" dirty="0">
                <a:solidFill>
                  <a:schemeClr val="accent1"/>
                </a:solidFill>
                <a:latin typeface="Inconsolata" panose="00000509000000000000" pitchFamily="49" charset="0"/>
              </a:rPr>
              <a:t>r</a:t>
            </a:r>
            <a:r>
              <a:rPr lang="en-US" dirty="0"/>
              <a:t> and </a:t>
            </a:r>
            <a:r>
              <a:rPr lang="en-US" b="1" spc="-300" dirty="0">
                <a:solidFill>
                  <a:schemeClr val="accent1"/>
                </a:solidFill>
                <a:latin typeface="Inconsolata" panose="00000509000000000000" pitchFamily="49" charset="0"/>
              </a:rPr>
              <a:t>s</a:t>
            </a:r>
            <a:r>
              <a:rPr lang="en-US" b="1" spc="-300" dirty="0">
                <a:solidFill>
                  <a:srgbClr val="EF3E42"/>
                </a:solidFill>
                <a:latin typeface="Inconsolata" panose="00000509000000000000" pitchFamily="49" charset="0"/>
              </a:rPr>
              <a:t> </a:t>
            </a:r>
            <a:r>
              <a:rPr lang="en-US" dirty="0"/>
              <a:t>together into a new tuple.</a:t>
            </a:r>
          </a:p>
          <a:p>
            <a:endParaRPr lang="en-US" sz="1200" dirty="0"/>
          </a:p>
          <a:p>
            <a:r>
              <a:rPr lang="en-US" dirty="0"/>
              <a:t>Output contents can vary:</a:t>
            </a:r>
          </a:p>
          <a:p>
            <a:pPr lvl="1"/>
            <a:r>
              <a:rPr lang="en-US" dirty="0"/>
              <a:t>Depends on processing model</a:t>
            </a:r>
          </a:p>
          <a:p>
            <a:pPr lvl="1"/>
            <a:r>
              <a:rPr lang="en-US" dirty="0"/>
              <a:t>Depends on storage model</a:t>
            </a:r>
          </a:p>
          <a:p>
            <a:pPr lvl="1"/>
            <a:r>
              <a:rPr lang="en-US" dirty="0"/>
              <a:t>Depends on data requirements in query</a:t>
            </a:r>
          </a:p>
        </p:txBody>
      </p:sp>
      <p:sp>
        <p:nvSpPr>
          <p:cNvPr id="47" name="Highlight Box">
            <a:extLst>
              <a:ext uri="{FF2B5EF4-FFF2-40B4-BE49-F238E27FC236}">
                <a16:creationId xmlns:a16="http://schemas.microsoft.com/office/drawing/2014/main" id="{F452363E-C582-4B6F-8E30-D8E71A2D4176}"/>
              </a:ext>
            </a:extLst>
          </p:cNvPr>
          <p:cNvSpPr/>
          <p:nvPr/>
        </p:nvSpPr>
        <p:spPr>
          <a:xfrm>
            <a:off x="6908746" y="3028950"/>
            <a:ext cx="1625654" cy="553998"/>
          </a:xfrm>
          <a:prstGeom prst="roundRect">
            <a:avLst>
              <a:gd name="adj" fmla="val 4675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Highlight Box">
            <a:extLst>
              <a:ext uri="{FF2B5EF4-FFF2-40B4-BE49-F238E27FC236}">
                <a16:creationId xmlns:a16="http://schemas.microsoft.com/office/drawing/2014/main" id="{6E6C1571-B886-48DD-8BC5-54E1FD29E9FB}"/>
              </a:ext>
            </a:extLst>
          </p:cNvPr>
          <p:cNvSpPr/>
          <p:nvPr/>
        </p:nvSpPr>
        <p:spPr>
          <a:xfrm>
            <a:off x="6181148" y="1212024"/>
            <a:ext cx="2429452" cy="553998"/>
          </a:xfrm>
          <a:prstGeom prst="roundRect">
            <a:avLst>
              <a:gd name="adj" fmla="val 4675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3" descr=" 5">
            <a:extLst>
              <a:ext uri="{FF2B5EF4-FFF2-40B4-BE49-F238E27FC236}">
                <a16:creationId xmlns:a16="http://schemas.microsoft.com/office/drawing/2014/main" id="{8F2AA7A1-C5F1-9ABE-20B0-960108FBE0EE}"/>
              </a:ext>
            </a:extLst>
          </p:cNvPr>
          <p:cNvSpPr txBox="1">
            <a:spLocks/>
          </p:cNvSpPr>
          <p:nvPr/>
        </p:nvSpPr>
        <p:spPr>
          <a:xfrm>
            <a:off x="8778240" y="0"/>
            <a:ext cx="365760" cy="27384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vert="horz" wrap="square" lIns="0" tIns="45720" rIns="4572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DD1AB5-42BA-4E8A-BFEE-435884E16AA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1317526"/>
      </p:ext>
    </p:extLst>
  </p:cSld>
  <p:clrMapOvr>
    <a:masterClrMapping/>
  </p:clrMapOvr>
</p:sld>
</file>

<file path=ppt/theme/theme1.xml><?xml version="1.0" encoding="utf-8"?>
<a:theme xmlns:a="http://schemas.openxmlformats.org/drawingml/2006/main" name="421-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21-theme" id="{8266886C-00C5-0E41-B657-C3D05B8200D6}" vid="{2B8BD0A5-B052-7545-BBE7-7583420439F3}"/>
    </a:ext>
  </a:extLst>
</a:theme>
</file>

<file path=ppt/theme/theme2.xml><?xml version="1.0" encoding="utf-8"?>
<a:theme xmlns:a="http://schemas.openxmlformats.org/drawingml/2006/main" name="1_F2024 Theme">
  <a:themeElements>
    <a:clrScheme name="CMU-DB F20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4123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D9D9D9"/>
      </a:accent6>
      <a:hlink>
        <a:srgbClr val="C41230"/>
      </a:hlink>
      <a:folHlink>
        <a:srgbClr val="C4123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75751</TotalTime>
  <Words>4919</Words>
  <Application>Microsoft Macintosh PowerPoint</Application>
  <PresentationFormat>On-screen Show (16:9)</PresentationFormat>
  <Paragraphs>1297</Paragraphs>
  <Slides>60</Slides>
  <Notes>60</Notes>
  <HiddenSlides>8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60</vt:i4>
      </vt:variant>
    </vt:vector>
  </HeadingPairs>
  <TitlesOfParts>
    <vt:vector size="83" baseType="lpstr">
      <vt:lpstr>ＭＳ Ｐゴシック</vt:lpstr>
      <vt:lpstr>Arial</vt:lpstr>
      <vt:lpstr>Calibri</vt:lpstr>
      <vt:lpstr>Cambria Math</vt:lpstr>
      <vt:lpstr>Consolas</vt:lpstr>
      <vt:lpstr>Crimson Text</vt:lpstr>
      <vt:lpstr>Crimson Text</vt:lpstr>
      <vt:lpstr>Gentium Book Basic</vt:lpstr>
      <vt:lpstr>Google Sans</vt:lpstr>
      <vt:lpstr>Inconsolata</vt:lpstr>
      <vt:lpstr>Lato</vt:lpstr>
      <vt:lpstr>Lato Black</vt:lpstr>
      <vt:lpstr>Open Sans</vt:lpstr>
      <vt:lpstr>Open Sans Extrabold</vt:lpstr>
      <vt:lpstr>Proxima Nova</vt:lpstr>
      <vt:lpstr>Proxima Nova Regular</vt:lpstr>
      <vt:lpstr>Proxima Nova Rg</vt:lpstr>
      <vt:lpstr>Symbol</vt:lpstr>
      <vt:lpstr>System Font Regular</vt:lpstr>
      <vt:lpstr>Times New Roman</vt:lpstr>
      <vt:lpstr>Wingdings</vt:lpstr>
      <vt:lpstr>421-theme</vt:lpstr>
      <vt:lpstr>1_F2024 Theme</vt:lpstr>
      <vt:lpstr>PowerPoint Presentation</vt:lpstr>
      <vt:lpstr>Announcements</vt:lpstr>
      <vt:lpstr>Last Week</vt:lpstr>
      <vt:lpstr>Course Progress Check-In</vt:lpstr>
      <vt:lpstr>Why Do We Need To Join?</vt:lpstr>
      <vt:lpstr>Join Algorithms</vt:lpstr>
      <vt:lpstr>Query Plan</vt:lpstr>
      <vt:lpstr>Join Operators</vt:lpstr>
      <vt:lpstr>Operator Output</vt:lpstr>
      <vt:lpstr>Operator Output: Tuple Data</vt:lpstr>
      <vt:lpstr>Operator Output: Record IDs</vt:lpstr>
      <vt:lpstr>What Algorithm to Use?</vt:lpstr>
      <vt:lpstr>Join Algorithms</vt:lpstr>
      <vt:lpstr>Naïve Nested Loop Join </vt:lpstr>
      <vt:lpstr>Naïve Nested Loop Join</vt:lpstr>
      <vt:lpstr>Naïve Nested Loop Join</vt:lpstr>
      <vt:lpstr>Naïve Nested Loop Join</vt:lpstr>
      <vt:lpstr>Block Nested Loop Join</vt:lpstr>
      <vt:lpstr>Block Nested Loop Join</vt:lpstr>
      <vt:lpstr>Block Nested Loop Join</vt:lpstr>
      <vt:lpstr>What About The Buffer Pool?</vt:lpstr>
      <vt:lpstr>Block Nested Loop Join</vt:lpstr>
      <vt:lpstr>Nested Loop Join</vt:lpstr>
      <vt:lpstr>Index Nested Loop Join</vt:lpstr>
      <vt:lpstr>Index Nested Loop Join</vt:lpstr>
      <vt:lpstr>Index Nested Loop Join</vt:lpstr>
      <vt:lpstr>Nested Loop Join Summary</vt:lpstr>
      <vt:lpstr>Sort-Merge Join</vt:lpstr>
      <vt:lpstr>Sort-Merge Join</vt:lpstr>
      <vt:lpstr>Sort-Merge Join Cost (Best Case)</vt:lpstr>
      <vt:lpstr>Sort-Merge Join Cost (Best Case)</vt:lpstr>
      <vt:lpstr>Sort-Merge Join Cost (Worst Case)</vt:lpstr>
      <vt:lpstr>When Is Sort-Merge Join Useful?</vt:lpstr>
      <vt:lpstr>Observation</vt:lpstr>
      <vt:lpstr>Hash Join</vt:lpstr>
      <vt:lpstr>Hash Join</vt:lpstr>
      <vt:lpstr>Simple Hash Join Algorithm</vt:lpstr>
      <vt:lpstr>Simple Hash Join Algorithm</vt:lpstr>
      <vt:lpstr>Hash Joins Of Large Relations</vt:lpstr>
      <vt:lpstr>Partitioned Hash Join</vt:lpstr>
      <vt:lpstr>Partitioned Hash Join (Partition Phase)</vt:lpstr>
      <vt:lpstr>Partitioned Hash Join Probe Phase</vt:lpstr>
      <vt:lpstr>Partitioned Hash Join Edge Cases</vt:lpstr>
      <vt:lpstr>Recursive Partitioning</vt:lpstr>
      <vt:lpstr>Cost Of Partitioned Hash Join</vt:lpstr>
      <vt:lpstr>Partitioned Hash Join</vt:lpstr>
      <vt:lpstr>Hash Join Observations</vt:lpstr>
      <vt:lpstr>Join Algorithms: Summary</vt:lpstr>
      <vt:lpstr>Conclusion</vt:lpstr>
      <vt:lpstr>Next Class</vt:lpstr>
      <vt:lpstr>Optimization: Probe Filter</vt:lpstr>
      <vt:lpstr>Optimization: Hybrid Hash Join</vt:lpstr>
      <vt:lpstr>Sort-Merge Join</vt:lpstr>
      <vt:lpstr>SORT-MERGE JOIN: THE ADVANCED VERSION</vt:lpstr>
      <vt:lpstr>SORT-MERGE JOIN: THE ADVANCED VERSION</vt:lpstr>
      <vt:lpstr>LATE MATERIALIZATION</vt:lpstr>
      <vt:lpstr>BLOCK NESTED LOOP JOIN</vt:lpstr>
      <vt:lpstr>HASH TABLE VALUES</vt:lpstr>
      <vt:lpstr>CHAINED HASHING</vt:lpstr>
      <vt:lpstr>ANALYSIS OF PARTITIONED HASH JOIN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CMU 15-445/645 Database Systems (Fall 2024) :: Join Algorithms</dc:title>
  <dc:creator>Andy Pavlo</dc:creator>
  <cp:keywords>Databases, Carnegie Mellon University</cp:keywords>
  <cp:lastModifiedBy>Benjamin S. Berg</cp:lastModifiedBy>
  <cp:revision>6564</cp:revision>
  <dcterms:created xsi:type="dcterms:W3CDTF">2015-12-22T16:36:30Z</dcterms:created>
  <dcterms:modified xsi:type="dcterms:W3CDTF">2025-10-13T15:56:56Z</dcterms:modified>
</cp:coreProperties>
</file>