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57" r:id="rId2"/>
    <p:sldId id="1099" r:id="rId3"/>
    <p:sldId id="472" r:id="rId4"/>
    <p:sldId id="468" r:id="rId5"/>
    <p:sldId id="1129" r:id="rId6"/>
    <p:sldId id="1130" r:id="rId7"/>
    <p:sldId id="475" r:id="rId8"/>
    <p:sldId id="983" r:id="rId9"/>
    <p:sldId id="477" r:id="rId10"/>
    <p:sldId id="985" r:id="rId11"/>
    <p:sldId id="1139" r:id="rId12"/>
    <p:sldId id="1137" r:id="rId13"/>
    <p:sldId id="1138" r:id="rId14"/>
    <p:sldId id="1141" r:id="rId15"/>
    <p:sldId id="479" r:id="rId16"/>
    <p:sldId id="1166" r:id="rId17"/>
    <p:sldId id="1140" r:id="rId18"/>
    <p:sldId id="1142" r:id="rId19"/>
    <p:sldId id="1104" r:id="rId20"/>
    <p:sldId id="473" r:id="rId21"/>
    <p:sldId id="1128" r:id="rId22"/>
    <p:sldId id="1132" r:id="rId23"/>
    <p:sldId id="1131" r:id="rId24"/>
    <p:sldId id="1134" r:id="rId25"/>
    <p:sldId id="1135" r:id="rId26"/>
    <p:sldId id="1127" r:id="rId27"/>
    <p:sldId id="1136" r:id="rId28"/>
    <p:sldId id="1143" r:id="rId29"/>
    <p:sldId id="1144" r:id="rId30"/>
    <p:sldId id="1145" r:id="rId31"/>
    <p:sldId id="574" r:id="rId32"/>
    <p:sldId id="1146" r:id="rId33"/>
    <p:sldId id="1154" r:id="rId34"/>
    <p:sldId id="1155" r:id="rId35"/>
    <p:sldId id="1156" r:id="rId36"/>
    <p:sldId id="1157" r:id="rId37"/>
    <p:sldId id="1158" r:id="rId38"/>
    <p:sldId id="1159" r:id="rId39"/>
    <p:sldId id="1160" r:id="rId40"/>
    <p:sldId id="1147" r:id="rId41"/>
    <p:sldId id="1148" r:id="rId42"/>
    <p:sldId id="1149" r:id="rId43"/>
    <p:sldId id="1150" r:id="rId44"/>
    <p:sldId id="1163" r:id="rId45"/>
    <p:sldId id="1164" r:id="rId46"/>
    <p:sldId id="1165" r:id="rId47"/>
    <p:sldId id="1167" r:id="rId48"/>
    <p:sldId id="1151" r:id="rId49"/>
    <p:sldId id="1152" r:id="rId50"/>
    <p:sldId id="1161" r:id="rId51"/>
    <p:sldId id="116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94737"/>
  </p:normalViewPr>
  <p:slideViewPr>
    <p:cSldViewPr snapToGrid="0">
      <p:cViewPr varScale="1">
        <p:scale>
          <a:sx n="124" d="100"/>
          <a:sy n="124" d="100"/>
        </p:scale>
        <p:origin x="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67E9D-8649-5844-BD0B-5294D0422CA6}" type="datetimeFigureOut">
              <a:rPr lang="en-US" smtClean="0"/>
              <a:t>9/16/25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A126E-F83C-3346-AAFA-D1DBAAF91EA3}" type="slidenum">
              <a:rPr lang="en-US" smtClean="0"/>
              <a:t>‹#›</a:t>
            </a:fld>
            <a:endParaRPr lang="en-US"/>
          </a:p>
        </p:txBody>
      </p:sp>
    </p:spTree>
    <p:extLst>
      <p:ext uri="{BB962C8B-B14F-4D97-AF65-F5344CB8AC3E}">
        <p14:creationId xmlns:p14="http://schemas.microsoft.com/office/powerpoint/2010/main" val="220331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69682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753338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79504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998312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2111622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2384686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87837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219509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099310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4183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373179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3125886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t>20</a:t>
            </a:fld>
            <a:endParaRPr lang="en-US" dirty="0"/>
          </a:p>
        </p:txBody>
      </p:sp>
    </p:spTree>
    <p:extLst>
      <p:ext uri="{BB962C8B-B14F-4D97-AF65-F5344CB8AC3E}">
        <p14:creationId xmlns:p14="http://schemas.microsoft.com/office/powerpoint/2010/main" val="2957338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t>21</a:t>
            </a:fld>
            <a:endParaRPr lang="en-US" dirty="0"/>
          </a:p>
        </p:txBody>
      </p:sp>
    </p:spTree>
    <p:extLst>
      <p:ext uri="{BB962C8B-B14F-4D97-AF65-F5344CB8AC3E}">
        <p14:creationId xmlns:p14="http://schemas.microsoft.com/office/powerpoint/2010/main" val="1479852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1850074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1505046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000894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767105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168118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1365910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882446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414243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1709614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606389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t>31</a:t>
            </a:fld>
            <a:endParaRPr lang="en-US" dirty="0"/>
          </a:p>
        </p:txBody>
      </p:sp>
    </p:spTree>
    <p:extLst>
      <p:ext uri="{BB962C8B-B14F-4D97-AF65-F5344CB8AC3E}">
        <p14:creationId xmlns:p14="http://schemas.microsoft.com/office/powerpoint/2010/main" val="1543309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t>32</a:t>
            </a:fld>
            <a:endParaRPr lang="en-US" dirty="0"/>
          </a:p>
        </p:txBody>
      </p:sp>
    </p:spTree>
    <p:extLst>
      <p:ext uri="{BB962C8B-B14F-4D97-AF65-F5344CB8AC3E}">
        <p14:creationId xmlns:p14="http://schemas.microsoft.com/office/powerpoint/2010/main" val="224503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2864011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t>34</a:t>
            </a:fld>
            <a:endParaRPr lang="en-US" dirty="0"/>
          </a:p>
        </p:txBody>
      </p:sp>
    </p:spTree>
    <p:extLst>
      <p:ext uri="{BB962C8B-B14F-4D97-AF65-F5344CB8AC3E}">
        <p14:creationId xmlns:p14="http://schemas.microsoft.com/office/powerpoint/2010/main" val="3862682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475015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t>36</a:t>
            </a:fld>
            <a:endParaRPr lang="en-US" dirty="0"/>
          </a:p>
        </p:txBody>
      </p:sp>
    </p:spTree>
    <p:extLst>
      <p:ext uri="{BB962C8B-B14F-4D97-AF65-F5344CB8AC3E}">
        <p14:creationId xmlns:p14="http://schemas.microsoft.com/office/powerpoint/2010/main" val="3568688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t>37</a:t>
            </a:fld>
            <a:endParaRPr lang="en-US" dirty="0"/>
          </a:p>
        </p:txBody>
      </p:sp>
    </p:spTree>
    <p:extLst>
      <p:ext uri="{BB962C8B-B14F-4D97-AF65-F5344CB8AC3E}">
        <p14:creationId xmlns:p14="http://schemas.microsoft.com/office/powerpoint/2010/main" val="658999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2992770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t>39</a:t>
            </a:fld>
            <a:endParaRPr lang="en-US" dirty="0"/>
          </a:p>
        </p:txBody>
      </p:sp>
    </p:spTree>
    <p:extLst>
      <p:ext uri="{BB962C8B-B14F-4D97-AF65-F5344CB8AC3E}">
        <p14:creationId xmlns:p14="http://schemas.microsoft.com/office/powerpoint/2010/main" val="322472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278422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536885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6333596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0245524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657706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424570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022226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4064148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890102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6643479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694704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824334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17380253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11175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5816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83295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364625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t>9</a:t>
            </a:fld>
            <a:endParaRPr lang="en-US" dirty="0"/>
          </a:p>
        </p:txBody>
      </p:sp>
    </p:spTree>
    <p:extLst>
      <p:ext uri="{BB962C8B-B14F-4D97-AF65-F5344CB8AC3E}">
        <p14:creationId xmlns:p14="http://schemas.microsoft.com/office/powerpoint/2010/main" val="271794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solidFill>
            <a:srgbClr val="4B9CD3"/>
          </a:solidFill>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61DBD6-C07E-0146-B853-FF227983C6A9}" type="datetimeFigureOut">
              <a:rPr lang="en-US" smtClean="0"/>
              <a:t>9/16/25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94F9E-5699-8841-840C-A29E7CCB198F}" type="slidenum">
              <a:rPr lang="en-US" smtClean="0"/>
              <a:t>‹#›</a:t>
            </a:fld>
            <a:endParaRPr lang="en-US"/>
          </a:p>
        </p:txBody>
      </p:sp>
    </p:spTree>
    <p:extLst>
      <p:ext uri="{BB962C8B-B14F-4D97-AF65-F5344CB8AC3E}">
        <p14:creationId xmlns:p14="http://schemas.microsoft.com/office/powerpoint/2010/main" val="104727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4B9CD3"/>
          </a:solidFill>
        </p:spPr>
        <p:txBody>
          <a:bodyPr/>
          <a:lstStyle>
            <a:lvl1pPr>
              <a:defRPr b="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87680" y="964115"/>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61DBD6-C07E-0146-B853-FF227983C6A9}" type="datetimeFigureOut">
              <a:rPr lang="en-US" smtClean="0"/>
              <a:t>9/16/25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9AC94F9E-5699-8841-840C-A29E7CCB198F}" type="slidenum">
              <a:rPr lang="en-US" smtClean="0"/>
              <a:t>‹#›</a:t>
            </a:fld>
            <a:endParaRPr lang="en-US"/>
          </a:p>
        </p:txBody>
      </p:sp>
    </p:spTree>
    <p:extLst>
      <p:ext uri="{BB962C8B-B14F-4D97-AF65-F5344CB8AC3E}">
        <p14:creationId xmlns:p14="http://schemas.microsoft.com/office/powerpoint/2010/main" val="249814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C68C0F3-3232-CB1F-B9FF-BCF574141746}"/>
              </a:ext>
            </a:extLst>
          </p:cNvPr>
          <p:cNvSpPr>
            <a:spLocks noGrp="1"/>
          </p:cNvSpPr>
          <p:nvPr>
            <p:ph sz="quarter" idx="11"/>
          </p:nvPr>
        </p:nvSpPr>
        <p:spPr>
          <a:xfrm>
            <a:off x="838200" y="1295400"/>
            <a:ext cx="10515600" cy="5080000"/>
          </a:xfrm>
          <a:prstGeom prst="rect">
            <a:avLst/>
          </a:prstGeom>
        </p:spPr>
        <p:txBody>
          <a:bodyPr>
            <a:normAutofit/>
          </a:bodyPr>
          <a:lstStyle>
            <a:lvl1pPr>
              <a:lnSpc>
                <a:spcPct val="110000"/>
              </a:lnSpc>
              <a:spcBef>
                <a:spcPts val="400"/>
              </a:spcBef>
              <a:spcAft>
                <a:spcPts val="400"/>
              </a:spcAft>
              <a:defRPr sz="3733">
                <a:solidFill>
                  <a:schemeClr val="tx1">
                    <a:lumMod val="65000"/>
                    <a:lumOff val="35000"/>
                  </a:schemeClr>
                </a:solidFill>
                <a:latin typeface="CRIMSON TEXT" panose="02000503000000000000" pitchFamily="2" charset="77"/>
              </a:defRPr>
            </a:lvl1pPr>
            <a:lvl2pPr marL="0" indent="0">
              <a:lnSpc>
                <a:spcPct val="110000"/>
              </a:lnSpc>
              <a:spcBef>
                <a:spcPts val="400"/>
              </a:spcBef>
              <a:spcAft>
                <a:spcPts val="400"/>
              </a:spcAft>
              <a:buSzPct val="90000"/>
              <a:buFont typeface="System Font Regular"/>
              <a:buNone/>
              <a:defRPr sz="3200">
                <a:solidFill>
                  <a:schemeClr val="tx1">
                    <a:lumMod val="65000"/>
                    <a:lumOff val="35000"/>
                  </a:schemeClr>
                </a:solidFill>
                <a:latin typeface="CRIMSON TEXT" panose="02000503000000000000" pitchFamily="2" charset="77"/>
              </a:defRPr>
            </a:lvl2pPr>
            <a:lvl3pPr marL="1219170" indent="0">
              <a:lnSpc>
                <a:spcPct val="110000"/>
              </a:lnSpc>
              <a:spcBef>
                <a:spcPts val="400"/>
              </a:spcBef>
              <a:spcAft>
                <a:spcPts val="400"/>
              </a:spcAft>
              <a:buSzPct val="90000"/>
              <a:buFont typeface="System Font Regular"/>
              <a:buNone/>
              <a:defRPr sz="3200">
                <a:solidFill>
                  <a:schemeClr val="tx1">
                    <a:lumMod val="65000"/>
                    <a:lumOff val="35000"/>
                  </a:schemeClr>
                </a:solidFill>
                <a:latin typeface="CRIMSON TEXT" panose="02000503000000000000" pitchFamily="2" charset="77"/>
              </a:defRPr>
            </a:lvl3pPr>
            <a:lvl4pPr marL="1828754" indent="0">
              <a:lnSpc>
                <a:spcPct val="110000"/>
              </a:lnSpc>
              <a:spcBef>
                <a:spcPts val="400"/>
              </a:spcBef>
              <a:spcAft>
                <a:spcPts val="400"/>
              </a:spcAft>
              <a:buSzPct val="90000"/>
              <a:buFont typeface="System Font Regular"/>
              <a:buNone/>
              <a:defRPr sz="2667">
                <a:solidFill>
                  <a:schemeClr val="tx1">
                    <a:lumMod val="65000"/>
                    <a:lumOff val="35000"/>
                  </a:schemeClr>
                </a:solidFill>
                <a:latin typeface="CRIMSON TEXT" panose="02000503000000000000" pitchFamily="2" charset="77"/>
              </a:defRPr>
            </a:lvl4pPr>
            <a:lvl5pPr marL="2438339" indent="0">
              <a:lnSpc>
                <a:spcPct val="110000"/>
              </a:lnSpc>
              <a:spcBef>
                <a:spcPts val="400"/>
              </a:spcBef>
              <a:spcAft>
                <a:spcPts val="400"/>
              </a:spcAft>
              <a:buSzPct val="90000"/>
              <a:buFont typeface="System Font Regular"/>
              <a:buNone/>
              <a:defRPr sz="2667">
                <a:solidFill>
                  <a:schemeClr val="tx1">
                    <a:lumMod val="65000"/>
                    <a:lumOff val="35000"/>
                  </a:schemeClr>
                </a:solidFill>
                <a:latin typeface="CRIMSON TEXT" panose="02000503000000000000" pitchFamily="2" charset="77"/>
              </a:defRPr>
            </a:lvl5pPr>
          </a:lstStyle>
          <a:p>
            <a:pPr lvl="0"/>
            <a:r>
              <a:rPr lang="en-US" dirty="0"/>
              <a:t>Click to edit Master text styles</a:t>
            </a:r>
          </a:p>
          <a:p>
            <a:pPr marL="457189" lvl="1" indent="-457189" algn="l" defTabSz="1219170" rtl="0" eaLnBrk="1" latinLnBrk="0" hangingPunct="1">
              <a:lnSpc>
                <a:spcPct val="110000"/>
              </a:lnSpc>
              <a:spcBef>
                <a:spcPts val="0"/>
              </a:spcBef>
              <a:buFont typeface="Times New Roman" pitchFamily="18" charset="0"/>
              <a:buChar char="→"/>
            </a:pPr>
            <a:r>
              <a:rPr lang="en-US" dirty="0"/>
              <a:t>Second level</a:t>
            </a:r>
          </a:p>
          <a:p>
            <a:pPr marL="457189" lvl="1" indent="-457189" algn="l" defTabSz="1219170" rtl="0" eaLnBrk="1" latinLnBrk="0" hangingPunct="1">
              <a:lnSpc>
                <a:spcPct val="110000"/>
              </a:lnSpc>
              <a:spcBef>
                <a:spcPts val="0"/>
              </a:spcBef>
              <a:buFont typeface="Times New Roman" pitchFamily="18" charset="0"/>
              <a:buChar char="→"/>
            </a:pPr>
            <a:r>
              <a:rPr lang="en-US" dirty="0"/>
              <a:t>Third level</a:t>
            </a:r>
          </a:p>
          <a:p>
            <a:pPr marL="457189" lvl="1" indent="-457189" algn="l" defTabSz="1219170" rtl="0" eaLnBrk="1" latinLnBrk="0" hangingPunct="1">
              <a:lnSpc>
                <a:spcPct val="110000"/>
              </a:lnSpc>
              <a:spcBef>
                <a:spcPts val="0"/>
              </a:spcBef>
              <a:buFont typeface="Times New Roman" pitchFamily="18" charset="0"/>
              <a:buChar char="→"/>
            </a:pPr>
            <a:r>
              <a:rPr lang="en-US" dirty="0"/>
              <a:t>Fourth level</a:t>
            </a:r>
          </a:p>
          <a:p>
            <a:pPr marL="457189" lvl="1" indent="-457189" algn="l" defTabSz="1219170" rtl="0" eaLnBrk="1" latinLnBrk="0" hangingPunct="1">
              <a:lnSpc>
                <a:spcPct val="110000"/>
              </a:lnSpc>
              <a:spcBef>
                <a:spcPts val="0"/>
              </a:spcBef>
              <a:buFont typeface="Times New Roman" pitchFamily="18" charset="0"/>
              <a:buChar char="→"/>
            </a:pPr>
            <a:r>
              <a:rPr lang="en-US" dirty="0"/>
              <a:t>Fifth level</a:t>
            </a:r>
          </a:p>
        </p:txBody>
      </p:sp>
      <p:sp>
        <p:nvSpPr>
          <p:cNvPr id="8" name="Title Placeholder 1">
            <a:extLst>
              <a:ext uri="{FF2B5EF4-FFF2-40B4-BE49-F238E27FC236}">
                <a16:creationId xmlns:a16="http://schemas.microsoft.com/office/drawing/2014/main" id="{D26A410E-1393-BE00-D124-9AC4FEA35CB4}"/>
              </a:ext>
            </a:extLst>
          </p:cNvPr>
          <p:cNvSpPr>
            <a:spLocks noGrp="1"/>
          </p:cNvSpPr>
          <p:nvPr>
            <p:ph type="title"/>
          </p:nvPr>
        </p:nvSpPr>
        <p:spPr>
          <a:xfrm>
            <a:off x="838200" y="366186"/>
            <a:ext cx="10515600" cy="79798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22768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49147"/>
          </a:xfrm>
        </p:spPr>
        <p:txBody>
          <a:bodyPr/>
          <a:lstStyle>
            <a:lvl1pPr>
              <a:defRPr cap="none" baseline="0"/>
            </a:lvl1pPr>
          </a:lstStyle>
          <a:p>
            <a:endParaRPr lang="en-US" dirty="0"/>
          </a:p>
        </p:txBody>
      </p:sp>
      <p:sp>
        <p:nvSpPr>
          <p:cNvPr id="3" name="Content Placeholder 2"/>
          <p:cNvSpPr>
            <a:spLocks noGrp="1"/>
          </p:cNvSpPr>
          <p:nvPr>
            <p:ph idx="1"/>
          </p:nvPr>
        </p:nvSpPr>
        <p:spPr>
          <a:xfrm>
            <a:off x="243840" y="1163320"/>
            <a:ext cx="6339840" cy="4876800"/>
          </a:xfrm>
          <a:prstGeom prst="rect">
            <a:avLst/>
          </a:prstGeom>
        </p:spPr>
        <p:txBody>
          <a:bodyPr/>
          <a:lstStyle>
            <a:lvl1pPr>
              <a:lnSpc>
                <a:spcPct val="90000"/>
              </a:lnSpc>
              <a:defRPr sz="3200"/>
            </a:lvl1pPr>
            <a:lvl2pPr>
              <a:lnSpc>
                <a:spcPct val="90000"/>
              </a:lnSpc>
              <a:defRPr sz="2667"/>
            </a:lvl2pPr>
            <a:lvl3pPr>
              <a:lnSpc>
                <a:spcPct val="90000"/>
              </a:lnSpc>
              <a:defRPr sz="1867"/>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7DD1AB5-42BA-4E8A-BFEE-435884E16AAB}" type="slidenum">
              <a:rPr lang="en-US" smtClean="0"/>
              <a:t>‹#›</a:t>
            </a:fld>
            <a:endParaRPr lang="en-US" dirty="0"/>
          </a:p>
        </p:txBody>
      </p:sp>
    </p:spTree>
    <p:extLst>
      <p:ext uri="{BB962C8B-B14F-4D97-AF65-F5344CB8AC3E}">
        <p14:creationId xmlns:p14="http://schemas.microsoft.com/office/powerpoint/2010/main" val="335852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7916"/>
            <a:ext cx="12192000" cy="881350"/>
          </a:xfrm>
        </p:spPr>
        <p:txBody>
          <a:bodyPr/>
          <a:lstStyle/>
          <a:p>
            <a:endParaRPr lang="en-US" dirty="0"/>
          </a:p>
        </p:txBody>
      </p:sp>
      <p:sp>
        <p:nvSpPr>
          <p:cNvPr id="6" name="Slide Number Placeholder 5"/>
          <p:cNvSpPr>
            <a:spLocks noGrp="1"/>
          </p:cNvSpPr>
          <p:nvPr>
            <p:ph type="sldNum" sz="quarter" idx="12"/>
          </p:nvPr>
        </p:nvSpPr>
        <p:spPr/>
        <p:txBody>
          <a:bodyPr/>
          <a:lstStyle/>
          <a:p>
            <a:fld id="{97DD1AB5-42BA-4E8A-BFEE-435884E16AAB}" type="slidenum">
              <a:rPr lang="en-US" smtClean="0"/>
              <a:t>‹#›</a:t>
            </a:fld>
            <a:endParaRPr lang="en-US" dirty="0"/>
          </a:p>
        </p:txBody>
      </p:sp>
    </p:spTree>
    <p:extLst>
      <p:ext uri="{BB962C8B-B14F-4D97-AF65-F5344CB8AC3E}">
        <p14:creationId xmlns:p14="http://schemas.microsoft.com/office/powerpoint/2010/main" val="37572271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81350"/>
          </a:xfrm>
          <a:prstGeom prst="rect">
            <a:avLst/>
          </a:prstGeom>
          <a:solidFill>
            <a:srgbClr val="4B9CD3"/>
          </a:solidFill>
        </p:spPr>
        <p:txBody>
          <a:bodyPr vert="horz" lIns="91440" tIns="45720" rIns="91440" bIns="45720" rtlCol="0" anchor="ctr">
            <a:normAutofit/>
          </a:bodyPr>
          <a:lstStyle/>
          <a:p>
            <a:r>
              <a:rPr lang="en-US" dirty="0"/>
              <a:t>Title</a:t>
            </a:r>
          </a:p>
        </p:txBody>
      </p:sp>
      <p:sp>
        <p:nvSpPr>
          <p:cNvPr id="3" name="Text Placeholder 2"/>
          <p:cNvSpPr>
            <a:spLocks noGrp="1"/>
          </p:cNvSpPr>
          <p:nvPr>
            <p:ph type="body" idx="1"/>
          </p:nvPr>
        </p:nvSpPr>
        <p:spPr>
          <a:xfrm>
            <a:off x="609600" y="1044578"/>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1DBD6-C07E-0146-B853-FF227983C6A9}" type="datetimeFigureOut">
              <a:rPr lang="en-US" smtClean="0"/>
              <a:t>9/16/25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10660"/>
            <a:ext cx="2844800" cy="365125"/>
          </a:xfrm>
          <a:prstGeom prst="rect">
            <a:avLst/>
          </a:prstGeom>
        </p:spPr>
        <p:txBody>
          <a:bodyPr vert="horz" lIns="91440" tIns="45720" rIns="91440" bIns="45720" rtlCol="0" anchor="ctr"/>
          <a:lstStyle>
            <a:lvl1pPr algn="r">
              <a:defRPr sz="1200">
                <a:solidFill>
                  <a:schemeClr val="bg1"/>
                </a:solidFill>
              </a:defRPr>
            </a:lvl1pPr>
          </a:lstStyle>
          <a:p>
            <a:fld id="{9AC94F9E-5699-8841-840C-A29E7CCB198F}" type="slidenum">
              <a:rPr lang="en-US" smtClean="0"/>
              <a:t>‹#›</a:t>
            </a:fld>
            <a:endParaRPr lang="en-US"/>
          </a:p>
        </p:txBody>
      </p:sp>
      <p:pic>
        <p:nvPicPr>
          <p:cNvPr id="1026" name="Picture 2" descr="Why Choose Unc For A Graduate Degree In Computer Science - Unc Chapel Hill (1287x369), Png Download">
            <a:extLst>
              <a:ext uri="{FF2B5EF4-FFF2-40B4-BE49-F238E27FC236}">
                <a16:creationId xmlns:a16="http://schemas.microsoft.com/office/drawing/2014/main" id="{8E388E6D-517E-8145-A555-990E03352F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973" y="6478430"/>
            <a:ext cx="1161868" cy="333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5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Lst>
  <p:txStyles>
    <p:titleStyle>
      <a:lvl1pPr algn="ct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sb20.github.io/421_f25/doc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b-book.co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hyperlink" Target="https://pages.cs.wisc.edu/~remzi/OSTEP/"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hyperlink" Target="https://en.wikipedia.org/wiki/Bjarne_Stroustru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sb20.github.io/421_f25/doc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sb20.github.io/421_f25/doc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sb20.github.io/421_f25/p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colin-scott.github.io/personal_website/research/interactive_latency.html"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colin-scott.github.io/personal_website/research/interactive_latency.html"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colin-scott.github.io/personal_website/research/interactive_latency.html"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colin-scott.github.io/personal_website/research/interactive_latency.html"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colin-scott.github.io/personal_website/research/interactive_latency.html"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colin-scott.github.io/personal_website/research/interactive_latency.html"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bsb20.github.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gradescope.com/courses/107876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uncch.instructure.com/courses/9109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sb20/bustub"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0977-FF84-8E42-99B3-38F2F189D93D}"/>
              </a:ext>
            </a:extLst>
          </p:cNvPr>
          <p:cNvSpPr>
            <a:spLocks noGrp="1"/>
          </p:cNvSpPr>
          <p:nvPr>
            <p:ph type="ctrTitle"/>
          </p:nvPr>
        </p:nvSpPr>
        <p:spPr/>
        <p:txBody>
          <a:bodyPr/>
          <a:lstStyle/>
          <a:p>
            <a:r>
              <a:rPr lang="en-US" dirty="0"/>
              <a:t>COMP 421: Files &amp; Databases</a:t>
            </a:r>
          </a:p>
        </p:txBody>
      </p:sp>
      <p:sp>
        <p:nvSpPr>
          <p:cNvPr id="3" name="Subtitle 2">
            <a:extLst>
              <a:ext uri="{FF2B5EF4-FFF2-40B4-BE49-F238E27FC236}">
                <a16:creationId xmlns:a16="http://schemas.microsoft.com/office/drawing/2014/main" id="{BBDE2D1F-BE37-04F6-216D-0601CFF98915}"/>
              </a:ext>
            </a:extLst>
          </p:cNvPr>
          <p:cNvSpPr>
            <a:spLocks noGrp="1"/>
          </p:cNvSpPr>
          <p:nvPr>
            <p:ph type="subTitle" idx="1"/>
          </p:nvPr>
        </p:nvSpPr>
        <p:spPr>
          <a:xfrm>
            <a:off x="1828800" y="3886200"/>
            <a:ext cx="8989888" cy="1752600"/>
          </a:xfrm>
        </p:spPr>
        <p:txBody>
          <a:bodyPr/>
          <a:lstStyle/>
          <a:p>
            <a:r>
              <a:rPr lang="en-US" dirty="0"/>
              <a:t>Lecture 0: Logistics, policies, scheduling, Project 0…</a:t>
            </a:r>
          </a:p>
          <a:p>
            <a:r>
              <a:rPr lang="en-US" dirty="0"/>
              <a:t>and maybe some actual material</a:t>
            </a:r>
          </a:p>
        </p:txBody>
      </p:sp>
    </p:spTree>
    <p:extLst>
      <p:ext uri="{BB962C8B-B14F-4D97-AF65-F5344CB8AC3E}">
        <p14:creationId xmlns:p14="http://schemas.microsoft.com/office/powerpoint/2010/main" val="122401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1DD6-AE7D-780B-F551-A81F093A1288}"/>
              </a:ext>
            </a:extLst>
          </p:cNvPr>
          <p:cNvSpPr>
            <a:spLocks noGrp="1"/>
          </p:cNvSpPr>
          <p:nvPr>
            <p:ph type="title"/>
          </p:nvPr>
        </p:nvSpPr>
        <p:spPr/>
        <p:txBody>
          <a:bodyPr/>
          <a:lstStyle/>
          <a:p>
            <a:r>
              <a:rPr lang="en-US" dirty="0"/>
              <a:t>Office Hours</a:t>
            </a:r>
          </a:p>
        </p:txBody>
      </p:sp>
      <p:sp>
        <p:nvSpPr>
          <p:cNvPr id="5" name="Content Placeholder 4">
            <a:extLst>
              <a:ext uri="{FF2B5EF4-FFF2-40B4-BE49-F238E27FC236}">
                <a16:creationId xmlns:a16="http://schemas.microsoft.com/office/drawing/2014/main" id="{53540146-D5EF-9599-9C8D-11A2C7E1304D}"/>
              </a:ext>
            </a:extLst>
          </p:cNvPr>
          <p:cNvSpPr>
            <a:spLocks noGrp="1"/>
          </p:cNvSpPr>
          <p:nvPr>
            <p:ph idx="1"/>
          </p:nvPr>
        </p:nvSpPr>
        <p:spPr/>
        <p:txBody>
          <a:bodyPr/>
          <a:lstStyle/>
          <a:p>
            <a:r>
              <a:rPr lang="en-US" dirty="0"/>
              <a:t>Instructors and TAs will hold office hours on weekdays (Mon-Fri) at different times.</a:t>
            </a:r>
          </a:p>
          <a:p>
            <a:endParaRPr lang="en-US" dirty="0"/>
          </a:p>
          <a:p>
            <a:r>
              <a:rPr lang="en-US" dirty="0"/>
              <a:t>Additional meetings can be made by appointment, or if there is overwhelming demand (e.g. project deadline)</a:t>
            </a:r>
          </a:p>
          <a:p>
            <a:endParaRPr lang="en-US" dirty="0"/>
          </a:p>
          <a:p>
            <a:r>
              <a:rPr lang="en-US" dirty="0"/>
              <a:t>We need your help to schedule these, scheduling survey will arrive via email this week</a:t>
            </a:r>
          </a:p>
          <a:p>
            <a:endParaRPr lang="en-US" dirty="0"/>
          </a:p>
          <a:p>
            <a:endParaRPr lang="en-US" dirty="0"/>
          </a:p>
          <a:p>
            <a:pPr marL="0" indent="0">
              <a:buNone/>
            </a:pPr>
            <a:endParaRPr lang="en-US" sz="1600" dirty="0"/>
          </a:p>
        </p:txBody>
      </p:sp>
      <p:sp>
        <p:nvSpPr>
          <p:cNvPr id="4" name="Slide Number Placeholder 3">
            <a:extLst>
              <a:ext uri="{FF2B5EF4-FFF2-40B4-BE49-F238E27FC236}">
                <a16:creationId xmlns:a16="http://schemas.microsoft.com/office/drawing/2014/main" id="{51D82EA9-A192-6AA6-9B93-8793B78D1B7A}"/>
              </a:ext>
            </a:extLst>
          </p:cNvPr>
          <p:cNvSpPr>
            <a:spLocks noGrp="1"/>
          </p:cNvSpPr>
          <p:nvPr>
            <p:ph type="sldNum" sz="quarter" idx="12"/>
          </p:nvPr>
        </p:nvSpPr>
        <p:spPr>
          <a:xfrm>
            <a:off x="11705168" y="0"/>
            <a:ext cx="486833" cy="366184"/>
          </a:xfrm>
        </p:spPr>
        <p:txBody>
          <a:bodyPr/>
          <a:lstStyle/>
          <a:p>
            <a:fld id="{97DD1AB5-42BA-4E8A-BFEE-435884E16AAB}" type="slidenum">
              <a:rPr lang="en-US" smtClean="0"/>
              <a:pPr/>
              <a:t>10</a:t>
            </a:fld>
            <a:endParaRPr lang="en-US" dirty="0"/>
          </a:p>
        </p:txBody>
      </p:sp>
    </p:spTree>
    <p:extLst>
      <p:ext uri="{BB962C8B-B14F-4D97-AF65-F5344CB8AC3E}">
        <p14:creationId xmlns:p14="http://schemas.microsoft.com/office/powerpoint/2010/main" val="229980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6B43-2D78-6373-5217-ED7601CA8340}"/>
              </a:ext>
            </a:extLst>
          </p:cNvPr>
          <p:cNvSpPr>
            <a:spLocks noGrp="1"/>
          </p:cNvSpPr>
          <p:nvPr>
            <p:ph type="title"/>
          </p:nvPr>
        </p:nvSpPr>
        <p:spPr>
          <a:xfrm>
            <a:off x="0" y="2743200"/>
            <a:ext cx="12192000" cy="881350"/>
          </a:xfrm>
        </p:spPr>
        <p:txBody>
          <a:bodyPr/>
          <a:lstStyle/>
          <a:p>
            <a:r>
              <a:rPr lang="en-US" dirty="0"/>
              <a:t>&lt;serious&gt;</a:t>
            </a:r>
          </a:p>
        </p:txBody>
      </p:sp>
    </p:spTree>
    <p:extLst>
      <p:ext uri="{BB962C8B-B14F-4D97-AF65-F5344CB8AC3E}">
        <p14:creationId xmlns:p14="http://schemas.microsoft.com/office/powerpoint/2010/main" val="134782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1DD6-AE7D-780B-F551-A81F093A1288}"/>
              </a:ext>
            </a:extLst>
          </p:cNvPr>
          <p:cNvSpPr>
            <a:spLocks noGrp="1"/>
          </p:cNvSpPr>
          <p:nvPr>
            <p:ph type="title"/>
          </p:nvPr>
        </p:nvSpPr>
        <p:spPr/>
        <p:txBody>
          <a:bodyPr/>
          <a:lstStyle/>
          <a:p>
            <a:r>
              <a:rPr lang="en-US" dirty="0"/>
              <a:t>Office Hours: Do’s and </a:t>
            </a:r>
            <a:r>
              <a:rPr lang="en-US" dirty="0" err="1"/>
              <a:t>Don’t’s</a:t>
            </a:r>
            <a:endParaRPr lang="en-US" dirty="0"/>
          </a:p>
        </p:txBody>
      </p:sp>
      <p:sp>
        <p:nvSpPr>
          <p:cNvPr id="5" name="Content Placeholder 4">
            <a:extLst>
              <a:ext uri="{FF2B5EF4-FFF2-40B4-BE49-F238E27FC236}">
                <a16:creationId xmlns:a16="http://schemas.microsoft.com/office/drawing/2014/main" id="{53540146-D5EF-9599-9C8D-11A2C7E1304D}"/>
              </a:ext>
            </a:extLst>
          </p:cNvPr>
          <p:cNvSpPr>
            <a:spLocks noGrp="1"/>
          </p:cNvSpPr>
          <p:nvPr>
            <p:ph idx="1"/>
          </p:nvPr>
        </p:nvSpPr>
        <p:spPr/>
        <p:txBody>
          <a:bodyPr>
            <a:normAutofit lnSpcReduction="10000"/>
          </a:bodyPr>
          <a:lstStyle/>
          <a:p>
            <a:r>
              <a:rPr lang="en-US" dirty="0"/>
              <a:t>Do:</a:t>
            </a:r>
          </a:p>
          <a:p>
            <a:pPr lvl="1"/>
            <a:r>
              <a:rPr lang="en-US" dirty="0"/>
              <a:t>Come to office hours or make an appointment</a:t>
            </a:r>
          </a:p>
          <a:p>
            <a:pPr lvl="1"/>
            <a:r>
              <a:rPr lang="en-US" dirty="0"/>
              <a:t>Discuss material from the lectures/bootcamps/textbook</a:t>
            </a:r>
          </a:p>
          <a:p>
            <a:pPr lvl="1"/>
            <a:r>
              <a:rPr lang="en-US" dirty="0"/>
              <a:t>Discuss testing/debugging tools to help with projects</a:t>
            </a:r>
          </a:p>
          <a:p>
            <a:pPr lvl="1"/>
            <a:r>
              <a:rPr lang="en-US" dirty="0"/>
              <a:t>Discuss high-level issues or conceptual questions about the projects</a:t>
            </a:r>
          </a:p>
          <a:p>
            <a:r>
              <a:rPr lang="en-US" dirty="0"/>
              <a:t>Don’t:</a:t>
            </a:r>
          </a:p>
          <a:p>
            <a:pPr lvl="1"/>
            <a:r>
              <a:rPr lang="en-US" dirty="0"/>
              <a:t>Ask a TA or classmate to debug your code</a:t>
            </a:r>
          </a:p>
          <a:p>
            <a:pPr lvl="1"/>
            <a:r>
              <a:rPr lang="en-US" dirty="0"/>
              <a:t>Copy code that isn’t yours (more on this…)</a:t>
            </a:r>
          </a:p>
          <a:p>
            <a:pPr lvl="1"/>
            <a:r>
              <a:rPr lang="en-US" dirty="0"/>
              <a:t>Act unreasonably towards instructors, TAs, other students</a:t>
            </a:r>
          </a:p>
          <a:p>
            <a:pPr lvl="1"/>
            <a:endParaRPr lang="en-US" dirty="0"/>
          </a:p>
          <a:p>
            <a:endParaRPr lang="en-US" dirty="0"/>
          </a:p>
          <a:p>
            <a:endParaRPr lang="en-US" dirty="0"/>
          </a:p>
          <a:p>
            <a:pPr marL="0" indent="0">
              <a:buNone/>
            </a:pPr>
            <a:endParaRPr lang="en-US" sz="1600" dirty="0"/>
          </a:p>
        </p:txBody>
      </p:sp>
      <p:sp>
        <p:nvSpPr>
          <p:cNvPr id="4" name="Slide Number Placeholder 3">
            <a:extLst>
              <a:ext uri="{FF2B5EF4-FFF2-40B4-BE49-F238E27FC236}">
                <a16:creationId xmlns:a16="http://schemas.microsoft.com/office/drawing/2014/main" id="{51D82EA9-A192-6AA6-9B93-8793B78D1B7A}"/>
              </a:ext>
            </a:extLst>
          </p:cNvPr>
          <p:cNvSpPr>
            <a:spLocks noGrp="1"/>
          </p:cNvSpPr>
          <p:nvPr>
            <p:ph type="sldNum" sz="quarter" idx="12"/>
          </p:nvPr>
        </p:nvSpPr>
        <p:spPr>
          <a:xfrm>
            <a:off x="11705168" y="0"/>
            <a:ext cx="486833" cy="366184"/>
          </a:xfrm>
        </p:spPr>
        <p:txBody>
          <a:bodyPr/>
          <a:lstStyle/>
          <a:p>
            <a:fld id="{97DD1AB5-42BA-4E8A-BFEE-435884E16AAB}" type="slidenum">
              <a:rPr lang="en-US" smtClean="0"/>
              <a:pPr/>
              <a:t>12</a:t>
            </a:fld>
            <a:endParaRPr lang="en-US" dirty="0"/>
          </a:p>
        </p:txBody>
      </p:sp>
      <p:grpSp>
        <p:nvGrpSpPr>
          <p:cNvPr id="9" name="Group 8">
            <a:extLst>
              <a:ext uri="{FF2B5EF4-FFF2-40B4-BE49-F238E27FC236}">
                <a16:creationId xmlns:a16="http://schemas.microsoft.com/office/drawing/2014/main" id="{AB90BA59-C848-626E-D609-49993250EAAE}"/>
              </a:ext>
            </a:extLst>
          </p:cNvPr>
          <p:cNvGrpSpPr/>
          <p:nvPr/>
        </p:nvGrpSpPr>
        <p:grpSpPr>
          <a:xfrm>
            <a:off x="212865" y="4653887"/>
            <a:ext cx="11766269" cy="2070955"/>
            <a:chOff x="212865" y="4653887"/>
            <a:chExt cx="11766269" cy="2070955"/>
          </a:xfrm>
        </p:grpSpPr>
        <p:pic>
          <p:nvPicPr>
            <p:cNvPr id="7" name="Picture 6">
              <a:extLst>
                <a:ext uri="{FF2B5EF4-FFF2-40B4-BE49-F238E27FC236}">
                  <a16:creationId xmlns:a16="http://schemas.microsoft.com/office/drawing/2014/main" id="{11721D95-FB1A-D365-E086-94D1E6E8BF39}"/>
                </a:ext>
              </a:extLst>
            </p:cNvPr>
            <p:cNvPicPr>
              <a:picLocks noChangeAspect="1"/>
            </p:cNvPicPr>
            <p:nvPr/>
          </p:nvPicPr>
          <p:blipFill>
            <a:blip r:embed="rId3"/>
            <a:stretch>
              <a:fillRect/>
            </a:stretch>
          </p:blipFill>
          <p:spPr>
            <a:xfrm>
              <a:off x="212865" y="4653887"/>
              <a:ext cx="11766269" cy="2070955"/>
            </a:xfrm>
            <a:prstGeom prst="rect">
              <a:avLst/>
            </a:prstGeom>
            <a:ln w="76200">
              <a:solidFill>
                <a:srgbClr val="C00000"/>
              </a:solidFill>
            </a:ln>
          </p:spPr>
        </p:pic>
        <p:sp>
          <p:nvSpPr>
            <p:cNvPr id="8" name="Rectangle 7">
              <a:extLst>
                <a:ext uri="{FF2B5EF4-FFF2-40B4-BE49-F238E27FC236}">
                  <a16:creationId xmlns:a16="http://schemas.microsoft.com/office/drawing/2014/main" id="{34A57DC3-C9E4-63B4-8CDD-2F8917C28451}"/>
                </a:ext>
              </a:extLst>
            </p:cNvPr>
            <p:cNvSpPr/>
            <p:nvPr/>
          </p:nvSpPr>
          <p:spPr>
            <a:xfrm>
              <a:off x="5622878" y="6463977"/>
              <a:ext cx="1815152" cy="233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57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1DD6-AE7D-780B-F551-A81F093A1288}"/>
              </a:ext>
            </a:extLst>
          </p:cNvPr>
          <p:cNvSpPr>
            <a:spLocks noGrp="1"/>
          </p:cNvSpPr>
          <p:nvPr>
            <p:ph type="title"/>
          </p:nvPr>
        </p:nvSpPr>
        <p:spPr/>
        <p:txBody>
          <a:bodyPr/>
          <a:lstStyle/>
          <a:p>
            <a:r>
              <a:rPr lang="en-US" dirty="0"/>
              <a:t>AI Policy</a:t>
            </a:r>
          </a:p>
        </p:txBody>
      </p:sp>
      <p:sp>
        <p:nvSpPr>
          <p:cNvPr id="5" name="Content Placeholder 4">
            <a:extLst>
              <a:ext uri="{FF2B5EF4-FFF2-40B4-BE49-F238E27FC236}">
                <a16:creationId xmlns:a16="http://schemas.microsoft.com/office/drawing/2014/main" id="{53540146-D5EF-9599-9C8D-11A2C7E1304D}"/>
              </a:ext>
            </a:extLst>
          </p:cNvPr>
          <p:cNvSpPr>
            <a:spLocks noGrp="1"/>
          </p:cNvSpPr>
          <p:nvPr>
            <p:ph idx="1"/>
          </p:nvPr>
        </p:nvSpPr>
        <p:spPr>
          <a:xfrm>
            <a:off x="487680" y="964115"/>
            <a:ext cx="10972800" cy="5468769"/>
          </a:xfrm>
        </p:spPr>
        <p:txBody>
          <a:bodyPr>
            <a:normAutofit/>
          </a:bodyPr>
          <a:lstStyle/>
          <a:p>
            <a:r>
              <a:rPr lang="en-US" dirty="0"/>
              <a:t>Goal: A realistic, enforceable policy that acknowledges the reality of how humans program computers in 2025</a:t>
            </a:r>
          </a:p>
          <a:p>
            <a:r>
              <a:rPr lang="en-US" dirty="0"/>
              <a:t>Caveat: still need to teach a course with gradable, right-sized assignments</a:t>
            </a:r>
          </a:p>
          <a:p>
            <a:r>
              <a:rPr lang="en-US" dirty="0"/>
              <a:t>Policy: the limited use of AI is permitted, but students are wholly responsible for ensuring that their solutions adhere to the course </a:t>
            </a:r>
            <a:r>
              <a:rPr lang="en-US" b="1" dirty="0"/>
              <a:t>policy on plagiarism</a:t>
            </a:r>
          </a:p>
          <a:p>
            <a:r>
              <a:rPr lang="en-US" dirty="0"/>
              <a:t>Things that might be ok when working on project:</a:t>
            </a:r>
          </a:p>
          <a:p>
            <a:pPr lvl="1"/>
            <a:r>
              <a:rPr lang="en-US" dirty="0"/>
              <a:t>High level questions: “how does </a:t>
            </a:r>
            <a:r>
              <a:rPr lang="en-US" dirty="0" err="1"/>
              <a:t>postgres</a:t>
            </a:r>
            <a:r>
              <a:rPr lang="en-US" dirty="0"/>
              <a:t> store large objects?”</a:t>
            </a:r>
          </a:p>
          <a:p>
            <a:pPr lvl="1"/>
            <a:r>
              <a:rPr lang="en-US" dirty="0"/>
              <a:t>Limited coding assistance “include the library for </a:t>
            </a:r>
            <a:r>
              <a:rPr lang="en-US" dirty="0">
                <a:solidFill>
                  <a:srgbClr val="C00000"/>
                </a:solidFill>
                <a:latin typeface="Consolas" panose="020B0609020204030204" pitchFamily="49" charset="0"/>
                <a:cs typeface="Consolas" panose="020B0609020204030204" pitchFamily="49" charset="0"/>
              </a:rPr>
              <a:t>std::sort</a:t>
            </a:r>
            <a:r>
              <a:rPr lang="en-US" dirty="0">
                <a:cs typeface="Calibri" panose="020F0502020204030204" pitchFamily="34" charset="0"/>
              </a:rPr>
              <a:t>”</a:t>
            </a:r>
            <a:endParaRPr lang="en-US" dirty="0">
              <a:solidFill>
                <a:srgbClr val="C00000"/>
              </a:solidFill>
              <a:cs typeface="Calibri" panose="020F0502020204030204" pitchFamily="34" charset="0"/>
            </a:endParaRPr>
          </a:p>
          <a:p>
            <a:endParaRPr lang="en-US" dirty="0"/>
          </a:p>
          <a:p>
            <a:endParaRPr lang="en-US" dirty="0"/>
          </a:p>
          <a:p>
            <a:endParaRPr lang="en-US" dirty="0"/>
          </a:p>
          <a:p>
            <a:pPr marL="0" indent="0">
              <a:buNone/>
            </a:pPr>
            <a:endParaRPr lang="en-US" sz="1600" dirty="0"/>
          </a:p>
        </p:txBody>
      </p:sp>
      <p:sp>
        <p:nvSpPr>
          <p:cNvPr id="4" name="Slide Number Placeholder 3">
            <a:extLst>
              <a:ext uri="{FF2B5EF4-FFF2-40B4-BE49-F238E27FC236}">
                <a16:creationId xmlns:a16="http://schemas.microsoft.com/office/drawing/2014/main" id="{51D82EA9-A192-6AA6-9B93-8793B78D1B7A}"/>
              </a:ext>
            </a:extLst>
          </p:cNvPr>
          <p:cNvSpPr>
            <a:spLocks noGrp="1"/>
          </p:cNvSpPr>
          <p:nvPr>
            <p:ph type="sldNum" sz="quarter" idx="12"/>
          </p:nvPr>
        </p:nvSpPr>
        <p:spPr>
          <a:xfrm>
            <a:off x="11705168" y="0"/>
            <a:ext cx="486833" cy="366184"/>
          </a:xfrm>
        </p:spPr>
        <p:txBody>
          <a:bodyPr/>
          <a:lstStyle/>
          <a:p>
            <a:fld id="{97DD1AB5-42BA-4E8A-BFEE-435884E16AAB}" type="slidenum">
              <a:rPr lang="en-US" smtClean="0"/>
              <a:pPr/>
              <a:t>13</a:t>
            </a:fld>
            <a:endParaRPr lang="en-US" dirty="0"/>
          </a:p>
        </p:txBody>
      </p:sp>
    </p:spTree>
    <p:extLst>
      <p:ext uri="{BB962C8B-B14F-4D97-AF65-F5344CB8AC3E}">
        <p14:creationId xmlns:p14="http://schemas.microsoft.com/office/powerpoint/2010/main" val="181957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DF49-49A3-69BF-2C27-D920AE725BD6}"/>
              </a:ext>
            </a:extLst>
          </p:cNvPr>
          <p:cNvSpPr>
            <a:spLocks noGrp="1"/>
          </p:cNvSpPr>
          <p:nvPr>
            <p:ph type="title"/>
          </p:nvPr>
        </p:nvSpPr>
        <p:spPr/>
        <p:txBody>
          <a:bodyPr/>
          <a:lstStyle/>
          <a:p>
            <a:r>
              <a:rPr lang="en-US" dirty="0"/>
              <a:t>Some Advice</a:t>
            </a:r>
          </a:p>
        </p:txBody>
      </p:sp>
      <p:sp>
        <p:nvSpPr>
          <p:cNvPr id="3" name="Content Placeholder 2">
            <a:extLst>
              <a:ext uri="{FF2B5EF4-FFF2-40B4-BE49-F238E27FC236}">
                <a16:creationId xmlns:a16="http://schemas.microsoft.com/office/drawing/2014/main" id="{C040D330-93DA-5408-A72B-E41FBB12AADD}"/>
              </a:ext>
            </a:extLst>
          </p:cNvPr>
          <p:cNvSpPr>
            <a:spLocks noGrp="1"/>
          </p:cNvSpPr>
          <p:nvPr>
            <p:ph idx="1"/>
          </p:nvPr>
        </p:nvSpPr>
        <p:spPr/>
        <p:txBody>
          <a:bodyPr/>
          <a:lstStyle/>
          <a:p>
            <a:r>
              <a:rPr lang="en-US" dirty="0"/>
              <a:t>Don’t get in over your head with the AI generated code</a:t>
            </a:r>
          </a:p>
          <a:p>
            <a:pPr lvl="1"/>
            <a:r>
              <a:rPr lang="en-US" dirty="0"/>
              <a:t>Especially on Project 0</a:t>
            </a:r>
          </a:p>
        </p:txBody>
      </p:sp>
    </p:spTree>
    <p:extLst>
      <p:ext uri="{BB962C8B-B14F-4D97-AF65-F5344CB8AC3E}">
        <p14:creationId xmlns:p14="http://schemas.microsoft.com/office/powerpoint/2010/main" val="93461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PLAGIARISM WARNING</a:t>
            </a:r>
          </a:p>
        </p:txBody>
      </p:sp>
      <p:sp>
        <p:nvSpPr>
          <p:cNvPr id="6" name="Content Placeholder 5"/>
          <p:cNvSpPr>
            <a:spLocks noGrp="1"/>
          </p:cNvSpPr>
          <p:nvPr>
            <p:ph idx="1"/>
          </p:nvPr>
        </p:nvSpPr>
        <p:spPr>
          <a:xfrm>
            <a:off x="609600" y="1477462"/>
            <a:ext cx="11095568" cy="4525963"/>
          </a:xfrm>
        </p:spPr>
        <p:txBody>
          <a:bodyPr>
            <a:normAutofit fontScale="85000" lnSpcReduction="10000"/>
          </a:bodyPr>
          <a:lstStyle/>
          <a:p>
            <a:r>
              <a:rPr lang="en-US" dirty="0"/>
              <a:t>There is </a:t>
            </a:r>
            <a:r>
              <a:rPr lang="en-US" b="1" u="sng" dirty="0"/>
              <a:t>no group collaboration on assignments or exams</a:t>
            </a:r>
            <a:r>
              <a:rPr lang="en-US" dirty="0"/>
              <a:t> in this course</a:t>
            </a:r>
          </a:p>
          <a:p>
            <a:r>
              <a:rPr lang="en-US" dirty="0"/>
              <a:t>Exams are closed book (closed everything)</a:t>
            </a:r>
          </a:p>
          <a:p>
            <a:r>
              <a:rPr lang="en-US" dirty="0"/>
              <a:t>You may </a:t>
            </a:r>
            <a:r>
              <a:rPr lang="en-US" b="1" u="sng" dirty="0"/>
              <a:t>not</a:t>
            </a:r>
            <a:r>
              <a:rPr lang="en-US" dirty="0"/>
              <a:t> copy source code from other people or sources</a:t>
            </a:r>
          </a:p>
          <a:p>
            <a:r>
              <a:rPr lang="en-US" dirty="0"/>
              <a:t>If you choose to use AI, you are responsible for ensuring you are submitting your own work</a:t>
            </a:r>
          </a:p>
          <a:p>
            <a:r>
              <a:rPr lang="en-US" dirty="0"/>
              <a:t>From the syllabus: </a:t>
            </a:r>
            <a:r>
              <a:rPr lang="en-US" b="1" dirty="0"/>
              <a:t>“Students are responsible for ensuring that submitted work is not substantially similar to existing publicly or privately available materials”</a:t>
            </a:r>
            <a:endParaRPr lang="en-US" sz="1600" dirty="0"/>
          </a:p>
          <a:p>
            <a:r>
              <a:rPr lang="en-US" dirty="0"/>
              <a:t>Plagiarism is an honor code violation.  This is your only warning.</a:t>
            </a:r>
          </a:p>
          <a:p>
            <a:pPr lvl="1"/>
            <a:r>
              <a:rPr lang="en-US" dirty="0"/>
              <a:t>Please ask me (not TAs!) if you are unsure.</a:t>
            </a:r>
          </a:p>
        </p:txBody>
      </p:sp>
      <p:grpSp>
        <p:nvGrpSpPr>
          <p:cNvPr id="2" name="Group 1">
            <a:extLst>
              <a:ext uri="{FF2B5EF4-FFF2-40B4-BE49-F238E27FC236}">
                <a16:creationId xmlns:a16="http://schemas.microsoft.com/office/drawing/2014/main" id="{A7C006C7-800C-49F3-B00A-B41C122B5C03}"/>
              </a:ext>
            </a:extLst>
          </p:cNvPr>
          <p:cNvGrpSpPr/>
          <p:nvPr/>
        </p:nvGrpSpPr>
        <p:grpSpPr>
          <a:xfrm>
            <a:off x="843280" y="347141"/>
            <a:ext cx="10505440" cy="975360"/>
            <a:chOff x="487680" y="456307"/>
            <a:chExt cx="7879080" cy="731520"/>
          </a:xfrm>
        </p:grpSpPr>
        <p:pic>
          <p:nvPicPr>
            <p:cNvPr id="3" name="Graphic 2">
              <a:extLst>
                <a:ext uri="{FF2B5EF4-FFF2-40B4-BE49-F238E27FC236}">
                  <a16:creationId xmlns:a16="http://schemas.microsoft.com/office/drawing/2014/main" id="{DBE2078D-6E1D-4984-B68F-0494A4B8BDB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635240" y="456307"/>
              <a:ext cx="731520" cy="731520"/>
            </a:xfrm>
            <a:prstGeom prst="rect">
              <a:avLst/>
            </a:prstGeom>
          </p:spPr>
        </p:pic>
        <p:pic>
          <p:nvPicPr>
            <p:cNvPr id="7" name="Graphic 6">
              <a:extLst>
                <a:ext uri="{FF2B5EF4-FFF2-40B4-BE49-F238E27FC236}">
                  <a16:creationId xmlns:a16="http://schemas.microsoft.com/office/drawing/2014/main" id="{01B55A44-28BD-4339-B118-BC455450A34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87680" y="456307"/>
              <a:ext cx="731520" cy="731520"/>
            </a:xfrm>
            <a:prstGeom prst="rect">
              <a:avLst/>
            </a:prstGeom>
          </p:spPr>
        </p:pic>
      </p:grpSp>
      <p:sp>
        <p:nvSpPr>
          <p:cNvPr id="8" name="Slide Number Placeholder 3">
            <a:extLst>
              <a:ext uri="{FF2B5EF4-FFF2-40B4-BE49-F238E27FC236}">
                <a16:creationId xmlns:a16="http://schemas.microsoft.com/office/drawing/2014/main" id="{ED0FA67D-0BA0-1032-AA69-F0409B33D004}"/>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15</a:t>
            </a:fld>
            <a:endParaRPr lang="en-US" sz="1600" dirty="0"/>
          </a:p>
        </p:txBody>
      </p:sp>
    </p:spTree>
    <p:extLst>
      <p:ext uri="{BB962C8B-B14F-4D97-AF65-F5344CB8AC3E}">
        <p14:creationId xmlns:p14="http://schemas.microsoft.com/office/powerpoint/2010/main" val="187644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59E5-4730-7200-6F40-299DB4514A0E}"/>
              </a:ext>
            </a:extLst>
          </p:cNvPr>
          <p:cNvSpPr>
            <a:spLocks noGrp="1"/>
          </p:cNvSpPr>
          <p:nvPr>
            <p:ph type="title"/>
          </p:nvPr>
        </p:nvSpPr>
        <p:spPr/>
        <p:txBody>
          <a:bodyPr/>
          <a:lstStyle/>
          <a:p>
            <a:r>
              <a:rPr lang="en-US" dirty="0"/>
              <a:t>One More Thing…</a:t>
            </a:r>
          </a:p>
        </p:txBody>
      </p:sp>
      <p:sp>
        <p:nvSpPr>
          <p:cNvPr id="3" name="Content Placeholder 2">
            <a:extLst>
              <a:ext uri="{FF2B5EF4-FFF2-40B4-BE49-F238E27FC236}">
                <a16:creationId xmlns:a16="http://schemas.microsoft.com/office/drawing/2014/main" id="{EF9D2CF4-D8E4-8B29-5608-960F9F4894F4}"/>
              </a:ext>
            </a:extLst>
          </p:cNvPr>
          <p:cNvSpPr>
            <a:spLocks noGrp="1"/>
          </p:cNvSpPr>
          <p:nvPr>
            <p:ph idx="1"/>
          </p:nvPr>
        </p:nvSpPr>
        <p:spPr>
          <a:xfrm>
            <a:off x="487680" y="964115"/>
            <a:ext cx="11327802" cy="4525963"/>
          </a:xfrm>
        </p:spPr>
        <p:txBody>
          <a:bodyPr/>
          <a:lstStyle/>
          <a:p>
            <a:r>
              <a:rPr lang="en-US" dirty="0"/>
              <a:t>We are using open source course materials, especially </a:t>
            </a:r>
            <a:r>
              <a:rPr lang="en-US" dirty="0" err="1"/>
              <a:t>BusTub</a:t>
            </a:r>
            <a:endParaRPr lang="en-US" dirty="0"/>
          </a:p>
          <a:p>
            <a:r>
              <a:rPr lang="en-US" dirty="0"/>
              <a:t>Make sure your </a:t>
            </a:r>
            <a:r>
              <a:rPr lang="en-US" dirty="0" err="1"/>
              <a:t>Github</a:t>
            </a:r>
            <a:r>
              <a:rPr lang="en-US" dirty="0"/>
              <a:t> fork of </a:t>
            </a:r>
            <a:r>
              <a:rPr lang="en-US" dirty="0" err="1"/>
              <a:t>BusTub</a:t>
            </a:r>
            <a:r>
              <a:rPr lang="en-US" dirty="0"/>
              <a:t> is </a:t>
            </a:r>
            <a:r>
              <a:rPr lang="en-US" b="1" dirty="0"/>
              <a:t>private </a:t>
            </a:r>
          </a:p>
          <a:p>
            <a:pPr lvl="1"/>
            <a:r>
              <a:rPr lang="en-US" dirty="0"/>
              <a:t>(follow instructions on site/README)</a:t>
            </a:r>
          </a:p>
          <a:p>
            <a:r>
              <a:rPr lang="en-US" dirty="0"/>
              <a:t>Making your solutions public (or distributing them in any way) is an honor code violation</a:t>
            </a:r>
          </a:p>
          <a:p>
            <a:r>
              <a:rPr lang="en-US" dirty="0"/>
              <a:t>But also, its harmful to the CS Ed. Community</a:t>
            </a:r>
          </a:p>
          <a:p>
            <a:r>
              <a:rPr lang="en-US" dirty="0"/>
              <a:t>And you’ll have to answer to Andy </a:t>
            </a:r>
            <a:r>
              <a:rPr lang="en-US" dirty="0" err="1"/>
              <a:t>Pavlo</a:t>
            </a:r>
            <a:r>
              <a:rPr lang="en-US" dirty="0"/>
              <a:t> who wrote </a:t>
            </a:r>
            <a:r>
              <a:rPr lang="en-US" dirty="0" err="1"/>
              <a:t>BusTub</a:t>
            </a:r>
            <a:r>
              <a:rPr lang="en-US" dirty="0"/>
              <a:t>…</a:t>
            </a:r>
          </a:p>
        </p:txBody>
      </p:sp>
      <p:pic>
        <p:nvPicPr>
          <p:cNvPr id="10242" name="Picture 2">
            <a:extLst>
              <a:ext uri="{FF2B5EF4-FFF2-40B4-BE49-F238E27FC236}">
                <a16:creationId xmlns:a16="http://schemas.microsoft.com/office/drawing/2014/main" id="{0079EBD6-44D5-C145-A188-C9DF14328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2446" y="4890249"/>
            <a:ext cx="5710517" cy="190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6B43-2D78-6373-5217-ED7601CA8340}"/>
              </a:ext>
            </a:extLst>
          </p:cNvPr>
          <p:cNvSpPr>
            <a:spLocks noGrp="1"/>
          </p:cNvSpPr>
          <p:nvPr>
            <p:ph type="title"/>
          </p:nvPr>
        </p:nvSpPr>
        <p:spPr>
          <a:xfrm>
            <a:off x="0" y="2743200"/>
            <a:ext cx="12192000" cy="881350"/>
          </a:xfrm>
        </p:spPr>
        <p:txBody>
          <a:bodyPr/>
          <a:lstStyle/>
          <a:p>
            <a:r>
              <a:rPr lang="en-US" dirty="0"/>
              <a:t>&lt;/serious&gt;</a:t>
            </a:r>
          </a:p>
        </p:txBody>
      </p:sp>
    </p:spTree>
    <p:extLst>
      <p:ext uri="{BB962C8B-B14F-4D97-AF65-F5344CB8AC3E}">
        <p14:creationId xmlns:p14="http://schemas.microsoft.com/office/powerpoint/2010/main" val="134609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6B43-2D78-6373-5217-ED7601CA8340}"/>
              </a:ext>
            </a:extLst>
          </p:cNvPr>
          <p:cNvSpPr>
            <a:spLocks noGrp="1"/>
          </p:cNvSpPr>
          <p:nvPr>
            <p:ph type="title"/>
          </p:nvPr>
        </p:nvSpPr>
        <p:spPr>
          <a:xfrm>
            <a:off x="0" y="2743200"/>
            <a:ext cx="12192000" cy="881350"/>
          </a:xfrm>
        </p:spPr>
        <p:txBody>
          <a:bodyPr/>
          <a:lstStyle/>
          <a:p>
            <a:r>
              <a:rPr lang="en-US" dirty="0"/>
              <a:t>Project 0</a:t>
            </a:r>
          </a:p>
        </p:txBody>
      </p:sp>
    </p:spTree>
    <p:extLst>
      <p:ext uri="{BB962C8B-B14F-4D97-AF65-F5344CB8AC3E}">
        <p14:creationId xmlns:p14="http://schemas.microsoft.com/office/powerpoint/2010/main" val="350321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C++ Bootcamp</a:t>
            </a:r>
          </a:p>
        </p:txBody>
      </p:sp>
      <p:sp>
        <p:nvSpPr>
          <p:cNvPr id="4" name="Content Placeholder 3">
            <a:extLst>
              <a:ext uri="{FF2B5EF4-FFF2-40B4-BE49-F238E27FC236}">
                <a16:creationId xmlns:a16="http://schemas.microsoft.com/office/drawing/2014/main" id="{AC7F89A2-23A9-1BA5-6DA9-BA0BDF8659ED}"/>
              </a:ext>
            </a:extLst>
          </p:cNvPr>
          <p:cNvSpPr>
            <a:spLocks noGrp="1"/>
          </p:cNvSpPr>
          <p:nvPr>
            <p:ph idx="1"/>
          </p:nvPr>
        </p:nvSpPr>
        <p:spPr>
          <a:xfrm>
            <a:off x="487679" y="964115"/>
            <a:ext cx="11485245" cy="4525963"/>
          </a:xfrm>
        </p:spPr>
        <p:txBody>
          <a:bodyPr>
            <a:normAutofit/>
          </a:bodyPr>
          <a:lstStyle/>
          <a:p>
            <a:r>
              <a:rPr lang="en-US" dirty="0"/>
              <a:t>Need to get up to speed quickly on C++.  Three main approaches</a:t>
            </a:r>
          </a:p>
          <a:p>
            <a:pPr lvl="1"/>
            <a:r>
              <a:rPr lang="en-US" b="1" dirty="0"/>
              <a:t>Reading.</a:t>
            </a:r>
            <a:r>
              <a:rPr lang="en-US" dirty="0"/>
              <a:t>  </a:t>
            </a:r>
            <a:r>
              <a:rPr lang="en-US" dirty="0">
                <a:hlinkClick r:id="rId3"/>
              </a:rPr>
              <a:t>Links on website </a:t>
            </a:r>
            <a:r>
              <a:rPr lang="en-US" dirty="0"/>
              <a:t>to online tutorials, examples, books</a:t>
            </a:r>
          </a:p>
          <a:p>
            <a:pPr lvl="1"/>
            <a:r>
              <a:rPr lang="en-US" b="1" dirty="0"/>
              <a:t>Recitation.</a:t>
            </a:r>
            <a:r>
              <a:rPr lang="en-US" dirty="0"/>
              <a:t>  Instructor-led sessions to go through C++ features, examples, pitfalls.  For students coming from Java / C.</a:t>
            </a:r>
          </a:p>
          <a:p>
            <a:pPr lvl="1"/>
            <a:r>
              <a:rPr lang="en-US" b="1" dirty="0"/>
              <a:t>Writing. </a:t>
            </a:r>
            <a:r>
              <a:rPr lang="en-US" dirty="0"/>
              <a:t>Project 0 will give a tour of C++ and the dev environment for the semester.  Future projects will be harder.</a:t>
            </a:r>
            <a:br>
              <a:rPr lang="en-US" dirty="0"/>
            </a:br>
            <a:endParaRPr lang="en-US" b="1" dirty="0"/>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19</a:t>
            </a:fld>
            <a:endParaRPr lang="en-US" sz="1600" dirty="0"/>
          </a:p>
        </p:txBody>
      </p:sp>
      <p:sp>
        <p:nvSpPr>
          <p:cNvPr id="9" name="Rectangle 8">
            <a:extLst>
              <a:ext uri="{FF2B5EF4-FFF2-40B4-BE49-F238E27FC236}">
                <a16:creationId xmlns:a16="http://schemas.microsoft.com/office/drawing/2014/main" id="{4DE4AD6F-E446-D198-0FFB-8A7C8532F3F6}"/>
              </a:ext>
            </a:extLst>
          </p:cNvPr>
          <p:cNvSpPr/>
          <p:nvPr/>
        </p:nvSpPr>
        <p:spPr>
          <a:xfrm>
            <a:off x="764275" y="1528549"/>
            <a:ext cx="2047164" cy="549056"/>
          </a:xfrm>
          <a:prstGeom prst="rect">
            <a:avLst/>
          </a:prstGeom>
          <a:noFill/>
          <a:ln w="698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74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err="1"/>
              <a:t>WaitList</a:t>
            </a:r>
            <a:endParaRPr lang="en-US" dirty="0"/>
          </a:p>
        </p:txBody>
      </p:sp>
      <p:sp>
        <p:nvSpPr>
          <p:cNvPr id="4" name="Content Placeholder 3">
            <a:extLst>
              <a:ext uri="{FF2B5EF4-FFF2-40B4-BE49-F238E27FC236}">
                <a16:creationId xmlns:a16="http://schemas.microsoft.com/office/drawing/2014/main" id="{D584EB81-8C1E-41E9-9452-3C8471C013CF}"/>
              </a:ext>
            </a:extLst>
          </p:cNvPr>
          <p:cNvSpPr>
            <a:spLocks noGrp="1"/>
          </p:cNvSpPr>
          <p:nvPr>
            <p:ph idx="1"/>
          </p:nvPr>
        </p:nvSpPr>
        <p:spPr/>
        <p:txBody>
          <a:bodyPr>
            <a:normAutofit/>
          </a:bodyPr>
          <a:lstStyle/>
          <a:p>
            <a:pPr marL="609585" indent="-609585">
              <a:buFont typeface="Arial" panose="020B0604020202020204" pitchFamily="34" charset="0"/>
              <a:buChar char="•"/>
            </a:pPr>
            <a:r>
              <a:rPr lang="en-US" dirty="0"/>
              <a:t>I cannot make waitlist guarantees at this time</a:t>
            </a:r>
          </a:p>
          <a:p>
            <a:pPr marL="609585" indent="-609585">
              <a:buFont typeface="Arial" panose="020B0604020202020204" pitchFamily="34" charset="0"/>
              <a:buChar char="•"/>
            </a:pPr>
            <a:r>
              <a:rPr lang="en-US" dirty="0"/>
              <a:t>To improve your chances of getting into the class (though not a guarantee), stay in the class and complete P0.</a:t>
            </a:r>
          </a:p>
          <a:p>
            <a:pPr marL="609585" indent="-609585">
              <a:buFont typeface="Arial" panose="020B0604020202020204" pitchFamily="34" charset="0"/>
              <a:buChar char="•"/>
            </a:pPr>
            <a:r>
              <a:rPr lang="en-US" dirty="0"/>
              <a:t>Waitlist decisions will be made according to some fair metric, so please do not email us specific requests.  We will not return these emails.</a:t>
            </a:r>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2</a:t>
            </a:fld>
            <a:endParaRPr lang="en-US" sz="1600" dirty="0"/>
          </a:p>
        </p:txBody>
      </p:sp>
    </p:spTree>
    <p:extLst>
      <p:ext uri="{BB962C8B-B14F-4D97-AF65-F5344CB8AC3E}">
        <p14:creationId xmlns:p14="http://schemas.microsoft.com/office/powerpoint/2010/main" val="268186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A7C79-0963-4F20-A0EF-45260112B12B}"/>
              </a:ext>
            </a:extLst>
          </p:cNvPr>
          <p:cNvSpPr>
            <a:spLocks noGrp="1"/>
          </p:cNvSpPr>
          <p:nvPr>
            <p:ph type="title"/>
          </p:nvPr>
        </p:nvSpPr>
        <p:spPr/>
        <p:txBody>
          <a:bodyPr>
            <a:normAutofit fontScale="90000"/>
          </a:bodyPr>
          <a:lstStyle/>
          <a:p>
            <a:r>
              <a:rPr lang="en-US" dirty="0"/>
              <a:t>Textbook</a:t>
            </a:r>
          </a:p>
        </p:txBody>
      </p:sp>
      <p:sp>
        <p:nvSpPr>
          <p:cNvPr id="4" name="Content Placeholder 3">
            <a:extLst>
              <a:ext uri="{FF2B5EF4-FFF2-40B4-BE49-F238E27FC236}">
                <a16:creationId xmlns:a16="http://schemas.microsoft.com/office/drawing/2014/main" id="{F57E861A-14E6-4D8E-B55B-58CA8C90B117}"/>
              </a:ext>
            </a:extLst>
          </p:cNvPr>
          <p:cNvSpPr>
            <a:spLocks noGrp="1"/>
          </p:cNvSpPr>
          <p:nvPr>
            <p:ph idx="1"/>
          </p:nvPr>
        </p:nvSpPr>
        <p:spPr/>
        <p:txBody>
          <a:bodyPr/>
          <a:lstStyle/>
          <a:p>
            <a:r>
              <a:rPr lang="en-US" b="1" dirty="0"/>
              <a:t>Database System Concepts</a:t>
            </a:r>
            <a:br>
              <a:rPr lang="en-US" b="1" dirty="0"/>
            </a:br>
            <a:r>
              <a:rPr lang="en-US" b="1" dirty="0"/>
              <a:t>7</a:t>
            </a:r>
            <a:r>
              <a:rPr lang="en-US" dirty="0"/>
              <a:t>th Edition</a:t>
            </a:r>
            <a:br>
              <a:rPr lang="en-US" dirty="0"/>
            </a:br>
            <a:r>
              <a:rPr lang="en-US" dirty="0" err="1"/>
              <a:t>Silberschatz</a:t>
            </a:r>
            <a:r>
              <a:rPr lang="en-US" dirty="0"/>
              <a:t>, </a:t>
            </a:r>
            <a:r>
              <a:rPr lang="en-US" dirty="0" err="1"/>
              <a:t>Korth</a:t>
            </a:r>
            <a:r>
              <a:rPr lang="en-US" dirty="0"/>
              <a:t>, &amp; Sudarshan</a:t>
            </a:r>
          </a:p>
          <a:p>
            <a:endParaRPr lang="en-US" dirty="0"/>
          </a:p>
        </p:txBody>
      </p:sp>
      <p:pic>
        <p:nvPicPr>
          <p:cNvPr id="6" name="Picture 5">
            <a:hlinkClick r:id="rId3"/>
            <a:extLst>
              <a:ext uri="{FF2B5EF4-FFF2-40B4-BE49-F238E27FC236}">
                <a16:creationId xmlns:a16="http://schemas.microsoft.com/office/drawing/2014/main" id="{0ECC57CC-8F37-4F4A-B59F-36F9FEB60553}"/>
              </a:ext>
            </a:extLst>
          </p:cNvPr>
          <p:cNvPicPr>
            <a:picLocks noChangeAspect="1"/>
          </p:cNvPicPr>
          <p:nvPr/>
        </p:nvPicPr>
        <p:blipFill>
          <a:blip r:embed="rId4"/>
          <a:srcRect/>
          <a:stretch/>
        </p:blipFill>
        <p:spPr>
          <a:xfrm>
            <a:off x="7010400" y="1438745"/>
            <a:ext cx="3759200" cy="4659289"/>
          </a:xfrm>
          <a:prstGeom prst="rect">
            <a:avLst/>
          </a:prstGeom>
          <a:ln w="12700">
            <a:solidFill>
              <a:schemeClr val="tx1">
                <a:lumMod val="65000"/>
                <a:lumOff val="35000"/>
              </a:schemeClr>
            </a:solidFill>
          </a:ln>
        </p:spPr>
      </p:pic>
      <p:sp>
        <p:nvSpPr>
          <p:cNvPr id="5" name="Slide Number Placeholder 3">
            <a:extLst>
              <a:ext uri="{FF2B5EF4-FFF2-40B4-BE49-F238E27FC236}">
                <a16:creationId xmlns:a16="http://schemas.microsoft.com/office/drawing/2014/main" id="{851813FA-EC1B-2281-7264-0CF46D94B31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20</a:t>
            </a:fld>
            <a:endParaRPr lang="en-US" sz="1600" dirty="0"/>
          </a:p>
        </p:txBody>
      </p:sp>
      <p:sp>
        <p:nvSpPr>
          <p:cNvPr id="2" name="TextBox 1">
            <a:extLst>
              <a:ext uri="{FF2B5EF4-FFF2-40B4-BE49-F238E27FC236}">
                <a16:creationId xmlns:a16="http://schemas.microsoft.com/office/drawing/2014/main" id="{1FCB697F-2399-8B33-DF64-C9CFB0018E20}"/>
              </a:ext>
            </a:extLst>
          </p:cNvPr>
          <p:cNvSpPr txBox="1"/>
          <p:nvPr/>
        </p:nvSpPr>
        <p:spPr>
          <a:xfrm>
            <a:off x="1309466" y="3136612"/>
            <a:ext cx="4208588" cy="584775"/>
          </a:xfrm>
          <a:prstGeom prst="rect">
            <a:avLst/>
          </a:prstGeom>
          <a:noFill/>
        </p:spPr>
        <p:txBody>
          <a:bodyPr wrap="none" rtlCol="0">
            <a:spAutoFit/>
          </a:bodyPr>
          <a:lstStyle/>
          <a:p>
            <a:r>
              <a:rPr lang="en-US" sz="3200" dirty="0">
                <a:solidFill>
                  <a:srgbClr val="C00000"/>
                </a:solidFill>
              </a:rPr>
              <a:t>Official Course Textbook</a:t>
            </a:r>
          </a:p>
        </p:txBody>
      </p:sp>
    </p:spTree>
    <p:extLst>
      <p:ext uri="{BB962C8B-B14F-4D97-AF65-F5344CB8AC3E}">
        <p14:creationId xmlns:p14="http://schemas.microsoft.com/office/powerpoint/2010/main" val="2597187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A7C79-0963-4F20-A0EF-45260112B12B}"/>
              </a:ext>
            </a:extLst>
          </p:cNvPr>
          <p:cNvSpPr>
            <a:spLocks noGrp="1"/>
          </p:cNvSpPr>
          <p:nvPr>
            <p:ph type="title"/>
          </p:nvPr>
        </p:nvSpPr>
        <p:spPr/>
        <p:txBody>
          <a:bodyPr>
            <a:normAutofit fontScale="90000"/>
          </a:bodyPr>
          <a:lstStyle/>
          <a:p>
            <a:r>
              <a:rPr lang="en-US" dirty="0"/>
              <a:t>Some other good books</a:t>
            </a:r>
          </a:p>
        </p:txBody>
      </p:sp>
      <p:sp>
        <p:nvSpPr>
          <p:cNvPr id="4" name="Content Placeholder 3">
            <a:extLst>
              <a:ext uri="{FF2B5EF4-FFF2-40B4-BE49-F238E27FC236}">
                <a16:creationId xmlns:a16="http://schemas.microsoft.com/office/drawing/2014/main" id="{F57E861A-14E6-4D8E-B55B-58CA8C90B117}"/>
              </a:ext>
            </a:extLst>
          </p:cNvPr>
          <p:cNvSpPr>
            <a:spLocks noGrp="1"/>
          </p:cNvSpPr>
          <p:nvPr>
            <p:ph idx="1"/>
          </p:nvPr>
        </p:nvSpPr>
        <p:spPr>
          <a:xfrm>
            <a:off x="496583" y="1310733"/>
            <a:ext cx="7496711" cy="4876800"/>
          </a:xfrm>
        </p:spPr>
        <p:txBody>
          <a:bodyPr>
            <a:normAutofit lnSpcReduction="10000"/>
          </a:bodyPr>
          <a:lstStyle/>
          <a:p>
            <a:r>
              <a:rPr lang="en-US" b="1" dirty="0"/>
              <a:t>Operating Systems: Three Easy Pieces (OSTEP), </a:t>
            </a:r>
            <a:r>
              <a:rPr lang="en-US" dirty="0"/>
              <a:t>(</a:t>
            </a:r>
            <a:r>
              <a:rPr lang="en-US" dirty="0" err="1"/>
              <a:t>Arpaci-Dusseau</a:t>
            </a:r>
            <a:r>
              <a:rPr lang="en-US" dirty="0"/>
              <a:t>)</a:t>
            </a:r>
            <a:r>
              <a:rPr lang="en-US" baseline="30000" dirty="0"/>
              <a:t>2</a:t>
            </a:r>
          </a:p>
          <a:p>
            <a:pPr lvl="1"/>
            <a:r>
              <a:rPr lang="en-US" dirty="0"/>
              <a:t>Free online at: </a:t>
            </a:r>
            <a:r>
              <a:rPr lang="en-US" dirty="0">
                <a:hlinkClick r:id="rId3"/>
              </a:rPr>
              <a:t>https://pages.cs.wisc.edu/~remzi/OSTEP/</a:t>
            </a:r>
            <a:endParaRPr lang="en-US" dirty="0"/>
          </a:p>
          <a:p>
            <a:pPr lvl="1"/>
            <a:endParaRPr lang="en-US" dirty="0"/>
          </a:p>
          <a:p>
            <a:r>
              <a:rPr lang="en-US" dirty="0">
                <a:cs typeface="Calibri" panose="020F0502020204030204" pitchFamily="34" charset="0"/>
              </a:rPr>
              <a:t>A Tour of C++, </a:t>
            </a:r>
            <a:r>
              <a:rPr lang="en-US" b="0" i="0" strike="noStrike" dirty="0">
                <a:effectLst/>
                <a:cs typeface="Calibri" panose="020F0502020204030204" pitchFamily="34" charset="0"/>
              </a:rPr>
              <a:t>Stroustrup</a:t>
            </a:r>
            <a:endParaRPr lang="en-US" b="0" i="0" strike="noStrike" dirty="0">
              <a:effectLst/>
              <a:cs typeface="Calibri" panose="020F0502020204030204" pitchFamily="34" charset="0"/>
              <a:hlinkClick r:id="rId4">
                <a:extLst>
                  <a:ext uri="{A12FA001-AC4F-418D-AE19-62706E023703}">
                    <ahyp:hlinkClr xmlns:ahyp="http://schemas.microsoft.com/office/drawing/2018/hyperlinkcolor" val="tx"/>
                  </a:ext>
                </a:extLst>
              </a:hlinkClick>
            </a:endParaRPr>
          </a:p>
          <a:p>
            <a:pPr marL="0" indent="0">
              <a:buNone/>
            </a:pPr>
            <a:endParaRPr lang="en-US" dirty="0"/>
          </a:p>
          <a:p>
            <a:r>
              <a:rPr lang="en-US" dirty="0"/>
              <a:t>Effective modern C++, Meyers</a:t>
            </a:r>
          </a:p>
          <a:p>
            <a:endParaRPr lang="en-US" dirty="0"/>
          </a:p>
          <a:p>
            <a:r>
              <a:rPr lang="en-US" dirty="0"/>
              <a:t>Links on website </a:t>
            </a:r>
          </a:p>
          <a:p>
            <a:endParaRPr lang="en-US" dirty="0"/>
          </a:p>
        </p:txBody>
      </p:sp>
      <p:sp>
        <p:nvSpPr>
          <p:cNvPr id="5" name="Slide Number Placeholder 3">
            <a:extLst>
              <a:ext uri="{FF2B5EF4-FFF2-40B4-BE49-F238E27FC236}">
                <a16:creationId xmlns:a16="http://schemas.microsoft.com/office/drawing/2014/main" id="{851813FA-EC1B-2281-7264-0CF46D94B31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21</a:t>
            </a:fld>
            <a:endParaRPr lang="en-US" sz="1600" dirty="0"/>
          </a:p>
        </p:txBody>
      </p:sp>
      <p:pic>
        <p:nvPicPr>
          <p:cNvPr id="1026" name="Picture 2" descr="Operating Systems: Three Easy Pieces (Hardcover Version 1.10)">
            <a:extLst>
              <a:ext uri="{FF2B5EF4-FFF2-40B4-BE49-F238E27FC236}">
                <a16:creationId xmlns:a16="http://schemas.microsoft.com/office/drawing/2014/main" id="{FD3D50DC-9BEB-6CE8-74B5-EE91B75B5F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0080" y="1583932"/>
            <a:ext cx="2866490" cy="429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03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C++ Bootcamp</a:t>
            </a:r>
          </a:p>
        </p:txBody>
      </p:sp>
      <p:sp>
        <p:nvSpPr>
          <p:cNvPr id="4" name="Content Placeholder 3">
            <a:extLst>
              <a:ext uri="{FF2B5EF4-FFF2-40B4-BE49-F238E27FC236}">
                <a16:creationId xmlns:a16="http://schemas.microsoft.com/office/drawing/2014/main" id="{AC7F89A2-23A9-1BA5-6DA9-BA0BDF8659ED}"/>
              </a:ext>
            </a:extLst>
          </p:cNvPr>
          <p:cNvSpPr>
            <a:spLocks noGrp="1"/>
          </p:cNvSpPr>
          <p:nvPr>
            <p:ph idx="1"/>
          </p:nvPr>
        </p:nvSpPr>
        <p:spPr>
          <a:xfrm>
            <a:off x="487679" y="964115"/>
            <a:ext cx="11485245" cy="4525963"/>
          </a:xfrm>
        </p:spPr>
        <p:txBody>
          <a:bodyPr>
            <a:normAutofit/>
          </a:bodyPr>
          <a:lstStyle/>
          <a:p>
            <a:r>
              <a:rPr lang="en-US" dirty="0"/>
              <a:t>Need to get up to speed quickly on C++.  Three main approaches</a:t>
            </a:r>
          </a:p>
          <a:p>
            <a:pPr lvl="1"/>
            <a:r>
              <a:rPr lang="en-US" b="1" dirty="0"/>
              <a:t>Reading.</a:t>
            </a:r>
            <a:r>
              <a:rPr lang="en-US" dirty="0"/>
              <a:t>  </a:t>
            </a:r>
            <a:r>
              <a:rPr lang="en-US" dirty="0">
                <a:hlinkClick r:id="rId3"/>
              </a:rPr>
              <a:t>Links on website </a:t>
            </a:r>
            <a:r>
              <a:rPr lang="en-US" dirty="0"/>
              <a:t>to online tutorials, examples, books</a:t>
            </a:r>
          </a:p>
          <a:p>
            <a:pPr lvl="1"/>
            <a:r>
              <a:rPr lang="en-US" b="1" dirty="0"/>
              <a:t>Recitation.</a:t>
            </a:r>
            <a:r>
              <a:rPr lang="en-US" dirty="0"/>
              <a:t>  Instructor-led sessions to go through C++ features, examples, pitfalls.  For students coming from Java / C.</a:t>
            </a:r>
          </a:p>
          <a:p>
            <a:pPr lvl="1"/>
            <a:r>
              <a:rPr lang="en-US" b="1" dirty="0"/>
              <a:t>Writing. </a:t>
            </a:r>
            <a:r>
              <a:rPr lang="en-US" dirty="0"/>
              <a:t>Project 0 will give a tour of C++ and the dev environment for the semester.  Future projects will be harder.</a:t>
            </a:r>
            <a:br>
              <a:rPr lang="en-US" dirty="0"/>
            </a:br>
            <a:endParaRPr lang="en-US" b="1" dirty="0"/>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22</a:t>
            </a:fld>
            <a:endParaRPr lang="en-US" sz="1600" dirty="0"/>
          </a:p>
        </p:txBody>
      </p:sp>
      <p:sp>
        <p:nvSpPr>
          <p:cNvPr id="9" name="Rectangle 8">
            <a:extLst>
              <a:ext uri="{FF2B5EF4-FFF2-40B4-BE49-F238E27FC236}">
                <a16:creationId xmlns:a16="http://schemas.microsoft.com/office/drawing/2014/main" id="{4DE4AD6F-E446-D198-0FFB-8A7C8532F3F6}"/>
              </a:ext>
            </a:extLst>
          </p:cNvPr>
          <p:cNvSpPr/>
          <p:nvPr/>
        </p:nvSpPr>
        <p:spPr>
          <a:xfrm>
            <a:off x="764275" y="1528549"/>
            <a:ext cx="2047164" cy="549056"/>
          </a:xfrm>
          <a:prstGeom prst="rect">
            <a:avLst/>
          </a:prstGeom>
          <a:noFill/>
          <a:ln w="698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F640856-6C03-4987-BA7E-5BCF9570B9B1}"/>
              </a:ext>
            </a:extLst>
          </p:cNvPr>
          <p:cNvSpPr/>
          <p:nvPr/>
        </p:nvSpPr>
        <p:spPr>
          <a:xfrm>
            <a:off x="903028" y="2092983"/>
            <a:ext cx="2047164" cy="549056"/>
          </a:xfrm>
          <a:prstGeom prst="rect">
            <a:avLst/>
          </a:prstGeom>
          <a:noFill/>
          <a:ln w="698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35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9"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Bootcamp 1: Week of 8/25</a:t>
            </a:r>
          </a:p>
        </p:txBody>
      </p:sp>
      <p:sp>
        <p:nvSpPr>
          <p:cNvPr id="4" name="Content Placeholder 3">
            <a:extLst>
              <a:ext uri="{FF2B5EF4-FFF2-40B4-BE49-F238E27FC236}">
                <a16:creationId xmlns:a16="http://schemas.microsoft.com/office/drawing/2014/main" id="{AC7F89A2-23A9-1BA5-6DA9-BA0BDF8659ED}"/>
              </a:ext>
            </a:extLst>
          </p:cNvPr>
          <p:cNvSpPr>
            <a:spLocks noGrp="1"/>
          </p:cNvSpPr>
          <p:nvPr>
            <p:ph idx="1"/>
          </p:nvPr>
        </p:nvSpPr>
        <p:spPr>
          <a:xfrm>
            <a:off x="487679" y="964115"/>
            <a:ext cx="11485245" cy="4525963"/>
          </a:xfrm>
        </p:spPr>
        <p:txBody>
          <a:bodyPr>
            <a:normAutofit/>
          </a:bodyPr>
          <a:lstStyle/>
          <a:p>
            <a:pPr marL="0" indent="0">
              <a:buNone/>
            </a:pPr>
            <a:br>
              <a:rPr lang="en-US" dirty="0"/>
            </a:br>
            <a:endParaRPr lang="en-US" b="1" dirty="0"/>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23</a:t>
            </a:fld>
            <a:endParaRPr lang="en-US" sz="1600" dirty="0"/>
          </a:p>
        </p:txBody>
      </p:sp>
      <p:sp>
        <p:nvSpPr>
          <p:cNvPr id="2" name="TextBox 1">
            <a:extLst>
              <a:ext uri="{FF2B5EF4-FFF2-40B4-BE49-F238E27FC236}">
                <a16:creationId xmlns:a16="http://schemas.microsoft.com/office/drawing/2014/main" id="{F0CC82AE-8949-1D94-D0E8-F5535D4BA974}"/>
              </a:ext>
            </a:extLst>
          </p:cNvPr>
          <p:cNvSpPr txBox="1"/>
          <p:nvPr/>
        </p:nvSpPr>
        <p:spPr>
          <a:xfrm>
            <a:off x="2619695" y="891379"/>
            <a:ext cx="6952609" cy="584775"/>
          </a:xfrm>
          <a:prstGeom prst="rect">
            <a:avLst/>
          </a:prstGeom>
          <a:noFill/>
        </p:spPr>
        <p:txBody>
          <a:bodyPr wrap="none" rtlCol="0">
            <a:spAutoFit/>
          </a:bodyPr>
          <a:lstStyle/>
          <a:p>
            <a:r>
              <a:rPr lang="en-US" sz="3200" dirty="0"/>
              <a:t>Two identical 1 hour sessions (pick one):</a:t>
            </a:r>
          </a:p>
        </p:txBody>
      </p:sp>
      <p:sp>
        <p:nvSpPr>
          <p:cNvPr id="7" name="TextBox 6">
            <a:extLst>
              <a:ext uri="{FF2B5EF4-FFF2-40B4-BE49-F238E27FC236}">
                <a16:creationId xmlns:a16="http://schemas.microsoft.com/office/drawing/2014/main" id="{34F935AE-9DC7-8C40-1C99-EA193C2F0D78}"/>
              </a:ext>
            </a:extLst>
          </p:cNvPr>
          <p:cNvSpPr txBox="1"/>
          <p:nvPr/>
        </p:nvSpPr>
        <p:spPr>
          <a:xfrm>
            <a:off x="2697203" y="1506944"/>
            <a:ext cx="2558713" cy="954107"/>
          </a:xfrm>
          <a:prstGeom prst="rect">
            <a:avLst/>
          </a:prstGeom>
          <a:noFill/>
        </p:spPr>
        <p:txBody>
          <a:bodyPr wrap="none" rtlCol="0">
            <a:spAutoFit/>
          </a:bodyPr>
          <a:lstStyle/>
          <a:p>
            <a:pPr algn="ctr"/>
            <a:r>
              <a:rPr lang="en-US" sz="2800" dirty="0"/>
              <a:t>8/25 @ 6:30 pm</a:t>
            </a:r>
          </a:p>
          <a:p>
            <a:pPr algn="ctr"/>
            <a:r>
              <a:rPr lang="en-US" sz="2800" dirty="0"/>
              <a:t>SN014</a:t>
            </a:r>
          </a:p>
        </p:txBody>
      </p:sp>
      <p:sp>
        <p:nvSpPr>
          <p:cNvPr id="8" name="TextBox 7">
            <a:extLst>
              <a:ext uri="{FF2B5EF4-FFF2-40B4-BE49-F238E27FC236}">
                <a16:creationId xmlns:a16="http://schemas.microsoft.com/office/drawing/2014/main" id="{9C8392CD-F93F-3CD5-4F7F-DEE528FF6A55}"/>
              </a:ext>
            </a:extLst>
          </p:cNvPr>
          <p:cNvSpPr txBox="1"/>
          <p:nvPr/>
        </p:nvSpPr>
        <p:spPr>
          <a:xfrm>
            <a:off x="7450178" y="1537497"/>
            <a:ext cx="2558713" cy="954107"/>
          </a:xfrm>
          <a:prstGeom prst="rect">
            <a:avLst/>
          </a:prstGeom>
          <a:noFill/>
        </p:spPr>
        <p:txBody>
          <a:bodyPr wrap="none" rtlCol="0">
            <a:spAutoFit/>
          </a:bodyPr>
          <a:lstStyle/>
          <a:p>
            <a:pPr algn="ctr"/>
            <a:r>
              <a:rPr lang="en-US" sz="2800" dirty="0"/>
              <a:t>8/26 @ 6:30 pm</a:t>
            </a:r>
          </a:p>
          <a:p>
            <a:pPr algn="ctr"/>
            <a:r>
              <a:rPr lang="en-US" sz="2800" dirty="0"/>
              <a:t>SN014</a:t>
            </a:r>
          </a:p>
        </p:txBody>
      </p:sp>
      <p:sp>
        <p:nvSpPr>
          <p:cNvPr id="9" name="TextBox 8">
            <a:extLst>
              <a:ext uri="{FF2B5EF4-FFF2-40B4-BE49-F238E27FC236}">
                <a16:creationId xmlns:a16="http://schemas.microsoft.com/office/drawing/2014/main" id="{38B22217-2BFE-4FF7-4AC2-02B3D00B6256}"/>
              </a:ext>
            </a:extLst>
          </p:cNvPr>
          <p:cNvSpPr txBox="1"/>
          <p:nvPr/>
        </p:nvSpPr>
        <p:spPr>
          <a:xfrm>
            <a:off x="4328410" y="2620847"/>
            <a:ext cx="3738588" cy="584775"/>
          </a:xfrm>
          <a:prstGeom prst="rect">
            <a:avLst/>
          </a:prstGeom>
          <a:noFill/>
        </p:spPr>
        <p:txBody>
          <a:bodyPr wrap="none" rtlCol="0">
            <a:spAutoFit/>
          </a:bodyPr>
          <a:lstStyle/>
          <a:p>
            <a:r>
              <a:rPr lang="en-US" sz="3200" dirty="0"/>
              <a:t>We will provide food:</a:t>
            </a:r>
          </a:p>
        </p:txBody>
      </p:sp>
      <p:sp>
        <p:nvSpPr>
          <p:cNvPr id="10" name="TextBox 9">
            <a:extLst>
              <a:ext uri="{FF2B5EF4-FFF2-40B4-BE49-F238E27FC236}">
                <a16:creationId xmlns:a16="http://schemas.microsoft.com/office/drawing/2014/main" id="{7590FAE0-214E-264A-732F-A1D115BF2553}"/>
              </a:ext>
            </a:extLst>
          </p:cNvPr>
          <p:cNvSpPr txBox="1"/>
          <p:nvPr/>
        </p:nvSpPr>
        <p:spPr>
          <a:xfrm>
            <a:off x="3355277" y="3205622"/>
            <a:ext cx="1066767" cy="523220"/>
          </a:xfrm>
          <a:prstGeom prst="rect">
            <a:avLst/>
          </a:prstGeom>
          <a:noFill/>
        </p:spPr>
        <p:txBody>
          <a:bodyPr wrap="none" rtlCol="0">
            <a:spAutoFit/>
          </a:bodyPr>
          <a:lstStyle/>
          <a:p>
            <a:pPr algn="ctr"/>
            <a:r>
              <a:rPr lang="en-US" sz="2800" dirty="0"/>
              <a:t>Pizza?</a:t>
            </a:r>
          </a:p>
        </p:txBody>
      </p:sp>
      <p:sp>
        <p:nvSpPr>
          <p:cNvPr id="11" name="TextBox 10">
            <a:extLst>
              <a:ext uri="{FF2B5EF4-FFF2-40B4-BE49-F238E27FC236}">
                <a16:creationId xmlns:a16="http://schemas.microsoft.com/office/drawing/2014/main" id="{2133131B-5A33-582C-91F6-42B42C26ACE8}"/>
              </a:ext>
            </a:extLst>
          </p:cNvPr>
          <p:cNvSpPr txBox="1"/>
          <p:nvPr/>
        </p:nvSpPr>
        <p:spPr>
          <a:xfrm>
            <a:off x="5338581" y="3200823"/>
            <a:ext cx="1514838" cy="523220"/>
          </a:xfrm>
          <a:prstGeom prst="rect">
            <a:avLst/>
          </a:prstGeom>
          <a:noFill/>
        </p:spPr>
        <p:txBody>
          <a:bodyPr wrap="none" rtlCol="0">
            <a:spAutoFit/>
          </a:bodyPr>
          <a:lstStyle/>
          <a:p>
            <a:pPr algn="ctr"/>
            <a:r>
              <a:rPr lang="en-US" sz="2800" dirty="0"/>
              <a:t>Burritos?</a:t>
            </a:r>
          </a:p>
        </p:txBody>
      </p:sp>
      <p:sp>
        <p:nvSpPr>
          <p:cNvPr id="12" name="TextBox 11">
            <a:extLst>
              <a:ext uri="{FF2B5EF4-FFF2-40B4-BE49-F238E27FC236}">
                <a16:creationId xmlns:a16="http://schemas.microsoft.com/office/drawing/2014/main" id="{2DE0FD75-B2E6-F5D5-9155-BC09B4A8FAB4}"/>
              </a:ext>
            </a:extLst>
          </p:cNvPr>
          <p:cNvSpPr txBox="1"/>
          <p:nvPr/>
        </p:nvSpPr>
        <p:spPr>
          <a:xfrm>
            <a:off x="8129049" y="3200823"/>
            <a:ext cx="1200970" cy="523220"/>
          </a:xfrm>
          <a:prstGeom prst="rect">
            <a:avLst/>
          </a:prstGeom>
          <a:noFill/>
        </p:spPr>
        <p:txBody>
          <a:bodyPr wrap="none" rtlCol="0">
            <a:spAutoFit/>
          </a:bodyPr>
          <a:lstStyle/>
          <a:p>
            <a:pPr algn="ctr"/>
            <a:r>
              <a:rPr lang="en-US" sz="2800" dirty="0"/>
              <a:t>Other?</a:t>
            </a:r>
          </a:p>
        </p:txBody>
      </p:sp>
      <p:pic>
        <p:nvPicPr>
          <p:cNvPr id="13" name="Picture 12">
            <a:extLst>
              <a:ext uri="{FF2B5EF4-FFF2-40B4-BE49-F238E27FC236}">
                <a16:creationId xmlns:a16="http://schemas.microsoft.com/office/drawing/2014/main" id="{F0D2CB33-098B-76EE-E58A-E5874E7A6BAE}"/>
              </a:ext>
            </a:extLst>
          </p:cNvPr>
          <p:cNvPicPr>
            <a:picLocks noChangeAspect="1"/>
          </p:cNvPicPr>
          <p:nvPr/>
        </p:nvPicPr>
        <p:blipFill>
          <a:blip r:embed="rId3"/>
          <a:stretch>
            <a:fillRect/>
          </a:stretch>
        </p:blipFill>
        <p:spPr>
          <a:xfrm>
            <a:off x="4718145" y="3864017"/>
            <a:ext cx="2755710" cy="2755710"/>
          </a:xfrm>
          <a:prstGeom prst="rect">
            <a:avLst/>
          </a:prstGeom>
        </p:spPr>
      </p:pic>
      <p:sp>
        <p:nvSpPr>
          <p:cNvPr id="14" name="TextBox 13">
            <a:extLst>
              <a:ext uri="{FF2B5EF4-FFF2-40B4-BE49-F238E27FC236}">
                <a16:creationId xmlns:a16="http://schemas.microsoft.com/office/drawing/2014/main" id="{DF478234-3CBD-A722-C43F-3C83D0CBB6F1}"/>
              </a:ext>
            </a:extLst>
          </p:cNvPr>
          <p:cNvSpPr txBox="1"/>
          <p:nvPr/>
        </p:nvSpPr>
        <p:spPr>
          <a:xfrm>
            <a:off x="7861328" y="4873873"/>
            <a:ext cx="2031133" cy="584775"/>
          </a:xfrm>
          <a:prstGeom prst="rect">
            <a:avLst/>
          </a:prstGeom>
          <a:noFill/>
        </p:spPr>
        <p:txBody>
          <a:bodyPr wrap="none" rtlCol="0">
            <a:spAutoFit/>
          </a:bodyPr>
          <a:lstStyle/>
          <a:p>
            <a:r>
              <a:rPr lang="en-US" sz="3200" dirty="0">
                <a:solidFill>
                  <a:srgbClr val="C00000"/>
                </a:solidFill>
              </a:rPr>
              <a:t>RSVP Now!</a:t>
            </a:r>
          </a:p>
        </p:txBody>
      </p:sp>
      <p:sp>
        <p:nvSpPr>
          <p:cNvPr id="6" name="TextBox 5">
            <a:extLst>
              <a:ext uri="{FF2B5EF4-FFF2-40B4-BE49-F238E27FC236}">
                <a16:creationId xmlns:a16="http://schemas.microsoft.com/office/drawing/2014/main" id="{75A8E65B-C771-30E3-19B4-EC8D5A9024D4}"/>
              </a:ext>
            </a:extLst>
          </p:cNvPr>
          <p:cNvSpPr txBox="1"/>
          <p:nvPr/>
        </p:nvSpPr>
        <p:spPr>
          <a:xfrm>
            <a:off x="9886146" y="2082238"/>
            <a:ext cx="2209524" cy="1077218"/>
          </a:xfrm>
          <a:prstGeom prst="rect">
            <a:avLst/>
          </a:prstGeom>
          <a:noFill/>
        </p:spPr>
        <p:txBody>
          <a:bodyPr wrap="square" rtlCol="0">
            <a:spAutoFit/>
          </a:bodyPr>
          <a:lstStyle/>
          <a:p>
            <a:r>
              <a:rPr lang="en-US" sz="3200" dirty="0">
                <a:solidFill>
                  <a:srgbClr val="C00000"/>
                </a:solidFill>
              </a:rPr>
              <a:t>Room might change!</a:t>
            </a:r>
          </a:p>
        </p:txBody>
      </p:sp>
    </p:spTree>
    <p:extLst>
      <p:ext uri="{BB962C8B-B14F-4D97-AF65-F5344CB8AC3E}">
        <p14:creationId xmlns:p14="http://schemas.microsoft.com/office/powerpoint/2010/main" val="68589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1" grpId="0"/>
      <p:bldP spid="12" grpId="0"/>
      <p:bldP spid="1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2ADE-C73E-B5F9-8905-655555925AB2}"/>
              </a:ext>
            </a:extLst>
          </p:cNvPr>
          <p:cNvSpPr>
            <a:spLocks noGrp="1"/>
          </p:cNvSpPr>
          <p:nvPr>
            <p:ph type="title"/>
          </p:nvPr>
        </p:nvSpPr>
        <p:spPr/>
        <p:txBody>
          <a:bodyPr/>
          <a:lstStyle/>
          <a:p>
            <a:r>
              <a:rPr lang="en-US" dirty="0"/>
              <a:t>Bootcamp 2</a:t>
            </a:r>
          </a:p>
        </p:txBody>
      </p:sp>
      <p:sp>
        <p:nvSpPr>
          <p:cNvPr id="3" name="Content Placeholder 2">
            <a:extLst>
              <a:ext uri="{FF2B5EF4-FFF2-40B4-BE49-F238E27FC236}">
                <a16:creationId xmlns:a16="http://schemas.microsoft.com/office/drawing/2014/main" id="{309DEC5B-9F4B-1F83-A61D-A8905B087594}"/>
              </a:ext>
            </a:extLst>
          </p:cNvPr>
          <p:cNvSpPr>
            <a:spLocks noGrp="1"/>
          </p:cNvSpPr>
          <p:nvPr>
            <p:ph idx="1"/>
          </p:nvPr>
        </p:nvSpPr>
        <p:spPr/>
        <p:txBody>
          <a:bodyPr/>
          <a:lstStyle/>
          <a:p>
            <a:r>
              <a:rPr lang="en-US" dirty="0"/>
              <a:t>Will do a similar thing on more advanced C++ features</a:t>
            </a:r>
          </a:p>
          <a:p>
            <a:r>
              <a:rPr lang="en-US" dirty="0"/>
              <a:t>Will coincide with release of Project 1</a:t>
            </a:r>
          </a:p>
          <a:p>
            <a:r>
              <a:rPr lang="en-US" dirty="0"/>
              <a:t>Will try and incorporate feedback from Bootcamp 1 / Project 0</a:t>
            </a:r>
          </a:p>
        </p:txBody>
      </p:sp>
    </p:spTree>
    <p:extLst>
      <p:ext uri="{BB962C8B-B14F-4D97-AF65-F5344CB8AC3E}">
        <p14:creationId xmlns:p14="http://schemas.microsoft.com/office/powerpoint/2010/main" val="3043242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C++ Bootcamp</a:t>
            </a:r>
          </a:p>
        </p:txBody>
      </p:sp>
      <p:sp>
        <p:nvSpPr>
          <p:cNvPr id="4" name="Content Placeholder 3">
            <a:extLst>
              <a:ext uri="{FF2B5EF4-FFF2-40B4-BE49-F238E27FC236}">
                <a16:creationId xmlns:a16="http://schemas.microsoft.com/office/drawing/2014/main" id="{AC7F89A2-23A9-1BA5-6DA9-BA0BDF8659ED}"/>
              </a:ext>
            </a:extLst>
          </p:cNvPr>
          <p:cNvSpPr>
            <a:spLocks noGrp="1"/>
          </p:cNvSpPr>
          <p:nvPr>
            <p:ph idx="1"/>
          </p:nvPr>
        </p:nvSpPr>
        <p:spPr>
          <a:xfrm>
            <a:off x="487679" y="964115"/>
            <a:ext cx="11485245" cy="4525963"/>
          </a:xfrm>
        </p:spPr>
        <p:txBody>
          <a:bodyPr>
            <a:normAutofit/>
          </a:bodyPr>
          <a:lstStyle/>
          <a:p>
            <a:r>
              <a:rPr lang="en-US" dirty="0"/>
              <a:t>Need to get up to speed quickly on C++.  Three main approaches</a:t>
            </a:r>
          </a:p>
          <a:p>
            <a:pPr lvl="1"/>
            <a:r>
              <a:rPr lang="en-US" b="1" dirty="0"/>
              <a:t>Reading.</a:t>
            </a:r>
            <a:r>
              <a:rPr lang="en-US" dirty="0"/>
              <a:t>  </a:t>
            </a:r>
            <a:r>
              <a:rPr lang="en-US" dirty="0">
                <a:hlinkClick r:id="rId3"/>
              </a:rPr>
              <a:t>Links on website </a:t>
            </a:r>
            <a:r>
              <a:rPr lang="en-US" dirty="0"/>
              <a:t>to online tutorials, examples, books</a:t>
            </a:r>
          </a:p>
          <a:p>
            <a:pPr lvl="1"/>
            <a:r>
              <a:rPr lang="en-US" b="1" dirty="0"/>
              <a:t>Recitation.</a:t>
            </a:r>
            <a:r>
              <a:rPr lang="en-US" dirty="0"/>
              <a:t>  Instructor-led sessions to go through C++ features, examples, pitfalls.  For students coming from Java / C.</a:t>
            </a:r>
          </a:p>
          <a:p>
            <a:pPr lvl="1"/>
            <a:r>
              <a:rPr lang="en-US" b="1" dirty="0"/>
              <a:t>Writing. </a:t>
            </a:r>
            <a:r>
              <a:rPr lang="en-US" dirty="0"/>
              <a:t>Project 0 will give a tour of C++ and the dev environment for the semester.  Future projects will be harder.</a:t>
            </a:r>
            <a:br>
              <a:rPr lang="en-US" dirty="0"/>
            </a:br>
            <a:endParaRPr lang="en-US" b="1" dirty="0"/>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25</a:t>
            </a:fld>
            <a:endParaRPr lang="en-US" sz="1600" dirty="0"/>
          </a:p>
        </p:txBody>
      </p:sp>
      <p:sp>
        <p:nvSpPr>
          <p:cNvPr id="9" name="Rectangle 8">
            <a:extLst>
              <a:ext uri="{FF2B5EF4-FFF2-40B4-BE49-F238E27FC236}">
                <a16:creationId xmlns:a16="http://schemas.microsoft.com/office/drawing/2014/main" id="{4DE4AD6F-E446-D198-0FFB-8A7C8532F3F6}"/>
              </a:ext>
            </a:extLst>
          </p:cNvPr>
          <p:cNvSpPr/>
          <p:nvPr/>
        </p:nvSpPr>
        <p:spPr>
          <a:xfrm>
            <a:off x="941698" y="2019870"/>
            <a:ext cx="2047164" cy="549056"/>
          </a:xfrm>
          <a:prstGeom prst="rect">
            <a:avLst/>
          </a:prstGeom>
          <a:noFill/>
          <a:ln w="698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F640856-6C03-4987-BA7E-5BCF9570B9B1}"/>
              </a:ext>
            </a:extLst>
          </p:cNvPr>
          <p:cNvSpPr/>
          <p:nvPr/>
        </p:nvSpPr>
        <p:spPr>
          <a:xfrm>
            <a:off x="725609" y="2952568"/>
            <a:ext cx="1838297" cy="549056"/>
          </a:xfrm>
          <a:prstGeom prst="rect">
            <a:avLst/>
          </a:prstGeom>
          <a:noFill/>
          <a:ln w="698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0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9"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Project 0 (P0): Goals</a:t>
            </a:r>
          </a:p>
        </p:txBody>
      </p:sp>
      <p:sp>
        <p:nvSpPr>
          <p:cNvPr id="7" name="Content Placeholder 3">
            <a:extLst>
              <a:ext uri="{FF2B5EF4-FFF2-40B4-BE49-F238E27FC236}">
                <a16:creationId xmlns:a16="http://schemas.microsoft.com/office/drawing/2014/main" id="{5CD05445-704A-47A2-F193-FB401411CB75}"/>
              </a:ext>
            </a:extLst>
          </p:cNvPr>
          <p:cNvSpPr>
            <a:spLocks noGrp="1"/>
          </p:cNvSpPr>
          <p:nvPr>
            <p:ph idx="1"/>
          </p:nvPr>
        </p:nvSpPr>
        <p:spPr/>
        <p:txBody>
          <a:bodyPr>
            <a:normAutofit/>
          </a:bodyPr>
          <a:lstStyle/>
          <a:p>
            <a:pPr marL="457200" lvl="1" indent="-457200">
              <a:lnSpc>
                <a:spcPct val="130000"/>
              </a:lnSpc>
              <a:spcBef>
                <a:spcPts val="0"/>
              </a:spcBef>
              <a:buFont typeface="Arial" panose="020B0604020202020204" pitchFamily="34" charset="0"/>
              <a:buChar char="•"/>
            </a:pPr>
            <a:r>
              <a:rPr lang="en-US" dirty="0"/>
              <a:t>Get you started on C++, so you are not surprised later.</a:t>
            </a:r>
          </a:p>
          <a:p>
            <a:pPr marL="457200" lvl="1" indent="-457200">
              <a:lnSpc>
                <a:spcPct val="130000"/>
              </a:lnSpc>
              <a:spcBef>
                <a:spcPts val="0"/>
              </a:spcBef>
              <a:buFont typeface="Arial" panose="020B0604020202020204" pitchFamily="34" charset="0"/>
              <a:buChar char="•"/>
            </a:pPr>
            <a:r>
              <a:rPr lang="en-US" dirty="0"/>
              <a:t>Get you thinking about algorithms and (a bit) about concurrency. </a:t>
            </a:r>
          </a:p>
          <a:p>
            <a:pPr marL="457200" lvl="1" indent="-457200">
              <a:lnSpc>
                <a:spcPct val="130000"/>
              </a:lnSpc>
              <a:spcBef>
                <a:spcPts val="0"/>
              </a:spcBef>
              <a:buFont typeface="Arial" panose="020B0604020202020204" pitchFamily="34" charset="0"/>
              <a:buChar char="•"/>
            </a:pPr>
            <a:r>
              <a:rPr lang="en-US" dirty="0"/>
              <a:t>P0 is about building a </a:t>
            </a:r>
            <a:r>
              <a:rPr lang="en-US" dirty="0" err="1"/>
              <a:t>HyperLogLog</a:t>
            </a:r>
            <a:r>
              <a:rPr lang="en-US" dirty="0"/>
              <a:t> data structure.</a:t>
            </a:r>
          </a:p>
          <a:p>
            <a:pPr marL="857250" lvl="2" indent="-457200">
              <a:lnSpc>
                <a:spcPct val="130000"/>
              </a:lnSpc>
              <a:spcBef>
                <a:spcPts val="0"/>
              </a:spcBef>
              <a:buFont typeface="Arial" panose="020B0604020202020204" pitchFamily="34" charset="0"/>
              <a:buChar char="•"/>
            </a:pPr>
            <a:r>
              <a:rPr lang="en-US" dirty="0"/>
              <a:t>Probabilistic data structure used for sketching in large-scale a distributed DMBSs</a:t>
            </a:r>
          </a:p>
          <a:p>
            <a:pPr marL="857250" lvl="2" indent="-457200">
              <a:lnSpc>
                <a:spcPct val="130000"/>
              </a:lnSpc>
              <a:spcBef>
                <a:spcPts val="0"/>
              </a:spcBef>
              <a:buFont typeface="Arial" panose="020B0604020202020204" pitchFamily="34" charset="0"/>
              <a:buChar char="•"/>
            </a:pPr>
            <a:r>
              <a:rPr lang="en-US" dirty="0"/>
              <a:t>The data structure is cool, but is not really the point</a:t>
            </a:r>
            <a:endParaRPr lang="en-US" dirty="0">
              <a:hlinkClick r:id="rId3"/>
            </a:endParaRPr>
          </a:p>
          <a:p>
            <a:pPr marL="457200" lvl="1" indent="-457200">
              <a:lnSpc>
                <a:spcPct val="130000"/>
              </a:lnSpc>
              <a:spcBef>
                <a:spcPts val="0"/>
              </a:spcBef>
              <a:buFont typeface="Arial" panose="020B0604020202020204" pitchFamily="34" charset="0"/>
              <a:buChar char="•"/>
            </a:pPr>
            <a:r>
              <a:rPr lang="en-US" dirty="0">
                <a:hlinkClick r:id="rId3"/>
              </a:rPr>
              <a:t>P0 is published</a:t>
            </a:r>
            <a:r>
              <a:rPr lang="en-US" dirty="0"/>
              <a:t>; due 9/3/25 @ 11:59:59. </a:t>
            </a:r>
          </a:p>
          <a:p>
            <a:pPr marL="457200" lvl="1" indent="-457200">
              <a:lnSpc>
                <a:spcPct val="130000"/>
              </a:lnSpc>
              <a:spcBef>
                <a:spcPts val="0"/>
              </a:spcBef>
              <a:buFont typeface="Arial" panose="020B0604020202020204" pitchFamily="34" charset="0"/>
              <a:buChar char="•"/>
            </a:pPr>
            <a:r>
              <a:rPr lang="en-US" b="1" dirty="0"/>
              <a:t>No late days allowed for P0. </a:t>
            </a:r>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26</a:t>
            </a:fld>
            <a:endParaRPr lang="en-US" sz="1600" dirty="0"/>
          </a:p>
        </p:txBody>
      </p:sp>
      <p:sp>
        <p:nvSpPr>
          <p:cNvPr id="9" name="TextBox 8">
            <a:extLst>
              <a:ext uri="{FF2B5EF4-FFF2-40B4-BE49-F238E27FC236}">
                <a16:creationId xmlns:a16="http://schemas.microsoft.com/office/drawing/2014/main" id="{A62C0404-EC4D-4EA8-4E38-41DB8C16595B}"/>
              </a:ext>
            </a:extLst>
          </p:cNvPr>
          <p:cNvSpPr txBox="1"/>
          <p:nvPr/>
        </p:nvSpPr>
        <p:spPr>
          <a:xfrm>
            <a:off x="487680" y="4992570"/>
            <a:ext cx="7037696" cy="995016"/>
          </a:xfrm>
          <a:prstGeom prst="rect">
            <a:avLst/>
          </a:prstGeom>
          <a:noFill/>
        </p:spPr>
        <p:txBody>
          <a:bodyPr wrap="square">
            <a:spAutoFit/>
          </a:bodyPr>
          <a:lstStyle/>
          <a:p>
            <a:r>
              <a:rPr lang="en-US" sz="2933" b="1" dirty="0">
                <a:solidFill>
                  <a:srgbClr val="C00000"/>
                </a:solidFill>
                <a:latin typeface="Crimson Text" panose="02000503000000000000" pitchFamily="2" charset="77"/>
              </a:rPr>
              <a:t>If you have a bad time on this project, you’re </a:t>
            </a:r>
            <a:r>
              <a:rPr lang="en-US" sz="2933" b="1" dirty="0" err="1">
                <a:solidFill>
                  <a:srgbClr val="C00000"/>
                </a:solidFill>
                <a:latin typeface="Crimson Text" panose="02000503000000000000" pitchFamily="2" charset="77"/>
              </a:rPr>
              <a:t>gonna</a:t>
            </a:r>
            <a:r>
              <a:rPr lang="en-US" sz="2933" b="1" dirty="0">
                <a:solidFill>
                  <a:srgbClr val="C00000"/>
                </a:solidFill>
                <a:latin typeface="Crimson Text" panose="02000503000000000000" pitchFamily="2" charset="77"/>
              </a:rPr>
              <a:t> have a bad time in this course</a:t>
            </a:r>
          </a:p>
        </p:txBody>
      </p:sp>
      <p:pic>
        <p:nvPicPr>
          <p:cNvPr id="4098" name="Picture 2" descr="High Quality You're Gonna Have a Bad Time Blank Meme Template">
            <a:extLst>
              <a:ext uri="{FF2B5EF4-FFF2-40B4-BE49-F238E27FC236}">
                <a16:creationId xmlns:a16="http://schemas.microsoft.com/office/drawing/2014/main" id="{91C2E90F-E5C9-71A4-A19B-EB4882C184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399" y="4121622"/>
            <a:ext cx="3688081" cy="247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14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Project 0 (P0): Tips and Tricks</a:t>
            </a:r>
          </a:p>
        </p:txBody>
      </p:sp>
      <p:sp>
        <p:nvSpPr>
          <p:cNvPr id="7" name="Content Placeholder 3">
            <a:extLst>
              <a:ext uri="{FF2B5EF4-FFF2-40B4-BE49-F238E27FC236}">
                <a16:creationId xmlns:a16="http://schemas.microsoft.com/office/drawing/2014/main" id="{5CD05445-704A-47A2-F193-FB401411CB75}"/>
              </a:ext>
            </a:extLst>
          </p:cNvPr>
          <p:cNvSpPr>
            <a:spLocks noGrp="1"/>
          </p:cNvSpPr>
          <p:nvPr>
            <p:ph idx="1"/>
          </p:nvPr>
        </p:nvSpPr>
        <p:spPr>
          <a:xfrm>
            <a:off x="487680" y="964115"/>
            <a:ext cx="10972800" cy="5463981"/>
          </a:xfrm>
        </p:spPr>
        <p:txBody>
          <a:bodyPr>
            <a:normAutofit fontScale="92500" lnSpcReduction="20000"/>
          </a:bodyPr>
          <a:lstStyle/>
          <a:p>
            <a:pPr marL="457200" lvl="1" indent="-457200">
              <a:lnSpc>
                <a:spcPct val="130000"/>
              </a:lnSpc>
              <a:spcBef>
                <a:spcPts val="0"/>
              </a:spcBef>
              <a:buFont typeface="Arial" panose="020B0604020202020204" pitchFamily="34" charset="0"/>
              <a:buChar char="•"/>
            </a:pPr>
            <a:r>
              <a:rPr lang="en-US" dirty="0"/>
              <a:t>Start now so you can get the most out of Bootcamp 1 and be ready when these projects get harder</a:t>
            </a:r>
          </a:p>
          <a:p>
            <a:pPr marL="457200" lvl="1" indent="-457200">
              <a:lnSpc>
                <a:spcPct val="130000"/>
              </a:lnSpc>
              <a:spcBef>
                <a:spcPts val="0"/>
              </a:spcBef>
              <a:buFont typeface="Arial" panose="020B0604020202020204" pitchFamily="34" charset="0"/>
              <a:buChar char="•"/>
            </a:pPr>
            <a:r>
              <a:rPr lang="en-US" dirty="0"/>
              <a:t>Follow instructions on either the P0 page or the </a:t>
            </a:r>
            <a:r>
              <a:rPr lang="en-US" dirty="0" err="1"/>
              <a:t>BusTub</a:t>
            </a:r>
            <a:r>
              <a:rPr lang="en-US" dirty="0"/>
              <a:t> </a:t>
            </a:r>
            <a:r>
              <a:rPr lang="en-US" dirty="0" err="1"/>
              <a:t>github</a:t>
            </a:r>
            <a:r>
              <a:rPr lang="en-US" dirty="0"/>
              <a:t> to set up your dev environment and build </a:t>
            </a:r>
            <a:r>
              <a:rPr lang="en-US" dirty="0" err="1"/>
              <a:t>BusTub</a:t>
            </a:r>
            <a:r>
              <a:rPr lang="en-US" dirty="0"/>
              <a:t>.</a:t>
            </a:r>
          </a:p>
          <a:p>
            <a:pPr marL="857250" lvl="2" indent="-457200">
              <a:lnSpc>
                <a:spcPct val="130000"/>
              </a:lnSpc>
              <a:spcBef>
                <a:spcPts val="0"/>
              </a:spcBef>
              <a:buFont typeface="Arial" panose="020B0604020202020204" pitchFamily="34" charset="0"/>
              <a:buChar char="•"/>
            </a:pPr>
            <a:r>
              <a:rPr lang="en-US" dirty="0"/>
              <a:t>In general, we won’t ask you to mess with the build system (</a:t>
            </a:r>
            <a:r>
              <a:rPr lang="en-US" dirty="0" err="1"/>
              <a:t>cmake</a:t>
            </a:r>
            <a:r>
              <a:rPr lang="en-US" dirty="0"/>
              <a:t>), but you should understand what the different options do</a:t>
            </a:r>
          </a:p>
          <a:p>
            <a:pPr marL="457200" lvl="1" indent="-457200">
              <a:lnSpc>
                <a:spcPct val="130000"/>
              </a:lnSpc>
              <a:spcBef>
                <a:spcPts val="0"/>
              </a:spcBef>
              <a:buFont typeface="Arial" panose="020B0604020202020204" pitchFamily="34" charset="0"/>
              <a:buChar char="•"/>
            </a:pPr>
            <a:r>
              <a:rPr lang="en-US" dirty="0"/>
              <a:t>Learn how to use the </a:t>
            </a:r>
            <a:r>
              <a:rPr lang="en-US" dirty="0" err="1"/>
              <a:t>GTest</a:t>
            </a:r>
            <a:r>
              <a:rPr lang="en-US" dirty="0"/>
              <a:t> testing framework used for testing </a:t>
            </a:r>
            <a:r>
              <a:rPr lang="en-US" dirty="0" err="1"/>
              <a:t>BusTub</a:t>
            </a:r>
            <a:r>
              <a:rPr lang="en-US" dirty="0"/>
              <a:t>.  </a:t>
            </a:r>
            <a:r>
              <a:rPr lang="en-US" b="1" dirty="0"/>
              <a:t>HINT: </a:t>
            </a:r>
            <a:r>
              <a:rPr lang="en-US" dirty="0"/>
              <a:t>You will probably have to run the </a:t>
            </a:r>
            <a:r>
              <a:rPr lang="en-US" dirty="0" err="1">
                <a:solidFill>
                  <a:srgbClr val="C00000"/>
                </a:solidFill>
                <a:latin typeface="Consolas" panose="020B0609020204030204" pitchFamily="49" charset="0"/>
                <a:cs typeface="Consolas" panose="020B0609020204030204" pitchFamily="49" charset="0"/>
              </a:rPr>
              <a:t>hyperloglog_test</a:t>
            </a:r>
            <a:r>
              <a:rPr lang="en-US" dirty="0">
                <a:solidFill>
                  <a:srgbClr val="C00000"/>
                </a:solidFill>
                <a:latin typeface="Consolas" panose="020B0609020204030204" pitchFamily="49" charset="0"/>
                <a:cs typeface="Consolas" panose="020B0609020204030204" pitchFamily="49" charset="0"/>
              </a:rPr>
              <a:t> </a:t>
            </a:r>
            <a:r>
              <a:rPr lang="en-US" dirty="0"/>
              <a:t>suite locally, and look into </a:t>
            </a:r>
            <a:r>
              <a:rPr lang="en-US" dirty="0">
                <a:solidFill>
                  <a:srgbClr val="C00000"/>
                </a:solidFill>
                <a:latin typeface="Consolas" panose="020B0609020204030204" pitchFamily="49" charset="0"/>
                <a:cs typeface="Consolas" panose="020B0609020204030204" pitchFamily="49" charset="0"/>
              </a:rPr>
              <a:t>test/primer/</a:t>
            </a:r>
            <a:r>
              <a:rPr lang="en-US" dirty="0" err="1">
                <a:solidFill>
                  <a:srgbClr val="C00000"/>
                </a:solidFill>
                <a:latin typeface="Consolas" panose="020B0609020204030204" pitchFamily="49" charset="0"/>
                <a:cs typeface="Consolas" panose="020B0609020204030204" pitchFamily="49" charset="0"/>
              </a:rPr>
              <a:t>hyperloglog_test.cpp</a:t>
            </a:r>
            <a:r>
              <a:rPr lang="en-US" dirty="0">
                <a:solidFill>
                  <a:srgbClr val="C00000"/>
                </a:solidFill>
                <a:latin typeface="Consolas" panose="020B0609020204030204" pitchFamily="49" charset="0"/>
                <a:cs typeface="Consolas" panose="020B0609020204030204" pitchFamily="49" charset="0"/>
              </a:rPr>
              <a:t> </a:t>
            </a:r>
            <a:r>
              <a:rPr lang="en-US" dirty="0"/>
              <a:t>to figure out how to pass all tests.</a:t>
            </a:r>
          </a:p>
          <a:p>
            <a:pPr marL="857250" lvl="2" indent="-457200">
              <a:lnSpc>
                <a:spcPct val="130000"/>
              </a:lnSpc>
              <a:spcBef>
                <a:spcPts val="0"/>
              </a:spcBef>
              <a:buFont typeface="Arial" panose="020B0604020202020204" pitchFamily="34" charset="0"/>
              <a:buChar char="•"/>
            </a:pPr>
            <a:r>
              <a:rPr lang="en-US" dirty="0"/>
              <a:t>Future projects might not make all tests visible.  Writing your own tests will become super helpful.</a:t>
            </a:r>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27</a:t>
            </a:fld>
            <a:endParaRPr lang="en-US" sz="1600" dirty="0"/>
          </a:p>
        </p:txBody>
      </p:sp>
    </p:spTree>
    <p:extLst>
      <p:ext uri="{BB962C8B-B14F-4D97-AF65-F5344CB8AC3E}">
        <p14:creationId xmlns:p14="http://schemas.microsoft.com/office/powerpoint/2010/main" val="386532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6B43-2D78-6373-5217-ED7601CA8340}"/>
              </a:ext>
            </a:extLst>
          </p:cNvPr>
          <p:cNvSpPr>
            <a:spLocks noGrp="1"/>
          </p:cNvSpPr>
          <p:nvPr>
            <p:ph type="title"/>
          </p:nvPr>
        </p:nvSpPr>
        <p:spPr>
          <a:xfrm>
            <a:off x="0" y="2743200"/>
            <a:ext cx="12192000" cy="881350"/>
          </a:xfrm>
        </p:spPr>
        <p:txBody>
          <a:bodyPr/>
          <a:lstStyle/>
          <a:p>
            <a:r>
              <a:rPr lang="en-US" dirty="0"/>
              <a:t>&lt;course&gt;</a:t>
            </a:r>
          </a:p>
        </p:txBody>
      </p:sp>
    </p:spTree>
    <p:extLst>
      <p:ext uri="{BB962C8B-B14F-4D97-AF65-F5344CB8AC3E}">
        <p14:creationId xmlns:p14="http://schemas.microsoft.com/office/powerpoint/2010/main" val="53777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4EBE-18C1-9B7F-D1FE-0017698BA018}"/>
              </a:ext>
            </a:extLst>
          </p:cNvPr>
          <p:cNvSpPr>
            <a:spLocks noGrp="1"/>
          </p:cNvSpPr>
          <p:nvPr>
            <p:ph type="title"/>
          </p:nvPr>
        </p:nvSpPr>
        <p:spPr/>
        <p:txBody>
          <a:bodyPr/>
          <a:lstStyle/>
          <a:p>
            <a:r>
              <a:rPr lang="en-US" dirty="0"/>
              <a:t>High-level Problem</a:t>
            </a:r>
          </a:p>
        </p:txBody>
      </p:sp>
      <p:pic>
        <p:nvPicPr>
          <p:cNvPr id="8194" name="Picture 2">
            <a:extLst>
              <a:ext uri="{FF2B5EF4-FFF2-40B4-BE49-F238E27FC236}">
                <a16:creationId xmlns:a16="http://schemas.microsoft.com/office/drawing/2014/main" id="{9C92A016-44F9-0D53-F3E4-DA4DB716B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673" y="945518"/>
            <a:ext cx="9170654" cy="567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73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C2DC9-ED04-44ED-ABB0-446B79CFAAFB}"/>
              </a:ext>
            </a:extLst>
          </p:cNvPr>
          <p:cNvSpPr>
            <a:spLocks noGrp="1"/>
          </p:cNvSpPr>
          <p:nvPr>
            <p:ph type="title"/>
          </p:nvPr>
        </p:nvSpPr>
        <p:spPr/>
        <p:txBody>
          <a:bodyPr/>
          <a:lstStyle/>
          <a:p>
            <a:r>
              <a:rPr lang="en-US" dirty="0"/>
              <a:t>Course Overview</a:t>
            </a:r>
          </a:p>
        </p:txBody>
      </p:sp>
      <p:sp>
        <p:nvSpPr>
          <p:cNvPr id="4" name="Content Placeholder 3">
            <a:extLst>
              <a:ext uri="{FF2B5EF4-FFF2-40B4-BE49-F238E27FC236}">
                <a16:creationId xmlns:a16="http://schemas.microsoft.com/office/drawing/2014/main" id="{04D848B9-76CF-42A0-8E98-3FAE7A311548}"/>
              </a:ext>
            </a:extLst>
          </p:cNvPr>
          <p:cNvSpPr>
            <a:spLocks noGrp="1"/>
          </p:cNvSpPr>
          <p:nvPr>
            <p:ph idx="1"/>
          </p:nvPr>
        </p:nvSpPr>
        <p:spPr/>
        <p:txBody>
          <a:bodyPr/>
          <a:lstStyle/>
          <a:p>
            <a:r>
              <a:rPr lang="en-US" dirty="0"/>
              <a:t>This course is about the design/implementation of database management systems (DBMSs).</a:t>
            </a:r>
          </a:p>
          <a:p>
            <a:endParaRPr lang="en-US" sz="1600" dirty="0"/>
          </a:p>
          <a:p>
            <a:r>
              <a:rPr lang="en-US" dirty="0"/>
              <a:t>This is </a:t>
            </a:r>
            <a:r>
              <a:rPr lang="en-US" b="1" u="sng" dirty="0"/>
              <a:t>not</a:t>
            </a:r>
            <a:r>
              <a:rPr lang="en-US" dirty="0"/>
              <a:t> a course about how to use a DBMS to build applications or how to administer a DBMS.</a:t>
            </a:r>
          </a:p>
          <a:p>
            <a:pPr lvl="1"/>
            <a:r>
              <a:rPr lang="en-US" dirty="0"/>
              <a:t>See SILS, STOR, and more</a:t>
            </a:r>
          </a:p>
          <a:p>
            <a:pPr lvl="1"/>
            <a:r>
              <a:rPr lang="en-US" dirty="0"/>
              <a:t>You all have seen my memo at this point.</a:t>
            </a:r>
          </a:p>
        </p:txBody>
      </p:sp>
      <p:sp>
        <p:nvSpPr>
          <p:cNvPr id="7" name="Slide Number Placeholder 3">
            <a:extLst>
              <a:ext uri="{FF2B5EF4-FFF2-40B4-BE49-F238E27FC236}">
                <a16:creationId xmlns:a16="http://schemas.microsoft.com/office/drawing/2014/main" id="{D7C6CE97-CD41-06D7-18DC-DADA9ABBEF8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3</a:t>
            </a:fld>
            <a:endParaRPr lang="en-US" sz="1600" dirty="0"/>
          </a:p>
        </p:txBody>
      </p:sp>
      <p:pic>
        <p:nvPicPr>
          <p:cNvPr id="3074" name="Picture 2" descr="Image of It was a mission statement.">
            <a:extLst>
              <a:ext uri="{FF2B5EF4-FFF2-40B4-BE49-F238E27FC236}">
                <a16:creationId xmlns:a16="http://schemas.microsoft.com/office/drawing/2014/main" id="{4F6ABA53-557C-3EE0-B5EE-079B98CFB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735" y="4172722"/>
            <a:ext cx="4631140" cy="252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8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F057-95D8-F8EB-BABD-0BB3DEDCFD75}"/>
              </a:ext>
            </a:extLst>
          </p:cNvPr>
          <p:cNvSpPr>
            <a:spLocks noGrp="1"/>
          </p:cNvSpPr>
          <p:nvPr>
            <p:ph type="title"/>
          </p:nvPr>
        </p:nvSpPr>
        <p:spPr/>
        <p:txBody>
          <a:bodyPr/>
          <a:lstStyle/>
          <a:p>
            <a:r>
              <a:rPr lang="en-US" dirty="0"/>
              <a:t>High-level Problem</a:t>
            </a:r>
          </a:p>
        </p:txBody>
      </p:sp>
      <p:pic>
        <p:nvPicPr>
          <p:cNvPr id="9218" name="Picture 2" descr="Scaling of DRAM capacity, bandwidth and latency between 1999 and 2017, normalized to the value in 2017. Data depicted for the most common type of DDRx chip of each year. Reproduced from [203]. Originally presented in [31, 204, 205].">
            <a:extLst>
              <a:ext uri="{FF2B5EF4-FFF2-40B4-BE49-F238E27FC236}">
                <a16:creationId xmlns:a16="http://schemas.microsoft.com/office/drawing/2014/main" id="{EBF33CA3-0DD6-993C-DD32-218BA4397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875" y="1097360"/>
            <a:ext cx="5460666" cy="376485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87822B46-C1E3-13C7-D1D5-0067298BA9A5}"/>
              </a:ext>
            </a:extLst>
          </p:cNvPr>
          <p:cNvGrpSpPr/>
          <p:nvPr/>
        </p:nvGrpSpPr>
        <p:grpSpPr>
          <a:xfrm>
            <a:off x="140496" y="880056"/>
            <a:ext cx="5541238" cy="3983456"/>
            <a:chOff x="6362004" y="1437271"/>
            <a:chExt cx="5541238" cy="3983456"/>
          </a:xfrm>
        </p:grpSpPr>
        <p:pic>
          <p:nvPicPr>
            <p:cNvPr id="5" name="Graphic 4">
              <a:extLst>
                <a:ext uri="{FF2B5EF4-FFF2-40B4-BE49-F238E27FC236}">
                  <a16:creationId xmlns:a16="http://schemas.microsoft.com/office/drawing/2014/main" id="{45AE3E95-C089-3296-EA34-5917CFFC1F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91967" y="1437271"/>
              <a:ext cx="5311275" cy="3983456"/>
            </a:xfrm>
            <a:prstGeom prst="rect">
              <a:avLst/>
            </a:prstGeom>
          </p:spPr>
        </p:pic>
        <p:sp>
          <p:nvSpPr>
            <p:cNvPr id="6" name="TextBox 5">
              <a:extLst>
                <a:ext uri="{FF2B5EF4-FFF2-40B4-BE49-F238E27FC236}">
                  <a16:creationId xmlns:a16="http://schemas.microsoft.com/office/drawing/2014/main" id="{26196214-E306-3493-741B-BA67CAD363B7}"/>
                </a:ext>
              </a:extLst>
            </p:cNvPr>
            <p:cNvSpPr txBox="1"/>
            <p:nvPr/>
          </p:nvSpPr>
          <p:spPr>
            <a:xfrm rot="16200000">
              <a:off x="5813937" y="3244333"/>
              <a:ext cx="1465466" cy="369332"/>
            </a:xfrm>
            <a:prstGeom prst="rect">
              <a:avLst/>
            </a:prstGeom>
            <a:noFill/>
          </p:spPr>
          <p:txBody>
            <a:bodyPr wrap="none" rtlCol="0">
              <a:spAutoFit/>
            </a:bodyPr>
            <a:lstStyle/>
            <a:p>
              <a:r>
                <a:rPr lang="en-US" dirty="0"/>
                <a:t>HDD Capacity</a:t>
              </a:r>
            </a:p>
          </p:txBody>
        </p:sp>
      </p:grpSp>
      <p:sp>
        <p:nvSpPr>
          <p:cNvPr id="8" name="TextBox 7">
            <a:extLst>
              <a:ext uri="{FF2B5EF4-FFF2-40B4-BE49-F238E27FC236}">
                <a16:creationId xmlns:a16="http://schemas.microsoft.com/office/drawing/2014/main" id="{17C9009C-E2B3-BC14-F24B-9D8840FC74E1}"/>
              </a:ext>
            </a:extLst>
          </p:cNvPr>
          <p:cNvSpPr txBox="1"/>
          <p:nvPr/>
        </p:nvSpPr>
        <p:spPr>
          <a:xfrm>
            <a:off x="1158239" y="4862217"/>
            <a:ext cx="11146193" cy="1569660"/>
          </a:xfrm>
          <a:prstGeom prst="rect">
            <a:avLst/>
          </a:prstGeom>
          <a:noFill/>
        </p:spPr>
        <p:txBody>
          <a:bodyPr wrap="none" rtlCol="0">
            <a:spAutoFit/>
          </a:bodyPr>
          <a:lstStyle/>
          <a:p>
            <a:r>
              <a:rPr lang="en-US" sz="3200" dirty="0"/>
              <a:t>Memory/storage have grown</a:t>
            </a:r>
          </a:p>
          <a:p>
            <a:r>
              <a:rPr lang="en-US" sz="3200" dirty="0"/>
              <a:t>Storage capacity = ~100x DRAM remains common</a:t>
            </a:r>
          </a:p>
          <a:p>
            <a:r>
              <a:rPr lang="en-US" sz="3200" dirty="0"/>
              <a:t>Today: 10’s – 100’s GB DRAM : 1’s -10’s TB of SSD/HDD per server</a:t>
            </a:r>
          </a:p>
        </p:txBody>
      </p:sp>
    </p:spTree>
    <p:extLst>
      <p:ext uri="{BB962C8B-B14F-4D97-AF65-F5344CB8AC3E}">
        <p14:creationId xmlns:p14="http://schemas.microsoft.com/office/powerpoint/2010/main" val="353470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860B-85F5-412A-9967-3F6C35D6D751}"/>
              </a:ext>
            </a:extLst>
          </p:cNvPr>
          <p:cNvSpPr>
            <a:spLocks noGrp="1"/>
          </p:cNvSpPr>
          <p:nvPr>
            <p:ph type="title"/>
          </p:nvPr>
        </p:nvSpPr>
        <p:spPr/>
        <p:txBody>
          <a:bodyPr/>
          <a:lstStyle/>
          <a:p>
            <a:pPr algn="ctr"/>
            <a:r>
              <a:rPr lang="en-US" sz="4400" dirty="0">
                <a:latin typeface="Crimson Text" panose="02000503000000000000" pitchFamily="2" charset="0"/>
              </a:rPr>
              <a:t>Latency Numbers Every Programmer Should Know</a:t>
            </a:r>
          </a:p>
        </p:txBody>
      </p:sp>
      <p:graphicFrame>
        <p:nvGraphicFramePr>
          <p:cNvPr id="4" name="Table 3">
            <a:extLst>
              <a:ext uri="{FF2B5EF4-FFF2-40B4-BE49-F238E27FC236}">
                <a16:creationId xmlns:a16="http://schemas.microsoft.com/office/drawing/2014/main" id="{E389AEE5-7AA7-4E19-B36A-5446E549222B}"/>
              </a:ext>
            </a:extLst>
          </p:cNvPr>
          <p:cNvGraphicFramePr>
            <a:graphicFrameLocks noGrp="1"/>
          </p:cNvGraphicFramePr>
          <p:nvPr/>
        </p:nvGraphicFramePr>
        <p:xfrm>
          <a:off x="3074395" y="2006602"/>
          <a:ext cx="5852160" cy="4145281"/>
        </p:xfrm>
        <a:graphic>
          <a:graphicData uri="http://schemas.openxmlformats.org/drawingml/2006/table">
            <a:tbl>
              <a:tblPr firstRow="1" bandRow="1">
                <a:tableStyleId>{2D5ABB26-0587-4C30-8999-92F81FD0307C}</a:tableStyleId>
              </a:tblPr>
              <a:tblGrid>
                <a:gridCol w="3050027">
                  <a:extLst>
                    <a:ext uri="{9D8B030D-6E8A-4147-A177-3AD203B41FA5}">
                      <a16:colId xmlns:a16="http://schemas.microsoft.com/office/drawing/2014/main" val="3577304506"/>
                    </a:ext>
                  </a:extLst>
                </a:gridCol>
                <a:gridCol w="2802133">
                  <a:extLst>
                    <a:ext uri="{9D8B030D-6E8A-4147-A177-3AD203B41FA5}">
                      <a16:colId xmlns:a16="http://schemas.microsoft.com/office/drawing/2014/main" val="3606947816"/>
                    </a:ext>
                  </a:extLst>
                </a:gridCol>
              </a:tblGrid>
              <a:tr h="592183">
                <a:tc>
                  <a:txBody>
                    <a:bodyPr/>
                    <a:lstStyle/>
                    <a:p>
                      <a:pPr lvl="0" algn="r"/>
                      <a:r>
                        <a:rPr lang="en-US" sz="2700" b="1" dirty="0">
                          <a:solidFill>
                            <a:srgbClr val="C30037"/>
                          </a:solidFill>
                          <a:latin typeface="+mn-lt"/>
                        </a:rPr>
                        <a:t>1 ns</a:t>
                      </a:r>
                    </a:p>
                  </a:txBody>
                  <a:tcPr marL="0" marR="1219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L1 Cache Ref</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1"/>
                  </a:ext>
                </a:extLst>
              </a:tr>
              <a:tr h="592183">
                <a:tc>
                  <a:txBody>
                    <a:bodyPr/>
                    <a:lstStyle/>
                    <a:p>
                      <a:pPr lvl="0" algn="r"/>
                      <a:r>
                        <a:rPr lang="en-US" sz="2700" b="1" dirty="0">
                          <a:solidFill>
                            <a:srgbClr val="C30037"/>
                          </a:solidFill>
                          <a:latin typeface="+mn-lt"/>
                        </a:rPr>
                        <a:t>4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L2 Cache Ref</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2"/>
                  </a:ext>
                </a:extLst>
              </a:tr>
              <a:tr h="592183">
                <a:tc>
                  <a:txBody>
                    <a:bodyPr/>
                    <a:lstStyle/>
                    <a:p>
                      <a:pPr lvl="0" algn="r"/>
                      <a:r>
                        <a:rPr lang="en-US" sz="2700" b="1" dirty="0">
                          <a:solidFill>
                            <a:srgbClr val="C30037"/>
                          </a:solidFill>
                          <a:latin typeface="+mn-lt"/>
                        </a:rPr>
                        <a:t>100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DRAM</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2054045550"/>
                  </a:ext>
                </a:extLst>
              </a:tr>
              <a:tr h="592183">
                <a:tc>
                  <a:txBody>
                    <a:bodyPr/>
                    <a:lstStyle/>
                    <a:p>
                      <a:pPr lvl="0" algn="r"/>
                      <a:r>
                        <a:rPr lang="en-US" sz="2700" b="1" dirty="0">
                          <a:solidFill>
                            <a:srgbClr val="C30037"/>
                          </a:solidFill>
                          <a:latin typeface="+mn-lt"/>
                        </a:rPr>
                        <a:t>16,000</a:t>
                      </a:r>
                      <a:r>
                        <a:rPr lang="en-US" sz="2700" b="1" baseline="30000" dirty="0">
                          <a:solidFill>
                            <a:srgbClr val="C30037"/>
                          </a:solidFill>
                          <a:latin typeface="+mn-lt"/>
                        </a:rPr>
                        <a:t> </a:t>
                      </a:r>
                      <a:r>
                        <a:rPr lang="en-US" sz="2700" b="1" baseline="0" dirty="0">
                          <a:solidFill>
                            <a:srgbClr val="C30037"/>
                          </a:solidFill>
                          <a:latin typeface="+mn-lt"/>
                        </a:rPr>
                        <a:t>ns</a:t>
                      </a:r>
                      <a:endParaRPr lang="en-US" sz="2700" b="1" baseline="30000" dirty="0">
                        <a:solidFill>
                          <a:srgbClr val="C30037"/>
                        </a:solidFill>
                        <a:latin typeface="+mn-lt"/>
                      </a:endParaRP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SSD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3"/>
                  </a:ext>
                </a:extLst>
              </a:tr>
              <a:tr h="592183">
                <a:tc>
                  <a:txBody>
                    <a:bodyPr/>
                    <a:lstStyle/>
                    <a:p>
                      <a:pPr lvl="0" algn="r"/>
                      <a:r>
                        <a:rPr lang="en-US" sz="2700" b="1" dirty="0">
                          <a:solidFill>
                            <a:srgbClr val="C30037"/>
                          </a:solidFill>
                          <a:latin typeface="+mn-lt"/>
                        </a:rPr>
                        <a:t>2</a:t>
                      </a:r>
                      <a:r>
                        <a:rPr lang="en-US" sz="2700" b="1" baseline="0" dirty="0">
                          <a:solidFill>
                            <a:srgbClr val="C30037"/>
                          </a:solidFill>
                          <a:latin typeface="+mn-lt"/>
                        </a:rPr>
                        <a:t>,000,000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HDD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3445743322"/>
                  </a:ext>
                </a:extLst>
              </a:tr>
              <a:tr h="592183">
                <a:tc>
                  <a:txBody>
                    <a:bodyPr/>
                    <a:lstStyle/>
                    <a:p>
                      <a:pPr lvl="0" algn="r"/>
                      <a:r>
                        <a:rPr lang="en-US" sz="2700" b="1" dirty="0">
                          <a:solidFill>
                            <a:srgbClr val="C30037"/>
                          </a:solidFill>
                          <a:latin typeface="+mn-lt"/>
                        </a:rPr>
                        <a:t>~50,000,000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Network Storage</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49878179"/>
                  </a:ext>
                </a:extLst>
              </a:tr>
              <a:tr h="592183">
                <a:tc>
                  <a:txBody>
                    <a:bodyPr/>
                    <a:lstStyle/>
                    <a:p>
                      <a:pPr lvl="0" algn="r"/>
                      <a:r>
                        <a:rPr lang="en-US" sz="2700" b="1" baseline="0" dirty="0">
                          <a:solidFill>
                            <a:srgbClr val="C30037"/>
                          </a:solidFill>
                          <a:latin typeface="+mn-lt"/>
                        </a:rPr>
                        <a:t>1,000,000,000 ns</a:t>
                      </a:r>
                    </a:p>
                  </a:txBody>
                  <a:tcPr marL="0" marR="121920" marT="0"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Tape Archives</a:t>
                      </a:r>
                    </a:p>
                  </a:txBody>
                  <a:tcPr marL="0" marR="0" marT="0" marB="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136046997"/>
                  </a:ext>
                </a:extLst>
              </a:tr>
            </a:tbl>
          </a:graphicData>
        </a:graphic>
      </p:graphicFrame>
      <p:grpSp>
        <p:nvGrpSpPr>
          <p:cNvPr id="27" name="Group 26">
            <a:extLst>
              <a:ext uri="{FF2B5EF4-FFF2-40B4-BE49-F238E27FC236}">
                <a16:creationId xmlns:a16="http://schemas.microsoft.com/office/drawing/2014/main" id="{419F0616-A7F7-4863-B458-4A8A97A42BDB}"/>
              </a:ext>
            </a:extLst>
          </p:cNvPr>
          <p:cNvGrpSpPr/>
          <p:nvPr/>
        </p:nvGrpSpPr>
        <p:grpSpPr>
          <a:xfrm>
            <a:off x="7213601" y="2100125"/>
            <a:ext cx="1434597" cy="487680"/>
            <a:chOff x="5017635" y="1130166"/>
            <a:chExt cx="1075948" cy="365760"/>
          </a:xfrm>
        </p:grpSpPr>
        <p:sp>
          <p:nvSpPr>
            <p:cNvPr id="5" name="Right Arrow 6">
              <a:extLst>
                <a:ext uri="{FF2B5EF4-FFF2-40B4-BE49-F238E27FC236}">
                  <a16:creationId xmlns:a16="http://schemas.microsoft.com/office/drawing/2014/main" id="{2422D162-0866-45E0-AEEC-7DACD940D821}"/>
                </a:ext>
              </a:extLst>
            </p:cNvPr>
            <p:cNvSpPr>
              <a:spLocks noChangeAspect="1" noChangeArrowheads="1"/>
            </p:cNvSpPr>
            <p:nvPr/>
          </p:nvSpPr>
          <p:spPr bwMode="auto">
            <a:xfrm rot="10800000">
              <a:off x="5017635" y="11301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6" name="TextBox 5">
              <a:extLst>
                <a:ext uri="{FF2B5EF4-FFF2-40B4-BE49-F238E27FC236}">
                  <a16:creationId xmlns:a16="http://schemas.microsoft.com/office/drawing/2014/main" id="{C85E530A-F06F-4A42-9C9F-DA0728CD206E}"/>
                </a:ext>
              </a:extLst>
            </p:cNvPr>
            <p:cNvSpPr txBox="1"/>
            <p:nvPr/>
          </p:nvSpPr>
          <p:spPr>
            <a:xfrm>
              <a:off x="5461198" y="1163453"/>
              <a:ext cx="632385" cy="302824"/>
            </a:xfrm>
            <a:prstGeom prst="rect">
              <a:avLst/>
            </a:prstGeom>
            <a:noFill/>
          </p:spPr>
          <p:txBody>
            <a:bodyPr wrap="none" lIns="0" tIns="0" rIns="0" bIns="0" rtlCol="0">
              <a:spAutoFit/>
            </a:bodyPr>
            <a:lstStyle/>
            <a:p>
              <a:pPr>
                <a:lnSpc>
                  <a:spcPct val="80000"/>
                </a:lnSpc>
              </a:pPr>
              <a:r>
                <a:rPr lang="en-US" sz="3200" b="1" dirty="0">
                  <a:solidFill>
                    <a:srgbClr val="C30037"/>
                  </a:solidFill>
                </a:rPr>
                <a:t>1 sec</a:t>
              </a:r>
            </a:p>
          </p:txBody>
        </p:sp>
      </p:grpSp>
      <p:grpSp>
        <p:nvGrpSpPr>
          <p:cNvPr id="31" name="Group 30">
            <a:extLst>
              <a:ext uri="{FF2B5EF4-FFF2-40B4-BE49-F238E27FC236}">
                <a16:creationId xmlns:a16="http://schemas.microsoft.com/office/drawing/2014/main" id="{78D8D2A3-10BA-422A-81BA-9388F1C96845}"/>
              </a:ext>
            </a:extLst>
          </p:cNvPr>
          <p:cNvGrpSpPr/>
          <p:nvPr/>
        </p:nvGrpSpPr>
        <p:grpSpPr>
          <a:xfrm>
            <a:off x="7213601" y="2690796"/>
            <a:ext cx="1434597" cy="487680"/>
            <a:chOff x="5017635" y="1625466"/>
            <a:chExt cx="1075948" cy="365760"/>
          </a:xfrm>
        </p:grpSpPr>
        <p:sp>
          <p:nvSpPr>
            <p:cNvPr id="7" name="Right Arrow 6">
              <a:extLst>
                <a:ext uri="{FF2B5EF4-FFF2-40B4-BE49-F238E27FC236}">
                  <a16:creationId xmlns:a16="http://schemas.microsoft.com/office/drawing/2014/main" id="{E8B476E2-59B8-44CA-8C1C-41F1959797EC}"/>
                </a:ext>
              </a:extLst>
            </p:cNvPr>
            <p:cNvSpPr>
              <a:spLocks noChangeAspect="1" noChangeArrowheads="1"/>
            </p:cNvSpPr>
            <p:nvPr/>
          </p:nvSpPr>
          <p:spPr bwMode="auto">
            <a:xfrm rot="10800000">
              <a:off x="5017635" y="16254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3" name="TextBox 12">
              <a:extLst>
                <a:ext uri="{FF2B5EF4-FFF2-40B4-BE49-F238E27FC236}">
                  <a16:creationId xmlns:a16="http://schemas.microsoft.com/office/drawing/2014/main" id="{6CE616A9-30EF-4AA0-AA8D-FB770360C316}"/>
                </a:ext>
              </a:extLst>
            </p:cNvPr>
            <p:cNvSpPr txBox="1"/>
            <p:nvPr/>
          </p:nvSpPr>
          <p:spPr>
            <a:xfrm>
              <a:off x="5461198" y="1658753"/>
              <a:ext cx="632385" cy="302824"/>
            </a:xfrm>
            <a:prstGeom prst="rect">
              <a:avLst/>
            </a:prstGeom>
            <a:noFill/>
          </p:spPr>
          <p:txBody>
            <a:bodyPr wrap="none" lIns="0" tIns="0" rIns="0" bIns="0" rtlCol="0">
              <a:spAutoFit/>
            </a:bodyPr>
            <a:lstStyle/>
            <a:p>
              <a:pPr>
                <a:lnSpc>
                  <a:spcPct val="80000"/>
                </a:lnSpc>
              </a:pPr>
              <a:r>
                <a:rPr lang="en-US" sz="3200" b="1" dirty="0">
                  <a:solidFill>
                    <a:srgbClr val="C30037"/>
                  </a:solidFill>
                </a:rPr>
                <a:t>4 sec</a:t>
              </a:r>
            </a:p>
          </p:txBody>
        </p:sp>
      </p:grpSp>
      <p:grpSp>
        <p:nvGrpSpPr>
          <p:cNvPr id="32" name="Group 31">
            <a:extLst>
              <a:ext uri="{FF2B5EF4-FFF2-40B4-BE49-F238E27FC236}">
                <a16:creationId xmlns:a16="http://schemas.microsoft.com/office/drawing/2014/main" id="{D75AA149-EE93-4DE0-BEA2-B503DBC1B796}"/>
              </a:ext>
            </a:extLst>
          </p:cNvPr>
          <p:cNvGrpSpPr/>
          <p:nvPr/>
        </p:nvGrpSpPr>
        <p:grpSpPr>
          <a:xfrm>
            <a:off x="7213600" y="3281470"/>
            <a:ext cx="1851377" cy="487680"/>
            <a:chOff x="5017635" y="2120766"/>
            <a:chExt cx="1388533" cy="365760"/>
          </a:xfrm>
        </p:grpSpPr>
        <p:sp>
          <p:nvSpPr>
            <p:cNvPr id="8" name="Right Arrow 6">
              <a:extLst>
                <a:ext uri="{FF2B5EF4-FFF2-40B4-BE49-F238E27FC236}">
                  <a16:creationId xmlns:a16="http://schemas.microsoft.com/office/drawing/2014/main" id="{E6C22689-3C46-48BB-9E82-AE9D0D74A90E}"/>
                </a:ext>
              </a:extLst>
            </p:cNvPr>
            <p:cNvSpPr>
              <a:spLocks noChangeAspect="1" noChangeArrowheads="1"/>
            </p:cNvSpPr>
            <p:nvPr/>
          </p:nvSpPr>
          <p:spPr bwMode="auto">
            <a:xfrm rot="10800000">
              <a:off x="5017635" y="21207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14" name="TextBox 13">
              <a:extLst>
                <a:ext uri="{FF2B5EF4-FFF2-40B4-BE49-F238E27FC236}">
                  <a16:creationId xmlns:a16="http://schemas.microsoft.com/office/drawing/2014/main" id="{C7271B34-9875-4A91-9443-CD2AA0C3EFC4}"/>
                </a:ext>
              </a:extLst>
            </p:cNvPr>
            <p:cNvSpPr txBox="1"/>
            <p:nvPr/>
          </p:nvSpPr>
          <p:spPr>
            <a:xfrm>
              <a:off x="5461198" y="2154054"/>
              <a:ext cx="944970" cy="302824"/>
            </a:xfrm>
            <a:prstGeom prst="rect">
              <a:avLst/>
            </a:prstGeom>
            <a:noFill/>
          </p:spPr>
          <p:txBody>
            <a:bodyPr wrap="none" lIns="0" tIns="0" rIns="0" bIns="0" rtlCol="0">
              <a:spAutoFit/>
            </a:bodyPr>
            <a:lstStyle/>
            <a:p>
              <a:pPr>
                <a:lnSpc>
                  <a:spcPct val="80000"/>
                </a:lnSpc>
              </a:pPr>
              <a:r>
                <a:rPr lang="en-US" sz="3200" b="1" dirty="0">
                  <a:solidFill>
                    <a:srgbClr val="C30037"/>
                  </a:solidFill>
                </a:rPr>
                <a:t>100 sec</a:t>
              </a:r>
            </a:p>
          </p:txBody>
        </p:sp>
      </p:grpSp>
      <p:grpSp>
        <p:nvGrpSpPr>
          <p:cNvPr id="33" name="Group 32">
            <a:extLst>
              <a:ext uri="{FF2B5EF4-FFF2-40B4-BE49-F238E27FC236}">
                <a16:creationId xmlns:a16="http://schemas.microsoft.com/office/drawing/2014/main" id="{2167A76B-89B9-4983-B56C-F690C553A789}"/>
              </a:ext>
            </a:extLst>
          </p:cNvPr>
          <p:cNvGrpSpPr/>
          <p:nvPr/>
        </p:nvGrpSpPr>
        <p:grpSpPr>
          <a:xfrm>
            <a:off x="7213599" y="3872140"/>
            <a:ext cx="2174992" cy="487680"/>
            <a:chOff x="5017635" y="2616066"/>
            <a:chExt cx="1631244" cy="365760"/>
          </a:xfrm>
        </p:grpSpPr>
        <p:sp>
          <p:nvSpPr>
            <p:cNvPr id="9" name="Right Arrow 6">
              <a:extLst>
                <a:ext uri="{FF2B5EF4-FFF2-40B4-BE49-F238E27FC236}">
                  <a16:creationId xmlns:a16="http://schemas.microsoft.com/office/drawing/2014/main" id="{5D89B1E3-69F5-48CC-BF3A-D87BC2B4548B}"/>
                </a:ext>
              </a:extLst>
            </p:cNvPr>
            <p:cNvSpPr>
              <a:spLocks noChangeAspect="1" noChangeArrowheads="1"/>
            </p:cNvSpPr>
            <p:nvPr/>
          </p:nvSpPr>
          <p:spPr bwMode="auto">
            <a:xfrm rot="10800000">
              <a:off x="5017635" y="26160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5" name="TextBox 14">
              <a:extLst>
                <a:ext uri="{FF2B5EF4-FFF2-40B4-BE49-F238E27FC236}">
                  <a16:creationId xmlns:a16="http://schemas.microsoft.com/office/drawing/2014/main" id="{3EBD7AAD-7A01-469B-A4AC-3F1C66FA7C36}"/>
                </a:ext>
              </a:extLst>
            </p:cNvPr>
            <p:cNvSpPr txBox="1"/>
            <p:nvPr/>
          </p:nvSpPr>
          <p:spPr>
            <a:xfrm>
              <a:off x="5461198" y="2649354"/>
              <a:ext cx="1187681" cy="302824"/>
            </a:xfrm>
            <a:prstGeom prst="rect">
              <a:avLst/>
            </a:prstGeom>
            <a:noFill/>
          </p:spPr>
          <p:txBody>
            <a:bodyPr wrap="none" lIns="0" tIns="0" rIns="0" bIns="0" rtlCol="0">
              <a:spAutoFit/>
            </a:bodyPr>
            <a:lstStyle/>
            <a:p>
              <a:pPr>
                <a:lnSpc>
                  <a:spcPct val="80000"/>
                </a:lnSpc>
              </a:pPr>
              <a:r>
                <a:rPr lang="en-US" sz="3200" b="1" dirty="0">
                  <a:solidFill>
                    <a:srgbClr val="C30037"/>
                  </a:solidFill>
                </a:rPr>
                <a:t>4.4 hours</a:t>
              </a:r>
            </a:p>
          </p:txBody>
        </p:sp>
      </p:grpSp>
      <p:grpSp>
        <p:nvGrpSpPr>
          <p:cNvPr id="34" name="Group 33">
            <a:extLst>
              <a:ext uri="{FF2B5EF4-FFF2-40B4-BE49-F238E27FC236}">
                <a16:creationId xmlns:a16="http://schemas.microsoft.com/office/drawing/2014/main" id="{0818B1A4-F4BA-46BC-BC94-8D7862126C97}"/>
              </a:ext>
            </a:extLst>
          </p:cNvPr>
          <p:cNvGrpSpPr/>
          <p:nvPr/>
        </p:nvGrpSpPr>
        <p:grpSpPr>
          <a:xfrm>
            <a:off x="7213601" y="4462811"/>
            <a:ext cx="2283996" cy="487680"/>
            <a:chOff x="5017635" y="3111366"/>
            <a:chExt cx="1712997" cy="365760"/>
          </a:xfrm>
        </p:grpSpPr>
        <p:sp>
          <p:nvSpPr>
            <p:cNvPr id="10" name="Right Arrow 6">
              <a:extLst>
                <a:ext uri="{FF2B5EF4-FFF2-40B4-BE49-F238E27FC236}">
                  <a16:creationId xmlns:a16="http://schemas.microsoft.com/office/drawing/2014/main" id="{A0A00A4F-2E9E-4C55-89DE-CA0FE3BF40A8}"/>
                </a:ext>
              </a:extLst>
            </p:cNvPr>
            <p:cNvSpPr>
              <a:spLocks noChangeAspect="1" noChangeArrowheads="1"/>
            </p:cNvSpPr>
            <p:nvPr/>
          </p:nvSpPr>
          <p:spPr bwMode="auto">
            <a:xfrm rot="10800000">
              <a:off x="5017635" y="31113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16" name="TextBox 15">
              <a:extLst>
                <a:ext uri="{FF2B5EF4-FFF2-40B4-BE49-F238E27FC236}">
                  <a16:creationId xmlns:a16="http://schemas.microsoft.com/office/drawing/2014/main" id="{949C6D04-16B6-4FC2-8DFD-464ADFC227AC}"/>
                </a:ext>
              </a:extLst>
            </p:cNvPr>
            <p:cNvSpPr txBox="1"/>
            <p:nvPr/>
          </p:nvSpPr>
          <p:spPr>
            <a:xfrm>
              <a:off x="5461198" y="3144654"/>
              <a:ext cx="1269434" cy="302824"/>
            </a:xfrm>
            <a:prstGeom prst="rect">
              <a:avLst/>
            </a:prstGeom>
            <a:noFill/>
          </p:spPr>
          <p:txBody>
            <a:bodyPr wrap="none" lIns="0" tIns="0" rIns="0" bIns="0" rtlCol="0">
              <a:spAutoFit/>
            </a:bodyPr>
            <a:lstStyle/>
            <a:p>
              <a:pPr>
                <a:lnSpc>
                  <a:spcPct val="80000"/>
                </a:lnSpc>
              </a:pPr>
              <a:r>
                <a:rPr lang="en-US" sz="3200" b="1" dirty="0">
                  <a:solidFill>
                    <a:srgbClr val="C30037"/>
                  </a:solidFill>
                </a:rPr>
                <a:t>3.3 weeks</a:t>
              </a:r>
            </a:p>
          </p:txBody>
        </p:sp>
      </p:grpSp>
      <p:grpSp>
        <p:nvGrpSpPr>
          <p:cNvPr id="35" name="Group 34">
            <a:extLst>
              <a:ext uri="{FF2B5EF4-FFF2-40B4-BE49-F238E27FC236}">
                <a16:creationId xmlns:a16="http://schemas.microsoft.com/office/drawing/2014/main" id="{42A332E1-B2C1-4A8D-B1A2-BB98E7A9B8A5}"/>
              </a:ext>
            </a:extLst>
          </p:cNvPr>
          <p:cNvGrpSpPr/>
          <p:nvPr/>
        </p:nvGrpSpPr>
        <p:grpSpPr>
          <a:xfrm>
            <a:off x="7213599" y="5053483"/>
            <a:ext cx="2112666" cy="487680"/>
            <a:chOff x="5017636" y="3606666"/>
            <a:chExt cx="1584500" cy="365760"/>
          </a:xfrm>
        </p:grpSpPr>
        <p:sp>
          <p:nvSpPr>
            <p:cNvPr id="11" name="Right Arrow 6">
              <a:extLst>
                <a:ext uri="{FF2B5EF4-FFF2-40B4-BE49-F238E27FC236}">
                  <a16:creationId xmlns:a16="http://schemas.microsoft.com/office/drawing/2014/main" id="{4C046FB0-AA36-413A-BF02-4A18CFB12105}"/>
                </a:ext>
              </a:extLst>
            </p:cNvPr>
            <p:cNvSpPr>
              <a:spLocks noChangeAspect="1" noChangeArrowheads="1"/>
            </p:cNvSpPr>
            <p:nvPr/>
          </p:nvSpPr>
          <p:spPr bwMode="auto">
            <a:xfrm rot="10800000">
              <a:off x="5017636" y="36066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7" name="TextBox 16">
              <a:extLst>
                <a:ext uri="{FF2B5EF4-FFF2-40B4-BE49-F238E27FC236}">
                  <a16:creationId xmlns:a16="http://schemas.microsoft.com/office/drawing/2014/main" id="{4DBAD7E6-5CCE-43C6-A855-81ED05649EF6}"/>
                </a:ext>
              </a:extLst>
            </p:cNvPr>
            <p:cNvSpPr txBox="1"/>
            <p:nvPr/>
          </p:nvSpPr>
          <p:spPr>
            <a:xfrm>
              <a:off x="5461198" y="3639954"/>
              <a:ext cx="1140938" cy="302824"/>
            </a:xfrm>
            <a:prstGeom prst="rect">
              <a:avLst/>
            </a:prstGeom>
            <a:noFill/>
          </p:spPr>
          <p:txBody>
            <a:bodyPr wrap="none" lIns="0" tIns="0" rIns="0" bIns="0" rtlCol="0">
              <a:spAutoFit/>
            </a:bodyPr>
            <a:lstStyle/>
            <a:p>
              <a:pPr>
                <a:lnSpc>
                  <a:spcPct val="80000"/>
                </a:lnSpc>
              </a:pPr>
              <a:r>
                <a:rPr lang="en-US" sz="3200" b="1" dirty="0">
                  <a:solidFill>
                    <a:srgbClr val="C30037"/>
                  </a:solidFill>
                </a:rPr>
                <a:t>1.5 years</a:t>
              </a:r>
            </a:p>
          </p:txBody>
        </p:sp>
      </p:grpSp>
      <p:grpSp>
        <p:nvGrpSpPr>
          <p:cNvPr id="36" name="Group 35">
            <a:extLst>
              <a:ext uri="{FF2B5EF4-FFF2-40B4-BE49-F238E27FC236}">
                <a16:creationId xmlns:a16="http://schemas.microsoft.com/office/drawing/2014/main" id="{13BC0089-B6AF-4BD9-A21C-E016E4AF6B58}"/>
              </a:ext>
            </a:extLst>
          </p:cNvPr>
          <p:cNvGrpSpPr/>
          <p:nvPr/>
        </p:nvGrpSpPr>
        <p:grpSpPr>
          <a:xfrm>
            <a:off x="7213600" y="5644151"/>
            <a:ext cx="2321057" cy="487680"/>
            <a:chOff x="5017636" y="4101965"/>
            <a:chExt cx="1740793" cy="365760"/>
          </a:xfrm>
        </p:grpSpPr>
        <p:sp>
          <p:nvSpPr>
            <p:cNvPr id="12" name="Right Arrow 6">
              <a:extLst>
                <a:ext uri="{FF2B5EF4-FFF2-40B4-BE49-F238E27FC236}">
                  <a16:creationId xmlns:a16="http://schemas.microsoft.com/office/drawing/2014/main" id="{8630B439-7619-496F-AC81-5EC3F2DC2B50}"/>
                </a:ext>
              </a:extLst>
            </p:cNvPr>
            <p:cNvSpPr>
              <a:spLocks noChangeAspect="1" noChangeArrowheads="1"/>
            </p:cNvSpPr>
            <p:nvPr/>
          </p:nvSpPr>
          <p:spPr bwMode="auto">
            <a:xfrm rot="10800000">
              <a:off x="5017636" y="4101965"/>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8" name="TextBox 17">
              <a:extLst>
                <a:ext uri="{FF2B5EF4-FFF2-40B4-BE49-F238E27FC236}">
                  <a16:creationId xmlns:a16="http://schemas.microsoft.com/office/drawing/2014/main" id="{3BDF269F-D39E-4F9A-B548-A51E96B3E3B6}"/>
                </a:ext>
              </a:extLst>
            </p:cNvPr>
            <p:cNvSpPr txBox="1"/>
            <p:nvPr/>
          </p:nvSpPr>
          <p:spPr>
            <a:xfrm>
              <a:off x="5461198" y="4135253"/>
              <a:ext cx="1297231" cy="302824"/>
            </a:xfrm>
            <a:prstGeom prst="rect">
              <a:avLst/>
            </a:prstGeom>
            <a:noFill/>
          </p:spPr>
          <p:txBody>
            <a:bodyPr wrap="none" lIns="0" tIns="0" rIns="0" bIns="0" rtlCol="0">
              <a:spAutoFit/>
            </a:bodyPr>
            <a:lstStyle/>
            <a:p>
              <a:pPr>
                <a:lnSpc>
                  <a:spcPct val="80000"/>
                </a:lnSpc>
              </a:pPr>
              <a:r>
                <a:rPr lang="en-US" sz="3200" b="1" dirty="0">
                  <a:solidFill>
                    <a:srgbClr val="C30037"/>
                  </a:solidFill>
                </a:rPr>
                <a:t>31.7 years</a:t>
              </a:r>
            </a:p>
          </p:txBody>
        </p:sp>
      </p:grpSp>
      <p:sp>
        <p:nvSpPr>
          <p:cNvPr id="20" name="TextBox 19">
            <a:extLst>
              <a:ext uri="{FF2B5EF4-FFF2-40B4-BE49-F238E27FC236}">
                <a16:creationId xmlns:a16="http://schemas.microsoft.com/office/drawing/2014/main" id="{2ECD80B6-7844-27DF-5202-8E65AF59A4D3}"/>
              </a:ext>
            </a:extLst>
          </p:cNvPr>
          <p:cNvSpPr txBox="1"/>
          <p:nvPr/>
        </p:nvSpPr>
        <p:spPr>
          <a:xfrm>
            <a:off x="10665236" y="6406595"/>
            <a:ext cx="1526764" cy="451342"/>
          </a:xfrm>
          <a:prstGeom prst="rect">
            <a:avLst/>
          </a:prstGeom>
          <a:noFill/>
        </p:spPr>
        <p:txBody>
          <a:bodyPr wrap="none" lIns="0" tIns="0" rIns="97536" bIns="243840" rtlCol="0">
            <a:spAutoFit/>
          </a:bodyPr>
          <a:lstStyle>
            <a:defPPr>
              <a:defRPr lang="en-US"/>
            </a:defPPr>
            <a:lvl1pPr lvl="0">
              <a:defRPr kumimoji="0" sz="1000" b="0" i="0" u="none" strike="noStrike" cap="none" spc="0" normalizeH="0" baseline="0">
                <a:ln>
                  <a:noFill/>
                </a:ln>
                <a:solidFill>
                  <a:prstClr val="black">
                    <a:lumMod val="75000"/>
                    <a:lumOff val="25000"/>
                  </a:prstClr>
                </a:solidFill>
                <a:effectLst/>
                <a:uLnTx/>
                <a:uFillTx/>
                <a:latin typeface="Museo Sans 300" panose="02000000000000000000" pitchFamily="50" charset="0"/>
              </a:defRPr>
            </a:lvl1pPr>
          </a:lstStyle>
          <a:p>
            <a:pPr algn="r"/>
            <a:r>
              <a:rPr lang="en-US" sz="1333" dirty="0">
                <a:latin typeface="Lato" panose="020F0502020204030203" pitchFamily="34" charset="0"/>
              </a:rPr>
              <a:t>Source: </a:t>
            </a:r>
            <a:r>
              <a:rPr lang="en-US" sz="1333" dirty="0">
                <a:latin typeface="Lato" panose="020F0502020204030203" pitchFamily="34" charset="0"/>
                <a:hlinkClick r:id="rId3"/>
              </a:rPr>
              <a:t>Colin Scott</a:t>
            </a:r>
            <a:endParaRPr lang="en-US" sz="1333" dirty="0">
              <a:latin typeface="Lato" panose="020F0502020204030203" pitchFamily="34" charset="0"/>
            </a:endParaRPr>
          </a:p>
        </p:txBody>
      </p:sp>
      <p:sp>
        <p:nvSpPr>
          <p:cNvPr id="21" name="Slide Number Placeholder 3" descr=" 5">
            <a:extLst>
              <a:ext uri="{FF2B5EF4-FFF2-40B4-BE49-F238E27FC236}">
                <a16:creationId xmlns:a16="http://schemas.microsoft.com/office/drawing/2014/main" id="{801EB65A-0424-61DE-09A6-77ECD9FEF324}"/>
              </a:ext>
            </a:extLst>
          </p:cNvPr>
          <p:cNvSpPr txBox="1">
            <a:spLocks/>
          </p:cNvSpPr>
          <p:nvPr/>
        </p:nvSpPr>
        <p:spPr>
          <a:xfrm>
            <a:off x="11704320" y="0"/>
            <a:ext cx="487680" cy="365125"/>
          </a:xfrm>
          <a:prstGeom prst="rect">
            <a:avLst/>
          </a:prstGeom>
          <a:solidFill>
            <a:schemeClr val="bg1">
              <a:lumMod val="50000"/>
            </a:schemeClr>
          </a:solidFill>
        </p:spPr>
        <p:txBody>
          <a:bodyPr vert="horz" wrap="square" lIns="0" tIns="60960" rIns="60960" bIns="6096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97DD1AB5-42BA-4E8A-BFEE-435884E16AAB}" type="slidenum">
              <a:rPr lang="en-US" sz="1600">
                <a:solidFill>
                  <a:prstClr val="white">
                    <a:lumMod val="95000"/>
                  </a:prstClr>
                </a:solidFill>
              </a:rPr>
              <a:pPr defTabSz="1219170">
                <a:defRPr/>
              </a:pPr>
              <a:t>31</a:t>
            </a:fld>
            <a:endParaRPr lang="en-US" sz="1600" dirty="0">
              <a:solidFill>
                <a:prstClr val="white">
                  <a:lumMod val="95000"/>
                </a:prstClr>
              </a:solidFill>
            </a:endParaRPr>
          </a:p>
        </p:txBody>
      </p:sp>
      <p:sp>
        <p:nvSpPr>
          <p:cNvPr id="3" name="TextBox 2">
            <a:extLst>
              <a:ext uri="{FF2B5EF4-FFF2-40B4-BE49-F238E27FC236}">
                <a16:creationId xmlns:a16="http://schemas.microsoft.com/office/drawing/2014/main" id="{D9546068-B17D-A8C5-62AA-781F5588B700}"/>
              </a:ext>
            </a:extLst>
          </p:cNvPr>
          <p:cNvSpPr txBox="1"/>
          <p:nvPr/>
        </p:nvSpPr>
        <p:spPr>
          <a:xfrm>
            <a:off x="2208172" y="936636"/>
            <a:ext cx="7775655" cy="584775"/>
          </a:xfrm>
          <a:prstGeom prst="rect">
            <a:avLst/>
          </a:prstGeom>
          <a:noFill/>
        </p:spPr>
        <p:txBody>
          <a:bodyPr wrap="none" rtlCol="0">
            <a:spAutoFit/>
          </a:bodyPr>
          <a:lstStyle/>
          <a:p>
            <a:r>
              <a:rPr lang="en-US" sz="3200" dirty="0"/>
              <a:t>Or: the whole story of COMP 421 in one table</a:t>
            </a:r>
          </a:p>
        </p:txBody>
      </p:sp>
    </p:spTree>
    <p:extLst>
      <p:ext uri="{BB962C8B-B14F-4D97-AF65-F5344CB8AC3E}">
        <p14:creationId xmlns:p14="http://schemas.microsoft.com/office/powerpoint/2010/main" val="238002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3.88889E-6 -3.08642E-6 L -0.125 -3.08642E-6 " pathEditMode="relative" rAng="0" ptsTypes="AA">
                                      <p:cBhvr>
                                        <p:cTn id="14" dur="500" fill="hold"/>
                                        <p:tgtEl>
                                          <p:spTgt spid="4"/>
                                        </p:tgtEl>
                                        <p:attrNameLst>
                                          <p:attrName>ppt_x</p:attrName>
                                          <p:attrName>ppt_y</p:attrName>
                                        </p:attrNameLst>
                                      </p:cBhvr>
                                      <p:rCtr x="-6250" y="0"/>
                                    </p:animMotion>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250"/>
                                        <p:tgtEl>
                                          <p:spTgt spid="27"/>
                                        </p:tgtEl>
                                      </p:cBhvr>
                                    </p:animEffect>
                                  </p:childTnLst>
                                </p:cTn>
                              </p:par>
                            </p:childTnLst>
                          </p:cTn>
                        </p:par>
                        <p:par>
                          <p:cTn id="19" fill="hold">
                            <p:stCondLst>
                              <p:cond delay="750"/>
                            </p:stCondLst>
                            <p:childTnLst>
                              <p:par>
                                <p:cTn id="20" presetID="10"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50"/>
                                        <p:tgtEl>
                                          <p:spTgt spid="31"/>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250"/>
                                        <p:tgtEl>
                                          <p:spTgt spid="32"/>
                                        </p:tgtEl>
                                      </p:cBhvr>
                                    </p:animEffect>
                                  </p:childTnLst>
                                </p:cTn>
                              </p:par>
                            </p:childTnLst>
                          </p:cTn>
                        </p:par>
                        <p:par>
                          <p:cTn id="27" fill="hold">
                            <p:stCondLst>
                              <p:cond delay="125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250"/>
                                        <p:tgtEl>
                                          <p:spTgt spid="33"/>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250"/>
                                        <p:tgtEl>
                                          <p:spTgt spid="34"/>
                                        </p:tgtEl>
                                      </p:cBhvr>
                                    </p:animEffect>
                                  </p:childTnLst>
                                </p:cTn>
                              </p:par>
                            </p:childTnLst>
                          </p:cTn>
                        </p:par>
                        <p:par>
                          <p:cTn id="35" fill="hold">
                            <p:stCondLst>
                              <p:cond delay="1750"/>
                            </p:stCondLst>
                            <p:childTnLst>
                              <p:par>
                                <p:cTn id="36" presetID="10" presetClass="entr" presetSubtype="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250"/>
                                        <p:tgtEl>
                                          <p:spTgt spid="35"/>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860B-85F5-412A-9967-3F6C35D6D751}"/>
              </a:ext>
            </a:extLst>
          </p:cNvPr>
          <p:cNvSpPr>
            <a:spLocks noGrp="1"/>
          </p:cNvSpPr>
          <p:nvPr>
            <p:ph type="title"/>
          </p:nvPr>
        </p:nvSpPr>
        <p:spPr>
          <a:xfrm>
            <a:off x="0" y="-17916"/>
            <a:ext cx="12192000" cy="881350"/>
          </a:xfrm>
        </p:spPr>
        <p:txBody>
          <a:bodyPr/>
          <a:lstStyle/>
          <a:p>
            <a:r>
              <a:rPr lang="en-US" dirty="0">
                <a:latin typeface="Crimson Text" panose="02000503000000000000" pitchFamily="2" charset="0"/>
              </a:rPr>
              <a:t>Latency Numbers Every Programmer Should Know</a:t>
            </a:r>
            <a:endParaRPr lang="en-US" dirty="0"/>
          </a:p>
        </p:txBody>
      </p:sp>
      <p:graphicFrame>
        <p:nvGraphicFramePr>
          <p:cNvPr id="4" name="Table 3">
            <a:extLst>
              <a:ext uri="{FF2B5EF4-FFF2-40B4-BE49-F238E27FC236}">
                <a16:creationId xmlns:a16="http://schemas.microsoft.com/office/drawing/2014/main" id="{E389AEE5-7AA7-4E19-B36A-5446E549222B}"/>
              </a:ext>
            </a:extLst>
          </p:cNvPr>
          <p:cNvGraphicFramePr>
            <a:graphicFrameLocks noGrp="1"/>
          </p:cNvGraphicFramePr>
          <p:nvPr>
            <p:extLst>
              <p:ext uri="{D42A27DB-BD31-4B8C-83A1-F6EECF244321}">
                <p14:modId xmlns:p14="http://schemas.microsoft.com/office/powerpoint/2010/main" val="3662628134"/>
              </p:ext>
            </p:extLst>
          </p:nvPr>
        </p:nvGraphicFramePr>
        <p:xfrm>
          <a:off x="1559923" y="2006602"/>
          <a:ext cx="5852160" cy="4145281"/>
        </p:xfrm>
        <a:graphic>
          <a:graphicData uri="http://schemas.openxmlformats.org/drawingml/2006/table">
            <a:tbl>
              <a:tblPr firstRow="1" bandRow="1">
                <a:tableStyleId>{2D5ABB26-0587-4C30-8999-92F81FD0307C}</a:tableStyleId>
              </a:tblPr>
              <a:tblGrid>
                <a:gridCol w="3050027">
                  <a:extLst>
                    <a:ext uri="{9D8B030D-6E8A-4147-A177-3AD203B41FA5}">
                      <a16:colId xmlns:a16="http://schemas.microsoft.com/office/drawing/2014/main" val="3577304506"/>
                    </a:ext>
                  </a:extLst>
                </a:gridCol>
                <a:gridCol w="2802133">
                  <a:extLst>
                    <a:ext uri="{9D8B030D-6E8A-4147-A177-3AD203B41FA5}">
                      <a16:colId xmlns:a16="http://schemas.microsoft.com/office/drawing/2014/main" val="3606947816"/>
                    </a:ext>
                  </a:extLst>
                </a:gridCol>
              </a:tblGrid>
              <a:tr h="592183">
                <a:tc>
                  <a:txBody>
                    <a:bodyPr/>
                    <a:lstStyle/>
                    <a:p>
                      <a:pPr lvl="0" algn="r"/>
                      <a:r>
                        <a:rPr lang="en-US" sz="2700" b="1" dirty="0">
                          <a:solidFill>
                            <a:srgbClr val="C30037"/>
                          </a:solidFill>
                          <a:latin typeface="+mn-lt"/>
                        </a:rPr>
                        <a:t>1 ns</a:t>
                      </a:r>
                    </a:p>
                  </a:txBody>
                  <a:tcPr marL="0" marR="1219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L1 Cache Ref</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1"/>
                  </a:ext>
                </a:extLst>
              </a:tr>
              <a:tr h="592183">
                <a:tc>
                  <a:txBody>
                    <a:bodyPr/>
                    <a:lstStyle/>
                    <a:p>
                      <a:pPr lvl="0" algn="r"/>
                      <a:r>
                        <a:rPr lang="en-US" sz="2700" b="1" dirty="0">
                          <a:solidFill>
                            <a:srgbClr val="C30037"/>
                          </a:solidFill>
                          <a:latin typeface="+mn-lt"/>
                        </a:rPr>
                        <a:t>4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L2 Cache Ref</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2"/>
                  </a:ext>
                </a:extLst>
              </a:tr>
              <a:tr h="592183">
                <a:tc>
                  <a:txBody>
                    <a:bodyPr/>
                    <a:lstStyle/>
                    <a:p>
                      <a:pPr lvl="0" algn="r"/>
                      <a:r>
                        <a:rPr lang="en-US" sz="2700" b="1" dirty="0">
                          <a:solidFill>
                            <a:srgbClr val="C30037"/>
                          </a:solidFill>
                          <a:latin typeface="+mn-lt"/>
                        </a:rPr>
                        <a:t>100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DRAM</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2054045550"/>
                  </a:ext>
                </a:extLst>
              </a:tr>
              <a:tr h="592183">
                <a:tc>
                  <a:txBody>
                    <a:bodyPr/>
                    <a:lstStyle/>
                    <a:p>
                      <a:pPr lvl="0" algn="r"/>
                      <a:r>
                        <a:rPr lang="en-US" sz="2700" b="1" dirty="0">
                          <a:solidFill>
                            <a:srgbClr val="C30037"/>
                          </a:solidFill>
                          <a:latin typeface="+mn-lt"/>
                        </a:rPr>
                        <a:t>16,000</a:t>
                      </a:r>
                      <a:r>
                        <a:rPr lang="en-US" sz="2700" b="1" baseline="30000" dirty="0">
                          <a:solidFill>
                            <a:srgbClr val="C30037"/>
                          </a:solidFill>
                          <a:latin typeface="+mn-lt"/>
                        </a:rPr>
                        <a:t> </a:t>
                      </a:r>
                      <a:r>
                        <a:rPr lang="en-US" sz="2700" b="1" baseline="0" dirty="0">
                          <a:solidFill>
                            <a:srgbClr val="C30037"/>
                          </a:solidFill>
                          <a:latin typeface="+mn-lt"/>
                        </a:rPr>
                        <a:t>ns</a:t>
                      </a:r>
                      <a:endParaRPr lang="en-US" sz="2700" b="1" baseline="30000" dirty="0">
                        <a:solidFill>
                          <a:srgbClr val="C30037"/>
                        </a:solidFill>
                        <a:latin typeface="+mn-lt"/>
                      </a:endParaRP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SSD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3"/>
                  </a:ext>
                </a:extLst>
              </a:tr>
              <a:tr h="592183">
                <a:tc>
                  <a:txBody>
                    <a:bodyPr/>
                    <a:lstStyle/>
                    <a:p>
                      <a:pPr lvl="0" algn="r"/>
                      <a:r>
                        <a:rPr lang="en-US" sz="2700" b="1" dirty="0">
                          <a:solidFill>
                            <a:srgbClr val="C30037"/>
                          </a:solidFill>
                          <a:latin typeface="+mn-lt"/>
                        </a:rPr>
                        <a:t>2</a:t>
                      </a:r>
                      <a:r>
                        <a:rPr lang="en-US" sz="2700" b="1" baseline="0" dirty="0">
                          <a:solidFill>
                            <a:srgbClr val="C30037"/>
                          </a:solidFill>
                          <a:latin typeface="+mn-lt"/>
                        </a:rPr>
                        <a:t>,000,000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HDD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3445743322"/>
                  </a:ext>
                </a:extLst>
              </a:tr>
              <a:tr h="592183">
                <a:tc>
                  <a:txBody>
                    <a:bodyPr/>
                    <a:lstStyle/>
                    <a:p>
                      <a:pPr lvl="0" algn="r"/>
                      <a:r>
                        <a:rPr lang="en-US" sz="2700" b="1" dirty="0">
                          <a:solidFill>
                            <a:srgbClr val="C30037"/>
                          </a:solidFill>
                          <a:latin typeface="+mn-lt"/>
                        </a:rPr>
                        <a:t>~50,000,000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Network Storage</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49878179"/>
                  </a:ext>
                </a:extLst>
              </a:tr>
              <a:tr h="592183">
                <a:tc>
                  <a:txBody>
                    <a:bodyPr/>
                    <a:lstStyle/>
                    <a:p>
                      <a:pPr lvl="0" algn="r"/>
                      <a:r>
                        <a:rPr lang="en-US" sz="2700" b="1" baseline="0" dirty="0">
                          <a:solidFill>
                            <a:srgbClr val="C30037"/>
                          </a:solidFill>
                          <a:latin typeface="+mn-lt"/>
                        </a:rPr>
                        <a:t>1,000,000,000 ns</a:t>
                      </a:r>
                    </a:p>
                  </a:txBody>
                  <a:tcPr marL="0" marR="121920" marT="0"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Tape Archives</a:t>
                      </a:r>
                    </a:p>
                  </a:txBody>
                  <a:tcPr marL="0" marR="0" marT="0" marB="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136046997"/>
                  </a:ext>
                </a:extLst>
              </a:tr>
            </a:tbl>
          </a:graphicData>
        </a:graphic>
      </p:graphicFrame>
      <p:sp>
        <p:nvSpPr>
          <p:cNvPr id="20" name="TextBox 19">
            <a:extLst>
              <a:ext uri="{FF2B5EF4-FFF2-40B4-BE49-F238E27FC236}">
                <a16:creationId xmlns:a16="http://schemas.microsoft.com/office/drawing/2014/main" id="{2ECD80B6-7844-27DF-5202-8E65AF59A4D3}"/>
              </a:ext>
            </a:extLst>
          </p:cNvPr>
          <p:cNvSpPr txBox="1"/>
          <p:nvPr/>
        </p:nvSpPr>
        <p:spPr>
          <a:xfrm>
            <a:off x="10665236" y="6406595"/>
            <a:ext cx="1526764" cy="451342"/>
          </a:xfrm>
          <a:prstGeom prst="rect">
            <a:avLst/>
          </a:prstGeom>
          <a:noFill/>
        </p:spPr>
        <p:txBody>
          <a:bodyPr wrap="none" lIns="0" tIns="0" rIns="97536" bIns="243840" rtlCol="0">
            <a:spAutoFit/>
          </a:bodyPr>
          <a:lstStyle>
            <a:defPPr>
              <a:defRPr lang="en-US"/>
            </a:defPPr>
            <a:lvl1pPr lvl="0">
              <a:defRPr kumimoji="0" sz="1000" b="0" i="0" u="none" strike="noStrike" cap="none" spc="0" normalizeH="0" baseline="0">
                <a:ln>
                  <a:noFill/>
                </a:ln>
                <a:solidFill>
                  <a:prstClr val="black">
                    <a:lumMod val="75000"/>
                    <a:lumOff val="25000"/>
                  </a:prstClr>
                </a:solidFill>
                <a:effectLst/>
                <a:uLnTx/>
                <a:uFillTx/>
                <a:latin typeface="Museo Sans 300" panose="02000000000000000000" pitchFamily="50" charset="0"/>
              </a:defRPr>
            </a:lvl1pPr>
          </a:lstStyle>
          <a:p>
            <a:pPr algn="r"/>
            <a:r>
              <a:rPr lang="en-US" sz="1333" dirty="0">
                <a:latin typeface="Lato" panose="020F0502020204030203" pitchFamily="34" charset="0"/>
              </a:rPr>
              <a:t>Source: </a:t>
            </a:r>
            <a:r>
              <a:rPr lang="en-US" sz="1333" dirty="0">
                <a:latin typeface="Lato" panose="020F0502020204030203" pitchFamily="34" charset="0"/>
                <a:hlinkClick r:id="rId3"/>
              </a:rPr>
              <a:t>Colin Scott</a:t>
            </a:r>
            <a:endParaRPr lang="en-US" sz="1333" dirty="0">
              <a:latin typeface="Lato" panose="020F0502020204030203" pitchFamily="34" charset="0"/>
            </a:endParaRPr>
          </a:p>
        </p:txBody>
      </p:sp>
      <p:sp>
        <p:nvSpPr>
          <p:cNvPr id="21" name="Slide Number Placeholder 3" descr=" 5">
            <a:extLst>
              <a:ext uri="{FF2B5EF4-FFF2-40B4-BE49-F238E27FC236}">
                <a16:creationId xmlns:a16="http://schemas.microsoft.com/office/drawing/2014/main" id="{801EB65A-0424-61DE-09A6-77ECD9FEF324}"/>
              </a:ext>
            </a:extLst>
          </p:cNvPr>
          <p:cNvSpPr txBox="1">
            <a:spLocks/>
          </p:cNvSpPr>
          <p:nvPr/>
        </p:nvSpPr>
        <p:spPr>
          <a:xfrm>
            <a:off x="11704320" y="0"/>
            <a:ext cx="487680" cy="365125"/>
          </a:xfrm>
          <a:prstGeom prst="rect">
            <a:avLst/>
          </a:prstGeom>
          <a:solidFill>
            <a:schemeClr val="bg1">
              <a:lumMod val="50000"/>
            </a:schemeClr>
          </a:solidFill>
        </p:spPr>
        <p:txBody>
          <a:bodyPr vert="horz" wrap="square" lIns="0" tIns="60960" rIns="60960" bIns="6096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97DD1AB5-42BA-4E8A-BFEE-435884E16AAB}" type="slidenum">
              <a:rPr lang="en-US" sz="1600">
                <a:solidFill>
                  <a:prstClr val="white">
                    <a:lumMod val="95000"/>
                  </a:prstClr>
                </a:solidFill>
              </a:rPr>
              <a:pPr defTabSz="1219170">
                <a:defRPr/>
              </a:pPr>
              <a:t>32</a:t>
            </a:fld>
            <a:endParaRPr lang="en-US" sz="1600" dirty="0">
              <a:solidFill>
                <a:prstClr val="white">
                  <a:lumMod val="95000"/>
                </a:prstClr>
              </a:solidFill>
            </a:endParaRPr>
          </a:p>
        </p:txBody>
      </p:sp>
      <p:cxnSp>
        <p:nvCxnSpPr>
          <p:cNvPr id="22" name="Straight Connector 21">
            <a:extLst>
              <a:ext uri="{FF2B5EF4-FFF2-40B4-BE49-F238E27FC236}">
                <a16:creationId xmlns:a16="http://schemas.microsoft.com/office/drawing/2014/main" id="{D2DDBE03-DB5A-B10E-341C-2233C7405E16}"/>
              </a:ext>
            </a:extLst>
          </p:cNvPr>
          <p:cNvCxnSpPr>
            <a:cxnSpLocks/>
          </p:cNvCxnSpPr>
          <p:nvPr/>
        </p:nvCxnSpPr>
        <p:spPr>
          <a:xfrm>
            <a:off x="1559923" y="3714750"/>
            <a:ext cx="10632077"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68313BF-B2D2-69C7-5B7A-B6E493F30706}"/>
              </a:ext>
            </a:extLst>
          </p:cNvPr>
          <p:cNvCxnSpPr>
            <a:cxnSpLocks/>
          </p:cNvCxnSpPr>
          <p:nvPr/>
        </p:nvCxnSpPr>
        <p:spPr>
          <a:xfrm>
            <a:off x="1559923" y="4967288"/>
            <a:ext cx="1063207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81F3F199-D0D2-E6AE-967C-6FCFE94B9FC8}"/>
              </a:ext>
            </a:extLst>
          </p:cNvPr>
          <p:cNvSpPr txBox="1"/>
          <p:nvPr/>
        </p:nvSpPr>
        <p:spPr>
          <a:xfrm>
            <a:off x="9230420" y="2622973"/>
            <a:ext cx="1434816" cy="584775"/>
          </a:xfrm>
          <a:prstGeom prst="rect">
            <a:avLst/>
          </a:prstGeom>
          <a:noFill/>
        </p:spPr>
        <p:txBody>
          <a:bodyPr wrap="none" rtlCol="0">
            <a:spAutoFit/>
          </a:bodyPr>
          <a:lstStyle/>
          <a:p>
            <a:r>
              <a:rPr lang="en-US" sz="3200" dirty="0"/>
              <a:t>Volatile</a:t>
            </a:r>
          </a:p>
        </p:txBody>
      </p:sp>
      <p:sp>
        <p:nvSpPr>
          <p:cNvPr id="28" name="TextBox 27">
            <a:extLst>
              <a:ext uri="{FF2B5EF4-FFF2-40B4-BE49-F238E27FC236}">
                <a16:creationId xmlns:a16="http://schemas.microsoft.com/office/drawing/2014/main" id="{0FD469C6-3CA7-2F76-8CDD-AF89211C1BCC}"/>
              </a:ext>
            </a:extLst>
          </p:cNvPr>
          <p:cNvSpPr txBox="1"/>
          <p:nvPr/>
        </p:nvSpPr>
        <p:spPr>
          <a:xfrm>
            <a:off x="7767516" y="4014532"/>
            <a:ext cx="4325287" cy="584775"/>
          </a:xfrm>
          <a:prstGeom prst="rect">
            <a:avLst/>
          </a:prstGeom>
          <a:noFill/>
        </p:spPr>
        <p:txBody>
          <a:bodyPr wrap="none" rtlCol="0">
            <a:spAutoFit/>
          </a:bodyPr>
          <a:lstStyle/>
          <a:p>
            <a:r>
              <a:rPr lang="en-US" sz="3200" dirty="0"/>
              <a:t>Non-volatile, single node</a:t>
            </a:r>
          </a:p>
        </p:txBody>
      </p:sp>
      <p:sp>
        <p:nvSpPr>
          <p:cNvPr id="29" name="TextBox 28">
            <a:extLst>
              <a:ext uri="{FF2B5EF4-FFF2-40B4-BE49-F238E27FC236}">
                <a16:creationId xmlns:a16="http://schemas.microsoft.com/office/drawing/2014/main" id="{7D0B0DE3-D37B-FB56-AC00-2E96A2EAFA59}"/>
              </a:ext>
            </a:extLst>
          </p:cNvPr>
          <p:cNvSpPr txBox="1"/>
          <p:nvPr/>
        </p:nvSpPr>
        <p:spPr>
          <a:xfrm>
            <a:off x="8018000" y="5276439"/>
            <a:ext cx="3824317" cy="584775"/>
          </a:xfrm>
          <a:prstGeom prst="rect">
            <a:avLst/>
          </a:prstGeom>
          <a:noFill/>
        </p:spPr>
        <p:txBody>
          <a:bodyPr wrap="none" rtlCol="0">
            <a:spAutoFit/>
          </a:bodyPr>
          <a:lstStyle/>
          <a:p>
            <a:r>
              <a:rPr lang="en-US" sz="3200" dirty="0"/>
              <a:t>Non-volatile, off-node</a:t>
            </a:r>
          </a:p>
        </p:txBody>
      </p:sp>
    </p:spTree>
    <p:extLst>
      <p:ext uri="{BB962C8B-B14F-4D97-AF65-F5344CB8AC3E}">
        <p14:creationId xmlns:p14="http://schemas.microsoft.com/office/powerpoint/2010/main" val="375394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6405-22D1-D01C-6247-78F3F64099F5}"/>
              </a:ext>
            </a:extLst>
          </p:cNvPr>
          <p:cNvSpPr>
            <a:spLocks noGrp="1"/>
          </p:cNvSpPr>
          <p:nvPr>
            <p:ph type="title"/>
          </p:nvPr>
        </p:nvSpPr>
        <p:spPr/>
        <p:txBody>
          <a:bodyPr/>
          <a:lstStyle/>
          <a:p>
            <a:r>
              <a:rPr lang="en-US" dirty="0"/>
              <a:t>The Database Dilemma</a:t>
            </a:r>
          </a:p>
        </p:txBody>
      </p:sp>
      <p:sp>
        <p:nvSpPr>
          <p:cNvPr id="4" name="Content Placeholder 3">
            <a:extLst>
              <a:ext uri="{FF2B5EF4-FFF2-40B4-BE49-F238E27FC236}">
                <a16:creationId xmlns:a16="http://schemas.microsoft.com/office/drawing/2014/main" id="{66589A21-31A9-A317-479E-8519E8B01087}"/>
              </a:ext>
            </a:extLst>
          </p:cNvPr>
          <p:cNvSpPr txBox="1">
            <a:spLocks/>
          </p:cNvSpPr>
          <p:nvPr/>
        </p:nvSpPr>
        <p:spPr>
          <a:xfrm>
            <a:off x="487680" y="964115"/>
            <a:ext cx="10972800" cy="546398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a:lnSpc>
                <a:spcPct val="130000"/>
              </a:lnSpc>
              <a:spcBef>
                <a:spcPts val="0"/>
              </a:spcBef>
              <a:buFont typeface="Arial" panose="020B0604020202020204" pitchFamily="34" charset="0"/>
              <a:buChar char="•"/>
            </a:pPr>
            <a:r>
              <a:rPr lang="en-US" dirty="0"/>
              <a:t>Want persistent storage and durable updates (storage), but also fast, complex data processing (memory)</a:t>
            </a:r>
          </a:p>
        </p:txBody>
      </p:sp>
    </p:spTree>
    <p:extLst>
      <p:ext uri="{BB962C8B-B14F-4D97-AF65-F5344CB8AC3E}">
        <p14:creationId xmlns:p14="http://schemas.microsoft.com/office/powerpoint/2010/main" val="254646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860B-85F5-412A-9967-3F6C35D6D751}"/>
              </a:ext>
            </a:extLst>
          </p:cNvPr>
          <p:cNvSpPr>
            <a:spLocks noGrp="1"/>
          </p:cNvSpPr>
          <p:nvPr>
            <p:ph type="title"/>
          </p:nvPr>
        </p:nvSpPr>
        <p:spPr>
          <a:xfrm>
            <a:off x="0" y="-17916"/>
            <a:ext cx="12192000" cy="881350"/>
          </a:xfrm>
        </p:spPr>
        <p:txBody>
          <a:bodyPr/>
          <a:lstStyle/>
          <a:p>
            <a:r>
              <a:rPr lang="en-US" dirty="0">
                <a:latin typeface="Crimson Text" panose="02000503000000000000" pitchFamily="2" charset="0"/>
              </a:rPr>
              <a:t>Latency Numbers Every Programmer Should Know</a:t>
            </a:r>
            <a:endParaRPr lang="en-US" dirty="0"/>
          </a:p>
        </p:txBody>
      </p:sp>
      <p:graphicFrame>
        <p:nvGraphicFramePr>
          <p:cNvPr id="4" name="Table 3">
            <a:extLst>
              <a:ext uri="{FF2B5EF4-FFF2-40B4-BE49-F238E27FC236}">
                <a16:creationId xmlns:a16="http://schemas.microsoft.com/office/drawing/2014/main" id="{E389AEE5-7AA7-4E19-B36A-5446E549222B}"/>
              </a:ext>
            </a:extLst>
          </p:cNvPr>
          <p:cNvGraphicFramePr>
            <a:graphicFrameLocks noGrp="1"/>
          </p:cNvGraphicFramePr>
          <p:nvPr/>
        </p:nvGraphicFramePr>
        <p:xfrm>
          <a:off x="1559923" y="2006602"/>
          <a:ext cx="5852160" cy="4145281"/>
        </p:xfrm>
        <a:graphic>
          <a:graphicData uri="http://schemas.openxmlformats.org/drawingml/2006/table">
            <a:tbl>
              <a:tblPr firstRow="1" bandRow="1">
                <a:tableStyleId>{2D5ABB26-0587-4C30-8999-92F81FD0307C}</a:tableStyleId>
              </a:tblPr>
              <a:tblGrid>
                <a:gridCol w="3050027">
                  <a:extLst>
                    <a:ext uri="{9D8B030D-6E8A-4147-A177-3AD203B41FA5}">
                      <a16:colId xmlns:a16="http://schemas.microsoft.com/office/drawing/2014/main" val="3577304506"/>
                    </a:ext>
                  </a:extLst>
                </a:gridCol>
                <a:gridCol w="2802133">
                  <a:extLst>
                    <a:ext uri="{9D8B030D-6E8A-4147-A177-3AD203B41FA5}">
                      <a16:colId xmlns:a16="http://schemas.microsoft.com/office/drawing/2014/main" val="3606947816"/>
                    </a:ext>
                  </a:extLst>
                </a:gridCol>
              </a:tblGrid>
              <a:tr h="592183">
                <a:tc>
                  <a:txBody>
                    <a:bodyPr/>
                    <a:lstStyle/>
                    <a:p>
                      <a:pPr lvl="0" algn="r"/>
                      <a:r>
                        <a:rPr lang="en-US" sz="2700" b="1" dirty="0">
                          <a:solidFill>
                            <a:srgbClr val="C30037"/>
                          </a:solidFill>
                          <a:latin typeface="+mn-lt"/>
                        </a:rPr>
                        <a:t>1 ns</a:t>
                      </a:r>
                    </a:p>
                  </a:txBody>
                  <a:tcPr marL="0" marR="1219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L1 Cache Ref</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1"/>
                  </a:ext>
                </a:extLst>
              </a:tr>
              <a:tr h="592183">
                <a:tc>
                  <a:txBody>
                    <a:bodyPr/>
                    <a:lstStyle/>
                    <a:p>
                      <a:pPr lvl="0" algn="r"/>
                      <a:r>
                        <a:rPr lang="en-US" sz="2700" b="1" dirty="0">
                          <a:solidFill>
                            <a:srgbClr val="C30037"/>
                          </a:solidFill>
                          <a:latin typeface="+mn-lt"/>
                        </a:rPr>
                        <a:t>4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L2 Cache Ref</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2"/>
                  </a:ext>
                </a:extLst>
              </a:tr>
              <a:tr h="592183">
                <a:tc>
                  <a:txBody>
                    <a:bodyPr/>
                    <a:lstStyle/>
                    <a:p>
                      <a:pPr lvl="0" algn="r"/>
                      <a:r>
                        <a:rPr lang="en-US" sz="2700" b="1" dirty="0">
                          <a:solidFill>
                            <a:srgbClr val="C30037"/>
                          </a:solidFill>
                          <a:latin typeface="+mn-lt"/>
                        </a:rPr>
                        <a:t>100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DRAM</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2054045550"/>
                  </a:ext>
                </a:extLst>
              </a:tr>
              <a:tr h="592183">
                <a:tc>
                  <a:txBody>
                    <a:bodyPr/>
                    <a:lstStyle/>
                    <a:p>
                      <a:pPr lvl="0" algn="r"/>
                      <a:r>
                        <a:rPr lang="en-US" sz="2700" b="1" dirty="0">
                          <a:solidFill>
                            <a:srgbClr val="C30037"/>
                          </a:solidFill>
                          <a:latin typeface="+mn-lt"/>
                        </a:rPr>
                        <a:t>16,000</a:t>
                      </a:r>
                      <a:r>
                        <a:rPr lang="en-US" sz="2700" b="1" baseline="30000" dirty="0">
                          <a:solidFill>
                            <a:srgbClr val="C30037"/>
                          </a:solidFill>
                          <a:latin typeface="+mn-lt"/>
                        </a:rPr>
                        <a:t> </a:t>
                      </a:r>
                      <a:r>
                        <a:rPr lang="en-US" sz="2700" b="1" baseline="0" dirty="0">
                          <a:solidFill>
                            <a:srgbClr val="C30037"/>
                          </a:solidFill>
                          <a:latin typeface="+mn-lt"/>
                        </a:rPr>
                        <a:t>ns</a:t>
                      </a:r>
                      <a:endParaRPr lang="en-US" sz="2700" b="1" baseline="30000" dirty="0">
                        <a:solidFill>
                          <a:srgbClr val="C30037"/>
                        </a:solidFill>
                        <a:latin typeface="+mn-lt"/>
                      </a:endParaRP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SSD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3"/>
                  </a:ext>
                </a:extLst>
              </a:tr>
              <a:tr h="592183">
                <a:tc>
                  <a:txBody>
                    <a:bodyPr/>
                    <a:lstStyle/>
                    <a:p>
                      <a:pPr lvl="0" algn="r"/>
                      <a:r>
                        <a:rPr lang="en-US" sz="2700" b="1" dirty="0">
                          <a:solidFill>
                            <a:srgbClr val="C30037"/>
                          </a:solidFill>
                          <a:latin typeface="+mn-lt"/>
                        </a:rPr>
                        <a:t>2</a:t>
                      </a:r>
                      <a:r>
                        <a:rPr lang="en-US" sz="2700" b="1" baseline="0" dirty="0">
                          <a:solidFill>
                            <a:srgbClr val="C30037"/>
                          </a:solidFill>
                          <a:latin typeface="+mn-lt"/>
                        </a:rPr>
                        <a:t>,000,000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HDD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3445743322"/>
                  </a:ext>
                </a:extLst>
              </a:tr>
              <a:tr h="592183">
                <a:tc>
                  <a:txBody>
                    <a:bodyPr/>
                    <a:lstStyle/>
                    <a:p>
                      <a:pPr lvl="0" algn="r"/>
                      <a:r>
                        <a:rPr lang="en-US" sz="2700" b="1" dirty="0">
                          <a:solidFill>
                            <a:srgbClr val="C30037"/>
                          </a:solidFill>
                          <a:latin typeface="+mn-lt"/>
                        </a:rPr>
                        <a:t>~50,000,000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Network Storage</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49878179"/>
                  </a:ext>
                </a:extLst>
              </a:tr>
              <a:tr h="592183">
                <a:tc>
                  <a:txBody>
                    <a:bodyPr/>
                    <a:lstStyle/>
                    <a:p>
                      <a:pPr lvl="0" algn="r"/>
                      <a:r>
                        <a:rPr lang="en-US" sz="2700" b="1" baseline="0" dirty="0">
                          <a:solidFill>
                            <a:srgbClr val="C30037"/>
                          </a:solidFill>
                          <a:latin typeface="+mn-lt"/>
                        </a:rPr>
                        <a:t>1,000,000,000 ns</a:t>
                      </a:r>
                    </a:p>
                  </a:txBody>
                  <a:tcPr marL="0" marR="121920" marT="0"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Tape Archives</a:t>
                      </a:r>
                    </a:p>
                  </a:txBody>
                  <a:tcPr marL="0" marR="0" marT="0" marB="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136046997"/>
                  </a:ext>
                </a:extLst>
              </a:tr>
            </a:tbl>
          </a:graphicData>
        </a:graphic>
      </p:graphicFrame>
      <p:sp>
        <p:nvSpPr>
          <p:cNvPr id="20" name="TextBox 19">
            <a:extLst>
              <a:ext uri="{FF2B5EF4-FFF2-40B4-BE49-F238E27FC236}">
                <a16:creationId xmlns:a16="http://schemas.microsoft.com/office/drawing/2014/main" id="{2ECD80B6-7844-27DF-5202-8E65AF59A4D3}"/>
              </a:ext>
            </a:extLst>
          </p:cNvPr>
          <p:cNvSpPr txBox="1"/>
          <p:nvPr/>
        </p:nvSpPr>
        <p:spPr>
          <a:xfrm>
            <a:off x="10665236" y="6406595"/>
            <a:ext cx="1526764" cy="451342"/>
          </a:xfrm>
          <a:prstGeom prst="rect">
            <a:avLst/>
          </a:prstGeom>
          <a:noFill/>
        </p:spPr>
        <p:txBody>
          <a:bodyPr wrap="none" lIns="0" tIns="0" rIns="97536" bIns="243840" rtlCol="0">
            <a:spAutoFit/>
          </a:bodyPr>
          <a:lstStyle>
            <a:defPPr>
              <a:defRPr lang="en-US"/>
            </a:defPPr>
            <a:lvl1pPr lvl="0">
              <a:defRPr kumimoji="0" sz="1000" b="0" i="0" u="none" strike="noStrike" cap="none" spc="0" normalizeH="0" baseline="0">
                <a:ln>
                  <a:noFill/>
                </a:ln>
                <a:solidFill>
                  <a:prstClr val="black">
                    <a:lumMod val="75000"/>
                    <a:lumOff val="25000"/>
                  </a:prstClr>
                </a:solidFill>
                <a:effectLst/>
                <a:uLnTx/>
                <a:uFillTx/>
                <a:latin typeface="Museo Sans 300" panose="02000000000000000000" pitchFamily="50" charset="0"/>
              </a:defRPr>
            </a:lvl1pPr>
          </a:lstStyle>
          <a:p>
            <a:pPr algn="r"/>
            <a:r>
              <a:rPr lang="en-US" sz="1333" dirty="0">
                <a:latin typeface="Lato" panose="020F0502020204030203" pitchFamily="34" charset="0"/>
              </a:rPr>
              <a:t>Source: </a:t>
            </a:r>
            <a:r>
              <a:rPr lang="en-US" sz="1333" dirty="0">
                <a:latin typeface="Lato" panose="020F0502020204030203" pitchFamily="34" charset="0"/>
                <a:hlinkClick r:id="rId3"/>
              </a:rPr>
              <a:t>Colin Scott</a:t>
            </a:r>
            <a:endParaRPr lang="en-US" sz="1333" dirty="0">
              <a:latin typeface="Lato" panose="020F0502020204030203" pitchFamily="34" charset="0"/>
            </a:endParaRPr>
          </a:p>
        </p:txBody>
      </p:sp>
      <p:sp>
        <p:nvSpPr>
          <p:cNvPr id="21" name="Slide Number Placeholder 3" descr=" 5">
            <a:extLst>
              <a:ext uri="{FF2B5EF4-FFF2-40B4-BE49-F238E27FC236}">
                <a16:creationId xmlns:a16="http://schemas.microsoft.com/office/drawing/2014/main" id="{801EB65A-0424-61DE-09A6-77ECD9FEF324}"/>
              </a:ext>
            </a:extLst>
          </p:cNvPr>
          <p:cNvSpPr txBox="1">
            <a:spLocks/>
          </p:cNvSpPr>
          <p:nvPr/>
        </p:nvSpPr>
        <p:spPr>
          <a:xfrm>
            <a:off x="11704320" y="0"/>
            <a:ext cx="487680" cy="365125"/>
          </a:xfrm>
          <a:prstGeom prst="rect">
            <a:avLst/>
          </a:prstGeom>
          <a:solidFill>
            <a:schemeClr val="bg1">
              <a:lumMod val="50000"/>
            </a:schemeClr>
          </a:solidFill>
        </p:spPr>
        <p:txBody>
          <a:bodyPr vert="horz" wrap="square" lIns="0" tIns="60960" rIns="60960" bIns="6096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97DD1AB5-42BA-4E8A-BFEE-435884E16AAB}" type="slidenum">
              <a:rPr lang="en-US" sz="1600">
                <a:solidFill>
                  <a:prstClr val="white">
                    <a:lumMod val="95000"/>
                  </a:prstClr>
                </a:solidFill>
              </a:rPr>
              <a:pPr defTabSz="1219170">
                <a:defRPr/>
              </a:pPr>
              <a:t>34</a:t>
            </a:fld>
            <a:endParaRPr lang="en-US" sz="1600" dirty="0">
              <a:solidFill>
                <a:prstClr val="white">
                  <a:lumMod val="95000"/>
                </a:prstClr>
              </a:solidFill>
            </a:endParaRPr>
          </a:p>
        </p:txBody>
      </p:sp>
      <p:sp>
        <p:nvSpPr>
          <p:cNvPr id="37" name="TextBox 36">
            <a:extLst>
              <a:ext uri="{FF2B5EF4-FFF2-40B4-BE49-F238E27FC236}">
                <a16:creationId xmlns:a16="http://schemas.microsoft.com/office/drawing/2014/main" id="{A41914FD-360B-0F46-B237-73EC2C56D791}"/>
              </a:ext>
            </a:extLst>
          </p:cNvPr>
          <p:cNvSpPr txBox="1"/>
          <p:nvPr/>
        </p:nvSpPr>
        <p:spPr>
          <a:xfrm>
            <a:off x="37446" y="2006602"/>
            <a:ext cx="1226618" cy="584775"/>
          </a:xfrm>
          <a:prstGeom prst="rect">
            <a:avLst/>
          </a:prstGeom>
          <a:noFill/>
        </p:spPr>
        <p:txBody>
          <a:bodyPr wrap="none" rtlCol="0">
            <a:spAutoFit/>
          </a:bodyPr>
          <a:lstStyle/>
          <a:p>
            <a:r>
              <a:rPr lang="en-US" sz="3200" dirty="0">
                <a:solidFill>
                  <a:srgbClr val="00B050"/>
                </a:solidFill>
              </a:rPr>
              <a:t>$$$$$</a:t>
            </a:r>
          </a:p>
        </p:txBody>
      </p:sp>
      <p:sp>
        <p:nvSpPr>
          <p:cNvPr id="38" name="TextBox 37">
            <a:extLst>
              <a:ext uri="{FF2B5EF4-FFF2-40B4-BE49-F238E27FC236}">
                <a16:creationId xmlns:a16="http://schemas.microsoft.com/office/drawing/2014/main" id="{44A4BC0C-1330-3886-1A54-621066CC3020}"/>
              </a:ext>
            </a:extLst>
          </p:cNvPr>
          <p:cNvSpPr txBox="1"/>
          <p:nvPr/>
        </p:nvSpPr>
        <p:spPr>
          <a:xfrm>
            <a:off x="454227" y="5568826"/>
            <a:ext cx="393056" cy="584775"/>
          </a:xfrm>
          <a:prstGeom prst="rect">
            <a:avLst/>
          </a:prstGeom>
          <a:noFill/>
        </p:spPr>
        <p:txBody>
          <a:bodyPr wrap="none" rtlCol="0">
            <a:spAutoFit/>
          </a:bodyPr>
          <a:lstStyle/>
          <a:p>
            <a:r>
              <a:rPr lang="en-US" sz="3200" dirty="0">
                <a:solidFill>
                  <a:srgbClr val="00B050"/>
                </a:solidFill>
              </a:rPr>
              <a:t>$</a:t>
            </a:r>
          </a:p>
        </p:txBody>
      </p:sp>
      <p:grpSp>
        <p:nvGrpSpPr>
          <p:cNvPr id="42" name="Group 41">
            <a:extLst>
              <a:ext uri="{FF2B5EF4-FFF2-40B4-BE49-F238E27FC236}">
                <a16:creationId xmlns:a16="http://schemas.microsoft.com/office/drawing/2014/main" id="{A493DADE-D488-D76E-0F4E-D2EB6F6651B5}"/>
              </a:ext>
            </a:extLst>
          </p:cNvPr>
          <p:cNvGrpSpPr/>
          <p:nvPr/>
        </p:nvGrpSpPr>
        <p:grpSpPr>
          <a:xfrm>
            <a:off x="28572" y="2591377"/>
            <a:ext cx="607898" cy="2977449"/>
            <a:chOff x="214313" y="2591377"/>
            <a:chExt cx="607898" cy="2977449"/>
          </a:xfrm>
        </p:grpSpPr>
        <p:cxnSp>
          <p:nvCxnSpPr>
            <p:cNvPr id="40" name="Straight Arrow Connector 39">
              <a:extLst>
                <a:ext uri="{FF2B5EF4-FFF2-40B4-BE49-F238E27FC236}">
                  <a16:creationId xmlns:a16="http://schemas.microsoft.com/office/drawing/2014/main" id="{F709EE41-95D2-FA48-FBC1-E89BC4ECC4C8}"/>
                </a:ext>
              </a:extLst>
            </p:cNvPr>
            <p:cNvCxnSpPr>
              <a:cxnSpLocks/>
            </p:cNvCxnSpPr>
            <p:nvPr/>
          </p:nvCxnSpPr>
          <p:spPr>
            <a:xfrm>
              <a:off x="822211" y="2591377"/>
              <a:ext cx="0" cy="2977449"/>
            </a:xfrm>
            <a:prstGeom prst="straightConnector1">
              <a:avLst/>
            </a:prstGeom>
            <a:ln w="635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A61CAFCD-CFFB-D23A-8B40-CD4B821D8042}"/>
                </a:ext>
              </a:extLst>
            </p:cNvPr>
            <p:cNvSpPr txBox="1"/>
            <p:nvPr/>
          </p:nvSpPr>
          <p:spPr>
            <a:xfrm>
              <a:off x="214313" y="3471863"/>
              <a:ext cx="602665" cy="923330"/>
            </a:xfrm>
            <a:prstGeom prst="rect">
              <a:avLst/>
            </a:prstGeom>
            <a:noFill/>
          </p:spPr>
          <p:txBody>
            <a:bodyPr wrap="none" rtlCol="0">
              <a:spAutoFit/>
            </a:bodyPr>
            <a:lstStyle/>
            <a:p>
              <a:r>
                <a:rPr lang="en-US" dirty="0"/>
                <a:t>Cost</a:t>
              </a:r>
            </a:p>
            <a:p>
              <a:r>
                <a:rPr lang="en-US" dirty="0"/>
                <a:t>Per</a:t>
              </a:r>
            </a:p>
            <a:p>
              <a:r>
                <a:rPr lang="en-US" dirty="0"/>
                <a:t>Byte</a:t>
              </a:r>
            </a:p>
          </p:txBody>
        </p:sp>
      </p:grpSp>
      <p:sp>
        <p:nvSpPr>
          <p:cNvPr id="3" name="TextBox 2">
            <a:extLst>
              <a:ext uri="{FF2B5EF4-FFF2-40B4-BE49-F238E27FC236}">
                <a16:creationId xmlns:a16="http://schemas.microsoft.com/office/drawing/2014/main" id="{80EE772D-2CCC-DF28-F7F7-3D73D1FF556F}"/>
              </a:ext>
            </a:extLst>
          </p:cNvPr>
          <p:cNvSpPr txBox="1"/>
          <p:nvPr/>
        </p:nvSpPr>
        <p:spPr>
          <a:xfrm>
            <a:off x="9272200" y="1221772"/>
            <a:ext cx="1457450" cy="523220"/>
          </a:xfrm>
          <a:prstGeom prst="rect">
            <a:avLst/>
          </a:prstGeom>
          <a:noFill/>
        </p:spPr>
        <p:txBody>
          <a:bodyPr wrap="none" rtlCol="0">
            <a:spAutoFit/>
          </a:bodyPr>
          <a:lstStyle/>
          <a:p>
            <a:r>
              <a:rPr lang="en-US" sz="2800" b="1" u="sng" dirty="0"/>
              <a:t>Capacity</a:t>
            </a:r>
          </a:p>
        </p:txBody>
      </p:sp>
      <p:grpSp>
        <p:nvGrpSpPr>
          <p:cNvPr id="8" name="Group 7">
            <a:extLst>
              <a:ext uri="{FF2B5EF4-FFF2-40B4-BE49-F238E27FC236}">
                <a16:creationId xmlns:a16="http://schemas.microsoft.com/office/drawing/2014/main" id="{7E1EF927-F49F-9DC6-4651-0B51B50B4F0B}"/>
              </a:ext>
            </a:extLst>
          </p:cNvPr>
          <p:cNvGrpSpPr/>
          <p:nvPr/>
        </p:nvGrpSpPr>
        <p:grpSpPr>
          <a:xfrm>
            <a:off x="7213580" y="2100125"/>
            <a:ext cx="3559985" cy="487680"/>
            <a:chOff x="5017635" y="1130166"/>
            <a:chExt cx="2669997" cy="365760"/>
          </a:xfrm>
        </p:grpSpPr>
        <p:sp>
          <p:nvSpPr>
            <p:cNvPr id="9" name="Right Arrow 6">
              <a:extLst>
                <a:ext uri="{FF2B5EF4-FFF2-40B4-BE49-F238E27FC236}">
                  <a16:creationId xmlns:a16="http://schemas.microsoft.com/office/drawing/2014/main" id="{0C369631-3307-7F4E-82A1-3D4E80799691}"/>
                </a:ext>
              </a:extLst>
            </p:cNvPr>
            <p:cNvSpPr>
              <a:spLocks noChangeAspect="1" noChangeArrowheads="1"/>
            </p:cNvSpPr>
            <p:nvPr/>
          </p:nvSpPr>
          <p:spPr bwMode="auto">
            <a:xfrm rot="10800000">
              <a:off x="5017635" y="11301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10" name="TextBox 9">
              <a:extLst>
                <a:ext uri="{FF2B5EF4-FFF2-40B4-BE49-F238E27FC236}">
                  <a16:creationId xmlns:a16="http://schemas.microsoft.com/office/drawing/2014/main" id="{1C599B69-1D9E-EF56-DE92-C3C1E847DE8F}"/>
                </a:ext>
              </a:extLst>
            </p:cNvPr>
            <p:cNvSpPr txBox="1"/>
            <p:nvPr/>
          </p:nvSpPr>
          <p:spPr>
            <a:xfrm>
              <a:off x="5461198" y="1163453"/>
              <a:ext cx="2226434"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100 KB per core</a:t>
              </a:r>
            </a:p>
          </p:txBody>
        </p:sp>
      </p:grpSp>
      <p:grpSp>
        <p:nvGrpSpPr>
          <p:cNvPr id="11" name="Group 10">
            <a:extLst>
              <a:ext uri="{FF2B5EF4-FFF2-40B4-BE49-F238E27FC236}">
                <a16:creationId xmlns:a16="http://schemas.microsoft.com/office/drawing/2014/main" id="{51C2C84E-0F1D-2AE3-2C31-8944511ABBBA}"/>
              </a:ext>
            </a:extLst>
          </p:cNvPr>
          <p:cNvGrpSpPr/>
          <p:nvPr/>
        </p:nvGrpSpPr>
        <p:grpSpPr>
          <a:xfrm>
            <a:off x="7213595" y="2690796"/>
            <a:ext cx="3277858" cy="487680"/>
            <a:chOff x="5017635" y="1625466"/>
            <a:chExt cx="2458397" cy="365760"/>
          </a:xfrm>
        </p:grpSpPr>
        <p:sp>
          <p:nvSpPr>
            <p:cNvPr id="12" name="Right Arrow 11">
              <a:extLst>
                <a:ext uri="{FF2B5EF4-FFF2-40B4-BE49-F238E27FC236}">
                  <a16:creationId xmlns:a16="http://schemas.microsoft.com/office/drawing/2014/main" id="{966E9971-2E98-0CA2-127C-1C8693B10982}"/>
                </a:ext>
              </a:extLst>
            </p:cNvPr>
            <p:cNvSpPr>
              <a:spLocks noChangeAspect="1" noChangeArrowheads="1"/>
            </p:cNvSpPr>
            <p:nvPr/>
          </p:nvSpPr>
          <p:spPr bwMode="auto">
            <a:xfrm rot="10800000">
              <a:off x="5017635" y="16254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3" name="TextBox 12">
              <a:extLst>
                <a:ext uri="{FF2B5EF4-FFF2-40B4-BE49-F238E27FC236}">
                  <a16:creationId xmlns:a16="http://schemas.microsoft.com/office/drawing/2014/main" id="{D9B58FC9-C5B5-F3DB-0964-5B75E30B1708}"/>
                </a:ext>
              </a:extLst>
            </p:cNvPr>
            <p:cNvSpPr txBox="1"/>
            <p:nvPr/>
          </p:nvSpPr>
          <p:spPr>
            <a:xfrm>
              <a:off x="5461198" y="1658753"/>
              <a:ext cx="2014834" cy="302824"/>
            </a:xfrm>
            <a:prstGeom prst="rect">
              <a:avLst/>
            </a:prstGeom>
            <a:noFill/>
          </p:spPr>
          <p:txBody>
            <a:bodyPr wrap="none" lIns="0" tIns="0" rIns="0" bIns="0" rtlCol="0">
              <a:spAutoFit/>
            </a:bodyPr>
            <a:lstStyle/>
            <a:p>
              <a:pPr>
                <a:lnSpc>
                  <a:spcPct val="80000"/>
                </a:lnSpc>
              </a:pPr>
              <a:r>
                <a:rPr lang="en-US" sz="3200" b="1" dirty="0">
                  <a:solidFill>
                    <a:srgbClr val="C30037"/>
                  </a:solidFill>
                </a:rPr>
                <a:t>~ 2 MB per core</a:t>
              </a:r>
            </a:p>
          </p:txBody>
        </p:sp>
      </p:grpSp>
      <p:grpSp>
        <p:nvGrpSpPr>
          <p:cNvPr id="14" name="Group 13">
            <a:extLst>
              <a:ext uri="{FF2B5EF4-FFF2-40B4-BE49-F238E27FC236}">
                <a16:creationId xmlns:a16="http://schemas.microsoft.com/office/drawing/2014/main" id="{E1633F3C-8AFE-C976-9578-322F2A2A628C}"/>
              </a:ext>
            </a:extLst>
          </p:cNvPr>
          <p:cNvGrpSpPr/>
          <p:nvPr/>
        </p:nvGrpSpPr>
        <p:grpSpPr>
          <a:xfrm>
            <a:off x="7213590" y="3281470"/>
            <a:ext cx="2346127" cy="487680"/>
            <a:chOff x="5017635" y="2120766"/>
            <a:chExt cx="1759598" cy="365760"/>
          </a:xfrm>
        </p:grpSpPr>
        <p:sp>
          <p:nvSpPr>
            <p:cNvPr id="15" name="Right Arrow 6">
              <a:extLst>
                <a:ext uri="{FF2B5EF4-FFF2-40B4-BE49-F238E27FC236}">
                  <a16:creationId xmlns:a16="http://schemas.microsoft.com/office/drawing/2014/main" id="{DE7DA253-BF24-9929-5598-B8E0A740FF3B}"/>
                </a:ext>
              </a:extLst>
            </p:cNvPr>
            <p:cNvSpPr>
              <a:spLocks noChangeAspect="1" noChangeArrowheads="1"/>
            </p:cNvSpPr>
            <p:nvPr/>
          </p:nvSpPr>
          <p:spPr bwMode="auto">
            <a:xfrm rot="10800000">
              <a:off x="5017635" y="21207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16" name="TextBox 15">
              <a:extLst>
                <a:ext uri="{FF2B5EF4-FFF2-40B4-BE49-F238E27FC236}">
                  <a16:creationId xmlns:a16="http://schemas.microsoft.com/office/drawing/2014/main" id="{8D1A4F46-C707-4733-B977-F9FA83D426EF}"/>
                </a:ext>
              </a:extLst>
            </p:cNvPr>
            <p:cNvSpPr txBox="1"/>
            <p:nvPr/>
          </p:nvSpPr>
          <p:spPr>
            <a:xfrm>
              <a:off x="5461198" y="2154054"/>
              <a:ext cx="1316035"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100’s GB</a:t>
              </a:r>
            </a:p>
          </p:txBody>
        </p:sp>
      </p:grpSp>
      <p:grpSp>
        <p:nvGrpSpPr>
          <p:cNvPr id="17" name="Group 16">
            <a:extLst>
              <a:ext uri="{FF2B5EF4-FFF2-40B4-BE49-F238E27FC236}">
                <a16:creationId xmlns:a16="http://schemas.microsoft.com/office/drawing/2014/main" id="{FC5B4A75-C23E-71ED-E898-C2F43F644BCE}"/>
              </a:ext>
            </a:extLst>
          </p:cNvPr>
          <p:cNvGrpSpPr/>
          <p:nvPr/>
        </p:nvGrpSpPr>
        <p:grpSpPr>
          <a:xfrm>
            <a:off x="7213599" y="3872140"/>
            <a:ext cx="1871640" cy="487680"/>
            <a:chOff x="5017635" y="2616066"/>
            <a:chExt cx="1403730" cy="365760"/>
          </a:xfrm>
        </p:grpSpPr>
        <p:sp>
          <p:nvSpPr>
            <p:cNvPr id="18" name="Right Arrow 6">
              <a:extLst>
                <a:ext uri="{FF2B5EF4-FFF2-40B4-BE49-F238E27FC236}">
                  <a16:creationId xmlns:a16="http://schemas.microsoft.com/office/drawing/2014/main" id="{6BEB8EAA-B951-3E5D-8E56-86FDEEB7DA35}"/>
                </a:ext>
              </a:extLst>
            </p:cNvPr>
            <p:cNvSpPr>
              <a:spLocks noChangeAspect="1" noChangeArrowheads="1"/>
            </p:cNvSpPr>
            <p:nvPr/>
          </p:nvSpPr>
          <p:spPr bwMode="auto">
            <a:xfrm rot="10800000">
              <a:off x="5017635" y="26160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9" name="TextBox 18">
              <a:extLst>
                <a:ext uri="{FF2B5EF4-FFF2-40B4-BE49-F238E27FC236}">
                  <a16:creationId xmlns:a16="http://schemas.microsoft.com/office/drawing/2014/main" id="{9EADF090-A40C-8001-6F34-EDDD78F680E1}"/>
                </a:ext>
              </a:extLst>
            </p:cNvPr>
            <p:cNvSpPr txBox="1"/>
            <p:nvPr/>
          </p:nvSpPr>
          <p:spPr>
            <a:xfrm>
              <a:off x="5461198" y="2649354"/>
              <a:ext cx="960167"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1’s TB</a:t>
              </a:r>
            </a:p>
          </p:txBody>
        </p:sp>
      </p:grpSp>
      <p:grpSp>
        <p:nvGrpSpPr>
          <p:cNvPr id="23" name="Group 22">
            <a:extLst>
              <a:ext uri="{FF2B5EF4-FFF2-40B4-BE49-F238E27FC236}">
                <a16:creationId xmlns:a16="http://schemas.microsoft.com/office/drawing/2014/main" id="{BC6F159E-BDA7-6AA8-4915-58B911E1C863}"/>
              </a:ext>
            </a:extLst>
          </p:cNvPr>
          <p:cNvGrpSpPr/>
          <p:nvPr/>
        </p:nvGrpSpPr>
        <p:grpSpPr>
          <a:xfrm>
            <a:off x="7213602" y="4462811"/>
            <a:ext cx="2080031" cy="487680"/>
            <a:chOff x="5017635" y="3111366"/>
            <a:chExt cx="1560023" cy="365760"/>
          </a:xfrm>
        </p:grpSpPr>
        <p:sp>
          <p:nvSpPr>
            <p:cNvPr id="24" name="Right Arrow 6">
              <a:extLst>
                <a:ext uri="{FF2B5EF4-FFF2-40B4-BE49-F238E27FC236}">
                  <a16:creationId xmlns:a16="http://schemas.microsoft.com/office/drawing/2014/main" id="{E08EE8E3-9D6E-2DD8-35E2-BDCE8169438E}"/>
                </a:ext>
              </a:extLst>
            </p:cNvPr>
            <p:cNvSpPr>
              <a:spLocks noChangeAspect="1" noChangeArrowheads="1"/>
            </p:cNvSpPr>
            <p:nvPr/>
          </p:nvSpPr>
          <p:spPr bwMode="auto">
            <a:xfrm rot="10800000">
              <a:off x="5017635" y="31113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27" name="TextBox 26">
              <a:extLst>
                <a:ext uri="{FF2B5EF4-FFF2-40B4-BE49-F238E27FC236}">
                  <a16:creationId xmlns:a16="http://schemas.microsoft.com/office/drawing/2014/main" id="{5BAFB30A-8841-F1F5-0332-3B051DC930E4}"/>
                </a:ext>
              </a:extLst>
            </p:cNvPr>
            <p:cNvSpPr txBox="1"/>
            <p:nvPr/>
          </p:nvSpPr>
          <p:spPr>
            <a:xfrm>
              <a:off x="5461198" y="3144654"/>
              <a:ext cx="1116460"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10’s TB</a:t>
              </a:r>
            </a:p>
          </p:txBody>
        </p:sp>
      </p:grpSp>
      <p:grpSp>
        <p:nvGrpSpPr>
          <p:cNvPr id="30" name="Group 29">
            <a:extLst>
              <a:ext uri="{FF2B5EF4-FFF2-40B4-BE49-F238E27FC236}">
                <a16:creationId xmlns:a16="http://schemas.microsoft.com/office/drawing/2014/main" id="{920ED886-756E-6621-E76C-F93E14D08AE8}"/>
              </a:ext>
            </a:extLst>
          </p:cNvPr>
          <p:cNvGrpSpPr/>
          <p:nvPr/>
        </p:nvGrpSpPr>
        <p:grpSpPr>
          <a:xfrm>
            <a:off x="7213599" y="5053483"/>
            <a:ext cx="4721586" cy="487680"/>
            <a:chOff x="5017636" y="3606666"/>
            <a:chExt cx="3541191" cy="365760"/>
          </a:xfrm>
        </p:grpSpPr>
        <p:sp>
          <p:nvSpPr>
            <p:cNvPr id="31" name="Right Arrow 6">
              <a:extLst>
                <a:ext uri="{FF2B5EF4-FFF2-40B4-BE49-F238E27FC236}">
                  <a16:creationId xmlns:a16="http://schemas.microsoft.com/office/drawing/2014/main" id="{2EBDE374-6D57-C78E-E983-E9BA36B01547}"/>
                </a:ext>
              </a:extLst>
            </p:cNvPr>
            <p:cNvSpPr>
              <a:spLocks noChangeAspect="1" noChangeArrowheads="1"/>
            </p:cNvSpPr>
            <p:nvPr/>
          </p:nvSpPr>
          <p:spPr bwMode="auto">
            <a:xfrm rot="10800000">
              <a:off x="5017636" y="36066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32" name="TextBox 31">
              <a:extLst>
                <a:ext uri="{FF2B5EF4-FFF2-40B4-BE49-F238E27FC236}">
                  <a16:creationId xmlns:a16="http://schemas.microsoft.com/office/drawing/2014/main" id="{497E4E61-3D8A-5A86-BF24-2DB1A2BA2D9E}"/>
                </a:ext>
              </a:extLst>
            </p:cNvPr>
            <p:cNvSpPr txBox="1"/>
            <p:nvPr/>
          </p:nvSpPr>
          <p:spPr>
            <a:xfrm>
              <a:off x="5461198" y="3639954"/>
              <a:ext cx="3097629" cy="302824"/>
            </a:xfrm>
            <a:prstGeom prst="rect">
              <a:avLst/>
            </a:prstGeom>
            <a:noFill/>
          </p:spPr>
          <p:txBody>
            <a:bodyPr wrap="none" lIns="0" tIns="0" rIns="0" bIns="0" rtlCol="0">
              <a:spAutoFit/>
            </a:bodyPr>
            <a:lstStyle/>
            <a:p>
              <a:pPr>
                <a:lnSpc>
                  <a:spcPct val="80000"/>
                </a:lnSpc>
              </a:pPr>
              <a:r>
                <a:rPr lang="en-US" sz="3200" b="1" dirty="0">
                  <a:solidFill>
                    <a:srgbClr val="C30037"/>
                  </a:solidFill>
                </a:rPr>
                <a:t>PBs per AWS Avail. Zone</a:t>
              </a:r>
            </a:p>
          </p:txBody>
        </p:sp>
      </p:grpSp>
      <p:grpSp>
        <p:nvGrpSpPr>
          <p:cNvPr id="33" name="Group 32">
            <a:extLst>
              <a:ext uri="{FF2B5EF4-FFF2-40B4-BE49-F238E27FC236}">
                <a16:creationId xmlns:a16="http://schemas.microsoft.com/office/drawing/2014/main" id="{7BB78750-4A80-9B3D-06A3-D139A3546457}"/>
              </a:ext>
            </a:extLst>
          </p:cNvPr>
          <p:cNvGrpSpPr/>
          <p:nvPr/>
        </p:nvGrpSpPr>
        <p:grpSpPr>
          <a:xfrm>
            <a:off x="7213597" y="5644151"/>
            <a:ext cx="3922905" cy="487680"/>
            <a:chOff x="5017636" y="4101965"/>
            <a:chExt cx="2942180" cy="365760"/>
          </a:xfrm>
        </p:grpSpPr>
        <p:sp>
          <p:nvSpPr>
            <p:cNvPr id="34" name="Right Arrow 6">
              <a:extLst>
                <a:ext uri="{FF2B5EF4-FFF2-40B4-BE49-F238E27FC236}">
                  <a16:creationId xmlns:a16="http://schemas.microsoft.com/office/drawing/2014/main" id="{6B1300DD-B1E6-D777-59F9-EF5C25CBEFC1}"/>
                </a:ext>
              </a:extLst>
            </p:cNvPr>
            <p:cNvSpPr>
              <a:spLocks noChangeAspect="1" noChangeArrowheads="1"/>
            </p:cNvSpPr>
            <p:nvPr/>
          </p:nvSpPr>
          <p:spPr bwMode="auto">
            <a:xfrm rot="10800000">
              <a:off x="5017636" y="4101965"/>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35" name="TextBox 34">
              <a:extLst>
                <a:ext uri="{FF2B5EF4-FFF2-40B4-BE49-F238E27FC236}">
                  <a16:creationId xmlns:a16="http://schemas.microsoft.com/office/drawing/2014/main" id="{5F63D909-5DF8-7B6D-ECB9-64E143F04CE8}"/>
                </a:ext>
              </a:extLst>
            </p:cNvPr>
            <p:cNvSpPr txBox="1"/>
            <p:nvPr/>
          </p:nvSpPr>
          <p:spPr>
            <a:xfrm>
              <a:off x="5461198" y="4135253"/>
              <a:ext cx="2498618" cy="302824"/>
            </a:xfrm>
            <a:prstGeom prst="rect">
              <a:avLst/>
            </a:prstGeom>
            <a:noFill/>
          </p:spPr>
          <p:txBody>
            <a:bodyPr wrap="none" lIns="0" tIns="0" rIns="0" bIns="0" rtlCol="0">
              <a:spAutoFit/>
            </a:bodyPr>
            <a:lstStyle/>
            <a:p>
              <a:pPr>
                <a:lnSpc>
                  <a:spcPct val="80000"/>
                </a:lnSpc>
              </a:pPr>
              <a:r>
                <a:rPr lang="en-US" sz="3200" b="1" dirty="0">
                  <a:solidFill>
                    <a:srgbClr val="C30037"/>
                  </a:solidFill>
                </a:rPr>
                <a:t>Multi-zone backups</a:t>
              </a:r>
            </a:p>
          </p:txBody>
        </p:sp>
      </p:grpSp>
    </p:spTree>
    <p:extLst>
      <p:ext uri="{BB962C8B-B14F-4D97-AF65-F5344CB8AC3E}">
        <p14:creationId xmlns:p14="http://schemas.microsoft.com/office/powerpoint/2010/main" val="111165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5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25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25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25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6405-22D1-D01C-6247-78F3F64099F5}"/>
              </a:ext>
            </a:extLst>
          </p:cNvPr>
          <p:cNvSpPr>
            <a:spLocks noGrp="1"/>
          </p:cNvSpPr>
          <p:nvPr>
            <p:ph type="title"/>
          </p:nvPr>
        </p:nvSpPr>
        <p:spPr/>
        <p:txBody>
          <a:bodyPr/>
          <a:lstStyle/>
          <a:p>
            <a:r>
              <a:rPr lang="en-US" dirty="0"/>
              <a:t>The Database Dilemma</a:t>
            </a:r>
          </a:p>
        </p:txBody>
      </p:sp>
      <p:sp>
        <p:nvSpPr>
          <p:cNvPr id="4" name="Content Placeholder 3">
            <a:extLst>
              <a:ext uri="{FF2B5EF4-FFF2-40B4-BE49-F238E27FC236}">
                <a16:creationId xmlns:a16="http://schemas.microsoft.com/office/drawing/2014/main" id="{66589A21-31A9-A317-479E-8519E8B01087}"/>
              </a:ext>
            </a:extLst>
          </p:cNvPr>
          <p:cNvSpPr txBox="1">
            <a:spLocks/>
          </p:cNvSpPr>
          <p:nvPr/>
        </p:nvSpPr>
        <p:spPr>
          <a:xfrm>
            <a:off x="487680" y="964115"/>
            <a:ext cx="10972800" cy="546398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a:lnSpc>
                <a:spcPct val="130000"/>
              </a:lnSpc>
              <a:spcBef>
                <a:spcPts val="0"/>
              </a:spcBef>
              <a:buFont typeface="Arial" panose="020B0604020202020204" pitchFamily="34" charset="0"/>
              <a:buChar char="•"/>
            </a:pPr>
            <a:r>
              <a:rPr lang="en-US" dirty="0"/>
              <a:t>Want data persistence and durable updates (storage), but also fast/complex data processing (memory)</a:t>
            </a:r>
          </a:p>
          <a:p>
            <a:pPr marL="457200" lvl="1" indent="-457200">
              <a:lnSpc>
                <a:spcPct val="130000"/>
              </a:lnSpc>
              <a:spcBef>
                <a:spcPts val="0"/>
              </a:spcBef>
              <a:buFont typeface="Arial" panose="020B0604020202020204" pitchFamily="34" charset="0"/>
              <a:buChar char="•"/>
            </a:pPr>
            <a:endParaRPr lang="en-US" dirty="0"/>
          </a:p>
          <a:p>
            <a:pPr marL="457200" lvl="1" indent="-457200">
              <a:lnSpc>
                <a:spcPct val="130000"/>
              </a:lnSpc>
              <a:spcBef>
                <a:spcPts val="0"/>
              </a:spcBef>
              <a:buFont typeface="Arial" panose="020B0604020202020204" pitchFamily="34" charset="0"/>
              <a:buChar char="•"/>
            </a:pPr>
            <a:r>
              <a:rPr lang="en-US" dirty="0"/>
              <a:t>Want to process a drive worth of data (e.g. TB) using a server’s worth of memory (e.g. 64 GB)</a:t>
            </a:r>
          </a:p>
          <a:p>
            <a:pPr marL="457200" lvl="1" indent="-457200">
              <a:lnSpc>
                <a:spcPct val="130000"/>
              </a:lnSpc>
              <a:spcBef>
                <a:spcPts val="0"/>
              </a:spcBef>
              <a:buFont typeface="Arial" panose="020B0604020202020204" pitchFamily="34" charset="0"/>
              <a:buChar char="•"/>
            </a:pPr>
            <a:endParaRPr lang="en-US" dirty="0"/>
          </a:p>
        </p:txBody>
      </p:sp>
    </p:spTree>
    <p:extLst>
      <p:ext uri="{BB962C8B-B14F-4D97-AF65-F5344CB8AC3E}">
        <p14:creationId xmlns:p14="http://schemas.microsoft.com/office/powerpoint/2010/main" val="293103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860B-85F5-412A-9967-3F6C35D6D751}"/>
              </a:ext>
            </a:extLst>
          </p:cNvPr>
          <p:cNvSpPr>
            <a:spLocks noGrp="1"/>
          </p:cNvSpPr>
          <p:nvPr>
            <p:ph type="title"/>
          </p:nvPr>
        </p:nvSpPr>
        <p:spPr>
          <a:xfrm>
            <a:off x="0" y="-17916"/>
            <a:ext cx="12192000" cy="881350"/>
          </a:xfrm>
        </p:spPr>
        <p:txBody>
          <a:bodyPr/>
          <a:lstStyle/>
          <a:p>
            <a:r>
              <a:rPr lang="en-US" dirty="0">
                <a:latin typeface="Crimson Text" panose="02000503000000000000" pitchFamily="2" charset="0"/>
              </a:rPr>
              <a:t>Latency Numbers Every Programmer Should Know</a:t>
            </a:r>
            <a:endParaRPr lang="en-US" dirty="0"/>
          </a:p>
        </p:txBody>
      </p:sp>
      <p:graphicFrame>
        <p:nvGraphicFramePr>
          <p:cNvPr id="4" name="Table 3">
            <a:extLst>
              <a:ext uri="{FF2B5EF4-FFF2-40B4-BE49-F238E27FC236}">
                <a16:creationId xmlns:a16="http://schemas.microsoft.com/office/drawing/2014/main" id="{E389AEE5-7AA7-4E19-B36A-5446E549222B}"/>
              </a:ext>
            </a:extLst>
          </p:cNvPr>
          <p:cNvGraphicFramePr>
            <a:graphicFrameLocks noGrp="1"/>
          </p:cNvGraphicFramePr>
          <p:nvPr/>
        </p:nvGraphicFramePr>
        <p:xfrm>
          <a:off x="1559923" y="2006602"/>
          <a:ext cx="5852160" cy="4145281"/>
        </p:xfrm>
        <a:graphic>
          <a:graphicData uri="http://schemas.openxmlformats.org/drawingml/2006/table">
            <a:tbl>
              <a:tblPr firstRow="1" bandRow="1">
                <a:tableStyleId>{2D5ABB26-0587-4C30-8999-92F81FD0307C}</a:tableStyleId>
              </a:tblPr>
              <a:tblGrid>
                <a:gridCol w="3050027">
                  <a:extLst>
                    <a:ext uri="{9D8B030D-6E8A-4147-A177-3AD203B41FA5}">
                      <a16:colId xmlns:a16="http://schemas.microsoft.com/office/drawing/2014/main" val="3577304506"/>
                    </a:ext>
                  </a:extLst>
                </a:gridCol>
                <a:gridCol w="2802133">
                  <a:extLst>
                    <a:ext uri="{9D8B030D-6E8A-4147-A177-3AD203B41FA5}">
                      <a16:colId xmlns:a16="http://schemas.microsoft.com/office/drawing/2014/main" val="3606947816"/>
                    </a:ext>
                  </a:extLst>
                </a:gridCol>
              </a:tblGrid>
              <a:tr h="592183">
                <a:tc>
                  <a:txBody>
                    <a:bodyPr/>
                    <a:lstStyle/>
                    <a:p>
                      <a:pPr lvl="0" algn="r"/>
                      <a:r>
                        <a:rPr lang="en-US" sz="2700" b="1" dirty="0">
                          <a:solidFill>
                            <a:srgbClr val="C30037"/>
                          </a:solidFill>
                          <a:latin typeface="+mn-lt"/>
                        </a:rPr>
                        <a:t>1 ns</a:t>
                      </a:r>
                    </a:p>
                  </a:txBody>
                  <a:tcPr marL="0" marR="1219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L1 Cache Ref</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1"/>
                  </a:ext>
                </a:extLst>
              </a:tr>
              <a:tr h="592183">
                <a:tc>
                  <a:txBody>
                    <a:bodyPr/>
                    <a:lstStyle/>
                    <a:p>
                      <a:pPr lvl="0" algn="r"/>
                      <a:r>
                        <a:rPr lang="en-US" sz="2700" b="1" dirty="0">
                          <a:solidFill>
                            <a:srgbClr val="C30037"/>
                          </a:solidFill>
                          <a:latin typeface="+mn-lt"/>
                        </a:rPr>
                        <a:t>4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L2 Cache Ref</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2"/>
                  </a:ext>
                </a:extLst>
              </a:tr>
              <a:tr h="592183">
                <a:tc>
                  <a:txBody>
                    <a:bodyPr/>
                    <a:lstStyle/>
                    <a:p>
                      <a:pPr lvl="0" algn="r"/>
                      <a:r>
                        <a:rPr lang="en-US" sz="2700" b="1" dirty="0">
                          <a:solidFill>
                            <a:srgbClr val="C30037"/>
                          </a:solidFill>
                          <a:latin typeface="+mn-lt"/>
                        </a:rPr>
                        <a:t>100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DRAM</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2054045550"/>
                  </a:ext>
                </a:extLst>
              </a:tr>
              <a:tr h="592183">
                <a:tc>
                  <a:txBody>
                    <a:bodyPr/>
                    <a:lstStyle/>
                    <a:p>
                      <a:pPr lvl="0" algn="r"/>
                      <a:r>
                        <a:rPr lang="en-US" sz="2700" b="1" dirty="0">
                          <a:solidFill>
                            <a:srgbClr val="C30037"/>
                          </a:solidFill>
                          <a:latin typeface="+mn-lt"/>
                        </a:rPr>
                        <a:t>16,000</a:t>
                      </a:r>
                      <a:r>
                        <a:rPr lang="en-US" sz="2700" b="1" baseline="30000" dirty="0">
                          <a:solidFill>
                            <a:srgbClr val="C30037"/>
                          </a:solidFill>
                          <a:latin typeface="+mn-lt"/>
                        </a:rPr>
                        <a:t> </a:t>
                      </a:r>
                      <a:r>
                        <a:rPr lang="en-US" sz="2700" b="1" baseline="0" dirty="0">
                          <a:solidFill>
                            <a:srgbClr val="C30037"/>
                          </a:solidFill>
                          <a:latin typeface="+mn-lt"/>
                        </a:rPr>
                        <a:t>ns</a:t>
                      </a:r>
                      <a:endParaRPr lang="en-US" sz="2700" b="1" baseline="30000" dirty="0">
                        <a:solidFill>
                          <a:srgbClr val="C30037"/>
                        </a:solidFill>
                        <a:latin typeface="+mn-lt"/>
                      </a:endParaRP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SSD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3"/>
                  </a:ext>
                </a:extLst>
              </a:tr>
              <a:tr h="592183">
                <a:tc>
                  <a:txBody>
                    <a:bodyPr/>
                    <a:lstStyle/>
                    <a:p>
                      <a:pPr lvl="0" algn="r"/>
                      <a:r>
                        <a:rPr lang="en-US" sz="2700" b="1" dirty="0">
                          <a:solidFill>
                            <a:srgbClr val="C30037"/>
                          </a:solidFill>
                          <a:latin typeface="+mn-lt"/>
                        </a:rPr>
                        <a:t>2</a:t>
                      </a:r>
                      <a:r>
                        <a:rPr lang="en-US" sz="2700" b="1" baseline="0" dirty="0">
                          <a:solidFill>
                            <a:srgbClr val="C30037"/>
                          </a:solidFill>
                          <a:latin typeface="+mn-lt"/>
                        </a:rPr>
                        <a:t>,000,000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HDD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3445743322"/>
                  </a:ext>
                </a:extLst>
              </a:tr>
              <a:tr h="592183">
                <a:tc>
                  <a:txBody>
                    <a:bodyPr/>
                    <a:lstStyle/>
                    <a:p>
                      <a:pPr lvl="0" algn="r"/>
                      <a:r>
                        <a:rPr lang="en-US" sz="2700" b="1" dirty="0">
                          <a:solidFill>
                            <a:srgbClr val="C30037"/>
                          </a:solidFill>
                          <a:latin typeface="+mn-lt"/>
                        </a:rPr>
                        <a:t>~50,000,000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Network Storage</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49878179"/>
                  </a:ext>
                </a:extLst>
              </a:tr>
              <a:tr h="592183">
                <a:tc>
                  <a:txBody>
                    <a:bodyPr/>
                    <a:lstStyle/>
                    <a:p>
                      <a:pPr lvl="0" algn="r"/>
                      <a:r>
                        <a:rPr lang="en-US" sz="2700" b="1" baseline="0" dirty="0">
                          <a:solidFill>
                            <a:srgbClr val="C30037"/>
                          </a:solidFill>
                          <a:latin typeface="+mn-lt"/>
                        </a:rPr>
                        <a:t>1,000,000,000 ns</a:t>
                      </a:r>
                    </a:p>
                  </a:txBody>
                  <a:tcPr marL="0" marR="121920" marT="0"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Tape Archives</a:t>
                      </a:r>
                    </a:p>
                  </a:txBody>
                  <a:tcPr marL="0" marR="0" marT="0" marB="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136046997"/>
                  </a:ext>
                </a:extLst>
              </a:tr>
            </a:tbl>
          </a:graphicData>
        </a:graphic>
      </p:graphicFrame>
      <p:sp>
        <p:nvSpPr>
          <p:cNvPr id="20" name="TextBox 19">
            <a:extLst>
              <a:ext uri="{FF2B5EF4-FFF2-40B4-BE49-F238E27FC236}">
                <a16:creationId xmlns:a16="http://schemas.microsoft.com/office/drawing/2014/main" id="{2ECD80B6-7844-27DF-5202-8E65AF59A4D3}"/>
              </a:ext>
            </a:extLst>
          </p:cNvPr>
          <p:cNvSpPr txBox="1"/>
          <p:nvPr/>
        </p:nvSpPr>
        <p:spPr>
          <a:xfrm>
            <a:off x="10665236" y="6406595"/>
            <a:ext cx="1526764" cy="451342"/>
          </a:xfrm>
          <a:prstGeom prst="rect">
            <a:avLst/>
          </a:prstGeom>
          <a:noFill/>
        </p:spPr>
        <p:txBody>
          <a:bodyPr wrap="none" lIns="0" tIns="0" rIns="97536" bIns="243840" rtlCol="0">
            <a:spAutoFit/>
          </a:bodyPr>
          <a:lstStyle>
            <a:defPPr>
              <a:defRPr lang="en-US"/>
            </a:defPPr>
            <a:lvl1pPr lvl="0">
              <a:defRPr kumimoji="0" sz="1000" b="0" i="0" u="none" strike="noStrike" cap="none" spc="0" normalizeH="0" baseline="0">
                <a:ln>
                  <a:noFill/>
                </a:ln>
                <a:solidFill>
                  <a:prstClr val="black">
                    <a:lumMod val="75000"/>
                    <a:lumOff val="25000"/>
                  </a:prstClr>
                </a:solidFill>
                <a:effectLst/>
                <a:uLnTx/>
                <a:uFillTx/>
                <a:latin typeface="Museo Sans 300" panose="02000000000000000000" pitchFamily="50" charset="0"/>
              </a:defRPr>
            </a:lvl1pPr>
          </a:lstStyle>
          <a:p>
            <a:pPr algn="r"/>
            <a:r>
              <a:rPr lang="en-US" sz="1333" dirty="0">
                <a:latin typeface="Lato" panose="020F0502020204030203" pitchFamily="34" charset="0"/>
              </a:rPr>
              <a:t>Source: </a:t>
            </a:r>
            <a:r>
              <a:rPr lang="en-US" sz="1333" dirty="0">
                <a:latin typeface="Lato" panose="020F0502020204030203" pitchFamily="34" charset="0"/>
                <a:hlinkClick r:id="rId3"/>
              </a:rPr>
              <a:t>Colin Scott</a:t>
            </a:r>
            <a:endParaRPr lang="en-US" sz="1333" dirty="0">
              <a:latin typeface="Lato" panose="020F0502020204030203" pitchFamily="34" charset="0"/>
            </a:endParaRPr>
          </a:p>
        </p:txBody>
      </p:sp>
      <p:sp>
        <p:nvSpPr>
          <p:cNvPr id="21" name="Slide Number Placeholder 3" descr=" 5">
            <a:extLst>
              <a:ext uri="{FF2B5EF4-FFF2-40B4-BE49-F238E27FC236}">
                <a16:creationId xmlns:a16="http://schemas.microsoft.com/office/drawing/2014/main" id="{801EB65A-0424-61DE-09A6-77ECD9FEF324}"/>
              </a:ext>
            </a:extLst>
          </p:cNvPr>
          <p:cNvSpPr txBox="1">
            <a:spLocks/>
          </p:cNvSpPr>
          <p:nvPr/>
        </p:nvSpPr>
        <p:spPr>
          <a:xfrm>
            <a:off x="11704320" y="0"/>
            <a:ext cx="487680" cy="365125"/>
          </a:xfrm>
          <a:prstGeom prst="rect">
            <a:avLst/>
          </a:prstGeom>
          <a:solidFill>
            <a:schemeClr val="bg1">
              <a:lumMod val="50000"/>
            </a:schemeClr>
          </a:solidFill>
        </p:spPr>
        <p:txBody>
          <a:bodyPr vert="horz" wrap="square" lIns="0" tIns="60960" rIns="60960" bIns="6096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97DD1AB5-42BA-4E8A-BFEE-435884E16AAB}" type="slidenum">
              <a:rPr lang="en-US" sz="1600">
                <a:solidFill>
                  <a:prstClr val="white">
                    <a:lumMod val="95000"/>
                  </a:prstClr>
                </a:solidFill>
              </a:rPr>
              <a:pPr defTabSz="1219170">
                <a:defRPr/>
              </a:pPr>
              <a:t>36</a:t>
            </a:fld>
            <a:endParaRPr lang="en-US" sz="1600" dirty="0">
              <a:solidFill>
                <a:prstClr val="white">
                  <a:lumMod val="95000"/>
                </a:prstClr>
              </a:solidFill>
            </a:endParaRPr>
          </a:p>
        </p:txBody>
      </p:sp>
      <p:sp>
        <p:nvSpPr>
          <p:cNvPr id="37" name="TextBox 36">
            <a:extLst>
              <a:ext uri="{FF2B5EF4-FFF2-40B4-BE49-F238E27FC236}">
                <a16:creationId xmlns:a16="http://schemas.microsoft.com/office/drawing/2014/main" id="{A41914FD-360B-0F46-B237-73EC2C56D791}"/>
              </a:ext>
            </a:extLst>
          </p:cNvPr>
          <p:cNvSpPr txBox="1"/>
          <p:nvPr/>
        </p:nvSpPr>
        <p:spPr>
          <a:xfrm>
            <a:off x="37446" y="2006602"/>
            <a:ext cx="1226618" cy="584775"/>
          </a:xfrm>
          <a:prstGeom prst="rect">
            <a:avLst/>
          </a:prstGeom>
          <a:noFill/>
        </p:spPr>
        <p:txBody>
          <a:bodyPr wrap="none" rtlCol="0">
            <a:spAutoFit/>
          </a:bodyPr>
          <a:lstStyle/>
          <a:p>
            <a:r>
              <a:rPr lang="en-US" sz="3200" dirty="0">
                <a:solidFill>
                  <a:srgbClr val="00B050"/>
                </a:solidFill>
              </a:rPr>
              <a:t>$$$$$</a:t>
            </a:r>
          </a:p>
        </p:txBody>
      </p:sp>
      <p:sp>
        <p:nvSpPr>
          <p:cNvPr id="38" name="TextBox 37">
            <a:extLst>
              <a:ext uri="{FF2B5EF4-FFF2-40B4-BE49-F238E27FC236}">
                <a16:creationId xmlns:a16="http://schemas.microsoft.com/office/drawing/2014/main" id="{44A4BC0C-1330-3886-1A54-621066CC3020}"/>
              </a:ext>
            </a:extLst>
          </p:cNvPr>
          <p:cNvSpPr txBox="1"/>
          <p:nvPr/>
        </p:nvSpPr>
        <p:spPr>
          <a:xfrm>
            <a:off x="454227" y="5568826"/>
            <a:ext cx="393056" cy="584775"/>
          </a:xfrm>
          <a:prstGeom prst="rect">
            <a:avLst/>
          </a:prstGeom>
          <a:noFill/>
        </p:spPr>
        <p:txBody>
          <a:bodyPr wrap="none" rtlCol="0">
            <a:spAutoFit/>
          </a:bodyPr>
          <a:lstStyle/>
          <a:p>
            <a:r>
              <a:rPr lang="en-US" sz="3200" dirty="0">
                <a:solidFill>
                  <a:srgbClr val="00B050"/>
                </a:solidFill>
              </a:rPr>
              <a:t>$</a:t>
            </a:r>
          </a:p>
        </p:txBody>
      </p:sp>
      <p:grpSp>
        <p:nvGrpSpPr>
          <p:cNvPr id="42" name="Group 41">
            <a:extLst>
              <a:ext uri="{FF2B5EF4-FFF2-40B4-BE49-F238E27FC236}">
                <a16:creationId xmlns:a16="http://schemas.microsoft.com/office/drawing/2014/main" id="{A493DADE-D488-D76E-0F4E-D2EB6F6651B5}"/>
              </a:ext>
            </a:extLst>
          </p:cNvPr>
          <p:cNvGrpSpPr/>
          <p:nvPr/>
        </p:nvGrpSpPr>
        <p:grpSpPr>
          <a:xfrm>
            <a:off x="28572" y="2591377"/>
            <a:ext cx="607898" cy="2977449"/>
            <a:chOff x="214313" y="2591377"/>
            <a:chExt cx="607898" cy="2977449"/>
          </a:xfrm>
        </p:grpSpPr>
        <p:cxnSp>
          <p:nvCxnSpPr>
            <p:cNvPr id="40" name="Straight Arrow Connector 39">
              <a:extLst>
                <a:ext uri="{FF2B5EF4-FFF2-40B4-BE49-F238E27FC236}">
                  <a16:creationId xmlns:a16="http://schemas.microsoft.com/office/drawing/2014/main" id="{F709EE41-95D2-FA48-FBC1-E89BC4ECC4C8}"/>
                </a:ext>
              </a:extLst>
            </p:cNvPr>
            <p:cNvCxnSpPr>
              <a:cxnSpLocks/>
            </p:cNvCxnSpPr>
            <p:nvPr/>
          </p:nvCxnSpPr>
          <p:spPr>
            <a:xfrm>
              <a:off x="822211" y="2591377"/>
              <a:ext cx="0" cy="2977449"/>
            </a:xfrm>
            <a:prstGeom prst="straightConnector1">
              <a:avLst/>
            </a:prstGeom>
            <a:ln w="635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A61CAFCD-CFFB-D23A-8B40-CD4B821D8042}"/>
                </a:ext>
              </a:extLst>
            </p:cNvPr>
            <p:cNvSpPr txBox="1"/>
            <p:nvPr/>
          </p:nvSpPr>
          <p:spPr>
            <a:xfrm>
              <a:off x="214313" y="3471863"/>
              <a:ext cx="602665" cy="923330"/>
            </a:xfrm>
            <a:prstGeom prst="rect">
              <a:avLst/>
            </a:prstGeom>
            <a:noFill/>
          </p:spPr>
          <p:txBody>
            <a:bodyPr wrap="none" rtlCol="0">
              <a:spAutoFit/>
            </a:bodyPr>
            <a:lstStyle/>
            <a:p>
              <a:r>
                <a:rPr lang="en-US" dirty="0"/>
                <a:t>Cost</a:t>
              </a:r>
            </a:p>
            <a:p>
              <a:r>
                <a:rPr lang="en-US" dirty="0"/>
                <a:t>Per</a:t>
              </a:r>
            </a:p>
            <a:p>
              <a:r>
                <a:rPr lang="en-US" dirty="0"/>
                <a:t>Byte</a:t>
              </a:r>
            </a:p>
          </p:txBody>
        </p:sp>
      </p:grpSp>
      <p:grpSp>
        <p:nvGrpSpPr>
          <p:cNvPr id="8" name="Group 7">
            <a:extLst>
              <a:ext uri="{FF2B5EF4-FFF2-40B4-BE49-F238E27FC236}">
                <a16:creationId xmlns:a16="http://schemas.microsoft.com/office/drawing/2014/main" id="{7E1EF927-F49F-9DC6-4651-0B51B50B4F0B}"/>
              </a:ext>
            </a:extLst>
          </p:cNvPr>
          <p:cNvGrpSpPr/>
          <p:nvPr/>
        </p:nvGrpSpPr>
        <p:grpSpPr>
          <a:xfrm>
            <a:off x="7213580" y="2100125"/>
            <a:ext cx="3559985" cy="487680"/>
            <a:chOff x="5017635" y="1130166"/>
            <a:chExt cx="2669997" cy="365760"/>
          </a:xfrm>
        </p:grpSpPr>
        <p:sp>
          <p:nvSpPr>
            <p:cNvPr id="9" name="Right Arrow 6">
              <a:extLst>
                <a:ext uri="{FF2B5EF4-FFF2-40B4-BE49-F238E27FC236}">
                  <a16:creationId xmlns:a16="http://schemas.microsoft.com/office/drawing/2014/main" id="{0C369631-3307-7F4E-82A1-3D4E80799691}"/>
                </a:ext>
              </a:extLst>
            </p:cNvPr>
            <p:cNvSpPr>
              <a:spLocks noChangeAspect="1" noChangeArrowheads="1"/>
            </p:cNvSpPr>
            <p:nvPr/>
          </p:nvSpPr>
          <p:spPr bwMode="auto">
            <a:xfrm rot="10800000">
              <a:off x="5017635" y="11301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10" name="TextBox 9">
              <a:extLst>
                <a:ext uri="{FF2B5EF4-FFF2-40B4-BE49-F238E27FC236}">
                  <a16:creationId xmlns:a16="http://schemas.microsoft.com/office/drawing/2014/main" id="{1C599B69-1D9E-EF56-DE92-C3C1E847DE8F}"/>
                </a:ext>
              </a:extLst>
            </p:cNvPr>
            <p:cNvSpPr txBox="1"/>
            <p:nvPr/>
          </p:nvSpPr>
          <p:spPr>
            <a:xfrm>
              <a:off x="5461198" y="1163453"/>
              <a:ext cx="2226434"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100 KB per core</a:t>
              </a:r>
            </a:p>
          </p:txBody>
        </p:sp>
      </p:grpSp>
      <p:grpSp>
        <p:nvGrpSpPr>
          <p:cNvPr id="11" name="Group 10">
            <a:extLst>
              <a:ext uri="{FF2B5EF4-FFF2-40B4-BE49-F238E27FC236}">
                <a16:creationId xmlns:a16="http://schemas.microsoft.com/office/drawing/2014/main" id="{51C2C84E-0F1D-2AE3-2C31-8944511ABBBA}"/>
              </a:ext>
            </a:extLst>
          </p:cNvPr>
          <p:cNvGrpSpPr/>
          <p:nvPr/>
        </p:nvGrpSpPr>
        <p:grpSpPr>
          <a:xfrm>
            <a:off x="7213595" y="2690796"/>
            <a:ext cx="3277858" cy="487680"/>
            <a:chOff x="5017635" y="1625466"/>
            <a:chExt cx="2458397" cy="365760"/>
          </a:xfrm>
        </p:grpSpPr>
        <p:sp>
          <p:nvSpPr>
            <p:cNvPr id="12" name="Right Arrow 11">
              <a:extLst>
                <a:ext uri="{FF2B5EF4-FFF2-40B4-BE49-F238E27FC236}">
                  <a16:creationId xmlns:a16="http://schemas.microsoft.com/office/drawing/2014/main" id="{966E9971-2E98-0CA2-127C-1C8693B10982}"/>
                </a:ext>
              </a:extLst>
            </p:cNvPr>
            <p:cNvSpPr>
              <a:spLocks noChangeAspect="1" noChangeArrowheads="1"/>
            </p:cNvSpPr>
            <p:nvPr/>
          </p:nvSpPr>
          <p:spPr bwMode="auto">
            <a:xfrm rot="10800000">
              <a:off x="5017635" y="16254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3" name="TextBox 12">
              <a:extLst>
                <a:ext uri="{FF2B5EF4-FFF2-40B4-BE49-F238E27FC236}">
                  <a16:creationId xmlns:a16="http://schemas.microsoft.com/office/drawing/2014/main" id="{D9B58FC9-C5B5-F3DB-0964-5B75E30B1708}"/>
                </a:ext>
              </a:extLst>
            </p:cNvPr>
            <p:cNvSpPr txBox="1"/>
            <p:nvPr/>
          </p:nvSpPr>
          <p:spPr>
            <a:xfrm>
              <a:off x="5461198" y="1658753"/>
              <a:ext cx="2014834" cy="302824"/>
            </a:xfrm>
            <a:prstGeom prst="rect">
              <a:avLst/>
            </a:prstGeom>
            <a:noFill/>
          </p:spPr>
          <p:txBody>
            <a:bodyPr wrap="none" lIns="0" tIns="0" rIns="0" bIns="0" rtlCol="0">
              <a:spAutoFit/>
            </a:bodyPr>
            <a:lstStyle/>
            <a:p>
              <a:pPr>
                <a:lnSpc>
                  <a:spcPct val="80000"/>
                </a:lnSpc>
              </a:pPr>
              <a:r>
                <a:rPr lang="en-US" sz="3200" b="1" dirty="0">
                  <a:solidFill>
                    <a:srgbClr val="C30037"/>
                  </a:solidFill>
                </a:rPr>
                <a:t>~ 2 MB per core</a:t>
              </a:r>
            </a:p>
          </p:txBody>
        </p:sp>
      </p:grpSp>
      <p:grpSp>
        <p:nvGrpSpPr>
          <p:cNvPr id="14" name="Group 13">
            <a:extLst>
              <a:ext uri="{FF2B5EF4-FFF2-40B4-BE49-F238E27FC236}">
                <a16:creationId xmlns:a16="http://schemas.microsoft.com/office/drawing/2014/main" id="{E1633F3C-8AFE-C976-9578-322F2A2A628C}"/>
              </a:ext>
            </a:extLst>
          </p:cNvPr>
          <p:cNvGrpSpPr/>
          <p:nvPr/>
        </p:nvGrpSpPr>
        <p:grpSpPr>
          <a:xfrm>
            <a:off x="7213590" y="3281470"/>
            <a:ext cx="2346127" cy="487680"/>
            <a:chOff x="5017635" y="2120766"/>
            <a:chExt cx="1759598" cy="365760"/>
          </a:xfrm>
        </p:grpSpPr>
        <p:sp>
          <p:nvSpPr>
            <p:cNvPr id="15" name="Right Arrow 6">
              <a:extLst>
                <a:ext uri="{FF2B5EF4-FFF2-40B4-BE49-F238E27FC236}">
                  <a16:creationId xmlns:a16="http://schemas.microsoft.com/office/drawing/2014/main" id="{DE7DA253-BF24-9929-5598-B8E0A740FF3B}"/>
                </a:ext>
              </a:extLst>
            </p:cNvPr>
            <p:cNvSpPr>
              <a:spLocks noChangeAspect="1" noChangeArrowheads="1"/>
            </p:cNvSpPr>
            <p:nvPr/>
          </p:nvSpPr>
          <p:spPr bwMode="auto">
            <a:xfrm rot="10800000">
              <a:off x="5017635" y="21207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16" name="TextBox 15">
              <a:extLst>
                <a:ext uri="{FF2B5EF4-FFF2-40B4-BE49-F238E27FC236}">
                  <a16:creationId xmlns:a16="http://schemas.microsoft.com/office/drawing/2014/main" id="{8D1A4F46-C707-4733-B977-F9FA83D426EF}"/>
                </a:ext>
              </a:extLst>
            </p:cNvPr>
            <p:cNvSpPr txBox="1"/>
            <p:nvPr/>
          </p:nvSpPr>
          <p:spPr>
            <a:xfrm>
              <a:off x="5461198" y="2154054"/>
              <a:ext cx="1316035"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100’s GB</a:t>
              </a:r>
            </a:p>
          </p:txBody>
        </p:sp>
      </p:grpSp>
      <p:grpSp>
        <p:nvGrpSpPr>
          <p:cNvPr id="17" name="Group 16">
            <a:extLst>
              <a:ext uri="{FF2B5EF4-FFF2-40B4-BE49-F238E27FC236}">
                <a16:creationId xmlns:a16="http://schemas.microsoft.com/office/drawing/2014/main" id="{FC5B4A75-C23E-71ED-E898-C2F43F644BCE}"/>
              </a:ext>
            </a:extLst>
          </p:cNvPr>
          <p:cNvGrpSpPr/>
          <p:nvPr/>
        </p:nvGrpSpPr>
        <p:grpSpPr>
          <a:xfrm>
            <a:off x="7213599" y="3872140"/>
            <a:ext cx="1871640" cy="487680"/>
            <a:chOff x="5017635" y="2616066"/>
            <a:chExt cx="1403730" cy="365760"/>
          </a:xfrm>
        </p:grpSpPr>
        <p:sp>
          <p:nvSpPr>
            <p:cNvPr id="18" name="Right Arrow 6">
              <a:extLst>
                <a:ext uri="{FF2B5EF4-FFF2-40B4-BE49-F238E27FC236}">
                  <a16:creationId xmlns:a16="http://schemas.microsoft.com/office/drawing/2014/main" id="{6BEB8EAA-B951-3E5D-8E56-86FDEEB7DA35}"/>
                </a:ext>
              </a:extLst>
            </p:cNvPr>
            <p:cNvSpPr>
              <a:spLocks noChangeAspect="1" noChangeArrowheads="1"/>
            </p:cNvSpPr>
            <p:nvPr/>
          </p:nvSpPr>
          <p:spPr bwMode="auto">
            <a:xfrm rot="10800000">
              <a:off x="5017635" y="26160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9" name="TextBox 18">
              <a:extLst>
                <a:ext uri="{FF2B5EF4-FFF2-40B4-BE49-F238E27FC236}">
                  <a16:creationId xmlns:a16="http://schemas.microsoft.com/office/drawing/2014/main" id="{9EADF090-A40C-8001-6F34-EDDD78F680E1}"/>
                </a:ext>
              </a:extLst>
            </p:cNvPr>
            <p:cNvSpPr txBox="1"/>
            <p:nvPr/>
          </p:nvSpPr>
          <p:spPr>
            <a:xfrm>
              <a:off x="5461198" y="2649354"/>
              <a:ext cx="960167"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1’s TB</a:t>
              </a:r>
            </a:p>
          </p:txBody>
        </p:sp>
      </p:grpSp>
      <p:grpSp>
        <p:nvGrpSpPr>
          <p:cNvPr id="23" name="Group 22">
            <a:extLst>
              <a:ext uri="{FF2B5EF4-FFF2-40B4-BE49-F238E27FC236}">
                <a16:creationId xmlns:a16="http://schemas.microsoft.com/office/drawing/2014/main" id="{BC6F159E-BDA7-6AA8-4915-58B911E1C863}"/>
              </a:ext>
            </a:extLst>
          </p:cNvPr>
          <p:cNvGrpSpPr/>
          <p:nvPr/>
        </p:nvGrpSpPr>
        <p:grpSpPr>
          <a:xfrm>
            <a:off x="7213602" y="4462811"/>
            <a:ext cx="2080031" cy="487680"/>
            <a:chOff x="5017635" y="3111366"/>
            <a:chExt cx="1560023" cy="365760"/>
          </a:xfrm>
        </p:grpSpPr>
        <p:sp>
          <p:nvSpPr>
            <p:cNvPr id="24" name="Right Arrow 6">
              <a:extLst>
                <a:ext uri="{FF2B5EF4-FFF2-40B4-BE49-F238E27FC236}">
                  <a16:creationId xmlns:a16="http://schemas.microsoft.com/office/drawing/2014/main" id="{E08EE8E3-9D6E-2DD8-35E2-BDCE8169438E}"/>
                </a:ext>
              </a:extLst>
            </p:cNvPr>
            <p:cNvSpPr>
              <a:spLocks noChangeAspect="1" noChangeArrowheads="1"/>
            </p:cNvSpPr>
            <p:nvPr/>
          </p:nvSpPr>
          <p:spPr bwMode="auto">
            <a:xfrm rot="10800000">
              <a:off x="5017635" y="31113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27" name="TextBox 26">
              <a:extLst>
                <a:ext uri="{FF2B5EF4-FFF2-40B4-BE49-F238E27FC236}">
                  <a16:creationId xmlns:a16="http://schemas.microsoft.com/office/drawing/2014/main" id="{5BAFB30A-8841-F1F5-0332-3B051DC930E4}"/>
                </a:ext>
              </a:extLst>
            </p:cNvPr>
            <p:cNvSpPr txBox="1"/>
            <p:nvPr/>
          </p:nvSpPr>
          <p:spPr>
            <a:xfrm>
              <a:off x="5461198" y="3144654"/>
              <a:ext cx="1116460"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10’s TB</a:t>
              </a:r>
            </a:p>
          </p:txBody>
        </p:sp>
      </p:grpSp>
      <p:grpSp>
        <p:nvGrpSpPr>
          <p:cNvPr id="30" name="Group 29">
            <a:extLst>
              <a:ext uri="{FF2B5EF4-FFF2-40B4-BE49-F238E27FC236}">
                <a16:creationId xmlns:a16="http://schemas.microsoft.com/office/drawing/2014/main" id="{920ED886-756E-6621-E76C-F93E14D08AE8}"/>
              </a:ext>
            </a:extLst>
          </p:cNvPr>
          <p:cNvGrpSpPr/>
          <p:nvPr/>
        </p:nvGrpSpPr>
        <p:grpSpPr>
          <a:xfrm>
            <a:off x="7213599" y="5053483"/>
            <a:ext cx="4721586" cy="487680"/>
            <a:chOff x="5017636" y="3606666"/>
            <a:chExt cx="3541191" cy="365760"/>
          </a:xfrm>
        </p:grpSpPr>
        <p:sp>
          <p:nvSpPr>
            <p:cNvPr id="31" name="Right Arrow 6">
              <a:extLst>
                <a:ext uri="{FF2B5EF4-FFF2-40B4-BE49-F238E27FC236}">
                  <a16:creationId xmlns:a16="http://schemas.microsoft.com/office/drawing/2014/main" id="{2EBDE374-6D57-C78E-E983-E9BA36B01547}"/>
                </a:ext>
              </a:extLst>
            </p:cNvPr>
            <p:cNvSpPr>
              <a:spLocks noChangeAspect="1" noChangeArrowheads="1"/>
            </p:cNvSpPr>
            <p:nvPr/>
          </p:nvSpPr>
          <p:spPr bwMode="auto">
            <a:xfrm rot="10800000">
              <a:off x="5017636" y="36066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32" name="TextBox 31">
              <a:extLst>
                <a:ext uri="{FF2B5EF4-FFF2-40B4-BE49-F238E27FC236}">
                  <a16:creationId xmlns:a16="http://schemas.microsoft.com/office/drawing/2014/main" id="{497E4E61-3D8A-5A86-BF24-2DB1A2BA2D9E}"/>
                </a:ext>
              </a:extLst>
            </p:cNvPr>
            <p:cNvSpPr txBox="1"/>
            <p:nvPr/>
          </p:nvSpPr>
          <p:spPr>
            <a:xfrm>
              <a:off x="5461198" y="3639954"/>
              <a:ext cx="3097629" cy="302824"/>
            </a:xfrm>
            <a:prstGeom prst="rect">
              <a:avLst/>
            </a:prstGeom>
            <a:noFill/>
          </p:spPr>
          <p:txBody>
            <a:bodyPr wrap="none" lIns="0" tIns="0" rIns="0" bIns="0" rtlCol="0">
              <a:spAutoFit/>
            </a:bodyPr>
            <a:lstStyle/>
            <a:p>
              <a:pPr>
                <a:lnSpc>
                  <a:spcPct val="80000"/>
                </a:lnSpc>
              </a:pPr>
              <a:r>
                <a:rPr lang="en-US" sz="3200" b="1" dirty="0">
                  <a:solidFill>
                    <a:srgbClr val="C30037"/>
                  </a:solidFill>
                </a:rPr>
                <a:t>PBs per AWS Avail. Zone</a:t>
              </a:r>
            </a:p>
          </p:txBody>
        </p:sp>
      </p:grpSp>
      <p:grpSp>
        <p:nvGrpSpPr>
          <p:cNvPr id="33" name="Group 32">
            <a:extLst>
              <a:ext uri="{FF2B5EF4-FFF2-40B4-BE49-F238E27FC236}">
                <a16:creationId xmlns:a16="http://schemas.microsoft.com/office/drawing/2014/main" id="{7BB78750-4A80-9B3D-06A3-D139A3546457}"/>
              </a:ext>
            </a:extLst>
          </p:cNvPr>
          <p:cNvGrpSpPr/>
          <p:nvPr/>
        </p:nvGrpSpPr>
        <p:grpSpPr>
          <a:xfrm>
            <a:off x="7213597" y="5644151"/>
            <a:ext cx="3922905" cy="487680"/>
            <a:chOff x="5017636" y="4101965"/>
            <a:chExt cx="2942180" cy="365760"/>
          </a:xfrm>
        </p:grpSpPr>
        <p:sp>
          <p:nvSpPr>
            <p:cNvPr id="34" name="Right Arrow 6">
              <a:extLst>
                <a:ext uri="{FF2B5EF4-FFF2-40B4-BE49-F238E27FC236}">
                  <a16:creationId xmlns:a16="http://schemas.microsoft.com/office/drawing/2014/main" id="{6B1300DD-B1E6-D777-59F9-EF5C25CBEFC1}"/>
                </a:ext>
              </a:extLst>
            </p:cNvPr>
            <p:cNvSpPr>
              <a:spLocks noChangeAspect="1" noChangeArrowheads="1"/>
            </p:cNvSpPr>
            <p:nvPr/>
          </p:nvSpPr>
          <p:spPr bwMode="auto">
            <a:xfrm rot="10800000">
              <a:off x="5017636" y="4101965"/>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35" name="TextBox 34">
              <a:extLst>
                <a:ext uri="{FF2B5EF4-FFF2-40B4-BE49-F238E27FC236}">
                  <a16:creationId xmlns:a16="http://schemas.microsoft.com/office/drawing/2014/main" id="{5F63D909-5DF8-7B6D-ECB9-64E143F04CE8}"/>
                </a:ext>
              </a:extLst>
            </p:cNvPr>
            <p:cNvSpPr txBox="1"/>
            <p:nvPr/>
          </p:nvSpPr>
          <p:spPr>
            <a:xfrm>
              <a:off x="5461198" y="4135253"/>
              <a:ext cx="2498618" cy="302824"/>
            </a:xfrm>
            <a:prstGeom prst="rect">
              <a:avLst/>
            </a:prstGeom>
            <a:noFill/>
          </p:spPr>
          <p:txBody>
            <a:bodyPr wrap="none" lIns="0" tIns="0" rIns="0" bIns="0" rtlCol="0">
              <a:spAutoFit/>
            </a:bodyPr>
            <a:lstStyle/>
            <a:p>
              <a:pPr>
                <a:lnSpc>
                  <a:spcPct val="80000"/>
                </a:lnSpc>
              </a:pPr>
              <a:r>
                <a:rPr lang="en-US" sz="3200" b="1" dirty="0">
                  <a:solidFill>
                    <a:srgbClr val="C30037"/>
                  </a:solidFill>
                </a:rPr>
                <a:t>Multi-zone backups</a:t>
              </a:r>
            </a:p>
          </p:txBody>
        </p:sp>
      </p:grpSp>
      <p:grpSp>
        <p:nvGrpSpPr>
          <p:cNvPr id="7" name="Group 6">
            <a:extLst>
              <a:ext uri="{FF2B5EF4-FFF2-40B4-BE49-F238E27FC236}">
                <a16:creationId xmlns:a16="http://schemas.microsoft.com/office/drawing/2014/main" id="{2D4858A6-1F43-33B4-CB6D-6825CC34DE34}"/>
              </a:ext>
            </a:extLst>
          </p:cNvPr>
          <p:cNvGrpSpPr/>
          <p:nvPr/>
        </p:nvGrpSpPr>
        <p:grpSpPr>
          <a:xfrm>
            <a:off x="3371851" y="1345646"/>
            <a:ext cx="7543800" cy="2467887"/>
            <a:chOff x="3371851" y="1345646"/>
            <a:chExt cx="7543800" cy="2467887"/>
          </a:xfrm>
        </p:grpSpPr>
        <p:sp>
          <p:nvSpPr>
            <p:cNvPr id="5" name="Rectangle 4">
              <a:extLst>
                <a:ext uri="{FF2B5EF4-FFF2-40B4-BE49-F238E27FC236}">
                  <a16:creationId xmlns:a16="http://schemas.microsoft.com/office/drawing/2014/main" id="{EB22EB3D-B0C2-EE31-D4C9-DC4C54B3F36D}"/>
                </a:ext>
              </a:extLst>
            </p:cNvPr>
            <p:cNvSpPr/>
            <p:nvPr/>
          </p:nvSpPr>
          <p:spPr>
            <a:xfrm>
              <a:off x="3371851" y="1931895"/>
              <a:ext cx="7543800" cy="1881638"/>
            </a:xfrm>
            <a:prstGeom prst="rect">
              <a:avLst/>
            </a:prstGeom>
            <a:no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3C84B4-ED98-CF00-B31B-0694CDB68A85}"/>
                </a:ext>
              </a:extLst>
            </p:cNvPr>
            <p:cNvSpPr txBox="1"/>
            <p:nvPr/>
          </p:nvSpPr>
          <p:spPr>
            <a:xfrm>
              <a:off x="4613276" y="1345646"/>
              <a:ext cx="4283096" cy="523220"/>
            </a:xfrm>
            <a:prstGeom prst="rect">
              <a:avLst/>
            </a:prstGeom>
            <a:noFill/>
          </p:spPr>
          <p:txBody>
            <a:bodyPr wrap="none" rtlCol="0">
              <a:spAutoFit/>
            </a:bodyPr>
            <a:lstStyle/>
            <a:p>
              <a:r>
                <a:rPr lang="en-US" sz="2800" dirty="0"/>
                <a:t>10’s – 100’s cores per server</a:t>
              </a:r>
            </a:p>
          </p:txBody>
        </p:sp>
      </p:grpSp>
    </p:spTree>
    <p:extLst>
      <p:ext uri="{BB962C8B-B14F-4D97-AF65-F5344CB8AC3E}">
        <p14:creationId xmlns:p14="http://schemas.microsoft.com/office/powerpoint/2010/main" val="35158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860B-85F5-412A-9967-3F6C35D6D751}"/>
              </a:ext>
            </a:extLst>
          </p:cNvPr>
          <p:cNvSpPr>
            <a:spLocks noGrp="1"/>
          </p:cNvSpPr>
          <p:nvPr>
            <p:ph type="title"/>
          </p:nvPr>
        </p:nvSpPr>
        <p:spPr>
          <a:xfrm>
            <a:off x="0" y="-17916"/>
            <a:ext cx="12192000" cy="881350"/>
          </a:xfrm>
        </p:spPr>
        <p:txBody>
          <a:bodyPr/>
          <a:lstStyle/>
          <a:p>
            <a:r>
              <a:rPr lang="en-US" dirty="0">
                <a:latin typeface="Crimson Text" panose="02000503000000000000" pitchFamily="2" charset="0"/>
              </a:rPr>
              <a:t>Latency Numbers Every Programmer Should Know</a:t>
            </a:r>
            <a:endParaRPr lang="en-US" dirty="0"/>
          </a:p>
        </p:txBody>
      </p:sp>
      <p:graphicFrame>
        <p:nvGraphicFramePr>
          <p:cNvPr id="4" name="Table 3">
            <a:extLst>
              <a:ext uri="{FF2B5EF4-FFF2-40B4-BE49-F238E27FC236}">
                <a16:creationId xmlns:a16="http://schemas.microsoft.com/office/drawing/2014/main" id="{E389AEE5-7AA7-4E19-B36A-5446E549222B}"/>
              </a:ext>
            </a:extLst>
          </p:cNvPr>
          <p:cNvGraphicFramePr>
            <a:graphicFrameLocks noGrp="1"/>
          </p:cNvGraphicFramePr>
          <p:nvPr/>
        </p:nvGraphicFramePr>
        <p:xfrm>
          <a:off x="1559923" y="2006602"/>
          <a:ext cx="5852160" cy="4145281"/>
        </p:xfrm>
        <a:graphic>
          <a:graphicData uri="http://schemas.openxmlformats.org/drawingml/2006/table">
            <a:tbl>
              <a:tblPr firstRow="1" bandRow="1">
                <a:tableStyleId>{2D5ABB26-0587-4C30-8999-92F81FD0307C}</a:tableStyleId>
              </a:tblPr>
              <a:tblGrid>
                <a:gridCol w="3050027">
                  <a:extLst>
                    <a:ext uri="{9D8B030D-6E8A-4147-A177-3AD203B41FA5}">
                      <a16:colId xmlns:a16="http://schemas.microsoft.com/office/drawing/2014/main" val="3577304506"/>
                    </a:ext>
                  </a:extLst>
                </a:gridCol>
                <a:gridCol w="2802133">
                  <a:extLst>
                    <a:ext uri="{9D8B030D-6E8A-4147-A177-3AD203B41FA5}">
                      <a16:colId xmlns:a16="http://schemas.microsoft.com/office/drawing/2014/main" val="3606947816"/>
                    </a:ext>
                  </a:extLst>
                </a:gridCol>
              </a:tblGrid>
              <a:tr h="592183">
                <a:tc>
                  <a:txBody>
                    <a:bodyPr/>
                    <a:lstStyle/>
                    <a:p>
                      <a:pPr lvl="0" algn="r"/>
                      <a:r>
                        <a:rPr lang="en-US" sz="2700" b="1" dirty="0">
                          <a:solidFill>
                            <a:srgbClr val="C30037"/>
                          </a:solidFill>
                          <a:latin typeface="+mn-lt"/>
                        </a:rPr>
                        <a:t>1 ns</a:t>
                      </a:r>
                    </a:p>
                  </a:txBody>
                  <a:tcPr marL="0" marR="1219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L1 Cache Ref</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1"/>
                  </a:ext>
                </a:extLst>
              </a:tr>
              <a:tr h="592183">
                <a:tc>
                  <a:txBody>
                    <a:bodyPr/>
                    <a:lstStyle/>
                    <a:p>
                      <a:pPr lvl="0" algn="r"/>
                      <a:r>
                        <a:rPr lang="en-US" sz="2700" b="1" dirty="0">
                          <a:solidFill>
                            <a:srgbClr val="C30037"/>
                          </a:solidFill>
                          <a:latin typeface="+mn-lt"/>
                        </a:rPr>
                        <a:t>4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L2 Cache Ref</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2"/>
                  </a:ext>
                </a:extLst>
              </a:tr>
              <a:tr h="592183">
                <a:tc>
                  <a:txBody>
                    <a:bodyPr/>
                    <a:lstStyle/>
                    <a:p>
                      <a:pPr lvl="0" algn="r"/>
                      <a:r>
                        <a:rPr lang="en-US" sz="2700" b="1" dirty="0">
                          <a:solidFill>
                            <a:srgbClr val="C30037"/>
                          </a:solidFill>
                          <a:latin typeface="+mn-lt"/>
                        </a:rPr>
                        <a:t>100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DRAM</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2054045550"/>
                  </a:ext>
                </a:extLst>
              </a:tr>
              <a:tr h="592183">
                <a:tc>
                  <a:txBody>
                    <a:bodyPr/>
                    <a:lstStyle/>
                    <a:p>
                      <a:pPr lvl="0" algn="r"/>
                      <a:r>
                        <a:rPr lang="en-US" sz="2700" b="1" dirty="0">
                          <a:solidFill>
                            <a:srgbClr val="C30037"/>
                          </a:solidFill>
                          <a:latin typeface="+mn-lt"/>
                        </a:rPr>
                        <a:t>16,000</a:t>
                      </a:r>
                      <a:r>
                        <a:rPr lang="en-US" sz="2700" b="1" baseline="30000" dirty="0">
                          <a:solidFill>
                            <a:srgbClr val="C30037"/>
                          </a:solidFill>
                          <a:latin typeface="+mn-lt"/>
                        </a:rPr>
                        <a:t> </a:t>
                      </a:r>
                      <a:r>
                        <a:rPr lang="en-US" sz="2700" b="1" baseline="0" dirty="0">
                          <a:solidFill>
                            <a:srgbClr val="C30037"/>
                          </a:solidFill>
                          <a:latin typeface="+mn-lt"/>
                        </a:rPr>
                        <a:t>ns</a:t>
                      </a:r>
                      <a:endParaRPr lang="en-US" sz="2700" b="1" baseline="30000" dirty="0">
                        <a:solidFill>
                          <a:srgbClr val="C30037"/>
                        </a:solidFill>
                        <a:latin typeface="+mn-lt"/>
                      </a:endParaRP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SSD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3"/>
                  </a:ext>
                </a:extLst>
              </a:tr>
              <a:tr h="592183">
                <a:tc>
                  <a:txBody>
                    <a:bodyPr/>
                    <a:lstStyle/>
                    <a:p>
                      <a:pPr lvl="0" algn="r"/>
                      <a:r>
                        <a:rPr lang="en-US" sz="2700" b="1" dirty="0">
                          <a:solidFill>
                            <a:srgbClr val="C30037"/>
                          </a:solidFill>
                          <a:latin typeface="+mn-lt"/>
                        </a:rPr>
                        <a:t>2</a:t>
                      </a:r>
                      <a:r>
                        <a:rPr lang="en-US" sz="2700" b="1" baseline="0" dirty="0">
                          <a:solidFill>
                            <a:srgbClr val="C30037"/>
                          </a:solidFill>
                          <a:latin typeface="+mn-lt"/>
                        </a:rPr>
                        <a:t>,000,000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HDD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3445743322"/>
                  </a:ext>
                </a:extLst>
              </a:tr>
              <a:tr h="592183">
                <a:tc>
                  <a:txBody>
                    <a:bodyPr/>
                    <a:lstStyle/>
                    <a:p>
                      <a:pPr lvl="0" algn="r"/>
                      <a:r>
                        <a:rPr lang="en-US" sz="2700" b="1" dirty="0">
                          <a:solidFill>
                            <a:srgbClr val="C30037"/>
                          </a:solidFill>
                          <a:latin typeface="+mn-lt"/>
                        </a:rPr>
                        <a:t>~50,000,000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Network Storage</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49878179"/>
                  </a:ext>
                </a:extLst>
              </a:tr>
              <a:tr h="592183">
                <a:tc>
                  <a:txBody>
                    <a:bodyPr/>
                    <a:lstStyle/>
                    <a:p>
                      <a:pPr lvl="0" algn="r"/>
                      <a:r>
                        <a:rPr lang="en-US" sz="2700" b="1" baseline="0" dirty="0">
                          <a:solidFill>
                            <a:srgbClr val="C30037"/>
                          </a:solidFill>
                          <a:latin typeface="+mn-lt"/>
                        </a:rPr>
                        <a:t>1,000,000,000 ns</a:t>
                      </a:r>
                    </a:p>
                  </a:txBody>
                  <a:tcPr marL="0" marR="121920" marT="0"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Tape Archives</a:t>
                      </a:r>
                    </a:p>
                  </a:txBody>
                  <a:tcPr marL="0" marR="0" marT="0" marB="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136046997"/>
                  </a:ext>
                </a:extLst>
              </a:tr>
            </a:tbl>
          </a:graphicData>
        </a:graphic>
      </p:graphicFrame>
      <p:sp>
        <p:nvSpPr>
          <p:cNvPr id="20" name="TextBox 19">
            <a:extLst>
              <a:ext uri="{FF2B5EF4-FFF2-40B4-BE49-F238E27FC236}">
                <a16:creationId xmlns:a16="http://schemas.microsoft.com/office/drawing/2014/main" id="{2ECD80B6-7844-27DF-5202-8E65AF59A4D3}"/>
              </a:ext>
            </a:extLst>
          </p:cNvPr>
          <p:cNvSpPr txBox="1"/>
          <p:nvPr/>
        </p:nvSpPr>
        <p:spPr>
          <a:xfrm>
            <a:off x="10665236" y="6406595"/>
            <a:ext cx="1526764" cy="451342"/>
          </a:xfrm>
          <a:prstGeom prst="rect">
            <a:avLst/>
          </a:prstGeom>
          <a:noFill/>
        </p:spPr>
        <p:txBody>
          <a:bodyPr wrap="none" lIns="0" tIns="0" rIns="97536" bIns="243840" rtlCol="0">
            <a:spAutoFit/>
          </a:bodyPr>
          <a:lstStyle>
            <a:defPPr>
              <a:defRPr lang="en-US"/>
            </a:defPPr>
            <a:lvl1pPr lvl="0">
              <a:defRPr kumimoji="0" sz="1000" b="0" i="0" u="none" strike="noStrike" cap="none" spc="0" normalizeH="0" baseline="0">
                <a:ln>
                  <a:noFill/>
                </a:ln>
                <a:solidFill>
                  <a:prstClr val="black">
                    <a:lumMod val="75000"/>
                    <a:lumOff val="25000"/>
                  </a:prstClr>
                </a:solidFill>
                <a:effectLst/>
                <a:uLnTx/>
                <a:uFillTx/>
                <a:latin typeface="Museo Sans 300" panose="02000000000000000000" pitchFamily="50" charset="0"/>
              </a:defRPr>
            </a:lvl1pPr>
          </a:lstStyle>
          <a:p>
            <a:pPr algn="r"/>
            <a:r>
              <a:rPr lang="en-US" sz="1333" dirty="0">
                <a:latin typeface="Lato" panose="020F0502020204030203" pitchFamily="34" charset="0"/>
              </a:rPr>
              <a:t>Source: </a:t>
            </a:r>
            <a:r>
              <a:rPr lang="en-US" sz="1333" dirty="0">
                <a:latin typeface="Lato" panose="020F0502020204030203" pitchFamily="34" charset="0"/>
                <a:hlinkClick r:id="rId3"/>
              </a:rPr>
              <a:t>Colin Scott</a:t>
            </a:r>
            <a:endParaRPr lang="en-US" sz="1333" dirty="0">
              <a:latin typeface="Lato" panose="020F0502020204030203" pitchFamily="34" charset="0"/>
            </a:endParaRPr>
          </a:p>
        </p:txBody>
      </p:sp>
      <p:sp>
        <p:nvSpPr>
          <p:cNvPr id="21" name="Slide Number Placeholder 3" descr=" 5">
            <a:extLst>
              <a:ext uri="{FF2B5EF4-FFF2-40B4-BE49-F238E27FC236}">
                <a16:creationId xmlns:a16="http://schemas.microsoft.com/office/drawing/2014/main" id="{801EB65A-0424-61DE-09A6-77ECD9FEF324}"/>
              </a:ext>
            </a:extLst>
          </p:cNvPr>
          <p:cNvSpPr txBox="1">
            <a:spLocks/>
          </p:cNvSpPr>
          <p:nvPr/>
        </p:nvSpPr>
        <p:spPr>
          <a:xfrm>
            <a:off x="11704320" y="0"/>
            <a:ext cx="487680" cy="365125"/>
          </a:xfrm>
          <a:prstGeom prst="rect">
            <a:avLst/>
          </a:prstGeom>
          <a:solidFill>
            <a:schemeClr val="bg1">
              <a:lumMod val="50000"/>
            </a:schemeClr>
          </a:solidFill>
        </p:spPr>
        <p:txBody>
          <a:bodyPr vert="horz" wrap="square" lIns="0" tIns="60960" rIns="60960" bIns="6096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97DD1AB5-42BA-4E8A-BFEE-435884E16AAB}" type="slidenum">
              <a:rPr lang="en-US" sz="1600">
                <a:solidFill>
                  <a:prstClr val="white">
                    <a:lumMod val="95000"/>
                  </a:prstClr>
                </a:solidFill>
              </a:rPr>
              <a:pPr defTabSz="1219170">
                <a:defRPr/>
              </a:pPr>
              <a:t>37</a:t>
            </a:fld>
            <a:endParaRPr lang="en-US" sz="1600" dirty="0">
              <a:solidFill>
                <a:prstClr val="white">
                  <a:lumMod val="95000"/>
                </a:prstClr>
              </a:solidFill>
            </a:endParaRPr>
          </a:p>
        </p:txBody>
      </p:sp>
      <p:sp>
        <p:nvSpPr>
          <p:cNvPr id="37" name="TextBox 36">
            <a:extLst>
              <a:ext uri="{FF2B5EF4-FFF2-40B4-BE49-F238E27FC236}">
                <a16:creationId xmlns:a16="http://schemas.microsoft.com/office/drawing/2014/main" id="{A41914FD-360B-0F46-B237-73EC2C56D791}"/>
              </a:ext>
            </a:extLst>
          </p:cNvPr>
          <p:cNvSpPr txBox="1"/>
          <p:nvPr/>
        </p:nvSpPr>
        <p:spPr>
          <a:xfrm>
            <a:off x="37446" y="2006602"/>
            <a:ext cx="1226618" cy="584775"/>
          </a:xfrm>
          <a:prstGeom prst="rect">
            <a:avLst/>
          </a:prstGeom>
          <a:noFill/>
        </p:spPr>
        <p:txBody>
          <a:bodyPr wrap="none" rtlCol="0">
            <a:spAutoFit/>
          </a:bodyPr>
          <a:lstStyle/>
          <a:p>
            <a:r>
              <a:rPr lang="en-US" sz="3200" dirty="0">
                <a:solidFill>
                  <a:srgbClr val="00B050"/>
                </a:solidFill>
              </a:rPr>
              <a:t>$$$$$</a:t>
            </a:r>
          </a:p>
        </p:txBody>
      </p:sp>
      <p:sp>
        <p:nvSpPr>
          <p:cNvPr id="38" name="TextBox 37">
            <a:extLst>
              <a:ext uri="{FF2B5EF4-FFF2-40B4-BE49-F238E27FC236}">
                <a16:creationId xmlns:a16="http://schemas.microsoft.com/office/drawing/2014/main" id="{44A4BC0C-1330-3886-1A54-621066CC3020}"/>
              </a:ext>
            </a:extLst>
          </p:cNvPr>
          <p:cNvSpPr txBox="1"/>
          <p:nvPr/>
        </p:nvSpPr>
        <p:spPr>
          <a:xfrm>
            <a:off x="454227" y="5568826"/>
            <a:ext cx="393056" cy="584775"/>
          </a:xfrm>
          <a:prstGeom prst="rect">
            <a:avLst/>
          </a:prstGeom>
          <a:noFill/>
        </p:spPr>
        <p:txBody>
          <a:bodyPr wrap="none" rtlCol="0">
            <a:spAutoFit/>
          </a:bodyPr>
          <a:lstStyle/>
          <a:p>
            <a:r>
              <a:rPr lang="en-US" sz="3200" dirty="0">
                <a:solidFill>
                  <a:srgbClr val="00B050"/>
                </a:solidFill>
              </a:rPr>
              <a:t>$</a:t>
            </a:r>
          </a:p>
        </p:txBody>
      </p:sp>
      <p:grpSp>
        <p:nvGrpSpPr>
          <p:cNvPr id="42" name="Group 41">
            <a:extLst>
              <a:ext uri="{FF2B5EF4-FFF2-40B4-BE49-F238E27FC236}">
                <a16:creationId xmlns:a16="http://schemas.microsoft.com/office/drawing/2014/main" id="{A493DADE-D488-D76E-0F4E-D2EB6F6651B5}"/>
              </a:ext>
            </a:extLst>
          </p:cNvPr>
          <p:cNvGrpSpPr/>
          <p:nvPr/>
        </p:nvGrpSpPr>
        <p:grpSpPr>
          <a:xfrm>
            <a:off x="28572" y="2591377"/>
            <a:ext cx="607898" cy="2977449"/>
            <a:chOff x="214313" y="2591377"/>
            <a:chExt cx="607898" cy="2977449"/>
          </a:xfrm>
        </p:grpSpPr>
        <p:cxnSp>
          <p:nvCxnSpPr>
            <p:cNvPr id="40" name="Straight Arrow Connector 39">
              <a:extLst>
                <a:ext uri="{FF2B5EF4-FFF2-40B4-BE49-F238E27FC236}">
                  <a16:creationId xmlns:a16="http://schemas.microsoft.com/office/drawing/2014/main" id="{F709EE41-95D2-FA48-FBC1-E89BC4ECC4C8}"/>
                </a:ext>
              </a:extLst>
            </p:cNvPr>
            <p:cNvCxnSpPr>
              <a:cxnSpLocks/>
            </p:cNvCxnSpPr>
            <p:nvPr/>
          </p:nvCxnSpPr>
          <p:spPr>
            <a:xfrm>
              <a:off x="822211" y="2591377"/>
              <a:ext cx="0" cy="2977449"/>
            </a:xfrm>
            <a:prstGeom prst="straightConnector1">
              <a:avLst/>
            </a:prstGeom>
            <a:ln w="635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A61CAFCD-CFFB-D23A-8B40-CD4B821D8042}"/>
                </a:ext>
              </a:extLst>
            </p:cNvPr>
            <p:cNvSpPr txBox="1"/>
            <p:nvPr/>
          </p:nvSpPr>
          <p:spPr>
            <a:xfrm>
              <a:off x="214313" y="3471863"/>
              <a:ext cx="602665" cy="923330"/>
            </a:xfrm>
            <a:prstGeom prst="rect">
              <a:avLst/>
            </a:prstGeom>
            <a:noFill/>
          </p:spPr>
          <p:txBody>
            <a:bodyPr wrap="none" rtlCol="0">
              <a:spAutoFit/>
            </a:bodyPr>
            <a:lstStyle/>
            <a:p>
              <a:r>
                <a:rPr lang="en-US" dirty="0"/>
                <a:t>Cost</a:t>
              </a:r>
            </a:p>
            <a:p>
              <a:r>
                <a:rPr lang="en-US" dirty="0"/>
                <a:t>Per</a:t>
              </a:r>
            </a:p>
            <a:p>
              <a:r>
                <a:rPr lang="en-US" dirty="0"/>
                <a:t>Byte</a:t>
              </a:r>
            </a:p>
          </p:txBody>
        </p:sp>
      </p:grpSp>
      <p:grpSp>
        <p:nvGrpSpPr>
          <p:cNvPr id="8" name="Group 7">
            <a:extLst>
              <a:ext uri="{FF2B5EF4-FFF2-40B4-BE49-F238E27FC236}">
                <a16:creationId xmlns:a16="http://schemas.microsoft.com/office/drawing/2014/main" id="{7E1EF927-F49F-9DC6-4651-0B51B50B4F0B}"/>
              </a:ext>
            </a:extLst>
          </p:cNvPr>
          <p:cNvGrpSpPr/>
          <p:nvPr/>
        </p:nvGrpSpPr>
        <p:grpSpPr>
          <a:xfrm>
            <a:off x="7213580" y="2100125"/>
            <a:ext cx="3559985" cy="487680"/>
            <a:chOff x="5017635" y="1130166"/>
            <a:chExt cx="2669997" cy="365760"/>
          </a:xfrm>
        </p:grpSpPr>
        <p:sp>
          <p:nvSpPr>
            <p:cNvPr id="9" name="Right Arrow 6">
              <a:extLst>
                <a:ext uri="{FF2B5EF4-FFF2-40B4-BE49-F238E27FC236}">
                  <a16:creationId xmlns:a16="http://schemas.microsoft.com/office/drawing/2014/main" id="{0C369631-3307-7F4E-82A1-3D4E80799691}"/>
                </a:ext>
              </a:extLst>
            </p:cNvPr>
            <p:cNvSpPr>
              <a:spLocks noChangeAspect="1" noChangeArrowheads="1"/>
            </p:cNvSpPr>
            <p:nvPr/>
          </p:nvSpPr>
          <p:spPr bwMode="auto">
            <a:xfrm rot="10800000">
              <a:off x="5017635" y="11301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10" name="TextBox 9">
              <a:extLst>
                <a:ext uri="{FF2B5EF4-FFF2-40B4-BE49-F238E27FC236}">
                  <a16:creationId xmlns:a16="http://schemas.microsoft.com/office/drawing/2014/main" id="{1C599B69-1D9E-EF56-DE92-C3C1E847DE8F}"/>
                </a:ext>
              </a:extLst>
            </p:cNvPr>
            <p:cNvSpPr txBox="1"/>
            <p:nvPr/>
          </p:nvSpPr>
          <p:spPr>
            <a:xfrm>
              <a:off x="5461198" y="1163453"/>
              <a:ext cx="2226434"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100 KB per core</a:t>
              </a:r>
            </a:p>
          </p:txBody>
        </p:sp>
      </p:grpSp>
      <p:grpSp>
        <p:nvGrpSpPr>
          <p:cNvPr id="11" name="Group 10">
            <a:extLst>
              <a:ext uri="{FF2B5EF4-FFF2-40B4-BE49-F238E27FC236}">
                <a16:creationId xmlns:a16="http://schemas.microsoft.com/office/drawing/2014/main" id="{51C2C84E-0F1D-2AE3-2C31-8944511ABBBA}"/>
              </a:ext>
            </a:extLst>
          </p:cNvPr>
          <p:cNvGrpSpPr/>
          <p:nvPr/>
        </p:nvGrpSpPr>
        <p:grpSpPr>
          <a:xfrm>
            <a:off x="7213595" y="2690796"/>
            <a:ext cx="3277858" cy="487680"/>
            <a:chOff x="5017635" y="1625466"/>
            <a:chExt cx="2458397" cy="365760"/>
          </a:xfrm>
        </p:grpSpPr>
        <p:sp>
          <p:nvSpPr>
            <p:cNvPr id="12" name="Right Arrow 11">
              <a:extLst>
                <a:ext uri="{FF2B5EF4-FFF2-40B4-BE49-F238E27FC236}">
                  <a16:creationId xmlns:a16="http://schemas.microsoft.com/office/drawing/2014/main" id="{966E9971-2E98-0CA2-127C-1C8693B10982}"/>
                </a:ext>
              </a:extLst>
            </p:cNvPr>
            <p:cNvSpPr>
              <a:spLocks noChangeAspect="1" noChangeArrowheads="1"/>
            </p:cNvSpPr>
            <p:nvPr/>
          </p:nvSpPr>
          <p:spPr bwMode="auto">
            <a:xfrm rot="10800000">
              <a:off x="5017635" y="16254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3" name="TextBox 12">
              <a:extLst>
                <a:ext uri="{FF2B5EF4-FFF2-40B4-BE49-F238E27FC236}">
                  <a16:creationId xmlns:a16="http://schemas.microsoft.com/office/drawing/2014/main" id="{D9B58FC9-C5B5-F3DB-0964-5B75E30B1708}"/>
                </a:ext>
              </a:extLst>
            </p:cNvPr>
            <p:cNvSpPr txBox="1"/>
            <p:nvPr/>
          </p:nvSpPr>
          <p:spPr>
            <a:xfrm>
              <a:off x="5461198" y="1658753"/>
              <a:ext cx="2014834" cy="302824"/>
            </a:xfrm>
            <a:prstGeom prst="rect">
              <a:avLst/>
            </a:prstGeom>
            <a:noFill/>
          </p:spPr>
          <p:txBody>
            <a:bodyPr wrap="none" lIns="0" tIns="0" rIns="0" bIns="0" rtlCol="0">
              <a:spAutoFit/>
            </a:bodyPr>
            <a:lstStyle/>
            <a:p>
              <a:pPr>
                <a:lnSpc>
                  <a:spcPct val="80000"/>
                </a:lnSpc>
              </a:pPr>
              <a:r>
                <a:rPr lang="en-US" sz="3200" b="1" dirty="0">
                  <a:solidFill>
                    <a:srgbClr val="C30037"/>
                  </a:solidFill>
                </a:rPr>
                <a:t>~ 2 MB per core</a:t>
              </a:r>
            </a:p>
          </p:txBody>
        </p:sp>
      </p:grpSp>
      <p:grpSp>
        <p:nvGrpSpPr>
          <p:cNvPr id="14" name="Group 13">
            <a:extLst>
              <a:ext uri="{FF2B5EF4-FFF2-40B4-BE49-F238E27FC236}">
                <a16:creationId xmlns:a16="http://schemas.microsoft.com/office/drawing/2014/main" id="{E1633F3C-8AFE-C976-9578-322F2A2A628C}"/>
              </a:ext>
            </a:extLst>
          </p:cNvPr>
          <p:cNvGrpSpPr/>
          <p:nvPr/>
        </p:nvGrpSpPr>
        <p:grpSpPr>
          <a:xfrm>
            <a:off x="7213590" y="3281470"/>
            <a:ext cx="2346127" cy="487680"/>
            <a:chOff x="5017635" y="2120766"/>
            <a:chExt cx="1759598" cy="365760"/>
          </a:xfrm>
        </p:grpSpPr>
        <p:sp>
          <p:nvSpPr>
            <p:cNvPr id="15" name="Right Arrow 6">
              <a:extLst>
                <a:ext uri="{FF2B5EF4-FFF2-40B4-BE49-F238E27FC236}">
                  <a16:creationId xmlns:a16="http://schemas.microsoft.com/office/drawing/2014/main" id="{DE7DA253-BF24-9929-5598-B8E0A740FF3B}"/>
                </a:ext>
              </a:extLst>
            </p:cNvPr>
            <p:cNvSpPr>
              <a:spLocks noChangeAspect="1" noChangeArrowheads="1"/>
            </p:cNvSpPr>
            <p:nvPr/>
          </p:nvSpPr>
          <p:spPr bwMode="auto">
            <a:xfrm rot="10800000">
              <a:off x="5017635" y="21207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16" name="TextBox 15">
              <a:extLst>
                <a:ext uri="{FF2B5EF4-FFF2-40B4-BE49-F238E27FC236}">
                  <a16:creationId xmlns:a16="http://schemas.microsoft.com/office/drawing/2014/main" id="{8D1A4F46-C707-4733-B977-F9FA83D426EF}"/>
                </a:ext>
              </a:extLst>
            </p:cNvPr>
            <p:cNvSpPr txBox="1"/>
            <p:nvPr/>
          </p:nvSpPr>
          <p:spPr>
            <a:xfrm>
              <a:off x="5461198" y="2154054"/>
              <a:ext cx="1316035"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100’s GB</a:t>
              </a:r>
            </a:p>
          </p:txBody>
        </p:sp>
      </p:grpSp>
      <p:grpSp>
        <p:nvGrpSpPr>
          <p:cNvPr id="17" name="Group 16">
            <a:extLst>
              <a:ext uri="{FF2B5EF4-FFF2-40B4-BE49-F238E27FC236}">
                <a16:creationId xmlns:a16="http://schemas.microsoft.com/office/drawing/2014/main" id="{FC5B4A75-C23E-71ED-E898-C2F43F644BCE}"/>
              </a:ext>
            </a:extLst>
          </p:cNvPr>
          <p:cNvGrpSpPr/>
          <p:nvPr/>
        </p:nvGrpSpPr>
        <p:grpSpPr>
          <a:xfrm>
            <a:off x="7213599" y="3872140"/>
            <a:ext cx="1871640" cy="487680"/>
            <a:chOff x="5017635" y="2616066"/>
            <a:chExt cx="1403730" cy="365760"/>
          </a:xfrm>
        </p:grpSpPr>
        <p:sp>
          <p:nvSpPr>
            <p:cNvPr id="18" name="Right Arrow 6">
              <a:extLst>
                <a:ext uri="{FF2B5EF4-FFF2-40B4-BE49-F238E27FC236}">
                  <a16:creationId xmlns:a16="http://schemas.microsoft.com/office/drawing/2014/main" id="{6BEB8EAA-B951-3E5D-8E56-86FDEEB7DA35}"/>
                </a:ext>
              </a:extLst>
            </p:cNvPr>
            <p:cNvSpPr>
              <a:spLocks noChangeAspect="1" noChangeArrowheads="1"/>
            </p:cNvSpPr>
            <p:nvPr/>
          </p:nvSpPr>
          <p:spPr bwMode="auto">
            <a:xfrm rot="10800000">
              <a:off x="5017635" y="26160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19" name="TextBox 18">
              <a:extLst>
                <a:ext uri="{FF2B5EF4-FFF2-40B4-BE49-F238E27FC236}">
                  <a16:creationId xmlns:a16="http://schemas.microsoft.com/office/drawing/2014/main" id="{9EADF090-A40C-8001-6F34-EDDD78F680E1}"/>
                </a:ext>
              </a:extLst>
            </p:cNvPr>
            <p:cNvSpPr txBox="1"/>
            <p:nvPr/>
          </p:nvSpPr>
          <p:spPr>
            <a:xfrm>
              <a:off x="5461198" y="2649354"/>
              <a:ext cx="960167"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1’s TB</a:t>
              </a:r>
            </a:p>
          </p:txBody>
        </p:sp>
      </p:grpSp>
      <p:grpSp>
        <p:nvGrpSpPr>
          <p:cNvPr id="23" name="Group 22">
            <a:extLst>
              <a:ext uri="{FF2B5EF4-FFF2-40B4-BE49-F238E27FC236}">
                <a16:creationId xmlns:a16="http://schemas.microsoft.com/office/drawing/2014/main" id="{BC6F159E-BDA7-6AA8-4915-58B911E1C863}"/>
              </a:ext>
            </a:extLst>
          </p:cNvPr>
          <p:cNvGrpSpPr/>
          <p:nvPr/>
        </p:nvGrpSpPr>
        <p:grpSpPr>
          <a:xfrm>
            <a:off x="7213602" y="4462811"/>
            <a:ext cx="2080031" cy="487680"/>
            <a:chOff x="5017635" y="3111366"/>
            <a:chExt cx="1560023" cy="365760"/>
          </a:xfrm>
        </p:grpSpPr>
        <p:sp>
          <p:nvSpPr>
            <p:cNvPr id="24" name="Right Arrow 6">
              <a:extLst>
                <a:ext uri="{FF2B5EF4-FFF2-40B4-BE49-F238E27FC236}">
                  <a16:creationId xmlns:a16="http://schemas.microsoft.com/office/drawing/2014/main" id="{E08EE8E3-9D6E-2DD8-35E2-BDCE8169438E}"/>
                </a:ext>
              </a:extLst>
            </p:cNvPr>
            <p:cNvSpPr>
              <a:spLocks noChangeAspect="1" noChangeArrowheads="1"/>
            </p:cNvSpPr>
            <p:nvPr/>
          </p:nvSpPr>
          <p:spPr bwMode="auto">
            <a:xfrm rot="10800000">
              <a:off x="5017635" y="31113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dirty="0">
                <a:solidFill>
                  <a:srgbClr val="C30037"/>
                </a:solidFill>
                <a:latin typeface="+mn-lt"/>
              </a:endParaRPr>
            </a:p>
          </p:txBody>
        </p:sp>
        <p:sp>
          <p:nvSpPr>
            <p:cNvPr id="27" name="TextBox 26">
              <a:extLst>
                <a:ext uri="{FF2B5EF4-FFF2-40B4-BE49-F238E27FC236}">
                  <a16:creationId xmlns:a16="http://schemas.microsoft.com/office/drawing/2014/main" id="{5BAFB30A-8841-F1F5-0332-3B051DC930E4}"/>
                </a:ext>
              </a:extLst>
            </p:cNvPr>
            <p:cNvSpPr txBox="1"/>
            <p:nvPr/>
          </p:nvSpPr>
          <p:spPr>
            <a:xfrm>
              <a:off x="5461198" y="3144654"/>
              <a:ext cx="1116460" cy="302824"/>
            </a:xfrm>
            <a:prstGeom prst="rect">
              <a:avLst/>
            </a:prstGeom>
            <a:noFill/>
          </p:spPr>
          <p:txBody>
            <a:bodyPr wrap="none" lIns="0" tIns="0" rIns="0" bIns="0" rtlCol="0">
              <a:spAutoFit/>
            </a:bodyPr>
            <a:lstStyle/>
            <a:p>
              <a:pPr>
                <a:lnSpc>
                  <a:spcPct val="80000"/>
                </a:lnSpc>
              </a:pPr>
              <a:r>
                <a:rPr lang="en-US" sz="3200" b="1" dirty="0">
                  <a:solidFill>
                    <a:srgbClr val="C30037"/>
                  </a:solidFill>
                </a:rPr>
                <a:t>~ 10’s TB</a:t>
              </a:r>
            </a:p>
          </p:txBody>
        </p:sp>
      </p:grpSp>
      <p:grpSp>
        <p:nvGrpSpPr>
          <p:cNvPr id="30" name="Group 29">
            <a:extLst>
              <a:ext uri="{FF2B5EF4-FFF2-40B4-BE49-F238E27FC236}">
                <a16:creationId xmlns:a16="http://schemas.microsoft.com/office/drawing/2014/main" id="{920ED886-756E-6621-E76C-F93E14D08AE8}"/>
              </a:ext>
            </a:extLst>
          </p:cNvPr>
          <p:cNvGrpSpPr/>
          <p:nvPr/>
        </p:nvGrpSpPr>
        <p:grpSpPr>
          <a:xfrm>
            <a:off x="7213599" y="5053483"/>
            <a:ext cx="4721586" cy="487680"/>
            <a:chOff x="5017636" y="3606666"/>
            <a:chExt cx="3541191" cy="365760"/>
          </a:xfrm>
        </p:grpSpPr>
        <p:sp>
          <p:nvSpPr>
            <p:cNvPr id="31" name="Right Arrow 6">
              <a:extLst>
                <a:ext uri="{FF2B5EF4-FFF2-40B4-BE49-F238E27FC236}">
                  <a16:creationId xmlns:a16="http://schemas.microsoft.com/office/drawing/2014/main" id="{2EBDE374-6D57-C78E-E983-E9BA36B01547}"/>
                </a:ext>
              </a:extLst>
            </p:cNvPr>
            <p:cNvSpPr>
              <a:spLocks noChangeAspect="1" noChangeArrowheads="1"/>
            </p:cNvSpPr>
            <p:nvPr/>
          </p:nvSpPr>
          <p:spPr bwMode="auto">
            <a:xfrm rot="10800000">
              <a:off x="5017636" y="3606666"/>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32" name="TextBox 31">
              <a:extLst>
                <a:ext uri="{FF2B5EF4-FFF2-40B4-BE49-F238E27FC236}">
                  <a16:creationId xmlns:a16="http://schemas.microsoft.com/office/drawing/2014/main" id="{497E4E61-3D8A-5A86-BF24-2DB1A2BA2D9E}"/>
                </a:ext>
              </a:extLst>
            </p:cNvPr>
            <p:cNvSpPr txBox="1"/>
            <p:nvPr/>
          </p:nvSpPr>
          <p:spPr>
            <a:xfrm>
              <a:off x="5461198" y="3639954"/>
              <a:ext cx="3097629" cy="302824"/>
            </a:xfrm>
            <a:prstGeom prst="rect">
              <a:avLst/>
            </a:prstGeom>
            <a:noFill/>
          </p:spPr>
          <p:txBody>
            <a:bodyPr wrap="none" lIns="0" tIns="0" rIns="0" bIns="0" rtlCol="0">
              <a:spAutoFit/>
            </a:bodyPr>
            <a:lstStyle/>
            <a:p>
              <a:pPr>
                <a:lnSpc>
                  <a:spcPct val="80000"/>
                </a:lnSpc>
              </a:pPr>
              <a:r>
                <a:rPr lang="en-US" sz="3200" b="1" dirty="0">
                  <a:solidFill>
                    <a:srgbClr val="C30037"/>
                  </a:solidFill>
                </a:rPr>
                <a:t>PBs per AWS Avail. Zone</a:t>
              </a:r>
            </a:p>
          </p:txBody>
        </p:sp>
      </p:grpSp>
      <p:grpSp>
        <p:nvGrpSpPr>
          <p:cNvPr id="33" name="Group 32">
            <a:extLst>
              <a:ext uri="{FF2B5EF4-FFF2-40B4-BE49-F238E27FC236}">
                <a16:creationId xmlns:a16="http://schemas.microsoft.com/office/drawing/2014/main" id="{7BB78750-4A80-9B3D-06A3-D139A3546457}"/>
              </a:ext>
            </a:extLst>
          </p:cNvPr>
          <p:cNvGrpSpPr/>
          <p:nvPr/>
        </p:nvGrpSpPr>
        <p:grpSpPr>
          <a:xfrm>
            <a:off x="7213597" y="5644151"/>
            <a:ext cx="3922905" cy="487680"/>
            <a:chOff x="5017636" y="4101965"/>
            <a:chExt cx="2942180" cy="365760"/>
          </a:xfrm>
        </p:grpSpPr>
        <p:sp>
          <p:nvSpPr>
            <p:cNvPr id="34" name="Right Arrow 6">
              <a:extLst>
                <a:ext uri="{FF2B5EF4-FFF2-40B4-BE49-F238E27FC236}">
                  <a16:creationId xmlns:a16="http://schemas.microsoft.com/office/drawing/2014/main" id="{6B1300DD-B1E6-D777-59F9-EF5C25CBEFC1}"/>
                </a:ext>
              </a:extLst>
            </p:cNvPr>
            <p:cNvSpPr>
              <a:spLocks noChangeAspect="1" noChangeArrowheads="1"/>
            </p:cNvSpPr>
            <p:nvPr/>
          </p:nvSpPr>
          <p:spPr bwMode="auto">
            <a:xfrm rot="10800000">
              <a:off x="5017636" y="4101965"/>
              <a:ext cx="329565" cy="365760"/>
            </a:xfrm>
            <a:prstGeom prst="rightArrow">
              <a:avLst>
                <a:gd name="adj1" fmla="val 50000"/>
                <a:gd name="adj2" fmla="val 50019"/>
              </a:avLst>
            </a:prstGeom>
            <a:solidFill>
              <a:srgbClr val="C30037"/>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b="1">
                <a:solidFill>
                  <a:srgbClr val="C30037"/>
                </a:solidFill>
                <a:latin typeface="+mn-lt"/>
              </a:endParaRPr>
            </a:p>
          </p:txBody>
        </p:sp>
        <p:sp>
          <p:nvSpPr>
            <p:cNvPr id="35" name="TextBox 34">
              <a:extLst>
                <a:ext uri="{FF2B5EF4-FFF2-40B4-BE49-F238E27FC236}">
                  <a16:creationId xmlns:a16="http://schemas.microsoft.com/office/drawing/2014/main" id="{5F63D909-5DF8-7B6D-ECB9-64E143F04CE8}"/>
                </a:ext>
              </a:extLst>
            </p:cNvPr>
            <p:cNvSpPr txBox="1"/>
            <p:nvPr/>
          </p:nvSpPr>
          <p:spPr>
            <a:xfrm>
              <a:off x="5461198" y="4135253"/>
              <a:ext cx="2498618" cy="302824"/>
            </a:xfrm>
            <a:prstGeom prst="rect">
              <a:avLst/>
            </a:prstGeom>
            <a:noFill/>
          </p:spPr>
          <p:txBody>
            <a:bodyPr wrap="none" lIns="0" tIns="0" rIns="0" bIns="0" rtlCol="0">
              <a:spAutoFit/>
            </a:bodyPr>
            <a:lstStyle/>
            <a:p>
              <a:pPr>
                <a:lnSpc>
                  <a:spcPct val="80000"/>
                </a:lnSpc>
              </a:pPr>
              <a:r>
                <a:rPr lang="en-US" sz="3200" b="1" dirty="0">
                  <a:solidFill>
                    <a:srgbClr val="C30037"/>
                  </a:solidFill>
                </a:rPr>
                <a:t>Multi-zone backups</a:t>
              </a:r>
            </a:p>
          </p:txBody>
        </p:sp>
      </p:grpSp>
      <p:grpSp>
        <p:nvGrpSpPr>
          <p:cNvPr id="7" name="Group 6">
            <a:extLst>
              <a:ext uri="{FF2B5EF4-FFF2-40B4-BE49-F238E27FC236}">
                <a16:creationId xmlns:a16="http://schemas.microsoft.com/office/drawing/2014/main" id="{2D4858A6-1F43-33B4-CB6D-6825CC34DE34}"/>
              </a:ext>
            </a:extLst>
          </p:cNvPr>
          <p:cNvGrpSpPr/>
          <p:nvPr/>
        </p:nvGrpSpPr>
        <p:grpSpPr>
          <a:xfrm>
            <a:off x="2414588" y="1311424"/>
            <a:ext cx="8501063" cy="3742059"/>
            <a:chOff x="2414588" y="1311424"/>
            <a:chExt cx="8501063" cy="3742059"/>
          </a:xfrm>
        </p:grpSpPr>
        <p:sp>
          <p:nvSpPr>
            <p:cNvPr id="5" name="Rectangle 4">
              <a:extLst>
                <a:ext uri="{FF2B5EF4-FFF2-40B4-BE49-F238E27FC236}">
                  <a16:creationId xmlns:a16="http://schemas.microsoft.com/office/drawing/2014/main" id="{EB22EB3D-B0C2-EE31-D4C9-DC4C54B3F36D}"/>
                </a:ext>
              </a:extLst>
            </p:cNvPr>
            <p:cNvSpPr/>
            <p:nvPr/>
          </p:nvSpPr>
          <p:spPr>
            <a:xfrm>
              <a:off x="2414588" y="1931895"/>
              <a:ext cx="8501063" cy="3121588"/>
            </a:xfrm>
            <a:prstGeom prst="rect">
              <a:avLst/>
            </a:prstGeom>
            <a:no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3C84B4-ED98-CF00-B31B-0694CDB68A85}"/>
                </a:ext>
              </a:extLst>
            </p:cNvPr>
            <p:cNvSpPr txBox="1"/>
            <p:nvPr/>
          </p:nvSpPr>
          <p:spPr>
            <a:xfrm>
              <a:off x="3477472" y="1311424"/>
              <a:ext cx="5794728" cy="523220"/>
            </a:xfrm>
            <a:prstGeom prst="rect">
              <a:avLst/>
            </a:prstGeom>
            <a:noFill/>
          </p:spPr>
          <p:txBody>
            <a:bodyPr wrap="none" rtlCol="0">
              <a:spAutoFit/>
            </a:bodyPr>
            <a:lstStyle/>
            <a:p>
              <a:r>
                <a:rPr lang="en-US" sz="2800" dirty="0"/>
                <a:t>Maybe 100’s of servers per warehouse</a:t>
              </a:r>
            </a:p>
          </p:txBody>
        </p:sp>
      </p:grpSp>
    </p:spTree>
    <p:extLst>
      <p:ext uri="{BB962C8B-B14F-4D97-AF65-F5344CB8AC3E}">
        <p14:creationId xmlns:p14="http://schemas.microsoft.com/office/powerpoint/2010/main" val="1941686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6405-22D1-D01C-6247-78F3F64099F5}"/>
              </a:ext>
            </a:extLst>
          </p:cNvPr>
          <p:cNvSpPr>
            <a:spLocks noGrp="1"/>
          </p:cNvSpPr>
          <p:nvPr>
            <p:ph type="title"/>
          </p:nvPr>
        </p:nvSpPr>
        <p:spPr/>
        <p:txBody>
          <a:bodyPr/>
          <a:lstStyle/>
          <a:p>
            <a:r>
              <a:rPr lang="en-US" dirty="0"/>
              <a:t>The Database Dilemma</a:t>
            </a:r>
          </a:p>
        </p:txBody>
      </p:sp>
      <p:sp>
        <p:nvSpPr>
          <p:cNvPr id="4" name="Content Placeholder 3">
            <a:extLst>
              <a:ext uri="{FF2B5EF4-FFF2-40B4-BE49-F238E27FC236}">
                <a16:creationId xmlns:a16="http://schemas.microsoft.com/office/drawing/2014/main" id="{66589A21-31A9-A317-479E-8519E8B01087}"/>
              </a:ext>
            </a:extLst>
          </p:cNvPr>
          <p:cNvSpPr txBox="1">
            <a:spLocks/>
          </p:cNvSpPr>
          <p:nvPr/>
        </p:nvSpPr>
        <p:spPr>
          <a:xfrm>
            <a:off x="487680" y="964115"/>
            <a:ext cx="10972800" cy="5463981"/>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a:lnSpc>
                <a:spcPct val="130000"/>
              </a:lnSpc>
              <a:spcBef>
                <a:spcPts val="0"/>
              </a:spcBef>
              <a:buFont typeface="Arial" panose="020B0604020202020204" pitchFamily="34" charset="0"/>
              <a:buChar char="•"/>
            </a:pPr>
            <a:r>
              <a:rPr lang="en-US" dirty="0"/>
              <a:t>Want data persistence and durable updates (storage), but also fast/complex data processing (memory)</a:t>
            </a:r>
          </a:p>
          <a:p>
            <a:pPr marL="457200" lvl="1" indent="-457200">
              <a:lnSpc>
                <a:spcPct val="130000"/>
              </a:lnSpc>
              <a:spcBef>
                <a:spcPts val="0"/>
              </a:spcBef>
              <a:buFont typeface="Arial" panose="020B0604020202020204" pitchFamily="34" charset="0"/>
              <a:buChar char="•"/>
            </a:pPr>
            <a:endParaRPr lang="en-US" dirty="0"/>
          </a:p>
          <a:p>
            <a:pPr marL="457200" lvl="1" indent="-457200">
              <a:lnSpc>
                <a:spcPct val="130000"/>
              </a:lnSpc>
              <a:spcBef>
                <a:spcPts val="0"/>
              </a:spcBef>
              <a:buFont typeface="Arial" panose="020B0604020202020204" pitchFamily="34" charset="0"/>
              <a:buChar char="•"/>
            </a:pPr>
            <a:r>
              <a:rPr lang="en-US" dirty="0"/>
              <a:t>Want to process a drive worth of data (e.g. TB) using a server’s worth of memory (e.g. 64 GB)</a:t>
            </a:r>
          </a:p>
          <a:p>
            <a:pPr marL="457200" lvl="1" indent="-457200">
              <a:lnSpc>
                <a:spcPct val="130000"/>
              </a:lnSpc>
              <a:spcBef>
                <a:spcPts val="0"/>
              </a:spcBef>
              <a:buFont typeface="Arial" panose="020B0604020202020204" pitchFamily="34" charset="0"/>
              <a:buChar char="•"/>
            </a:pPr>
            <a:endParaRPr lang="en-US" dirty="0"/>
          </a:p>
          <a:p>
            <a:pPr marL="457200" lvl="1" indent="-457200">
              <a:lnSpc>
                <a:spcPct val="130000"/>
              </a:lnSpc>
              <a:spcBef>
                <a:spcPts val="0"/>
              </a:spcBef>
              <a:buFont typeface="Arial" panose="020B0604020202020204" pitchFamily="34" charset="0"/>
              <a:buChar char="•"/>
            </a:pPr>
            <a:r>
              <a:rPr lang="en-US" dirty="0"/>
              <a:t>To leverage available compute, need concurrency at every level: intraquery, interquery, single-node, distributed database (multi-node)</a:t>
            </a:r>
          </a:p>
          <a:p>
            <a:pPr marL="457200" lvl="1" indent="-457200">
              <a:lnSpc>
                <a:spcPct val="130000"/>
              </a:lnSpc>
              <a:spcBef>
                <a:spcPts val="0"/>
              </a:spcBef>
              <a:buFont typeface="Arial" panose="020B0604020202020204" pitchFamily="34" charset="0"/>
              <a:buChar char="•"/>
            </a:pPr>
            <a:endParaRPr lang="en-US" dirty="0"/>
          </a:p>
          <a:p>
            <a:pPr marL="457200" lvl="1" indent="-457200">
              <a:lnSpc>
                <a:spcPct val="130000"/>
              </a:lnSpc>
              <a:spcBef>
                <a:spcPts val="0"/>
              </a:spcBef>
              <a:buFont typeface="Arial" panose="020B0604020202020204" pitchFamily="34" charset="0"/>
              <a:buChar char="•"/>
            </a:pPr>
            <a:r>
              <a:rPr lang="en-US" dirty="0"/>
              <a:t>Want abstractions to hide hardware/system design from users</a:t>
            </a:r>
          </a:p>
        </p:txBody>
      </p:sp>
    </p:spTree>
    <p:extLst>
      <p:ext uri="{BB962C8B-B14F-4D97-AF65-F5344CB8AC3E}">
        <p14:creationId xmlns:p14="http://schemas.microsoft.com/office/powerpoint/2010/main" val="223283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860B-85F5-412A-9967-3F6C35D6D751}"/>
              </a:ext>
            </a:extLst>
          </p:cNvPr>
          <p:cNvSpPr>
            <a:spLocks noGrp="1"/>
          </p:cNvSpPr>
          <p:nvPr>
            <p:ph type="title"/>
          </p:nvPr>
        </p:nvSpPr>
        <p:spPr>
          <a:xfrm>
            <a:off x="0" y="-17916"/>
            <a:ext cx="12192000" cy="881350"/>
          </a:xfrm>
        </p:spPr>
        <p:txBody>
          <a:bodyPr/>
          <a:lstStyle/>
          <a:p>
            <a:r>
              <a:rPr lang="en-US" dirty="0">
                <a:latin typeface="Crimson Text" panose="02000503000000000000" pitchFamily="2" charset="0"/>
              </a:rPr>
              <a:t>Latency Numbers Every Programmer Should Know</a:t>
            </a:r>
            <a:endParaRPr lang="en-US" dirty="0"/>
          </a:p>
        </p:txBody>
      </p:sp>
      <p:graphicFrame>
        <p:nvGraphicFramePr>
          <p:cNvPr id="4" name="Table 3">
            <a:extLst>
              <a:ext uri="{FF2B5EF4-FFF2-40B4-BE49-F238E27FC236}">
                <a16:creationId xmlns:a16="http://schemas.microsoft.com/office/drawing/2014/main" id="{E389AEE5-7AA7-4E19-B36A-5446E549222B}"/>
              </a:ext>
            </a:extLst>
          </p:cNvPr>
          <p:cNvGraphicFramePr>
            <a:graphicFrameLocks noGrp="1"/>
          </p:cNvGraphicFramePr>
          <p:nvPr/>
        </p:nvGraphicFramePr>
        <p:xfrm>
          <a:off x="1559923" y="2006602"/>
          <a:ext cx="5852160" cy="4145281"/>
        </p:xfrm>
        <a:graphic>
          <a:graphicData uri="http://schemas.openxmlformats.org/drawingml/2006/table">
            <a:tbl>
              <a:tblPr firstRow="1" bandRow="1">
                <a:tableStyleId>{2D5ABB26-0587-4C30-8999-92F81FD0307C}</a:tableStyleId>
              </a:tblPr>
              <a:tblGrid>
                <a:gridCol w="3050027">
                  <a:extLst>
                    <a:ext uri="{9D8B030D-6E8A-4147-A177-3AD203B41FA5}">
                      <a16:colId xmlns:a16="http://schemas.microsoft.com/office/drawing/2014/main" val="3577304506"/>
                    </a:ext>
                  </a:extLst>
                </a:gridCol>
                <a:gridCol w="2802133">
                  <a:extLst>
                    <a:ext uri="{9D8B030D-6E8A-4147-A177-3AD203B41FA5}">
                      <a16:colId xmlns:a16="http://schemas.microsoft.com/office/drawing/2014/main" val="3606947816"/>
                    </a:ext>
                  </a:extLst>
                </a:gridCol>
              </a:tblGrid>
              <a:tr h="592183">
                <a:tc>
                  <a:txBody>
                    <a:bodyPr/>
                    <a:lstStyle/>
                    <a:p>
                      <a:pPr lvl="0" algn="r"/>
                      <a:r>
                        <a:rPr lang="en-US" sz="2700" b="1" dirty="0">
                          <a:solidFill>
                            <a:srgbClr val="C30037"/>
                          </a:solidFill>
                          <a:latin typeface="+mn-lt"/>
                        </a:rPr>
                        <a:t>1 ns</a:t>
                      </a:r>
                    </a:p>
                  </a:txBody>
                  <a:tcPr marL="0" marR="12192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L1 Cache Ref</a:t>
                      </a: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1"/>
                  </a:ext>
                </a:extLst>
              </a:tr>
              <a:tr h="592183">
                <a:tc>
                  <a:txBody>
                    <a:bodyPr/>
                    <a:lstStyle/>
                    <a:p>
                      <a:pPr lvl="0" algn="r"/>
                      <a:r>
                        <a:rPr lang="en-US" sz="2700" b="1" dirty="0">
                          <a:solidFill>
                            <a:srgbClr val="C30037"/>
                          </a:solidFill>
                          <a:latin typeface="+mn-lt"/>
                        </a:rPr>
                        <a:t>4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L2 Cache Ref</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2"/>
                  </a:ext>
                </a:extLst>
              </a:tr>
              <a:tr h="592183">
                <a:tc>
                  <a:txBody>
                    <a:bodyPr/>
                    <a:lstStyle/>
                    <a:p>
                      <a:pPr lvl="0" algn="r"/>
                      <a:r>
                        <a:rPr lang="en-US" sz="2700" b="1" dirty="0">
                          <a:solidFill>
                            <a:srgbClr val="C30037"/>
                          </a:solidFill>
                          <a:latin typeface="+mn-lt"/>
                        </a:rPr>
                        <a:t>100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DRAM</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2054045550"/>
                  </a:ext>
                </a:extLst>
              </a:tr>
              <a:tr h="592183">
                <a:tc>
                  <a:txBody>
                    <a:bodyPr/>
                    <a:lstStyle/>
                    <a:p>
                      <a:pPr lvl="0" algn="r"/>
                      <a:r>
                        <a:rPr lang="en-US" sz="2700" b="1" dirty="0">
                          <a:solidFill>
                            <a:srgbClr val="C30037"/>
                          </a:solidFill>
                          <a:latin typeface="+mn-lt"/>
                        </a:rPr>
                        <a:t>16,000</a:t>
                      </a:r>
                      <a:r>
                        <a:rPr lang="en-US" sz="2700" b="1" baseline="30000" dirty="0">
                          <a:solidFill>
                            <a:srgbClr val="C30037"/>
                          </a:solidFill>
                          <a:latin typeface="+mn-lt"/>
                        </a:rPr>
                        <a:t> </a:t>
                      </a:r>
                      <a:r>
                        <a:rPr lang="en-US" sz="2700" b="1" baseline="0" dirty="0">
                          <a:solidFill>
                            <a:srgbClr val="C30037"/>
                          </a:solidFill>
                          <a:latin typeface="+mn-lt"/>
                        </a:rPr>
                        <a:t>ns</a:t>
                      </a:r>
                      <a:endParaRPr lang="en-US" sz="2700" b="1" baseline="30000" dirty="0">
                        <a:solidFill>
                          <a:srgbClr val="C30037"/>
                        </a:solidFill>
                        <a:latin typeface="+mn-lt"/>
                      </a:endParaRP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SSD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0003"/>
                  </a:ext>
                </a:extLst>
              </a:tr>
              <a:tr h="592183">
                <a:tc>
                  <a:txBody>
                    <a:bodyPr/>
                    <a:lstStyle/>
                    <a:p>
                      <a:pPr lvl="0" algn="r"/>
                      <a:r>
                        <a:rPr lang="en-US" sz="2700" b="1" dirty="0">
                          <a:solidFill>
                            <a:srgbClr val="C30037"/>
                          </a:solidFill>
                          <a:latin typeface="+mn-lt"/>
                        </a:rPr>
                        <a:t>2</a:t>
                      </a:r>
                      <a:r>
                        <a:rPr lang="en-US" sz="2700" b="1" baseline="0" dirty="0">
                          <a:solidFill>
                            <a:srgbClr val="C30037"/>
                          </a:solidFill>
                          <a:latin typeface="+mn-lt"/>
                        </a:rPr>
                        <a:t>,000,000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HDD</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3445743322"/>
                  </a:ext>
                </a:extLst>
              </a:tr>
              <a:tr h="592183">
                <a:tc>
                  <a:txBody>
                    <a:bodyPr/>
                    <a:lstStyle/>
                    <a:p>
                      <a:pPr lvl="0" algn="r"/>
                      <a:r>
                        <a:rPr lang="en-US" sz="2700" b="1" dirty="0">
                          <a:solidFill>
                            <a:srgbClr val="C30037"/>
                          </a:solidFill>
                          <a:latin typeface="+mn-lt"/>
                        </a:rPr>
                        <a:t>~50,000,000 ns</a:t>
                      </a:r>
                    </a:p>
                  </a:txBody>
                  <a:tcPr marL="0" marR="12192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Network Storage</a:t>
                      </a: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49878179"/>
                  </a:ext>
                </a:extLst>
              </a:tr>
              <a:tr h="592183">
                <a:tc>
                  <a:txBody>
                    <a:bodyPr/>
                    <a:lstStyle/>
                    <a:p>
                      <a:pPr lvl="0" algn="r"/>
                      <a:r>
                        <a:rPr lang="en-US" sz="2700" b="1" baseline="0" dirty="0">
                          <a:solidFill>
                            <a:srgbClr val="C30037"/>
                          </a:solidFill>
                          <a:latin typeface="+mn-lt"/>
                        </a:rPr>
                        <a:t>1,000,000,000 ns</a:t>
                      </a:r>
                    </a:p>
                  </a:txBody>
                  <a:tcPr marL="0" marR="121920" marT="0"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tc>
                  <a:txBody>
                    <a:bodyPr/>
                    <a:lstStyle/>
                    <a:p>
                      <a:pPr algn="l"/>
                      <a:r>
                        <a:rPr lang="en-US" sz="2700" dirty="0">
                          <a:solidFill>
                            <a:schemeClr val="tx1">
                              <a:lumMod val="65000"/>
                              <a:lumOff val="35000"/>
                            </a:schemeClr>
                          </a:solidFill>
                          <a:latin typeface="+mn-lt"/>
                        </a:rPr>
                        <a:t>Tape Archives</a:t>
                      </a:r>
                    </a:p>
                  </a:txBody>
                  <a:tcPr marL="0" marR="0" marT="0" marB="0"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alpha val="7000"/>
                      </a:schemeClr>
                    </a:solidFill>
                  </a:tcPr>
                </a:tc>
                <a:extLst>
                  <a:ext uri="{0D108BD9-81ED-4DB2-BD59-A6C34878D82A}">
                    <a16:rowId xmlns:a16="http://schemas.microsoft.com/office/drawing/2014/main" val="1136046997"/>
                  </a:ext>
                </a:extLst>
              </a:tr>
            </a:tbl>
          </a:graphicData>
        </a:graphic>
      </p:graphicFrame>
      <p:sp>
        <p:nvSpPr>
          <p:cNvPr id="20" name="TextBox 19">
            <a:extLst>
              <a:ext uri="{FF2B5EF4-FFF2-40B4-BE49-F238E27FC236}">
                <a16:creationId xmlns:a16="http://schemas.microsoft.com/office/drawing/2014/main" id="{2ECD80B6-7844-27DF-5202-8E65AF59A4D3}"/>
              </a:ext>
            </a:extLst>
          </p:cNvPr>
          <p:cNvSpPr txBox="1"/>
          <p:nvPr/>
        </p:nvSpPr>
        <p:spPr>
          <a:xfrm>
            <a:off x="10665236" y="6406595"/>
            <a:ext cx="1526764" cy="451342"/>
          </a:xfrm>
          <a:prstGeom prst="rect">
            <a:avLst/>
          </a:prstGeom>
          <a:noFill/>
        </p:spPr>
        <p:txBody>
          <a:bodyPr wrap="none" lIns="0" tIns="0" rIns="97536" bIns="243840" rtlCol="0">
            <a:spAutoFit/>
          </a:bodyPr>
          <a:lstStyle>
            <a:defPPr>
              <a:defRPr lang="en-US"/>
            </a:defPPr>
            <a:lvl1pPr lvl="0">
              <a:defRPr kumimoji="0" sz="1000" b="0" i="0" u="none" strike="noStrike" cap="none" spc="0" normalizeH="0" baseline="0">
                <a:ln>
                  <a:noFill/>
                </a:ln>
                <a:solidFill>
                  <a:prstClr val="black">
                    <a:lumMod val="75000"/>
                    <a:lumOff val="25000"/>
                  </a:prstClr>
                </a:solidFill>
                <a:effectLst/>
                <a:uLnTx/>
                <a:uFillTx/>
                <a:latin typeface="Museo Sans 300" panose="02000000000000000000" pitchFamily="50" charset="0"/>
              </a:defRPr>
            </a:lvl1pPr>
          </a:lstStyle>
          <a:p>
            <a:pPr algn="r"/>
            <a:r>
              <a:rPr lang="en-US" sz="1333" dirty="0">
                <a:latin typeface="Lato" panose="020F0502020204030203" pitchFamily="34" charset="0"/>
              </a:rPr>
              <a:t>Source: </a:t>
            </a:r>
            <a:r>
              <a:rPr lang="en-US" sz="1333" dirty="0">
                <a:latin typeface="Lato" panose="020F0502020204030203" pitchFamily="34" charset="0"/>
                <a:hlinkClick r:id="rId3"/>
              </a:rPr>
              <a:t>Colin Scott</a:t>
            </a:r>
            <a:endParaRPr lang="en-US" sz="1333" dirty="0">
              <a:latin typeface="Lato" panose="020F0502020204030203" pitchFamily="34" charset="0"/>
            </a:endParaRPr>
          </a:p>
        </p:txBody>
      </p:sp>
      <p:sp>
        <p:nvSpPr>
          <p:cNvPr id="21" name="Slide Number Placeholder 3" descr=" 5">
            <a:extLst>
              <a:ext uri="{FF2B5EF4-FFF2-40B4-BE49-F238E27FC236}">
                <a16:creationId xmlns:a16="http://schemas.microsoft.com/office/drawing/2014/main" id="{801EB65A-0424-61DE-09A6-77ECD9FEF324}"/>
              </a:ext>
            </a:extLst>
          </p:cNvPr>
          <p:cNvSpPr txBox="1">
            <a:spLocks/>
          </p:cNvSpPr>
          <p:nvPr/>
        </p:nvSpPr>
        <p:spPr>
          <a:xfrm>
            <a:off x="11704320" y="0"/>
            <a:ext cx="487680" cy="365125"/>
          </a:xfrm>
          <a:prstGeom prst="rect">
            <a:avLst/>
          </a:prstGeom>
          <a:solidFill>
            <a:schemeClr val="bg1">
              <a:lumMod val="50000"/>
            </a:schemeClr>
          </a:solidFill>
        </p:spPr>
        <p:txBody>
          <a:bodyPr vert="horz" wrap="square" lIns="0" tIns="60960" rIns="60960" bIns="6096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fld id="{97DD1AB5-42BA-4E8A-BFEE-435884E16AAB}" type="slidenum">
              <a:rPr lang="en-US" sz="1600">
                <a:solidFill>
                  <a:prstClr val="white">
                    <a:lumMod val="95000"/>
                  </a:prstClr>
                </a:solidFill>
              </a:rPr>
              <a:pPr defTabSz="1219170">
                <a:defRPr/>
              </a:pPr>
              <a:t>39</a:t>
            </a:fld>
            <a:endParaRPr lang="en-US" sz="1600" dirty="0">
              <a:solidFill>
                <a:prstClr val="white">
                  <a:lumMod val="95000"/>
                </a:prstClr>
              </a:solidFill>
            </a:endParaRPr>
          </a:p>
        </p:txBody>
      </p:sp>
      <p:sp>
        <p:nvSpPr>
          <p:cNvPr id="25" name="Rectangle 24">
            <a:extLst>
              <a:ext uri="{FF2B5EF4-FFF2-40B4-BE49-F238E27FC236}">
                <a16:creationId xmlns:a16="http://schemas.microsoft.com/office/drawing/2014/main" id="{E64DD466-60B5-525A-B0D2-E4A83052CC3B}"/>
              </a:ext>
            </a:extLst>
          </p:cNvPr>
          <p:cNvSpPr/>
          <p:nvPr/>
        </p:nvSpPr>
        <p:spPr>
          <a:xfrm>
            <a:off x="2424112" y="4395194"/>
            <a:ext cx="3448050" cy="529368"/>
          </a:xfrm>
          <a:prstGeom prst="rect">
            <a:avLst/>
          </a:prstGeom>
          <a:no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514509C-838C-6A25-47B7-26AD9D54028B}"/>
              </a:ext>
            </a:extLst>
          </p:cNvPr>
          <p:cNvSpPr txBox="1"/>
          <p:nvPr/>
        </p:nvSpPr>
        <p:spPr>
          <a:xfrm>
            <a:off x="7412083" y="4182824"/>
            <a:ext cx="4246879" cy="954107"/>
          </a:xfrm>
          <a:prstGeom prst="rect">
            <a:avLst/>
          </a:prstGeom>
          <a:noFill/>
        </p:spPr>
        <p:txBody>
          <a:bodyPr wrap="square" rtlCol="0">
            <a:spAutoFit/>
          </a:bodyPr>
          <a:lstStyle/>
          <a:p>
            <a:r>
              <a:rPr lang="en-US" sz="2800" dirty="0"/>
              <a:t>Example: disk performance under different workloads</a:t>
            </a:r>
          </a:p>
        </p:txBody>
      </p:sp>
    </p:spTree>
    <p:extLst>
      <p:ext uri="{BB962C8B-B14F-4D97-AF65-F5344CB8AC3E}">
        <p14:creationId xmlns:p14="http://schemas.microsoft.com/office/powerpoint/2010/main" val="394778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Course Pages</a:t>
            </a:r>
          </a:p>
        </p:txBody>
      </p:sp>
      <p:sp>
        <p:nvSpPr>
          <p:cNvPr id="4" name="Content Placeholder 3">
            <a:extLst>
              <a:ext uri="{FF2B5EF4-FFF2-40B4-BE49-F238E27FC236}">
                <a16:creationId xmlns:a16="http://schemas.microsoft.com/office/drawing/2014/main" id="{D584EB81-8C1E-41E9-9452-3C8471C013CF}"/>
              </a:ext>
            </a:extLst>
          </p:cNvPr>
          <p:cNvSpPr>
            <a:spLocks noGrp="1"/>
          </p:cNvSpPr>
          <p:nvPr>
            <p:ph idx="1"/>
          </p:nvPr>
        </p:nvSpPr>
        <p:spPr>
          <a:xfrm>
            <a:off x="500066" y="964115"/>
            <a:ext cx="11572875" cy="4525963"/>
          </a:xfrm>
        </p:spPr>
        <p:txBody>
          <a:bodyPr>
            <a:normAutofit/>
          </a:bodyPr>
          <a:lstStyle/>
          <a:p>
            <a:r>
              <a:rPr lang="en-US" dirty="0"/>
              <a:t>Course Schedule, Syllabus, Policies, Projects: </a:t>
            </a:r>
            <a:r>
              <a:rPr lang="en-US" dirty="0">
                <a:hlinkClick r:id="rId3"/>
              </a:rPr>
              <a:t>Course Web Page</a:t>
            </a:r>
            <a:endParaRPr lang="en-US" dirty="0"/>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4</a:t>
            </a:fld>
            <a:endParaRPr lang="en-US" sz="1600" dirty="0"/>
          </a:p>
        </p:txBody>
      </p:sp>
      <p:pic>
        <p:nvPicPr>
          <p:cNvPr id="2" name="Picture 1">
            <a:extLst>
              <a:ext uri="{FF2B5EF4-FFF2-40B4-BE49-F238E27FC236}">
                <a16:creationId xmlns:a16="http://schemas.microsoft.com/office/drawing/2014/main" id="{D41AC2D4-C1FF-15DE-F924-8A3B51DD9A94}"/>
              </a:ext>
            </a:extLst>
          </p:cNvPr>
          <p:cNvPicPr>
            <a:picLocks noChangeAspect="1"/>
          </p:cNvPicPr>
          <p:nvPr/>
        </p:nvPicPr>
        <p:blipFill>
          <a:blip r:embed="rId4"/>
          <a:stretch>
            <a:fillRect/>
          </a:stretch>
        </p:blipFill>
        <p:spPr>
          <a:xfrm>
            <a:off x="3995737" y="1693360"/>
            <a:ext cx="4200525" cy="4200525"/>
          </a:xfrm>
          <a:prstGeom prst="rect">
            <a:avLst/>
          </a:prstGeom>
        </p:spPr>
      </p:pic>
    </p:spTree>
    <p:extLst>
      <p:ext uri="{BB962C8B-B14F-4D97-AF65-F5344CB8AC3E}">
        <p14:creationId xmlns:p14="http://schemas.microsoft.com/office/powerpoint/2010/main" val="87508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5052093" y="3381700"/>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2" name="TextBox 11">
            <a:extLst>
              <a:ext uri="{FF2B5EF4-FFF2-40B4-BE49-F238E27FC236}">
                <a16:creationId xmlns:a16="http://schemas.microsoft.com/office/drawing/2014/main" id="{3E960574-DD94-1832-18B6-04B79DF3FAA3}"/>
              </a:ext>
            </a:extLst>
          </p:cNvPr>
          <p:cNvSpPr txBox="1"/>
          <p:nvPr/>
        </p:nvSpPr>
        <p:spPr>
          <a:xfrm>
            <a:off x="4694614" y="1613606"/>
            <a:ext cx="3177789" cy="923330"/>
          </a:xfrm>
          <a:prstGeom prst="rect">
            <a:avLst/>
          </a:prstGeom>
          <a:noFill/>
        </p:spPr>
        <p:txBody>
          <a:bodyPr wrap="square" rtlCol="0">
            <a:spAutoFit/>
          </a:bodyPr>
          <a:lstStyle/>
          <a:p>
            <a:r>
              <a:rPr lang="en-US" dirty="0"/>
              <a:t>Data encoded in magnetic material (historically iron oxide)</a:t>
            </a:r>
          </a:p>
          <a:p>
            <a:r>
              <a:rPr lang="en-US" dirty="0"/>
              <a:t>Arranged in tracks</a:t>
            </a:r>
          </a:p>
        </p:txBody>
      </p:sp>
      <p:cxnSp>
        <p:nvCxnSpPr>
          <p:cNvPr id="14" name="Straight Arrow Connector 13">
            <a:extLst>
              <a:ext uri="{FF2B5EF4-FFF2-40B4-BE49-F238E27FC236}">
                <a16:creationId xmlns:a16="http://schemas.microsoft.com/office/drawing/2014/main" id="{53A028F0-99CB-DAD2-E8F2-BCA534973FB7}"/>
              </a:ext>
            </a:extLst>
          </p:cNvPr>
          <p:cNvCxnSpPr>
            <a:cxnSpLocks/>
            <a:stCxn id="12" idx="1"/>
            <a:endCxn id="7" idx="7"/>
          </p:cNvCxnSpPr>
          <p:nvPr/>
        </p:nvCxnSpPr>
        <p:spPr>
          <a:xfrm flipH="1">
            <a:off x="3580895" y="2075271"/>
            <a:ext cx="1113719" cy="344562"/>
          </a:xfrm>
          <a:prstGeom prst="straightConnector1">
            <a:avLst/>
          </a:prstGeom>
          <a:ln w="412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93CFE6D-9FF8-A8BD-16DD-ACD6DC5376A9}"/>
              </a:ext>
            </a:extLst>
          </p:cNvPr>
          <p:cNvSpPr txBox="1"/>
          <p:nvPr/>
        </p:nvSpPr>
        <p:spPr>
          <a:xfrm>
            <a:off x="4350602" y="6049339"/>
            <a:ext cx="2440447" cy="646331"/>
          </a:xfrm>
          <a:prstGeom prst="rect">
            <a:avLst/>
          </a:prstGeom>
          <a:noFill/>
        </p:spPr>
        <p:txBody>
          <a:bodyPr wrap="square" rtlCol="0">
            <a:spAutoFit/>
          </a:bodyPr>
          <a:lstStyle/>
          <a:p>
            <a:r>
              <a:rPr lang="en-US" dirty="0"/>
              <a:t>Actuated read head seeks between tracks</a:t>
            </a:r>
          </a:p>
        </p:txBody>
      </p:sp>
      <p:sp>
        <p:nvSpPr>
          <p:cNvPr id="18" name="Arc 17">
            <a:extLst>
              <a:ext uri="{FF2B5EF4-FFF2-40B4-BE49-F238E27FC236}">
                <a16:creationId xmlns:a16="http://schemas.microsoft.com/office/drawing/2014/main" id="{1691D4EE-BCB0-3BEA-DA33-7653CF6D4EED}"/>
              </a:ext>
            </a:extLst>
          </p:cNvPr>
          <p:cNvSpPr/>
          <p:nvPr/>
        </p:nvSpPr>
        <p:spPr>
          <a:xfrm rot="10360459">
            <a:off x="1049627" y="2548402"/>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A2C5F79-3251-4F32-615B-6349233B6EBC}"/>
              </a:ext>
            </a:extLst>
          </p:cNvPr>
          <p:cNvSpPr txBox="1"/>
          <p:nvPr/>
        </p:nvSpPr>
        <p:spPr>
          <a:xfrm>
            <a:off x="7373403" y="2947750"/>
            <a:ext cx="4747178" cy="1877437"/>
          </a:xfrm>
          <a:prstGeom prst="rect">
            <a:avLst/>
          </a:prstGeom>
          <a:noFill/>
        </p:spPr>
        <p:txBody>
          <a:bodyPr wrap="square" rtlCol="0">
            <a:spAutoFit/>
          </a:bodyPr>
          <a:lstStyle/>
          <a:p>
            <a:r>
              <a:rPr lang="en-US" sz="3200" dirty="0"/>
              <a:t>To read (simplified):</a:t>
            </a:r>
          </a:p>
          <a:p>
            <a:r>
              <a:rPr lang="en-US" sz="2800" dirty="0"/>
              <a:t>1. </a:t>
            </a:r>
            <a:r>
              <a:rPr lang="en-US" sz="2800" dirty="0">
                <a:solidFill>
                  <a:srgbClr val="C00000"/>
                </a:solidFill>
              </a:rPr>
              <a:t>Seek</a:t>
            </a:r>
            <a:r>
              <a:rPr lang="en-US" sz="2800" dirty="0"/>
              <a:t> to correct track</a:t>
            </a:r>
          </a:p>
          <a:p>
            <a:r>
              <a:rPr lang="en-US" sz="2800" dirty="0"/>
              <a:t>2. Wait for red data to </a:t>
            </a:r>
            <a:r>
              <a:rPr lang="en-US" sz="2800" dirty="0">
                <a:solidFill>
                  <a:srgbClr val="C00000"/>
                </a:solidFill>
              </a:rPr>
              <a:t>rotate </a:t>
            </a:r>
            <a:r>
              <a:rPr lang="en-US" sz="2800" dirty="0"/>
              <a:t>to the read head</a:t>
            </a:r>
            <a:endParaRPr lang="en-US" sz="2800" dirty="0">
              <a:solidFill>
                <a:srgbClr val="C00000"/>
              </a:solidFill>
            </a:endParaRPr>
          </a:p>
        </p:txBody>
      </p:sp>
    </p:spTree>
    <p:extLst>
      <p:ext uri="{BB962C8B-B14F-4D97-AF65-F5344CB8AC3E}">
        <p14:creationId xmlns:p14="http://schemas.microsoft.com/office/powerpoint/2010/main" val="115549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6.25E-7 3.33333E-6 L -0.04271 -0.03727 " pathEditMode="relative" rAng="0" ptsTypes="AA">
                                      <p:cBhvr>
                                        <p:cTn id="48" dur="1500" fill="hold"/>
                                        <p:tgtEl>
                                          <p:spTgt spid="6"/>
                                        </p:tgtEl>
                                        <p:attrNameLst>
                                          <p:attrName>ppt_x</p:attrName>
                                          <p:attrName>ppt_y</p:attrName>
                                        </p:attrNameLst>
                                      </p:cBhvr>
                                      <p:rCtr x="-2057" y="-187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6" grpId="2" animBg="1"/>
      <p:bldP spid="7" grpId="0" animBg="1"/>
      <p:bldP spid="8" grpId="0" animBg="1"/>
      <p:bldP spid="9" grpId="0" animBg="1"/>
      <p:bldP spid="10" grpId="0" animBg="1"/>
      <p:bldP spid="11" grpId="0"/>
      <p:bldP spid="12" grpId="0"/>
      <p:bldP spid="17" grpId="0"/>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2" name="TextBox 11">
            <a:extLst>
              <a:ext uri="{FF2B5EF4-FFF2-40B4-BE49-F238E27FC236}">
                <a16:creationId xmlns:a16="http://schemas.microsoft.com/office/drawing/2014/main" id="{3E960574-DD94-1832-18B6-04B79DF3FAA3}"/>
              </a:ext>
            </a:extLst>
          </p:cNvPr>
          <p:cNvSpPr txBox="1"/>
          <p:nvPr/>
        </p:nvSpPr>
        <p:spPr>
          <a:xfrm>
            <a:off x="4694614" y="1613606"/>
            <a:ext cx="3177789" cy="923330"/>
          </a:xfrm>
          <a:prstGeom prst="rect">
            <a:avLst/>
          </a:prstGeom>
          <a:noFill/>
        </p:spPr>
        <p:txBody>
          <a:bodyPr wrap="square" rtlCol="0">
            <a:spAutoFit/>
          </a:bodyPr>
          <a:lstStyle/>
          <a:p>
            <a:r>
              <a:rPr lang="en-US" dirty="0"/>
              <a:t>Data encoded in magnetic material (historically iron oxide)</a:t>
            </a:r>
          </a:p>
          <a:p>
            <a:r>
              <a:rPr lang="en-US" dirty="0"/>
              <a:t>Arranged in tracks</a:t>
            </a:r>
          </a:p>
        </p:txBody>
      </p:sp>
      <p:cxnSp>
        <p:nvCxnSpPr>
          <p:cNvPr id="14" name="Straight Arrow Connector 13">
            <a:extLst>
              <a:ext uri="{FF2B5EF4-FFF2-40B4-BE49-F238E27FC236}">
                <a16:creationId xmlns:a16="http://schemas.microsoft.com/office/drawing/2014/main" id="{53A028F0-99CB-DAD2-E8F2-BCA534973FB7}"/>
              </a:ext>
            </a:extLst>
          </p:cNvPr>
          <p:cNvCxnSpPr>
            <a:cxnSpLocks/>
            <a:stCxn id="12" idx="1"/>
            <a:endCxn id="7" idx="7"/>
          </p:cNvCxnSpPr>
          <p:nvPr/>
        </p:nvCxnSpPr>
        <p:spPr>
          <a:xfrm flipH="1">
            <a:off x="3580895" y="2075271"/>
            <a:ext cx="1113719" cy="344562"/>
          </a:xfrm>
          <a:prstGeom prst="straightConnector1">
            <a:avLst/>
          </a:prstGeom>
          <a:ln w="412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93CFE6D-9FF8-A8BD-16DD-ACD6DC5376A9}"/>
              </a:ext>
            </a:extLst>
          </p:cNvPr>
          <p:cNvSpPr txBox="1"/>
          <p:nvPr/>
        </p:nvSpPr>
        <p:spPr>
          <a:xfrm>
            <a:off x="4350602" y="6049339"/>
            <a:ext cx="2440447" cy="646331"/>
          </a:xfrm>
          <a:prstGeom prst="rect">
            <a:avLst/>
          </a:prstGeom>
          <a:noFill/>
        </p:spPr>
        <p:txBody>
          <a:bodyPr wrap="square" rtlCol="0">
            <a:spAutoFit/>
          </a:bodyPr>
          <a:lstStyle/>
          <a:p>
            <a:r>
              <a:rPr lang="en-US" dirty="0"/>
              <a:t>Actuated read head seeks between tracks</a:t>
            </a:r>
          </a:p>
        </p:txBody>
      </p:sp>
      <p:sp>
        <p:nvSpPr>
          <p:cNvPr id="18" name="Arc 17">
            <a:extLst>
              <a:ext uri="{FF2B5EF4-FFF2-40B4-BE49-F238E27FC236}">
                <a16:creationId xmlns:a16="http://schemas.microsoft.com/office/drawing/2014/main" id="{1691D4EE-BCB0-3BEA-DA33-7653CF6D4EED}"/>
              </a:ext>
            </a:extLst>
          </p:cNvPr>
          <p:cNvSpPr/>
          <p:nvPr/>
        </p:nvSpPr>
        <p:spPr>
          <a:xfrm rot="12600000">
            <a:off x="1049627" y="2548402"/>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A2C5F79-3251-4F32-615B-6349233B6EBC}"/>
              </a:ext>
            </a:extLst>
          </p:cNvPr>
          <p:cNvSpPr txBox="1"/>
          <p:nvPr/>
        </p:nvSpPr>
        <p:spPr>
          <a:xfrm>
            <a:off x="7373403" y="2947750"/>
            <a:ext cx="4747178" cy="2369880"/>
          </a:xfrm>
          <a:prstGeom prst="rect">
            <a:avLst/>
          </a:prstGeom>
          <a:noFill/>
        </p:spPr>
        <p:txBody>
          <a:bodyPr wrap="square" rtlCol="0">
            <a:spAutoFit/>
          </a:bodyPr>
          <a:lstStyle/>
          <a:p>
            <a:r>
              <a:rPr lang="en-US" sz="3200" dirty="0"/>
              <a:t>To read (simplified):</a:t>
            </a:r>
          </a:p>
          <a:p>
            <a:r>
              <a:rPr lang="en-US" sz="2800" dirty="0"/>
              <a:t>1. </a:t>
            </a:r>
            <a:r>
              <a:rPr lang="en-US" sz="2800" dirty="0">
                <a:solidFill>
                  <a:srgbClr val="C00000"/>
                </a:solidFill>
              </a:rPr>
              <a:t>Seek</a:t>
            </a:r>
            <a:r>
              <a:rPr lang="en-US" sz="2800" dirty="0"/>
              <a:t> to correct track</a:t>
            </a:r>
          </a:p>
          <a:p>
            <a:r>
              <a:rPr lang="en-US" sz="2800" dirty="0"/>
              <a:t>2. Wait for red data to </a:t>
            </a:r>
            <a:r>
              <a:rPr lang="en-US" sz="2800" dirty="0">
                <a:solidFill>
                  <a:srgbClr val="C00000"/>
                </a:solidFill>
              </a:rPr>
              <a:t>rotate </a:t>
            </a:r>
            <a:r>
              <a:rPr lang="en-US" sz="2800" dirty="0"/>
              <a:t>to the read head</a:t>
            </a:r>
            <a:endParaRPr lang="en-US" sz="2800" dirty="0">
              <a:solidFill>
                <a:srgbClr val="C00000"/>
              </a:solidFill>
            </a:endParaRPr>
          </a:p>
          <a:p>
            <a:endParaRPr lang="en-US" sz="3200" dirty="0"/>
          </a:p>
        </p:txBody>
      </p:sp>
    </p:spTree>
    <p:extLst>
      <p:ext uri="{BB962C8B-B14F-4D97-AF65-F5344CB8AC3E}">
        <p14:creationId xmlns:p14="http://schemas.microsoft.com/office/powerpoint/2010/main" val="40462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2" name="TextBox 11">
            <a:extLst>
              <a:ext uri="{FF2B5EF4-FFF2-40B4-BE49-F238E27FC236}">
                <a16:creationId xmlns:a16="http://schemas.microsoft.com/office/drawing/2014/main" id="{3E960574-DD94-1832-18B6-04B79DF3FAA3}"/>
              </a:ext>
            </a:extLst>
          </p:cNvPr>
          <p:cNvSpPr txBox="1"/>
          <p:nvPr/>
        </p:nvSpPr>
        <p:spPr>
          <a:xfrm>
            <a:off x="4694614" y="1613606"/>
            <a:ext cx="3177789" cy="923330"/>
          </a:xfrm>
          <a:prstGeom prst="rect">
            <a:avLst/>
          </a:prstGeom>
          <a:noFill/>
        </p:spPr>
        <p:txBody>
          <a:bodyPr wrap="square" rtlCol="0">
            <a:spAutoFit/>
          </a:bodyPr>
          <a:lstStyle/>
          <a:p>
            <a:r>
              <a:rPr lang="en-US" dirty="0"/>
              <a:t>Data encoded in magnetic material (historically iron oxide)</a:t>
            </a:r>
          </a:p>
          <a:p>
            <a:r>
              <a:rPr lang="en-US" dirty="0"/>
              <a:t>Arranged in tracks</a:t>
            </a:r>
          </a:p>
        </p:txBody>
      </p:sp>
      <p:cxnSp>
        <p:nvCxnSpPr>
          <p:cNvPr id="14" name="Straight Arrow Connector 13">
            <a:extLst>
              <a:ext uri="{FF2B5EF4-FFF2-40B4-BE49-F238E27FC236}">
                <a16:creationId xmlns:a16="http://schemas.microsoft.com/office/drawing/2014/main" id="{53A028F0-99CB-DAD2-E8F2-BCA534973FB7}"/>
              </a:ext>
            </a:extLst>
          </p:cNvPr>
          <p:cNvCxnSpPr>
            <a:cxnSpLocks/>
            <a:stCxn id="12" idx="1"/>
            <a:endCxn id="7" idx="7"/>
          </p:cNvCxnSpPr>
          <p:nvPr/>
        </p:nvCxnSpPr>
        <p:spPr>
          <a:xfrm flipH="1">
            <a:off x="3580895" y="2075271"/>
            <a:ext cx="1113719" cy="344562"/>
          </a:xfrm>
          <a:prstGeom prst="straightConnector1">
            <a:avLst/>
          </a:prstGeom>
          <a:ln w="412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93CFE6D-9FF8-A8BD-16DD-ACD6DC5376A9}"/>
              </a:ext>
            </a:extLst>
          </p:cNvPr>
          <p:cNvSpPr txBox="1"/>
          <p:nvPr/>
        </p:nvSpPr>
        <p:spPr>
          <a:xfrm>
            <a:off x="4350602" y="6049339"/>
            <a:ext cx="2440447" cy="646331"/>
          </a:xfrm>
          <a:prstGeom prst="rect">
            <a:avLst/>
          </a:prstGeom>
          <a:noFill/>
        </p:spPr>
        <p:txBody>
          <a:bodyPr wrap="square" rtlCol="0">
            <a:spAutoFit/>
          </a:bodyPr>
          <a:lstStyle/>
          <a:p>
            <a:r>
              <a:rPr lang="en-US" dirty="0"/>
              <a:t>Actuated read head seeks between tracks</a:t>
            </a:r>
          </a:p>
        </p:txBody>
      </p:sp>
      <p:sp>
        <p:nvSpPr>
          <p:cNvPr id="18" name="Arc 17">
            <a:extLst>
              <a:ext uri="{FF2B5EF4-FFF2-40B4-BE49-F238E27FC236}">
                <a16:creationId xmlns:a16="http://schemas.microsoft.com/office/drawing/2014/main" id="{1691D4EE-BCB0-3BEA-DA33-7653CF6D4EED}"/>
              </a:ext>
            </a:extLst>
          </p:cNvPr>
          <p:cNvSpPr/>
          <p:nvPr/>
        </p:nvSpPr>
        <p:spPr>
          <a:xfrm rot="15300000">
            <a:off x="1085485" y="2548402"/>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A2C5F79-3251-4F32-615B-6349233B6EBC}"/>
              </a:ext>
            </a:extLst>
          </p:cNvPr>
          <p:cNvSpPr txBox="1"/>
          <p:nvPr/>
        </p:nvSpPr>
        <p:spPr>
          <a:xfrm>
            <a:off x="7373403" y="2947750"/>
            <a:ext cx="4747178" cy="2369880"/>
          </a:xfrm>
          <a:prstGeom prst="rect">
            <a:avLst/>
          </a:prstGeom>
          <a:noFill/>
        </p:spPr>
        <p:txBody>
          <a:bodyPr wrap="square" rtlCol="0">
            <a:spAutoFit/>
          </a:bodyPr>
          <a:lstStyle/>
          <a:p>
            <a:r>
              <a:rPr lang="en-US" sz="3200" dirty="0"/>
              <a:t>To read (simplified):</a:t>
            </a:r>
          </a:p>
          <a:p>
            <a:r>
              <a:rPr lang="en-US" sz="2800" dirty="0"/>
              <a:t>1. </a:t>
            </a:r>
            <a:r>
              <a:rPr lang="en-US" sz="2800" dirty="0">
                <a:solidFill>
                  <a:srgbClr val="C00000"/>
                </a:solidFill>
              </a:rPr>
              <a:t>Seek</a:t>
            </a:r>
            <a:r>
              <a:rPr lang="en-US" sz="2800" dirty="0"/>
              <a:t> to correct track</a:t>
            </a:r>
          </a:p>
          <a:p>
            <a:r>
              <a:rPr lang="en-US" sz="2800" dirty="0"/>
              <a:t>2. Wait for red data to </a:t>
            </a:r>
            <a:r>
              <a:rPr lang="en-US" sz="2800" dirty="0">
                <a:solidFill>
                  <a:srgbClr val="C00000"/>
                </a:solidFill>
              </a:rPr>
              <a:t>rotate </a:t>
            </a:r>
            <a:r>
              <a:rPr lang="en-US" sz="2800" dirty="0"/>
              <a:t>to the read head</a:t>
            </a:r>
            <a:endParaRPr lang="en-US" sz="2800" dirty="0">
              <a:solidFill>
                <a:srgbClr val="C00000"/>
              </a:solidFill>
            </a:endParaRPr>
          </a:p>
          <a:p>
            <a:endParaRPr lang="en-US" sz="3200" dirty="0"/>
          </a:p>
        </p:txBody>
      </p:sp>
    </p:spTree>
    <p:extLst>
      <p:ext uri="{BB962C8B-B14F-4D97-AF65-F5344CB8AC3E}">
        <p14:creationId xmlns:p14="http://schemas.microsoft.com/office/powerpoint/2010/main" val="3774832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2" name="TextBox 11">
            <a:extLst>
              <a:ext uri="{FF2B5EF4-FFF2-40B4-BE49-F238E27FC236}">
                <a16:creationId xmlns:a16="http://schemas.microsoft.com/office/drawing/2014/main" id="{3E960574-DD94-1832-18B6-04B79DF3FAA3}"/>
              </a:ext>
            </a:extLst>
          </p:cNvPr>
          <p:cNvSpPr txBox="1"/>
          <p:nvPr/>
        </p:nvSpPr>
        <p:spPr>
          <a:xfrm>
            <a:off x="4694614" y="1613606"/>
            <a:ext cx="3177789" cy="923330"/>
          </a:xfrm>
          <a:prstGeom prst="rect">
            <a:avLst/>
          </a:prstGeom>
          <a:noFill/>
        </p:spPr>
        <p:txBody>
          <a:bodyPr wrap="square" rtlCol="0">
            <a:spAutoFit/>
          </a:bodyPr>
          <a:lstStyle/>
          <a:p>
            <a:r>
              <a:rPr lang="en-US" dirty="0"/>
              <a:t>Data encoded in magnetic material (historically iron oxide)</a:t>
            </a:r>
          </a:p>
          <a:p>
            <a:r>
              <a:rPr lang="en-US" dirty="0"/>
              <a:t>Arranged in tracks</a:t>
            </a:r>
          </a:p>
        </p:txBody>
      </p:sp>
      <p:cxnSp>
        <p:nvCxnSpPr>
          <p:cNvPr id="14" name="Straight Arrow Connector 13">
            <a:extLst>
              <a:ext uri="{FF2B5EF4-FFF2-40B4-BE49-F238E27FC236}">
                <a16:creationId xmlns:a16="http://schemas.microsoft.com/office/drawing/2014/main" id="{53A028F0-99CB-DAD2-E8F2-BCA534973FB7}"/>
              </a:ext>
            </a:extLst>
          </p:cNvPr>
          <p:cNvCxnSpPr>
            <a:cxnSpLocks/>
            <a:stCxn id="12" idx="1"/>
            <a:endCxn id="7" idx="7"/>
          </p:cNvCxnSpPr>
          <p:nvPr/>
        </p:nvCxnSpPr>
        <p:spPr>
          <a:xfrm flipH="1">
            <a:off x="3580895" y="2075271"/>
            <a:ext cx="1113719" cy="344562"/>
          </a:xfrm>
          <a:prstGeom prst="straightConnector1">
            <a:avLst/>
          </a:prstGeom>
          <a:ln w="412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93CFE6D-9FF8-A8BD-16DD-ACD6DC5376A9}"/>
              </a:ext>
            </a:extLst>
          </p:cNvPr>
          <p:cNvSpPr txBox="1"/>
          <p:nvPr/>
        </p:nvSpPr>
        <p:spPr>
          <a:xfrm>
            <a:off x="4350602" y="6049339"/>
            <a:ext cx="2440447" cy="646331"/>
          </a:xfrm>
          <a:prstGeom prst="rect">
            <a:avLst/>
          </a:prstGeom>
          <a:noFill/>
        </p:spPr>
        <p:txBody>
          <a:bodyPr wrap="square" rtlCol="0">
            <a:spAutoFit/>
          </a:bodyPr>
          <a:lstStyle/>
          <a:p>
            <a:r>
              <a:rPr lang="en-US" dirty="0"/>
              <a:t>Actuated read head seeks between tracks</a:t>
            </a:r>
          </a:p>
        </p:txBody>
      </p:sp>
      <p:sp>
        <p:nvSpPr>
          <p:cNvPr id="18" name="Arc 17">
            <a:extLst>
              <a:ext uri="{FF2B5EF4-FFF2-40B4-BE49-F238E27FC236}">
                <a16:creationId xmlns:a16="http://schemas.microsoft.com/office/drawing/2014/main" id="{1691D4EE-BCB0-3BEA-DA33-7653CF6D4EED}"/>
              </a:ext>
            </a:extLst>
          </p:cNvPr>
          <p:cNvSpPr/>
          <p:nvPr/>
        </p:nvSpPr>
        <p:spPr>
          <a:xfrm rot="17434257">
            <a:off x="1110420" y="2562690"/>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A2C5F79-3251-4F32-615B-6349233B6EBC}"/>
              </a:ext>
            </a:extLst>
          </p:cNvPr>
          <p:cNvSpPr txBox="1"/>
          <p:nvPr/>
        </p:nvSpPr>
        <p:spPr>
          <a:xfrm>
            <a:off x="7373403" y="2947750"/>
            <a:ext cx="4747178" cy="2800767"/>
          </a:xfrm>
          <a:prstGeom prst="rect">
            <a:avLst/>
          </a:prstGeom>
          <a:noFill/>
        </p:spPr>
        <p:txBody>
          <a:bodyPr wrap="square" rtlCol="0">
            <a:spAutoFit/>
          </a:bodyPr>
          <a:lstStyle/>
          <a:p>
            <a:r>
              <a:rPr lang="en-US" sz="3200" dirty="0"/>
              <a:t>To read (simplified):</a:t>
            </a:r>
          </a:p>
          <a:p>
            <a:r>
              <a:rPr lang="en-US" sz="2800" dirty="0"/>
              <a:t>1. </a:t>
            </a:r>
            <a:r>
              <a:rPr lang="en-US" sz="2800" dirty="0">
                <a:solidFill>
                  <a:srgbClr val="C00000"/>
                </a:solidFill>
              </a:rPr>
              <a:t>Seek</a:t>
            </a:r>
            <a:r>
              <a:rPr lang="en-US" sz="2800" dirty="0"/>
              <a:t> to correct track</a:t>
            </a:r>
          </a:p>
          <a:p>
            <a:r>
              <a:rPr lang="en-US" sz="2800" dirty="0"/>
              <a:t>2. Wait for red data to </a:t>
            </a:r>
            <a:r>
              <a:rPr lang="en-US" sz="2800" dirty="0">
                <a:solidFill>
                  <a:srgbClr val="C00000"/>
                </a:solidFill>
              </a:rPr>
              <a:t>rotate </a:t>
            </a:r>
            <a:r>
              <a:rPr lang="en-US" sz="2800" dirty="0"/>
              <a:t>to the read head</a:t>
            </a:r>
          </a:p>
          <a:p>
            <a:r>
              <a:rPr lang="en-US" sz="2800" dirty="0"/>
              <a:t>3.</a:t>
            </a:r>
            <a:r>
              <a:rPr lang="en-US" sz="2800" dirty="0">
                <a:solidFill>
                  <a:srgbClr val="C00000"/>
                </a:solidFill>
              </a:rPr>
              <a:t> Read </a:t>
            </a:r>
            <a:r>
              <a:rPr lang="en-US" sz="2800" dirty="0"/>
              <a:t>data is it rotates by</a:t>
            </a:r>
          </a:p>
          <a:p>
            <a:endParaRPr lang="en-US" sz="3200" dirty="0"/>
          </a:p>
        </p:txBody>
      </p:sp>
    </p:spTree>
    <p:extLst>
      <p:ext uri="{BB962C8B-B14F-4D97-AF65-F5344CB8AC3E}">
        <p14:creationId xmlns:p14="http://schemas.microsoft.com/office/powerpoint/2010/main" val="333054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2" name="TextBox 11">
            <a:extLst>
              <a:ext uri="{FF2B5EF4-FFF2-40B4-BE49-F238E27FC236}">
                <a16:creationId xmlns:a16="http://schemas.microsoft.com/office/drawing/2014/main" id="{3E960574-DD94-1832-18B6-04B79DF3FAA3}"/>
              </a:ext>
            </a:extLst>
          </p:cNvPr>
          <p:cNvSpPr txBox="1"/>
          <p:nvPr/>
        </p:nvSpPr>
        <p:spPr>
          <a:xfrm>
            <a:off x="4694614" y="1613606"/>
            <a:ext cx="3177789" cy="923330"/>
          </a:xfrm>
          <a:prstGeom prst="rect">
            <a:avLst/>
          </a:prstGeom>
          <a:noFill/>
        </p:spPr>
        <p:txBody>
          <a:bodyPr wrap="square" rtlCol="0">
            <a:spAutoFit/>
          </a:bodyPr>
          <a:lstStyle/>
          <a:p>
            <a:r>
              <a:rPr lang="en-US" dirty="0"/>
              <a:t>Data encoded in magnetic material (historically iron oxide)</a:t>
            </a:r>
          </a:p>
          <a:p>
            <a:r>
              <a:rPr lang="en-US" dirty="0"/>
              <a:t>Arranged in tracks</a:t>
            </a:r>
          </a:p>
        </p:txBody>
      </p:sp>
      <p:cxnSp>
        <p:nvCxnSpPr>
          <p:cNvPr id="14" name="Straight Arrow Connector 13">
            <a:extLst>
              <a:ext uri="{FF2B5EF4-FFF2-40B4-BE49-F238E27FC236}">
                <a16:creationId xmlns:a16="http://schemas.microsoft.com/office/drawing/2014/main" id="{53A028F0-99CB-DAD2-E8F2-BCA534973FB7}"/>
              </a:ext>
            </a:extLst>
          </p:cNvPr>
          <p:cNvCxnSpPr>
            <a:cxnSpLocks/>
            <a:stCxn id="12" idx="1"/>
            <a:endCxn id="7" idx="7"/>
          </p:cNvCxnSpPr>
          <p:nvPr/>
        </p:nvCxnSpPr>
        <p:spPr>
          <a:xfrm flipH="1">
            <a:off x="3580895" y="2075271"/>
            <a:ext cx="1113719" cy="344562"/>
          </a:xfrm>
          <a:prstGeom prst="straightConnector1">
            <a:avLst/>
          </a:prstGeom>
          <a:ln w="412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93CFE6D-9FF8-A8BD-16DD-ACD6DC5376A9}"/>
              </a:ext>
            </a:extLst>
          </p:cNvPr>
          <p:cNvSpPr txBox="1"/>
          <p:nvPr/>
        </p:nvSpPr>
        <p:spPr>
          <a:xfrm>
            <a:off x="4350602" y="6049339"/>
            <a:ext cx="2440447" cy="646331"/>
          </a:xfrm>
          <a:prstGeom prst="rect">
            <a:avLst/>
          </a:prstGeom>
          <a:noFill/>
        </p:spPr>
        <p:txBody>
          <a:bodyPr wrap="square" rtlCol="0">
            <a:spAutoFit/>
          </a:bodyPr>
          <a:lstStyle/>
          <a:p>
            <a:r>
              <a:rPr lang="en-US" dirty="0"/>
              <a:t>Actuated read head seeks between tracks</a:t>
            </a:r>
          </a:p>
        </p:txBody>
      </p:sp>
      <p:sp>
        <p:nvSpPr>
          <p:cNvPr id="18" name="Arc 17">
            <a:extLst>
              <a:ext uri="{FF2B5EF4-FFF2-40B4-BE49-F238E27FC236}">
                <a16:creationId xmlns:a16="http://schemas.microsoft.com/office/drawing/2014/main" id="{1691D4EE-BCB0-3BEA-DA33-7653CF6D4EED}"/>
              </a:ext>
            </a:extLst>
          </p:cNvPr>
          <p:cNvSpPr/>
          <p:nvPr/>
        </p:nvSpPr>
        <p:spPr>
          <a:xfrm rot="19309239">
            <a:off x="1110420" y="2562690"/>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A2C5F79-3251-4F32-615B-6349233B6EBC}"/>
              </a:ext>
            </a:extLst>
          </p:cNvPr>
          <p:cNvSpPr txBox="1"/>
          <p:nvPr/>
        </p:nvSpPr>
        <p:spPr>
          <a:xfrm>
            <a:off x="7373403" y="2947750"/>
            <a:ext cx="4747178" cy="2800767"/>
          </a:xfrm>
          <a:prstGeom prst="rect">
            <a:avLst/>
          </a:prstGeom>
          <a:noFill/>
        </p:spPr>
        <p:txBody>
          <a:bodyPr wrap="square" rtlCol="0">
            <a:spAutoFit/>
          </a:bodyPr>
          <a:lstStyle/>
          <a:p>
            <a:r>
              <a:rPr lang="en-US" sz="3200" dirty="0"/>
              <a:t>To read (simplified):</a:t>
            </a:r>
          </a:p>
          <a:p>
            <a:r>
              <a:rPr lang="en-US" sz="2800" dirty="0"/>
              <a:t>1. </a:t>
            </a:r>
            <a:r>
              <a:rPr lang="en-US" sz="2800" dirty="0">
                <a:solidFill>
                  <a:srgbClr val="C00000"/>
                </a:solidFill>
              </a:rPr>
              <a:t>Seek</a:t>
            </a:r>
            <a:r>
              <a:rPr lang="en-US" sz="2800" dirty="0"/>
              <a:t> to correct track</a:t>
            </a:r>
          </a:p>
          <a:p>
            <a:r>
              <a:rPr lang="en-US" sz="2800" dirty="0"/>
              <a:t>2. Wait for red data to </a:t>
            </a:r>
            <a:r>
              <a:rPr lang="en-US" sz="2800" dirty="0">
                <a:solidFill>
                  <a:srgbClr val="C00000"/>
                </a:solidFill>
              </a:rPr>
              <a:t>rotate </a:t>
            </a:r>
            <a:r>
              <a:rPr lang="en-US" sz="2800" dirty="0"/>
              <a:t>to the read head</a:t>
            </a:r>
          </a:p>
          <a:p>
            <a:r>
              <a:rPr lang="en-US" sz="2800" dirty="0"/>
              <a:t>3.</a:t>
            </a:r>
            <a:r>
              <a:rPr lang="en-US" sz="2800" dirty="0">
                <a:solidFill>
                  <a:srgbClr val="C00000"/>
                </a:solidFill>
              </a:rPr>
              <a:t> Read </a:t>
            </a:r>
            <a:r>
              <a:rPr lang="en-US" sz="2800" dirty="0"/>
              <a:t>data is it rotates by</a:t>
            </a:r>
          </a:p>
          <a:p>
            <a:endParaRPr lang="en-US" sz="3200" dirty="0"/>
          </a:p>
        </p:txBody>
      </p:sp>
    </p:spTree>
    <p:extLst>
      <p:ext uri="{BB962C8B-B14F-4D97-AF65-F5344CB8AC3E}">
        <p14:creationId xmlns:p14="http://schemas.microsoft.com/office/powerpoint/2010/main" val="545753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2" name="TextBox 11">
            <a:extLst>
              <a:ext uri="{FF2B5EF4-FFF2-40B4-BE49-F238E27FC236}">
                <a16:creationId xmlns:a16="http://schemas.microsoft.com/office/drawing/2014/main" id="{3E960574-DD94-1832-18B6-04B79DF3FAA3}"/>
              </a:ext>
            </a:extLst>
          </p:cNvPr>
          <p:cNvSpPr txBox="1"/>
          <p:nvPr/>
        </p:nvSpPr>
        <p:spPr>
          <a:xfrm>
            <a:off x="4694614" y="1613606"/>
            <a:ext cx="3177789" cy="923330"/>
          </a:xfrm>
          <a:prstGeom prst="rect">
            <a:avLst/>
          </a:prstGeom>
          <a:noFill/>
        </p:spPr>
        <p:txBody>
          <a:bodyPr wrap="square" rtlCol="0">
            <a:spAutoFit/>
          </a:bodyPr>
          <a:lstStyle/>
          <a:p>
            <a:r>
              <a:rPr lang="en-US" dirty="0"/>
              <a:t>Data encoded in magnetic material (historically iron oxide)</a:t>
            </a:r>
          </a:p>
          <a:p>
            <a:r>
              <a:rPr lang="en-US" dirty="0"/>
              <a:t>Arranged in tracks</a:t>
            </a:r>
          </a:p>
        </p:txBody>
      </p:sp>
      <p:cxnSp>
        <p:nvCxnSpPr>
          <p:cNvPr id="14" name="Straight Arrow Connector 13">
            <a:extLst>
              <a:ext uri="{FF2B5EF4-FFF2-40B4-BE49-F238E27FC236}">
                <a16:creationId xmlns:a16="http://schemas.microsoft.com/office/drawing/2014/main" id="{53A028F0-99CB-DAD2-E8F2-BCA534973FB7}"/>
              </a:ext>
            </a:extLst>
          </p:cNvPr>
          <p:cNvCxnSpPr>
            <a:cxnSpLocks/>
            <a:stCxn id="12" idx="1"/>
            <a:endCxn id="7" idx="7"/>
          </p:cNvCxnSpPr>
          <p:nvPr/>
        </p:nvCxnSpPr>
        <p:spPr>
          <a:xfrm flipH="1">
            <a:off x="3580895" y="2075271"/>
            <a:ext cx="1113719" cy="344562"/>
          </a:xfrm>
          <a:prstGeom prst="straightConnector1">
            <a:avLst/>
          </a:prstGeom>
          <a:ln w="412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93CFE6D-9FF8-A8BD-16DD-ACD6DC5376A9}"/>
              </a:ext>
            </a:extLst>
          </p:cNvPr>
          <p:cNvSpPr txBox="1"/>
          <p:nvPr/>
        </p:nvSpPr>
        <p:spPr>
          <a:xfrm>
            <a:off x="4350602" y="6049339"/>
            <a:ext cx="2440447" cy="646331"/>
          </a:xfrm>
          <a:prstGeom prst="rect">
            <a:avLst/>
          </a:prstGeom>
          <a:noFill/>
        </p:spPr>
        <p:txBody>
          <a:bodyPr wrap="square" rtlCol="0">
            <a:spAutoFit/>
          </a:bodyPr>
          <a:lstStyle/>
          <a:p>
            <a:r>
              <a:rPr lang="en-US" dirty="0"/>
              <a:t>Actuated read head seeks between tracks</a:t>
            </a:r>
          </a:p>
        </p:txBody>
      </p:sp>
      <p:sp>
        <p:nvSpPr>
          <p:cNvPr id="18" name="Arc 17">
            <a:extLst>
              <a:ext uri="{FF2B5EF4-FFF2-40B4-BE49-F238E27FC236}">
                <a16:creationId xmlns:a16="http://schemas.microsoft.com/office/drawing/2014/main" id="{1691D4EE-BCB0-3BEA-DA33-7653CF6D4EED}"/>
              </a:ext>
            </a:extLst>
          </p:cNvPr>
          <p:cNvSpPr/>
          <p:nvPr/>
        </p:nvSpPr>
        <p:spPr>
          <a:xfrm rot="20945747">
            <a:off x="1110420" y="2562690"/>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A2C5F79-3251-4F32-615B-6349233B6EBC}"/>
              </a:ext>
            </a:extLst>
          </p:cNvPr>
          <p:cNvSpPr txBox="1"/>
          <p:nvPr/>
        </p:nvSpPr>
        <p:spPr>
          <a:xfrm>
            <a:off x="7373403" y="2947750"/>
            <a:ext cx="4747178" cy="2800767"/>
          </a:xfrm>
          <a:prstGeom prst="rect">
            <a:avLst/>
          </a:prstGeom>
          <a:noFill/>
        </p:spPr>
        <p:txBody>
          <a:bodyPr wrap="square" rtlCol="0">
            <a:spAutoFit/>
          </a:bodyPr>
          <a:lstStyle/>
          <a:p>
            <a:r>
              <a:rPr lang="en-US" sz="3200" dirty="0"/>
              <a:t>To read (simplified):</a:t>
            </a:r>
          </a:p>
          <a:p>
            <a:r>
              <a:rPr lang="en-US" sz="2800" dirty="0"/>
              <a:t>1. </a:t>
            </a:r>
            <a:r>
              <a:rPr lang="en-US" sz="2800" dirty="0">
                <a:solidFill>
                  <a:srgbClr val="C00000"/>
                </a:solidFill>
              </a:rPr>
              <a:t>Seek</a:t>
            </a:r>
            <a:r>
              <a:rPr lang="en-US" sz="2800" dirty="0"/>
              <a:t> to correct track</a:t>
            </a:r>
          </a:p>
          <a:p>
            <a:r>
              <a:rPr lang="en-US" sz="2800" dirty="0"/>
              <a:t>2. Wait for red data to </a:t>
            </a:r>
            <a:r>
              <a:rPr lang="en-US" sz="2800" dirty="0">
                <a:solidFill>
                  <a:srgbClr val="C00000"/>
                </a:solidFill>
              </a:rPr>
              <a:t>rotate </a:t>
            </a:r>
            <a:r>
              <a:rPr lang="en-US" sz="2800" dirty="0"/>
              <a:t>to the read head</a:t>
            </a:r>
          </a:p>
          <a:p>
            <a:r>
              <a:rPr lang="en-US" sz="2800" dirty="0"/>
              <a:t>3.</a:t>
            </a:r>
            <a:r>
              <a:rPr lang="en-US" sz="2800" dirty="0">
                <a:solidFill>
                  <a:srgbClr val="C00000"/>
                </a:solidFill>
              </a:rPr>
              <a:t> Read </a:t>
            </a:r>
            <a:r>
              <a:rPr lang="en-US" sz="2800" dirty="0"/>
              <a:t>data is it rotates by</a:t>
            </a:r>
          </a:p>
          <a:p>
            <a:endParaRPr lang="en-US" sz="3200" dirty="0"/>
          </a:p>
        </p:txBody>
      </p:sp>
    </p:spTree>
    <p:extLst>
      <p:ext uri="{BB962C8B-B14F-4D97-AF65-F5344CB8AC3E}">
        <p14:creationId xmlns:p14="http://schemas.microsoft.com/office/powerpoint/2010/main" val="1347085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2" name="TextBox 11">
            <a:extLst>
              <a:ext uri="{FF2B5EF4-FFF2-40B4-BE49-F238E27FC236}">
                <a16:creationId xmlns:a16="http://schemas.microsoft.com/office/drawing/2014/main" id="{3E960574-DD94-1832-18B6-04B79DF3FAA3}"/>
              </a:ext>
            </a:extLst>
          </p:cNvPr>
          <p:cNvSpPr txBox="1"/>
          <p:nvPr/>
        </p:nvSpPr>
        <p:spPr>
          <a:xfrm>
            <a:off x="4694614" y="1613606"/>
            <a:ext cx="3177789" cy="923330"/>
          </a:xfrm>
          <a:prstGeom prst="rect">
            <a:avLst/>
          </a:prstGeom>
          <a:noFill/>
        </p:spPr>
        <p:txBody>
          <a:bodyPr wrap="square" rtlCol="0">
            <a:spAutoFit/>
          </a:bodyPr>
          <a:lstStyle/>
          <a:p>
            <a:r>
              <a:rPr lang="en-US" dirty="0"/>
              <a:t>Data encoded in magnetic material (historically iron oxide)</a:t>
            </a:r>
          </a:p>
          <a:p>
            <a:r>
              <a:rPr lang="en-US" dirty="0"/>
              <a:t>Arranged in tracks</a:t>
            </a:r>
          </a:p>
        </p:txBody>
      </p:sp>
      <p:cxnSp>
        <p:nvCxnSpPr>
          <p:cNvPr id="14" name="Straight Arrow Connector 13">
            <a:extLst>
              <a:ext uri="{FF2B5EF4-FFF2-40B4-BE49-F238E27FC236}">
                <a16:creationId xmlns:a16="http://schemas.microsoft.com/office/drawing/2014/main" id="{53A028F0-99CB-DAD2-E8F2-BCA534973FB7}"/>
              </a:ext>
            </a:extLst>
          </p:cNvPr>
          <p:cNvCxnSpPr>
            <a:cxnSpLocks/>
            <a:stCxn id="12" idx="1"/>
            <a:endCxn id="7" idx="7"/>
          </p:cNvCxnSpPr>
          <p:nvPr/>
        </p:nvCxnSpPr>
        <p:spPr>
          <a:xfrm flipH="1">
            <a:off x="3580895" y="2075271"/>
            <a:ext cx="1113719" cy="344562"/>
          </a:xfrm>
          <a:prstGeom prst="straightConnector1">
            <a:avLst/>
          </a:prstGeom>
          <a:ln w="412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93CFE6D-9FF8-A8BD-16DD-ACD6DC5376A9}"/>
              </a:ext>
            </a:extLst>
          </p:cNvPr>
          <p:cNvSpPr txBox="1"/>
          <p:nvPr/>
        </p:nvSpPr>
        <p:spPr>
          <a:xfrm>
            <a:off x="4350602" y="6049339"/>
            <a:ext cx="2440447" cy="646331"/>
          </a:xfrm>
          <a:prstGeom prst="rect">
            <a:avLst/>
          </a:prstGeom>
          <a:noFill/>
        </p:spPr>
        <p:txBody>
          <a:bodyPr wrap="square" rtlCol="0">
            <a:spAutoFit/>
          </a:bodyPr>
          <a:lstStyle/>
          <a:p>
            <a:r>
              <a:rPr lang="en-US" dirty="0"/>
              <a:t>Actuated read head seeks between tracks</a:t>
            </a:r>
          </a:p>
        </p:txBody>
      </p:sp>
      <p:sp>
        <p:nvSpPr>
          <p:cNvPr id="18" name="Arc 17">
            <a:extLst>
              <a:ext uri="{FF2B5EF4-FFF2-40B4-BE49-F238E27FC236}">
                <a16:creationId xmlns:a16="http://schemas.microsoft.com/office/drawing/2014/main" id="{1691D4EE-BCB0-3BEA-DA33-7653CF6D4EED}"/>
              </a:ext>
            </a:extLst>
          </p:cNvPr>
          <p:cNvSpPr/>
          <p:nvPr/>
        </p:nvSpPr>
        <p:spPr>
          <a:xfrm rot="933220">
            <a:off x="1092491" y="2616477"/>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A2C5F79-3251-4F32-615B-6349233B6EBC}"/>
              </a:ext>
            </a:extLst>
          </p:cNvPr>
          <p:cNvSpPr txBox="1"/>
          <p:nvPr/>
        </p:nvSpPr>
        <p:spPr>
          <a:xfrm>
            <a:off x="7373403" y="2947750"/>
            <a:ext cx="4747178" cy="2800767"/>
          </a:xfrm>
          <a:prstGeom prst="rect">
            <a:avLst/>
          </a:prstGeom>
          <a:noFill/>
        </p:spPr>
        <p:txBody>
          <a:bodyPr wrap="square" rtlCol="0">
            <a:spAutoFit/>
          </a:bodyPr>
          <a:lstStyle/>
          <a:p>
            <a:r>
              <a:rPr lang="en-US" sz="3200" dirty="0"/>
              <a:t>To read (simplified):</a:t>
            </a:r>
          </a:p>
          <a:p>
            <a:r>
              <a:rPr lang="en-US" sz="2800" dirty="0"/>
              <a:t>1. </a:t>
            </a:r>
            <a:r>
              <a:rPr lang="en-US" sz="2800" dirty="0">
                <a:solidFill>
                  <a:srgbClr val="C00000"/>
                </a:solidFill>
              </a:rPr>
              <a:t>Seek</a:t>
            </a:r>
            <a:r>
              <a:rPr lang="en-US" sz="2800" dirty="0"/>
              <a:t> to correct track</a:t>
            </a:r>
          </a:p>
          <a:p>
            <a:r>
              <a:rPr lang="en-US" sz="2800" dirty="0"/>
              <a:t>2. Wait for red data to </a:t>
            </a:r>
            <a:r>
              <a:rPr lang="en-US" sz="2800" dirty="0">
                <a:solidFill>
                  <a:srgbClr val="C00000"/>
                </a:solidFill>
              </a:rPr>
              <a:t>rotate </a:t>
            </a:r>
            <a:r>
              <a:rPr lang="en-US" sz="2800" dirty="0"/>
              <a:t>to the read head</a:t>
            </a:r>
          </a:p>
          <a:p>
            <a:r>
              <a:rPr lang="en-US" sz="2800" dirty="0"/>
              <a:t>3.</a:t>
            </a:r>
            <a:r>
              <a:rPr lang="en-US" sz="2800" dirty="0">
                <a:solidFill>
                  <a:srgbClr val="C00000"/>
                </a:solidFill>
              </a:rPr>
              <a:t> Read </a:t>
            </a:r>
            <a:r>
              <a:rPr lang="en-US" sz="2800" dirty="0"/>
              <a:t>data is it rotates by</a:t>
            </a:r>
          </a:p>
          <a:p>
            <a:endParaRPr lang="en-US" sz="3200" dirty="0"/>
          </a:p>
        </p:txBody>
      </p:sp>
    </p:spTree>
    <p:extLst>
      <p:ext uri="{BB962C8B-B14F-4D97-AF65-F5344CB8AC3E}">
        <p14:creationId xmlns:p14="http://schemas.microsoft.com/office/powerpoint/2010/main" val="1954478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8" name="Arc 17">
            <a:extLst>
              <a:ext uri="{FF2B5EF4-FFF2-40B4-BE49-F238E27FC236}">
                <a16:creationId xmlns:a16="http://schemas.microsoft.com/office/drawing/2014/main" id="{1691D4EE-BCB0-3BEA-DA33-7653CF6D4EED}"/>
              </a:ext>
            </a:extLst>
          </p:cNvPr>
          <p:cNvSpPr/>
          <p:nvPr/>
        </p:nvSpPr>
        <p:spPr>
          <a:xfrm rot="17434257">
            <a:off x="1092491" y="2562690"/>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16C721-A193-1A37-33E5-3B677A4D1341}"/>
                  </a:ext>
                </a:extLst>
              </p:cNvPr>
              <p:cNvSpPr txBox="1"/>
              <p:nvPr/>
            </p:nvSpPr>
            <p:spPr>
              <a:xfrm>
                <a:off x="6407005" y="982176"/>
                <a:ext cx="5581884" cy="5755422"/>
              </a:xfrm>
              <a:prstGeom prst="rect">
                <a:avLst/>
              </a:prstGeom>
              <a:noFill/>
            </p:spPr>
            <p:txBody>
              <a:bodyPr wrap="square" rtlCol="0">
                <a:spAutoFit/>
              </a:bodyPr>
              <a:lstStyle/>
              <a:p>
                <a:r>
                  <a:rPr lang="en-US" sz="3200" dirty="0"/>
                  <a:t>Some math…</a:t>
                </a:r>
              </a:p>
              <a:p>
                <a:r>
                  <a:rPr lang="en-US" sz="2800" dirty="0"/>
                  <a:t>Total time to read X bytes:</a:t>
                </a:r>
              </a:p>
              <a:p>
                <a:endParaRPr lang="en-US" sz="280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𝑠𝑒𝑒𝑘</m:t>
                        </m:r>
                      </m:sub>
                    </m:sSub>
                    <m:r>
                      <a:rPr lang="en-US" sz="2800" b="0" i="0" smtClean="0">
                        <a:latin typeface="Cambria Math" panose="02040503050406030204" pitchFamily="18" charset="0"/>
                      </a:rPr>
                      <m:t>=</m:t>
                    </m:r>
                  </m:oMath>
                </a14:m>
                <a:r>
                  <a:rPr lang="en-US" sz="2800" dirty="0"/>
                  <a:t> Time to move the read head to right track </a:t>
                </a:r>
              </a:p>
              <a:p>
                <a:endParaRPr lang="en-US" sz="280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𝑟𝑜𝑡</m:t>
                        </m:r>
                      </m:sub>
                    </m:sSub>
                    <m:r>
                      <a:rPr lang="en-US" sz="2800" b="0" i="1" smtClean="0">
                        <a:latin typeface="Cambria Math" panose="02040503050406030204" pitchFamily="18" charset="0"/>
                      </a:rPr>
                      <m:t>=</m:t>
                    </m:r>
                  </m:oMath>
                </a14:m>
                <a:r>
                  <a:rPr lang="en-US" sz="2800" dirty="0"/>
                  <a:t> Time to rotate to desired data (sector)</a:t>
                </a:r>
              </a:p>
              <a:p>
                <a:endParaRPr lang="en-US" sz="280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𝑟𝑒𝑎𝑑</m:t>
                        </m:r>
                      </m:sub>
                    </m:sSub>
                    <m:r>
                      <a:rPr lang="en-US" sz="2800" b="0" i="1" smtClean="0">
                        <a:latin typeface="Cambria Math" panose="02040503050406030204" pitchFamily="18" charset="0"/>
                      </a:rPr>
                      <m:t>=</m:t>
                    </m:r>
                  </m:oMath>
                </a14:m>
                <a:r>
                  <a:rPr lang="en-US" sz="2800" dirty="0"/>
                  <a:t> Time for read head to pass over data</a:t>
                </a:r>
              </a:p>
              <a:p>
                <a:endParaRPr lang="en-US" sz="2800" dirty="0"/>
              </a:p>
              <a:p>
                <a:r>
                  <a:rPr lang="en-US" sz="2800" dirty="0"/>
                  <a:t>Access Time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𝑠𝑒𝑒𝑘</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𝑟𝑜𝑡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𝑟𝑒𝑎𝑑</m:t>
                        </m:r>
                      </m:sub>
                    </m:sSub>
                  </m:oMath>
                </a14:m>
                <a:endParaRPr lang="en-US" sz="2800" dirty="0"/>
              </a:p>
            </p:txBody>
          </p:sp>
        </mc:Choice>
        <mc:Fallback xmlns="">
          <p:sp>
            <p:nvSpPr>
              <p:cNvPr id="4" name="TextBox 3">
                <a:extLst>
                  <a:ext uri="{FF2B5EF4-FFF2-40B4-BE49-F238E27FC236}">
                    <a16:creationId xmlns:a16="http://schemas.microsoft.com/office/drawing/2014/main" id="{F916C721-A193-1A37-33E5-3B677A4D1341}"/>
                  </a:ext>
                </a:extLst>
              </p:cNvPr>
              <p:cNvSpPr txBox="1">
                <a:spLocks noRot="1" noChangeAspect="1" noMove="1" noResize="1" noEditPoints="1" noAdjustHandles="1" noChangeArrowheads="1" noChangeShapeType="1" noTextEdit="1"/>
              </p:cNvSpPr>
              <p:nvPr/>
            </p:nvSpPr>
            <p:spPr>
              <a:xfrm>
                <a:off x="6407005" y="982176"/>
                <a:ext cx="5581884" cy="5755422"/>
              </a:xfrm>
              <a:prstGeom prst="rect">
                <a:avLst/>
              </a:prstGeom>
              <a:blipFill>
                <a:blip r:embed="rId3"/>
                <a:stretch>
                  <a:fillRect l="-2721" t="-1322" r="-2721" b="-1982"/>
                </a:stretch>
              </a:blipFill>
            </p:spPr>
            <p:txBody>
              <a:bodyPr/>
              <a:lstStyle/>
              <a:p>
                <a:r>
                  <a:rPr lang="en-US">
                    <a:noFill/>
                  </a:rPr>
                  <a:t> </a:t>
                </a:r>
              </a:p>
            </p:txBody>
          </p:sp>
        </mc:Fallback>
      </mc:AlternateContent>
    </p:spTree>
    <p:extLst>
      <p:ext uri="{BB962C8B-B14F-4D97-AF65-F5344CB8AC3E}">
        <p14:creationId xmlns:p14="http://schemas.microsoft.com/office/powerpoint/2010/main" val="311813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8" name="Arc 17">
            <a:extLst>
              <a:ext uri="{FF2B5EF4-FFF2-40B4-BE49-F238E27FC236}">
                <a16:creationId xmlns:a16="http://schemas.microsoft.com/office/drawing/2014/main" id="{1691D4EE-BCB0-3BEA-DA33-7653CF6D4EED}"/>
              </a:ext>
            </a:extLst>
          </p:cNvPr>
          <p:cNvSpPr/>
          <p:nvPr/>
        </p:nvSpPr>
        <p:spPr>
          <a:xfrm rot="17434257">
            <a:off x="1092491" y="2562690"/>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916C721-A193-1A37-33E5-3B677A4D1341}"/>
              </a:ext>
            </a:extLst>
          </p:cNvPr>
          <p:cNvSpPr txBox="1"/>
          <p:nvPr/>
        </p:nvSpPr>
        <p:spPr>
          <a:xfrm>
            <a:off x="6409944" y="974791"/>
            <a:ext cx="6033640" cy="2431435"/>
          </a:xfrm>
          <a:prstGeom prst="rect">
            <a:avLst/>
          </a:prstGeom>
          <a:noFill/>
        </p:spPr>
        <p:txBody>
          <a:bodyPr wrap="square" rtlCol="0">
            <a:spAutoFit/>
          </a:bodyPr>
          <a:lstStyle/>
          <a:p>
            <a:r>
              <a:rPr lang="en-US" sz="3200" dirty="0"/>
              <a:t>Some math…</a:t>
            </a:r>
          </a:p>
          <a:p>
            <a:r>
              <a:rPr lang="en-US" sz="2400" dirty="0"/>
              <a:t>-Average seek time: 2ms</a:t>
            </a:r>
          </a:p>
          <a:p>
            <a:r>
              <a:rPr lang="en-US" sz="2400" dirty="0"/>
              <a:t>-Average rotational time:</a:t>
            </a:r>
          </a:p>
          <a:p>
            <a:r>
              <a:rPr lang="en-US" sz="2400" dirty="0"/>
              <a:t>	1/(15k RPM / 60)=4ms/rotation</a:t>
            </a:r>
          </a:p>
          <a:p>
            <a:r>
              <a:rPr lang="en-US" sz="2400" dirty="0"/>
              <a:t>	we wait 2 </a:t>
            </a:r>
            <a:r>
              <a:rPr lang="en-US" sz="2400" dirty="0" err="1"/>
              <a:t>ms</a:t>
            </a:r>
            <a:r>
              <a:rPr lang="en-US" sz="2400" dirty="0"/>
              <a:t> on average</a:t>
            </a:r>
          </a:p>
          <a:p>
            <a:r>
              <a:rPr lang="en-US" sz="2400" dirty="0"/>
              <a:t>-Sequential read speed: 300 MB/s</a:t>
            </a:r>
          </a:p>
        </p:txBody>
      </p:sp>
      <p:sp>
        <p:nvSpPr>
          <p:cNvPr id="5" name="TextBox 4">
            <a:extLst>
              <a:ext uri="{FF2B5EF4-FFF2-40B4-BE49-F238E27FC236}">
                <a16:creationId xmlns:a16="http://schemas.microsoft.com/office/drawing/2014/main" id="{890179D9-DC28-17C2-41E7-7E543F82C708}"/>
              </a:ext>
            </a:extLst>
          </p:cNvPr>
          <p:cNvSpPr txBox="1"/>
          <p:nvPr/>
        </p:nvSpPr>
        <p:spPr>
          <a:xfrm>
            <a:off x="6399622" y="3857239"/>
            <a:ext cx="4671472" cy="1015663"/>
          </a:xfrm>
          <a:prstGeom prst="rect">
            <a:avLst/>
          </a:prstGeom>
          <a:noFill/>
        </p:spPr>
        <p:txBody>
          <a:bodyPr wrap="none" rtlCol="0">
            <a:spAutoFit/>
          </a:bodyPr>
          <a:lstStyle/>
          <a:p>
            <a:r>
              <a:rPr lang="en-US" sz="3200" dirty="0"/>
              <a:t>To read 4KB of data:</a:t>
            </a:r>
          </a:p>
          <a:p>
            <a:r>
              <a:rPr lang="en-US" sz="2800" dirty="0"/>
              <a:t>2ms+ 2ms +.013 </a:t>
            </a:r>
            <a:r>
              <a:rPr lang="en-US" sz="2800" dirty="0" err="1"/>
              <a:t>ms</a:t>
            </a:r>
            <a:r>
              <a:rPr lang="en-US" sz="2800" dirty="0"/>
              <a:t> = 4.013ms</a:t>
            </a:r>
          </a:p>
        </p:txBody>
      </p:sp>
      <p:sp>
        <p:nvSpPr>
          <p:cNvPr id="13" name="TextBox 12">
            <a:extLst>
              <a:ext uri="{FF2B5EF4-FFF2-40B4-BE49-F238E27FC236}">
                <a16:creationId xmlns:a16="http://schemas.microsoft.com/office/drawing/2014/main" id="{8D7D86F9-47B6-B01C-0F96-76C3BE506A7E}"/>
              </a:ext>
            </a:extLst>
          </p:cNvPr>
          <p:cNvSpPr txBox="1"/>
          <p:nvPr/>
        </p:nvSpPr>
        <p:spPr>
          <a:xfrm>
            <a:off x="7739219" y="4834866"/>
            <a:ext cx="1405706" cy="523220"/>
          </a:xfrm>
          <a:prstGeom prst="rect">
            <a:avLst/>
          </a:prstGeom>
          <a:noFill/>
        </p:spPr>
        <p:txBody>
          <a:bodyPr wrap="none" rtlCol="0">
            <a:spAutoFit/>
          </a:bodyPr>
          <a:lstStyle/>
          <a:p>
            <a:r>
              <a:rPr lang="en-US" sz="2800" dirty="0">
                <a:solidFill>
                  <a:srgbClr val="C00000"/>
                </a:solidFill>
              </a:rPr>
              <a:t>~1 MB/s</a:t>
            </a:r>
          </a:p>
        </p:txBody>
      </p:sp>
      <p:sp>
        <p:nvSpPr>
          <p:cNvPr id="15" name="TextBox 14">
            <a:extLst>
              <a:ext uri="{FF2B5EF4-FFF2-40B4-BE49-F238E27FC236}">
                <a16:creationId xmlns:a16="http://schemas.microsoft.com/office/drawing/2014/main" id="{4BD53EE0-5D8C-1AFB-CDA2-273F31887A7E}"/>
              </a:ext>
            </a:extLst>
          </p:cNvPr>
          <p:cNvSpPr txBox="1"/>
          <p:nvPr/>
        </p:nvSpPr>
        <p:spPr>
          <a:xfrm>
            <a:off x="6399621" y="5383878"/>
            <a:ext cx="4087979" cy="1015663"/>
          </a:xfrm>
          <a:prstGeom prst="rect">
            <a:avLst/>
          </a:prstGeom>
          <a:noFill/>
        </p:spPr>
        <p:txBody>
          <a:bodyPr wrap="none" rtlCol="0">
            <a:spAutoFit/>
          </a:bodyPr>
          <a:lstStyle/>
          <a:p>
            <a:r>
              <a:rPr lang="en-US" sz="3200" dirty="0"/>
              <a:t>3GB of sequential data:</a:t>
            </a:r>
          </a:p>
          <a:p>
            <a:r>
              <a:rPr lang="en-US" sz="2800" dirty="0"/>
              <a:t>2ms+ 2ms + 10s = 10.002 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E58EC06-7F96-4011-4C1D-06ACCD19ED82}"/>
                  </a:ext>
                </a:extLst>
              </p:cNvPr>
              <p:cNvSpPr txBox="1"/>
              <p:nvPr/>
            </p:nvSpPr>
            <p:spPr>
              <a:xfrm>
                <a:off x="6498719" y="6349342"/>
                <a:ext cx="3883499" cy="523220"/>
              </a:xfrm>
              <a:prstGeom prst="rect">
                <a:avLst/>
              </a:prstGeom>
              <a:noFill/>
            </p:spPr>
            <p:txBody>
              <a:bodyPr wrap="none" rtlCol="0">
                <a:spAutoFit/>
              </a:bodyPr>
              <a:lstStyle/>
              <a:p>
                <a:r>
                  <a:rPr lang="en-US" sz="2800" b="0" i="0" dirty="0">
                    <a:solidFill>
                      <a:srgbClr val="C00000"/>
                    </a:solidFill>
                    <a:effectLst/>
                  </a:rPr>
                  <a:t>299.94 MB/s </a:t>
                </a:r>
                <a14:m>
                  <m:oMath xmlns:m="http://schemas.openxmlformats.org/officeDocument/2006/math">
                    <m:r>
                      <a:rPr lang="en-US" sz="2800" b="0" i="1" smtClean="0">
                        <a:solidFill>
                          <a:srgbClr val="C00000"/>
                        </a:solidFill>
                        <a:effectLst/>
                        <a:latin typeface="Cambria Math" panose="02040503050406030204" pitchFamily="18" charset="0"/>
                        <a:ea typeface="Cambria Math" panose="02040503050406030204" pitchFamily="18" charset="0"/>
                      </a:rPr>
                      <m:t>≈</m:t>
                    </m:r>
                  </m:oMath>
                </a14:m>
                <a:r>
                  <a:rPr lang="en-US" sz="2800" dirty="0">
                    <a:solidFill>
                      <a:srgbClr val="C00000"/>
                    </a:solidFill>
                  </a:rPr>
                  <a:t> 300 MB/s</a:t>
                </a:r>
              </a:p>
            </p:txBody>
          </p:sp>
        </mc:Choice>
        <mc:Fallback xmlns="">
          <p:sp>
            <p:nvSpPr>
              <p:cNvPr id="16" name="TextBox 15">
                <a:extLst>
                  <a:ext uri="{FF2B5EF4-FFF2-40B4-BE49-F238E27FC236}">
                    <a16:creationId xmlns:a16="http://schemas.microsoft.com/office/drawing/2014/main" id="{CE58EC06-7F96-4011-4C1D-06ACCD19ED82}"/>
                  </a:ext>
                </a:extLst>
              </p:cNvPr>
              <p:cNvSpPr txBox="1">
                <a:spLocks noRot="1" noChangeAspect="1" noMove="1" noResize="1" noEditPoints="1" noAdjustHandles="1" noChangeArrowheads="1" noChangeShapeType="1" noTextEdit="1"/>
              </p:cNvSpPr>
              <p:nvPr/>
            </p:nvSpPr>
            <p:spPr>
              <a:xfrm>
                <a:off x="6498719" y="6349342"/>
                <a:ext cx="3883499" cy="523220"/>
              </a:xfrm>
              <a:prstGeom prst="rect">
                <a:avLst/>
              </a:prstGeom>
              <a:blipFill>
                <a:blip r:embed="rId3"/>
                <a:stretch>
                  <a:fillRect l="-3257" t="-14634" r="-2280" b="-31707"/>
                </a:stretch>
              </a:blipFill>
            </p:spPr>
            <p:txBody>
              <a:bodyPr/>
              <a:lstStyle/>
              <a:p>
                <a:r>
                  <a:rPr lang="en-US">
                    <a:noFill/>
                  </a:rPr>
                  <a:t> </a:t>
                </a:r>
              </a:p>
            </p:txBody>
          </p:sp>
        </mc:Fallback>
      </mc:AlternateContent>
    </p:spTree>
    <p:extLst>
      <p:ext uri="{BB962C8B-B14F-4D97-AF65-F5344CB8AC3E}">
        <p14:creationId xmlns:p14="http://schemas.microsoft.com/office/powerpoint/2010/main" val="345655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AA25-5E2E-7832-22E8-717AB195D8E0}"/>
              </a:ext>
            </a:extLst>
          </p:cNvPr>
          <p:cNvSpPr>
            <a:spLocks noGrp="1"/>
          </p:cNvSpPr>
          <p:nvPr>
            <p:ph type="title"/>
          </p:nvPr>
        </p:nvSpPr>
        <p:spPr/>
        <p:txBody>
          <a:bodyPr/>
          <a:lstStyle/>
          <a:p>
            <a:r>
              <a:rPr lang="en-US" dirty="0"/>
              <a:t>Spinning Rust</a:t>
            </a:r>
          </a:p>
        </p:txBody>
      </p:sp>
      <p:sp>
        <p:nvSpPr>
          <p:cNvPr id="3" name="Oval 2">
            <a:extLst>
              <a:ext uri="{FF2B5EF4-FFF2-40B4-BE49-F238E27FC236}">
                <a16:creationId xmlns:a16="http://schemas.microsoft.com/office/drawing/2014/main" id="{75F4ECDF-D654-3034-FFCB-42F346D1F951}"/>
              </a:ext>
            </a:extLst>
          </p:cNvPr>
          <p:cNvSpPr/>
          <p:nvPr/>
        </p:nvSpPr>
        <p:spPr>
          <a:xfrm>
            <a:off x="71419" y="1585913"/>
            <a:ext cx="4343400" cy="4343400"/>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F0DA9B1E-0162-8F03-4895-AD91E63527EC}"/>
              </a:ext>
            </a:extLst>
          </p:cNvPr>
          <p:cNvSpPr/>
          <p:nvPr/>
        </p:nvSpPr>
        <p:spPr>
          <a:xfrm rot="17666752">
            <a:off x="4519946" y="3137378"/>
            <a:ext cx="597305" cy="2892749"/>
          </a:xfrm>
          <a:prstGeom prst="triangle">
            <a:avLst>
              <a:gd name="adj" fmla="val 0"/>
            </a:avLst>
          </a:prstGeom>
          <a:solidFill>
            <a:schemeClr val="bg1">
              <a:lumMod val="65000"/>
            </a:schemeClr>
          </a:solidFill>
          <a:ln w="539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0EF53-037B-8C9F-C916-C85D8997BBAC}"/>
              </a:ext>
            </a:extLst>
          </p:cNvPr>
          <p:cNvSpPr/>
          <p:nvPr/>
        </p:nvSpPr>
        <p:spPr>
          <a:xfrm>
            <a:off x="351214" y="1865707"/>
            <a:ext cx="3783807" cy="378380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F73CEEF-B036-0E9C-1D43-90192CAA1944}"/>
              </a:ext>
            </a:extLst>
          </p:cNvPr>
          <p:cNvSpPr/>
          <p:nvPr/>
        </p:nvSpPr>
        <p:spPr>
          <a:xfrm>
            <a:off x="728644" y="2243137"/>
            <a:ext cx="3028950" cy="3028950"/>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0159E9-398A-6434-4B74-EC94BCE7BC56}"/>
              </a:ext>
            </a:extLst>
          </p:cNvPr>
          <p:cNvSpPr/>
          <p:nvPr/>
        </p:nvSpPr>
        <p:spPr>
          <a:xfrm>
            <a:off x="1042969" y="2554600"/>
            <a:ext cx="2403161" cy="2403161"/>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857835-8E90-4DEB-8A89-FB1C705E1453}"/>
              </a:ext>
            </a:extLst>
          </p:cNvPr>
          <p:cNvSpPr/>
          <p:nvPr/>
        </p:nvSpPr>
        <p:spPr>
          <a:xfrm>
            <a:off x="1321575" y="2836068"/>
            <a:ext cx="1843087" cy="1843087"/>
          </a:xfrm>
          <a:prstGeom prst="ellipse">
            <a:avLst/>
          </a:prstGeom>
          <a:noFill/>
          <a:ln w="41275">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B970A5-646B-5FFA-919C-5AB75C8B9FF5}"/>
              </a:ext>
            </a:extLst>
          </p:cNvPr>
          <p:cNvSpPr txBox="1"/>
          <p:nvPr/>
        </p:nvSpPr>
        <p:spPr>
          <a:xfrm>
            <a:off x="105434" y="1044504"/>
            <a:ext cx="4309385" cy="523220"/>
          </a:xfrm>
          <a:prstGeom prst="rect">
            <a:avLst/>
          </a:prstGeom>
          <a:noFill/>
        </p:spPr>
        <p:txBody>
          <a:bodyPr wrap="none" rtlCol="0">
            <a:spAutoFit/>
          </a:bodyPr>
          <a:lstStyle/>
          <a:p>
            <a:r>
              <a:rPr lang="en-US" sz="2800" dirty="0"/>
              <a:t>Platter, spinning @ 15k RPM</a:t>
            </a:r>
          </a:p>
        </p:txBody>
      </p:sp>
      <p:sp>
        <p:nvSpPr>
          <p:cNvPr id="18" name="Arc 17">
            <a:extLst>
              <a:ext uri="{FF2B5EF4-FFF2-40B4-BE49-F238E27FC236}">
                <a16:creationId xmlns:a16="http://schemas.microsoft.com/office/drawing/2014/main" id="{1691D4EE-BCB0-3BEA-DA33-7653CF6D4EED}"/>
              </a:ext>
            </a:extLst>
          </p:cNvPr>
          <p:cNvSpPr/>
          <p:nvPr/>
        </p:nvSpPr>
        <p:spPr>
          <a:xfrm rot="17434257">
            <a:off x="1092491" y="2562690"/>
            <a:ext cx="2329828" cy="2329828"/>
          </a:xfrm>
          <a:prstGeom prst="arc">
            <a:avLst>
              <a:gd name="adj1" fmla="val 532896"/>
              <a:gd name="adj2" fmla="val 5721653"/>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8EA2A01-F37A-4E28-8D14-13D3A07D8750}"/>
              </a:ext>
            </a:extLst>
          </p:cNvPr>
          <p:cNvSpPr txBox="1"/>
          <p:nvPr/>
        </p:nvSpPr>
        <p:spPr>
          <a:xfrm>
            <a:off x="6329077" y="944238"/>
            <a:ext cx="5862644"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t>Sequential reading/writing of storage is essential</a:t>
            </a:r>
          </a:p>
          <a:p>
            <a:pPr marL="914400" lvl="1" indent="-457200">
              <a:buFont typeface="Arial" panose="020B0604020202020204" pitchFamily="34" charset="0"/>
              <a:buChar char="•"/>
            </a:pPr>
            <a:r>
              <a:rPr lang="en-US" sz="2800" dirty="0"/>
              <a:t>2 orders of magnitude difference for HDD!</a:t>
            </a:r>
          </a:p>
          <a:p>
            <a:pPr marL="914400" lvl="1" indent="-457200">
              <a:buFont typeface="Arial" panose="020B0604020202020204" pitchFamily="34" charset="0"/>
              <a:buChar char="•"/>
            </a:pPr>
            <a:r>
              <a:rPr lang="en-US" sz="2800" dirty="0"/>
              <a:t>Less difference for SSD, other reasons to write sequentially</a:t>
            </a:r>
          </a:p>
          <a:p>
            <a:pPr marL="914400" lvl="1"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Want to hide this from users</a:t>
            </a:r>
          </a:p>
          <a:p>
            <a:pPr marL="914400" lvl="1" indent="-457200">
              <a:buFont typeface="Arial" panose="020B0604020202020204" pitchFamily="34" charset="0"/>
              <a:buChar char="•"/>
            </a:pPr>
            <a:r>
              <a:rPr lang="en-US" sz="2800" dirty="0"/>
              <a:t>Don’t want to think about this while writing queries</a:t>
            </a:r>
          </a:p>
          <a:p>
            <a:pPr marL="914400" lvl="1"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Want abstractions to help ourselves as system programmers</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97009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Course Pages</a:t>
            </a:r>
          </a:p>
        </p:txBody>
      </p:sp>
      <p:sp>
        <p:nvSpPr>
          <p:cNvPr id="4" name="Content Placeholder 3">
            <a:extLst>
              <a:ext uri="{FF2B5EF4-FFF2-40B4-BE49-F238E27FC236}">
                <a16:creationId xmlns:a16="http://schemas.microsoft.com/office/drawing/2014/main" id="{D584EB81-8C1E-41E9-9452-3C8471C013CF}"/>
              </a:ext>
            </a:extLst>
          </p:cNvPr>
          <p:cNvSpPr>
            <a:spLocks noGrp="1"/>
          </p:cNvSpPr>
          <p:nvPr>
            <p:ph idx="1"/>
          </p:nvPr>
        </p:nvSpPr>
        <p:spPr/>
        <p:txBody>
          <a:bodyPr>
            <a:normAutofit/>
          </a:bodyPr>
          <a:lstStyle/>
          <a:p>
            <a:r>
              <a:rPr lang="en-US" dirty="0"/>
              <a:t>Project submission and </a:t>
            </a:r>
            <a:r>
              <a:rPr lang="en-US" dirty="0" err="1"/>
              <a:t>autograding</a:t>
            </a:r>
            <a:r>
              <a:rPr lang="en-US" dirty="0"/>
              <a:t>: </a:t>
            </a:r>
            <a:r>
              <a:rPr lang="en-US" dirty="0">
                <a:hlinkClick r:id="rId3"/>
              </a:rPr>
              <a:t>Gradescope</a:t>
            </a:r>
            <a:endParaRPr lang="en-US" dirty="0"/>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5</a:t>
            </a:fld>
            <a:endParaRPr lang="en-US" sz="1600" dirty="0"/>
          </a:p>
        </p:txBody>
      </p:sp>
      <p:pic>
        <p:nvPicPr>
          <p:cNvPr id="2" name="Picture 1">
            <a:extLst>
              <a:ext uri="{FF2B5EF4-FFF2-40B4-BE49-F238E27FC236}">
                <a16:creationId xmlns:a16="http://schemas.microsoft.com/office/drawing/2014/main" id="{2A2548DD-E38C-C213-AE00-0C3E33F425AC}"/>
              </a:ext>
            </a:extLst>
          </p:cNvPr>
          <p:cNvPicPr>
            <a:picLocks noChangeAspect="1"/>
          </p:cNvPicPr>
          <p:nvPr/>
        </p:nvPicPr>
        <p:blipFill>
          <a:blip r:embed="rId4"/>
          <a:stretch>
            <a:fillRect/>
          </a:stretch>
        </p:blipFill>
        <p:spPr>
          <a:xfrm>
            <a:off x="3871687" y="1689099"/>
            <a:ext cx="4204786" cy="4204786"/>
          </a:xfrm>
          <a:prstGeom prst="rect">
            <a:avLst/>
          </a:prstGeom>
        </p:spPr>
      </p:pic>
    </p:spTree>
    <p:extLst>
      <p:ext uri="{BB962C8B-B14F-4D97-AF65-F5344CB8AC3E}">
        <p14:creationId xmlns:p14="http://schemas.microsoft.com/office/powerpoint/2010/main" val="2683024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6405-22D1-D01C-6247-78F3F64099F5}"/>
              </a:ext>
            </a:extLst>
          </p:cNvPr>
          <p:cNvSpPr>
            <a:spLocks noGrp="1"/>
          </p:cNvSpPr>
          <p:nvPr>
            <p:ph type="title"/>
          </p:nvPr>
        </p:nvSpPr>
        <p:spPr/>
        <p:txBody>
          <a:bodyPr/>
          <a:lstStyle/>
          <a:p>
            <a:r>
              <a:rPr lang="en-US" dirty="0"/>
              <a:t>In This Course….</a:t>
            </a:r>
          </a:p>
        </p:txBody>
      </p:sp>
      <p:sp>
        <p:nvSpPr>
          <p:cNvPr id="4" name="Content Placeholder 3">
            <a:extLst>
              <a:ext uri="{FF2B5EF4-FFF2-40B4-BE49-F238E27FC236}">
                <a16:creationId xmlns:a16="http://schemas.microsoft.com/office/drawing/2014/main" id="{66589A21-31A9-A317-479E-8519E8B01087}"/>
              </a:ext>
            </a:extLst>
          </p:cNvPr>
          <p:cNvSpPr txBox="1">
            <a:spLocks/>
          </p:cNvSpPr>
          <p:nvPr/>
        </p:nvSpPr>
        <p:spPr>
          <a:xfrm>
            <a:off x="487680" y="964115"/>
            <a:ext cx="10972800" cy="5463981"/>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a:lnSpc>
                <a:spcPct val="130000"/>
              </a:lnSpc>
              <a:spcBef>
                <a:spcPts val="0"/>
              </a:spcBef>
              <a:buFont typeface="Arial" panose="020B0604020202020204" pitchFamily="34" charset="0"/>
              <a:buChar char="•"/>
            </a:pPr>
            <a:r>
              <a:rPr lang="en-US" dirty="0"/>
              <a:t>Want data persistence and durable updates (storage), but also fast/complex data processing (memory)</a:t>
            </a:r>
          </a:p>
          <a:p>
            <a:pPr marL="457200" lvl="1" indent="-457200">
              <a:lnSpc>
                <a:spcPct val="130000"/>
              </a:lnSpc>
              <a:spcBef>
                <a:spcPts val="0"/>
              </a:spcBef>
              <a:buFont typeface="Arial" panose="020B0604020202020204" pitchFamily="34" charset="0"/>
              <a:buChar char="•"/>
            </a:pPr>
            <a:endParaRPr lang="en-US" dirty="0"/>
          </a:p>
          <a:p>
            <a:pPr marL="457200" lvl="1" indent="-457200">
              <a:lnSpc>
                <a:spcPct val="130000"/>
              </a:lnSpc>
              <a:spcBef>
                <a:spcPts val="0"/>
              </a:spcBef>
              <a:buFont typeface="Arial" panose="020B0604020202020204" pitchFamily="34" charset="0"/>
              <a:buChar char="•"/>
            </a:pPr>
            <a:r>
              <a:rPr lang="en-US" dirty="0"/>
              <a:t>Want to process a drive worth of data (e.g. TB) using a server’s worth of memory (e.g. 64 GB)</a:t>
            </a:r>
          </a:p>
          <a:p>
            <a:pPr marL="457200" lvl="1" indent="-457200">
              <a:lnSpc>
                <a:spcPct val="130000"/>
              </a:lnSpc>
              <a:spcBef>
                <a:spcPts val="0"/>
              </a:spcBef>
              <a:buFont typeface="Arial" panose="020B0604020202020204" pitchFamily="34" charset="0"/>
              <a:buChar char="•"/>
            </a:pPr>
            <a:endParaRPr lang="en-US" dirty="0"/>
          </a:p>
          <a:p>
            <a:pPr marL="457200" lvl="1" indent="-457200">
              <a:lnSpc>
                <a:spcPct val="130000"/>
              </a:lnSpc>
              <a:spcBef>
                <a:spcPts val="0"/>
              </a:spcBef>
              <a:buFont typeface="Arial" panose="020B0604020202020204" pitchFamily="34" charset="0"/>
              <a:buChar char="•"/>
            </a:pPr>
            <a:r>
              <a:rPr lang="en-US" dirty="0"/>
              <a:t>To leverage available compute, need concurrency at every level: intraquery, interquery, single-node, distributed database (multi-node)</a:t>
            </a:r>
          </a:p>
          <a:p>
            <a:pPr marL="457200" lvl="1" indent="-457200">
              <a:lnSpc>
                <a:spcPct val="130000"/>
              </a:lnSpc>
              <a:spcBef>
                <a:spcPts val="0"/>
              </a:spcBef>
              <a:buFont typeface="Arial" panose="020B0604020202020204" pitchFamily="34" charset="0"/>
              <a:buChar char="•"/>
            </a:pPr>
            <a:endParaRPr lang="en-US" dirty="0"/>
          </a:p>
          <a:p>
            <a:pPr marL="457200" lvl="1" indent="-457200">
              <a:lnSpc>
                <a:spcPct val="130000"/>
              </a:lnSpc>
              <a:spcBef>
                <a:spcPts val="0"/>
              </a:spcBef>
              <a:buFont typeface="Arial" panose="020B0604020202020204" pitchFamily="34" charset="0"/>
              <a:buChar char="•"/>
            </a:pPr>
            <a:r>
              <a:rPr lang="en-US" dirty="0"/>
              <a:t>Want abstractions/architecture to hide hardware/system details from users</a:t>
            </a:r>
          </a:p>
        </p:txBody>
      </p:sp>
      <p:sp>
        <p:nvSpPr>
          <p:cNvPr id="3" name="TextBox 2">
            <a:extLst>
              <a:ext uri="{FF2B5EF4-FFF2-40B4-BE49-F238E27FC236}">
                <a16:creationId xmlns:a16="http://schemas.microsoft.com/office/drawing/2014/main" id="{79F199C4-7F07-D377-D392-3C89CF0DFD36}"/>
              </a:ext>
            </a:extLst>
          </p:cNvPr>
          <p:cNvSpPr txBox="1"/>
          <p:nvPr/>
        </p:nvSpPr>
        <p:spPr>
          <a:xfrm>
            <a:off x="1100137" y="2014538"/>
            <a:ext cx="3149773"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3-4, Storage manager</a:t>
            </a:r>
          </a:p>
        </p:txBody>
      </p:sp>
      <p:sp>
        <p:nvSpPr>
          <p:cNvPr id="5" name="TextBox 4">
            <a:extLst>
              <a:ext uri="{FF2B5EF4-FFF2-40B4-BE49-F238E27FC236}">
                <a16:creationId xmlns:a16="http://schemas.microsoft.com/office/drawing/2014/main" id="{342EF80E-372C-9B08-62BB-FB6491C99C91}"/>
              </a:ext>
            </a:extLst>
          </p:cNvPr>
          <p:cNvSpPr txBox="1"/>
          <p:nvPr/>
        </p:nvSpPr>
        <p:spPr>
          <a:xfrm>
            <a:off x="8011394" y="3646123"/>
            <a:ext cx="3449086"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13-15, Query Exec./Opt.</a:t>
            </a:r>
          </a:p>
        </p:txBody>
      </p:sp>
      <p:sp>
        <p:nvSpPr>
          <p:cNvPr id="6" name="TextBox 5">
            <a:extLst>
              <a:ext uri="{FF2B5EF4-FFF2-40B4-BE49-F238E27FC236}">
                <a16:creationId xmlns:a16="http://schemas.microsoft.com/office/drawing/2014/main" id="{28A613C0-000E-956E-0CA7-681B987A0E4A}"/>
              </a:ext>
            </a:extLst>
          </p:cNvPr>
          <p:cNvSpPr txBox="1"/>
          <p:nvPr/>
        </p:nvSpPr>
        <p:spPr>
          <a:xfrm>
            <a:off x="4835724" y="2007768"/>
            <a:ext cx="2770630"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6, Memory mgmt.</a:t>
            </a:r>
          </a:p>
        </p:txBody>
      </p:sp>
      <p:sp>
        <p:nvSpPr>
          <p:cNvPr id="7" name="TextBox 6">
            <a:extLst>
              <a:ext uri="{FF2B5EF4-FFF2-40B4-BE49-F238E27FC236}">
                <a16:creationId xmlns:a16="http://schemas.microsoft.com/office/drawing/2014/main" id="{DBE48002-7826-CA95-4718-BE56A2503591}"/>
              </a:ext>
            </a:extLst>
          </p:cNvPr>
          <p:cNvSpPr txBox="1"/>
          <p:nvPr/>
        </p:nvSpPr>
        <p:spPr>
          <a:xfrm>
            <a:off x="8404888" y="2007769"/>
            <a:ext cx="2164054"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21, Recovery</a:t>
            </a:r>
          </a:p>
        </p:txBody>
      </p:sp>
      <p:sp>
        <p:nvSpPr>
          <p:cNvPr id="8" name="TextBox 7">
            <a:extLst>
              <a:ext uri="{FF2B5EF4-FFF2-40B4-BE49-F238E27FC236}">
                <a16:creationId xmlns:a16="http://schemas.microsoft.com/office/drawing/2014/main" id="{9FA57240-658B-F2B8-83D6-2A0445E9BEFA}"/>
              </a:ext>
            </a:extLst>
          </p:cNvPr>
          <p:cNvSpPr txBox="1"/>
          <p:nvPr/>
        </p:nvSpPr>
        <p:spPr>
          <a:xfrm>
            <a:off x="1185609" y="3646124"/>
            <a:ext cx="6128601"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7-12, I/O optimized data structures, algorithms.</a:t>
            </a:r>
          </a:p>
        </p:txBody>
      </p:sp>
      <p:sp>
        <p:nvSpPr>
          <p:cNvPr id="9" name="TextBox 8">
            <a:extLst>
              <a:ext uri="{FF2B5EF4-FFF2-40B4-BE49-F238E27FC236}">
                <a16:creationId xmlns:a16="http://schemas.microsoft.com/office/drawing/2014/main" id="{2A08344D-7D31-C744-A6A2-E0AC555D95E7}"/>
              </a:ext>
            </a:extLst>
          </p:cNvPr>
          <p:cNvSpPr txBox="1"/>
          <p:nvPr/>
        </p:nvSpPr>
        <p:spPr>
          <a:xfrm>
            <a:off x="1100137" y="5065976"/>
            <a:ext cx="3839834"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16-19, Concurrency Control</a:t>
            </a:r>
          </a:p>
        </p:txBody>
      </p:sp>
      <p:sp>
        <p:nvSpPr>
          <p:cNvPr id="10" name="TextBox 9">
            <a:extLst>
              <a:ext uri="{FF2B5EF4-FFF2-40B4-BE49-F238E27FC236}">
                <a16:creationId xmlns:a16="http://schemas.microsoft.com/office/drawing/2014/main" id="{63D35A96-9F6B-8D3A-1063-9817253ADD01}"/>
              </a:ext>
            </a:extLst>
          </p:cNvPr>
          <p:cNvSpPr txBox="1"/>
          <p:nvPr/>
        </p:nvSpPr>
        <p:spPr>
          <a:xfrm>
            <a:off x="5332114" y="5055721"/>
            <a:ext cx="3979551"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22-24, Distributed databases</a:t>
            </a:r>
          </a:p>
        </p:txBody>
      </p:sp>
      <p:sp>
        <p:nvSpPr>
          <p:cNvPr id="11" name="TextBox 10">
            <a:extLst>
              <a:ext uri="{FF2B5EF4-FFF2-40B4-BE49-F238E27FC236}">
                <a16:creationId xmlns:a16="http://schemas.microsoft.com/office/drawing/2014/main" id="{66BFF752-F216-A46C-AD66-F5ABA72BB3EA}"/>
              </a:ext>
            </a:extLst>
          </p:cNvPr>
          <p:cNvSpPr txBox="1"/>
          <p:nvPr/>
        </p:nvSpPr>
        <p:spPr>
          <a:xfrm>
            <a:off x="1822610" y="6146254"/>
            <a:ext cx="4096314"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1 - 2.5, Relational algebra, SQL</a:t>
            </a:r>
          </a:p>
        </p:txBody>
      </p:sp>
      <p:sp>
        <p:nvSpPr>
          <p:cNvPr id="12" name="TextBox 11">
            <a:extLst>
              <a:ext uri="{FF2B5EF4-FFF2-40B4-BE49-F238E27FC236}">
                <a16:creationId xmlns:a16="http://schemas.microsoft.com/office/drawing/2014/main" id="{6396E649-6F6C-7992-49D1-C0DF794BEF8F}"/>
              </a:ext>
            </a:extLst>
          </p:cNvPr>
          <p:cNvSpPr txBox="1"/>
          <p:nvPr/>
        </p:nvSpPr>
        <p:spPr>
          <a:xfrm>
            <a:off x="6096000" y="6146861"/>
            <a:ext cx="2690480"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5, Storage Models</a:t>
            </a:r>
          </a:p>
        </p:txBody>
      </p:sp>
      <p:sp>
        <p:nvSpPr>
          <p:cNvPr id="13" name="TextBox 12">
            <a:extLst>
              <a:ext uri="{FF2B5EF4-FFF2-40B4-BE49-F238E27FC236}">
                <a16:creationId xmlns:a16="http://schemas.microsoft.com/office/drawing/2014/main" id="{BB6CB4E3-D18E-ADB4-F031-3D1AFB3F66B0}"/>
              </a:ext>
            </a:extLst>
          </p:cNvPr>
          <p:cNvSpPr txBox="1"/>
          <p:nvPr/>
        </p:nvSpPr>
        <p:spPr>
          <a:xfrm>
            <a:off x="9117410" y="6146254"/>
            <a:ext cx="1928157" cy="430887"/>
          </a:xfrm>
          <a:prstGeom prst="rect">
            <a:avLst/>
          </a:prstGeom>
          <a:noFill/>
        </p:spPr>
        <p:txBody>
          <a:bodyPr wrap="none" rtlCol="0">
            <a:spAutoFit/>
          </a:bodyPr>
          <a:lstStyle/>
          <a:p>
            <a:r>
              <a:rPr lang="en-US" sz="2200" dirty="0" err="1">
                <a:solidFill>
                  <a:srgbClr val="C00000"/>
                </a:solidFill>
              </a:rPr>
              <a:t>Lec</a:t>
            </a:r>
            <a:r>
              <a:rPr lang="en-US" sz="2200" dirty="0">
                <a:solidFill>
                  <a:srgbClr val="C00000"/>
                </a:solidFill>
              </a:rPr>
              <a:t> 20, Logging</a:t>
            </a:r>
          </a:p>
        </p:txBody>
      </p:sp>
    </p:spTree>
    <p:extLst>
      <p:ext uri="{BB962C8B-B14F-4D97-AF65-F5344CB8AC3E}">
        <p14:creationId xmlns:p14="http://schemas.microsoft.com/office/powerpoint/2010/main" val="13753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6405-22D1-D01C-6247-78F3F64099F5}"/>
              </a:ext>
            </a:extLst>
          </p:cNvPr>
          <p:cNvSpPr>
            <a:spLocks noGrp="1"/>
          </p:cNvSpPr>
          <p:nvPr>
            <p:ph type="title"/>
          </p:nvPr>
        </p:nvSpPr>
        <p:spPr/>
        <p:txBody>
          <a:bodyPr/>
          <a:lstStyle/>
          <a:p>
            <a:r>
              <a:rPr lang="en-US" dirty="0"/>
              <a:t>Next Class…</a:t>
            </a:r>
          </a:p>
        </p:txBody>
      </p:sp>
      <p:sp>
        <p:nvSpPr>
          <p:cNvPr id="4" name="Content Placeholder 3">
            <a:extLst>
              <a:ext uri="{FF2B5EF4-FFF2-40B4-BE49-F238E27FC236}">
                <a16:creationId xmlns:a16="http://schemas.microsoft.com/office/drawing/2014/main" id="{66589A21-31A9-A317-479E-8519E8B01087}"/>
              </a:ext>
            </a:extLst>
          </p:cNvPr>
          <p:cNvSpPr txBox="1">
            <a:spLocks/>
          </p:cNvSpPr>
          <p:nvPr/>
        </p:nvSpPr>
        <p:spPr>
          <a:xfrm>
            <a:off x="487680" y="964115"/>
            <a:ext cx="10972800" cy="546398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a:lnSpc>
                <a:spcPct val="130000"/>
              </a:lnSpc>
              <a:spcBef>
                <a:spcPts val="0"/>
              </a:spcBef>
              <a:buFont typeface="Arial" panose="020B0604020202020204" pitchFamily="34" charset="0"/>
              <a:buChar char="•"/>
            </a:pPr>
            <a:r>
              <a:rPr lang="en-US" dirty="0"/>
              <a:t>The relational algebra (a brief history of databases)</a:t>
            </a:r>
          </a:p>
          <a:p>
            <a:pPr marL="857250" lvl="2" indent="-457200">
              <a:lnSpc>
                <a:spcPct val="130000"/>
              </a:lnSpc>
              <a:spcBef>
                <a:spcPts val="0"/>
              </a:spcBef>
              <a:buFont typeface="Arial" panose="020B0604020202020204" pitchFamily="34" charset="0"/>
              <a:buChar char="•"/>
            </a:pPr>
            <a:r>
              <a:rPr lang="en-US" dirty="0"/>
              <a:t>The basic data and programming model of a relational database</a:t>
            </a:r>
          </a:p>
          <a:p>
            <a:pPr marL="857250" lvl="2" indent="-457200">
              <a:lnSpc>
                <a:spcPct val="130000"/>
              </a:lnSpc>
              <a:spcBef>
                <a:spcPts val="0"/>
              </a:spcBef>
              <a:buFont typeface="Arial" panose="020B0604020202020204" pitchFamily="34" charset="0"/>
              <a:buChar char="•"/>
            </a:pPr>
            <a:r>
              <a:rPr lang="en-US" dirty="0"/>
              <a:t>Why an idea from 1969 is still popular today</a:t>
            </a:r>
          </a:p>
          <a:p>
            <a:pPr marL="857250" lvl="2" indent="-457200">
              <a:lnSpc>
                <a:spcPct val="130000"/>
              </a:lnSpc>
              <a:spcBef>
                <a:spcPts val="0"/>
              </a:spcBef>
              <a:buFont typeface="Arial" panose="020B0604020202020204" pitchFamily="34" charset="0"/>
              <a:buChar char="•"/>
            </a:pPr>
            <a:r>
              <a:rPr lang="en-US" dirty="0"/>
              <a:t>Some popular would-be alternatives </a:t>
            </a:r>
          </a:p>
        </p:txBody>
      </p:sp>
    </p:spTree>
    <p:extLst>
      <p:ext uri="{BB962C8B-B14F-4D97-AF65-F5344CB8AC3E}">
        <p14:creationId xmlns:p14="http://schemas.microsoft.com/office/powerpoint/2010/main" val="192195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833A1C-127C-474F-BA57-5C49700D9788}"/>
              </a:ext>
            </a:extLst>
          </p:cNvPr>
          <p:cNvSpPr>
            <a:spLocks noGrp="1"/>
          </p:cNvSpPr>
          <p:nvPr>
            <p:ph type="title"/>
          </p:nvPr>
        </p:nvSpPr>
        <p:spPr/>
        <p:txBody>
          <a:bodyPr/>
          <a:lstStyle/>
          <a:p>
            <a:r>
              <a:rPr lang="en-US" dirty="0"/>
              <a:t>Course Pages</a:t>
            </a:r>
          </a:p>
        </p:txBody>
      </p:sp>
      <p:sp>
        <p:nvSpPr>
          <p:cNvPr id="4" name="Content Placeholder 3">
            <a:extLst>
              <a:ext uri="{FF2B5EF4-FFF2-40B4-BE49-F238E27FC236}">
                <a16:creationId xmlns:a16="http://schemas.microsoft.com/office/drawing/2014/main" id="{D584EB81-8C1E-41E9-9452-3C8471C013CF}"/>
              </a:ext>
            </a:extLst>
          </p:cNvPr>
          <p:cNvSpPr>
            <a:spLocks noGrp="1"/>
          </p:cNvSpPr>
          <p:nvPr>
            <p:ph idx="1"/>
          </p:nvPr>
        </p:nvSpPr>
        <p:spPr/>
        <p:txBody>
          <a:bodyPr>
            <a:normAutofit/>
          </a:bodyPr>
          <a:lstStyle/>
          <a:p>
            <a:r>
              <a:rPr lang="en-US" dirty="0"/>
              <a:t>Mostly just links and grade/roster management: </a:t>
            </a:r>
            <a:r>
              <a:rPr lang="en-US" dirty="0">
                <a:hlinkClick r:id="rId3"/>
              </a:rPr>
              <a:t>Canvas</a:t>
            </a:r>
            <a:endParaRPr lang="en-US" dirty="0"/>
          </a:p>
          <a:p>
            <a:endParaRPr lang="en-US" dirty="0"/>
          </a:p>
        </p:txBody>
      </p:sp>
      <p:sp>
        <p:nvSpPr>
          <p:cNvPr id="5" name="Slide Number Placeholder 3">
            <a:extLst>
              <a:ext uri="{FF2B5EF4-FFF2-40B4-BE49-F238E27FC236}">
                <a16:creationId xmlns:a16="http://schemas.microsoft.com/office/drawing/2014/main" id="{75C15DC4-A771-6939-068A-4C3D2F6E246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6</a:t>
            </a:fld>
            <a:endParaRPr lang="en-US" sz="1600" dirty="0"/>
          </a:p>
        </p:txBody>
      </p:sp>
      <p:pic>
        <p:nvPicPr>
          <p:cNvPr id="2" name="Picture 1">
            <a:extLst>
              <a:ext uri="{FF2B5EF4-FFF2-40B4-BE49-F238E27FC236}">
                <a16:creationId xmlns:a16="http://schemas.microsoft.com/office/drawing/2014/main" id="{A64F63C4-7596-B3E1-E3A5-282BE601B7BE}"/>
              </a:ext>
            </a:extLst>
          </p:cNvPr>
          <p:cNvPicPr>
            <a:picLocks noChangeAspect="1"/>
          </p:cNvPicPr>
          <p:nvPr/>
        </p:nvPicPr>
        <p:blipFill>
          <a:blip r:embed="rId4"/>
          <a:stretch>
            <a:fillRect/>
          </a:stretch>
        </p:blipFill>
        <p:spPr>
          <a:xfrm>
            <a:off x="4016216" y="1734318"/>
            <a:ext cx="4159567" cy="4159567"/>
          </a:xfrm>
          <a:prstGeom prst="rect">
            <a:avLst/>
          </a:prstGeom>
        </p:spPr>
      </p:pic>
    </p:spTree>
    <p:extLst>
      <p:ext uri="{BB962C8B-B14F-4D97-AF65-F5344CB8AC3E}">
        <p14:creationId xmlns:p14="http://schemas.microsoft.com/office/powerpoint/2010/main" val="216978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D8AD43-8FEC-4C83-9A2E-AB70BEB767AA}"/>
              </a:ext>
            </a:extLst>
          </p:cNvPr>
          <p:cNvSpPr>
            <a:spLocks noGrp="1"/>
          </p:cNvSpPr>
          <p:nvPr>
            <p:ph type="title"/>
          </p:nvPr>
        </p:nvSpPr>
        <p:spPr/>
        <p:txBody>
          <a:bodyPr/>
          <a:lstStyle/>
          <a:p>
            <a:r>
              <a:rPr lang="en-US" dirty="0"/>
              <a:t>Grading</a:t>
            </a:r>
          </a:p>
        </p:txBody>
      </p:sp>
      <p:sp>
        <p:nvSpPr>
          <p:cNvPr id="4" name="Content Placeholder 3">
            <a:extLst>
              <a:ext uri="{FF2B5EF4-FFF2-40B4-BE49-F238E27FC236}">
                <a16:creationId xmlns:a16="http://schemas.microsoft.com/office/drawing/2014/main" id="{57F28BA8-D6CC-41AD-B71A-A824D49A464E}"/>
              </a:ext>
            </a:extLst>
          </p:cNvPr>
          <p:cNvSpPr>
            <a:spLocks noGrp="1"/>
          </p:cNvSpPr>
          <p:nvPr>
            <p:ph idx="1"/>
          </p:nvPr>
        </p:nvSpPr>
        <p:spPr>
          <a:xfrm>
            <a:off x="487680" y="964115"/>
            <a:ext cx="10972800" cy="5193798"/>
          </a:xfrm>
        </p:spPr>
        <p:txBody>
          <a:bodyPr>
            <a:normAutofit lnSpcReduction="10000"/>
          </a:bodyPr>
          <a:lstStyle/>
          <a:p>
            <a:r>
              <a:rPr lang="en-US" b="1" dirty="0"/>
              <a:t>Projects</a:t>
            </a:r>
            <a:r>
              <a:rPr lang="en-US" dirty="0"/>
              <a:t> (70%)</a:t>
            </a:r>
          </a:p>
          <a:p>
            <a:pPr lvl="1"/>
            <a:r>
              <a:rPr lang="en-US" dirty="0"/>
              <a:t>Project 0 (10%)</a:t>
            </a:r>
          </a:p>
          <a:p>
            <a:pPr lvl="1"/>
            <a:r>
              <a:rPr lang="en-US" dirty="0"/>
              <a:t>Project 1 (20%)</a:t>
            </a:r>
          </a:p>
          <a:p>
            <a:pPr lvl="1"/>
            <a:r>
              <a:rPr lang="en-US" dirty="0"/>
              <a:t>Project 2 (20%)</a:t>
            </a:r>
          </a:p>
          <a:p>
            <a:pPr lvl="1"/>
            <a:r>
              <a:rPr lang="en-US" dirty="0"/>
              <a:t>Project 3 (20%)</a:t>
            </a:r>
          </a:p>
          <a:p>
            <a:endParaRPr lang="en-US" dirty="0"/>
          </a:p>
          <a:p>
            <a:r>
              <a:rPr lang="en-US" b="1" dirty="0"/>
              <a:t>Midterm Exam</a:t>
            </a:r>
            <a:r>
              <a:rPr lang="en-US" dirty="0"/>
              <a:t> (10%)</a:t>
            </a:r>
          </a:p>
          <a:p>
            <a:r>
              <a:rPr lang="en-US" b="1" dirty="0"/>
              <a:t>Final Exam</a:t>
            </a:r>
            <a:r>
              <a:rPr lang="en-US" dirty="0"/>
              <a:t> (15%)</a:t>
            </a:r>
          </a:p>
          <a:p>
            <a:endParaRPr lang="en-US" dirty="0"/>
          </a:p>
          <a:p>
            <a:r>
              <a:rPr lang="en-US" b="1" dirty="0"/>
              <a:t>Participation</a:t>
            </a:r>
            <a:r>
              <a:rPr lang="en-US" dirty="0"/>
              <a:t> (5%)</a:t>
            </a:r>
          </a:p>
          <a:p>
            <a:endParaRPr lang="en-US" dirty="0"/>
          </a:p>
        </p:txBody>
      </p:sp>
      <p:sp>
        <p:nvSpPr>
          <p:cNvPr id="5" name="Slide Number Placeholder 3">
            <a:extLst>
              <a:ext uri="{FF2B5EF4-FFF2-40B4-BE49-F238E27FC236}">
                <a16:creationId xmlns:a16="http://schemas.microsoft.com/office/drawing/2014/main" id="{CE3232C6-C872-3F1A-1E22-21562219A9B9}"/>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7</a:t>
            </a:fld>
            <a:endParaRPr lang="en-US" sz="1600" dirty="0"/>
          </a:p>
        </p:txBody>
      </p:sp>
    </p:spTree>
    <p:extLst>
      <p:ext uri="{BB962C8B-B14F-4D97-AF65-F5344CB8AC3E}">
        <p14:creationId xmlns:p14="http://schemas.microsoft.com/office/powerpoint/2010/main" val="338511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01B459-522B-45AB-A5C4-37FFD7AAE57E}"/>
              </a:ext>
            </a:extLst>
          </p:cNvPr>
          <p:cNvSpPr>
            <a:spLocks noGrp="1"/>
          </p:cNvSpPr>
          <p:nvPr>
            <p:ph type="title"/>
          </p:nvPr>
        </p:nvSpPr>
        <p:spPr/>
        <p:txBody>
          <a:bodyPr>
            <a:normAutofit fontScale="90000"/>
          </a:bodyPr>
          <a:lstStyle/>
          <a:p>
            <a:r>
              <a:rPr lang="en-US" dirty="0"/>
              <a:t>Projects</a:t>
            </a:r>
          </a:p>
        </p:txBody>
      </p:sp>
      <p:sp>
        <p:nvSpPr>
          <p:cNvPr id="7" name="Content Placeholder 6">
            <a:extLst>
              <a:ext uri="{FF2B5EF4-FFF2-40B4-BE49-F238E27FC236}">
                <a16:creationId xmlns:a16="http://schemas.microsoft.com/office/drawing/2014/main" id="{274F9A11-4032-4B34-BC70-15855EC1C8E7}"/>
              </a:ext>
            </a:extLst>
          </p:cNvPr>
          <p:cNvSpPr>
            <a:spLocks noGrp="1"/>
          </p:cNvSpPr>
          <p:nvPr>
            <p:ph idx="1"/>
          </p:nvPr>
        </p:nvSpPr>
        <p:spPr>
          <a:xfrm>
            <a:off x="243839" y="1163320"/>
            <a:ext cx="7328535" cy="5212126"/>
          </a:xfrm>
        </p:spPr>
        <p:txBody>
          <a:bodyPr>
            <a:normAutofit/>
          </a:bodyPr>
          <a:lstStyle/>
          <a:p>
            <a:r>
              <a:rPr lang="en-US" dirty="0"/>
              <a:t>All projects will use the CMU DB Group </a:t>
            </a:r>
            <a:r>
              <a:rPr lang="en-US" dirty="0">
                <a:hlinkClick r:id="rId3"/>
              </a:rPr>
              <a:t>BusTub</a:t>
            </a:r>
            <a:r>
              <a:rPr lang="en-US" dirty="0"/>
              <a:t> academic DBMS.</a:t>
            </a:r>
          </a:p>
          <a:p>
            <a:pPr lvl="1"/>
            <a:r>
              <a:rPr lang="en-US" dirty="0"/>
              <a:t>Written in C++</a:t>
            </a:r>
          </a:p>
          <a:p>
            <a:pPr lvl="1"/>
            <a:r>
              <a:rPr lang="en-US" dirty="0"/>
              <a:t>Each project builds on the previous one.</a:t>
            </a:r>
          </a:p>
          <a:p>
            <a:endParaRPr lang="en-US" sz="1600" dirty="0"/>
          </a:p>
          <a:p>
            <a:endParaRPr lang="en-US" sz="1600" dirty="0"/>
          </a:p>
          <a:p>
            <a:r>
              <a:rPr lang="en-US" dirty="0"/>
              <a:t>We will have at least two bootcamps for getting up to speed on C++</a:t>
            </a:r>
          </a:p>
          <a:p>
            <a:pPr lvl="1"/>
            <a:endParaRPr lang="en-US" dirty="0"/>
          </a:p>
          <a:p>
            <a:r>
              <a:rPr lang="en-US" dirty="0"/>
              <a:t>More of these group sessions are possible if these first two are helpful</a:t>
            </a:r>
          </a:p>
        </p:txBody>
      </p:sp>
      <p:sp>
        <p:nvSpPr>
          <p:cNvPr id="2" name="Slide Number Placeholder 3">
            <a:extLst>
              <a:ext uri="{FF2B5EF4-FFF2-40B4-BE49-F238E27FC236}">
                <a16:creationId xmlns:a16="http://schemas.microsoft.com/office/drawing/2014/main" id="{DEC2B2F4-50CD-CDEA-C9D2-8E488E26CAEC}"/>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8</a:t>
            </a:fld>
            <a:endParaRPr lang="en-US" sz="1600" dirty="0"/>
          </a:p>
        </p:txBody>
      </p:sp>
      <p:pic>
        <p:nvPicPr>
          <p:cNvPr id="3" name="Picture 2">
            <a:extLst>
              <a:ext uri="{FF2B5EF4-FFF2-40B4-BE49-F238E27FC236}">
                <a16:creationId xmlns:a16="http://schemas.microsoft.com/office/drawing/2014/main" id="{B5774155-1E00-F858-517B-0696AA97CA83}"/>
              </a:ext>
            </a:extLst>
          </p:cNvPr>
          <p:cNvPicPr>
            <a:picLocks noChangeAspect="1"/>
          </p:cNvPicPr>
          <p:nvPr/>
        </p:nvPicPr>
        <p:blipFill>
          <a:blip r:embed="rId4"/>
          <a:stretch>
            <a:fillRect/>
          </a:stretch>
        </p:blipFill>
        <p:spPr>
          <a:xfrm>
            <a:off x="7804681" y="1651476"/>
            <a:ext cx="3900487" cy="3900487"/>
          </a:xfrm>
          <a:prstGeom prst="rect">
            <a:avLst/>
          </a:prstGeom>
        </p:spPr>
      </p:pic>
    </p:spTree>
    <p:extLst>
      <p:ext uri="{BB962C8B-B14F-4D97-AF65-F5344CB8AC3E}">
        <p14:creationId xmlns:p14="http://schemas.microsoft.com/office/powerpoint/2010/main" val="363433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07FD03-994A-41C3-A21A-F972FB8CFC4C}"/>
              </a:ext>
            </a:extLst>
          </p:cNvPr>
          <p:cNvSpPr>
            <a:spLocks noGrp="1"/>
          </p:cNvSpPr>
          <p:nvPr>
            <p:ph type="title"/>
          </p:nvPr>
        </p:nvSpPr>
        <p:spPr/>
        <p:txBody>
          <a:bodyPr/>
          <a:lstStyle/>
          <a:p>
            <a:r>
              <a:rPr lang="en-US" dirty="0"/>
              <a:t>Late Policy</a:t>
            </a:r>
          </a:p>
        </p:txBody>
      </p:sp>
      <p:sp>
        <p:nvSpPr>
          <p:cNvPr id="4" name="Content Placeholder 3">
            <a:extLst>
              <a:ext uri="{FF2B5EF4-FFF2-40B4-BE49-F238E27FC236}">
                <a16:creationId xmlns:a16="http://schemas.microsoft.com/office/drawing/2014/main" id="{5A8BC28A-8EED-47D5-AFD8-9EF24217F249}"/>
              </a:ext>
            </a:extLst>
          </p:cNvPr>
          <p:cNvSpPr>
            <a:spLocks noGrp="1"/>
          </p:cNvSpPr>
          <p:nvPr>
            <p:ph idx="1"/>
          </p:nvPr>
        </p:nvSpPr>
        <p:spPr/>
        <p:txBody>
          <a:bodyPr>
            <a:normAutofit fontScale="92500" lnSpcReduction="10000"/>
          </a:bodyPr>
          <a:lstStyle/>
          <a:p>
            <a:pPr marL="0" indent="0">
              <a:buNone/>
            </a:pPr>
            <a:endParaRPr lang="en-US" sz="1600" dirty="0"/>
          </a:p>
          <a:p>
            <a:r>
              <a:rPr lang="en-US" dirty="0"/>
              <a:t>You have a total of </a:t>
            </a:r>
            <a:r>
              <a:rPr lang="en-US" b="1" u="sng" dirty="0"/>
              <a:t>four</a:t>
            </a:r>
            <a:r>
              <a:rPr lang="en-US" dirty="0"/>
              <a:t> late days to be used for the semester</a:t>
            </a:r>
          </a:p>
          <a:p>
            <a:pPr lvl="1"/>
            <a:r>
              <a:rPr lang="en-US" dirty="0"/>
              <a:t>Calendar days, not “business days”</a:t>
            </a:r>
          </a:p>
          <a:p>
            <a:r>
              <a:rPr lang="en-US" dirty="0"/>
              <a:t>No late days for Project 0</a:t>
            </a:r>
            <a:endParaRPr lang="en-US" sz="1600" dirty="0"/>
          </a:p>
          <a:p>
            <a:r>
              <a:rPr lang="en-US" dirty="0"/>
              <a:t>We will grant no-penalty extensions due to extreme circumstances (e.g., medical emergencies).  These circumstances must be documented with the university.  Do not email for an extension without attaching university documentation.  We will not reply to emails without documentation.</a:t>
            </a:r>
          </a:p>
          <a:p>
            <a:pPr lvl="1"/>
            <a:r>
              <a:rPr lang="en-US" dirty="0"/>
              <a:t>If something comes up, please contact the instructors as soon as possible.</a:t>
            </a:r>
          </a:p>
          <a:p>
            <a:endParaRPr lang="en-US" sz="1600" dirty="0"/>
          </a:p>
        </p:txBody>
      </p:sp>
      <p:sp>
        <p:nvSpPr>
          <p:cNvPr id="5" name="Slide Number Placeholder 3">
            <a:extLst>
              <a:ext uri="{FF2B5EF4-FFF2-40B4-BE49-F238E27FC236}">
                <a16:creationId xmlns:a16="http://schemas.microsoft.com/office/drawing/2014/main" id="{4DB12D36-702C-8A81-1095-6B346F42A155}"/>
              </a:ext>
            </a:extLst>
          </p:cNvPr>
          <p:cNvSpPr txBox="1">
            <a:spLocks/>
          </p:cNvSpPr>
          <p:nvPr/>
        </p:nvSpPr>
        <p:spPr>
          <a:xfrm>
            <a:off x="11705168" y="0"/>
            <a:ext cx="486833" cy="366184"/>
          </a:xfrm>
          <a:prstGeom prst="rect">
            <a:avLst/>
          </a:prstGeom>
          <a:solidFill>
            <a:schemeClr val="bg1">
              <a:lumMod val="50000"/>
            </a:schemeClr>
          </a:solidFill>
        </p:spPr>
        <p:txBody>
          <a:bodyPr vert="horz" lIns="0" tIns="60960" rIns="60960" bIns="60960" rtlCol="0" anchor="ctr"/>
          <a:lstStyle>
            <a:defPPr>
              <a:defRPr lang="en-US"/>
            </a:defPPr>
            <a:lvl1pPr marL="0" algn="r" defTabSz="914400" rtl="0" eaLnBrk="1" latinLnBrk="0" hangingPunct="1">
              <a:defRPr sz="1200" kern="1200">
                <a:solidFill>
                  <a:schemeClr val="bg1">
                    <a:lumMod val="95000"/>
                  </a:schemeClr>
                </a:solidFill>
                <a:latin typeface="Consolas" panose="020B0609020204030204" pitchFamily="49"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DD1AB5-42BA-4E8A-BFEE-435884E16AAB}" type="slidenum">
              <a:rPr lang="en-US" sz="1600"/>
              <a:pPr/>
              <a:t>9</a:t>
            </a:fld>
            <a:endParaRPr lang="en-US" sz="1600" dirty="0"/>
          </a:p>
        </p:txBody>
      </p:sp>
    </p:spTree>
    <p:extLst>
      <p:ext uri="{BB962C8B-B14F-4D97-AF65-F5344CB8AC3E}">
        <p14:creationId xmlns:p14="http://schemas.microsoft.com/office/powerpoint/2010/main" val="3944959577"/>
      </p:ext>
    </p:extLst>
  </p:cSld>
  <p:clrMapOvr>
    <a:masterClrMapping/>
  </p:clrMapOvr>
</p:sld>
</file>

<file path=ppt/theme/theme1.xml><?xml version="1.0" encoding="utf-8"?>
<a:theme xmlns:a="http://schemas.openxmlformats.org/drawingml/2006/main" name="unc">
  <a:themeElements>
    <a:clrScheme name="Custom 1">
      <a:dk1>
        <a:srgbClr val="000000"/>
      </a:dk1>
      <a:lt1>
        <a:srgbClr val="FFFFFF"/>
      </a:lt1>
      <a:dk2>
        <a:srgbClr val="7BAFD3"/>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nc" id="{13D98E6C-4D93-6E47-82A2-447BB71E2E75}" vid="{2F46503E-A862-8C4E-9CC7-AFD20AE25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unc</Template>
  <TotalTime>2813</TotalTime>
  <Words>2772</Words>
  <Application>Microsoft Macintosh PowerPoint</Application>
  <PresentationFormat>Widescreen</PresentationFormat>
  <Paragraphs>476</Paragraphs>
  <Slides>51</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Aptos</vt:lpstr>
      <vt:lpstr>Arial</vt:lpstr>
      <vt:lpstr>Calibri</vt:lpstr>
      <vt:lpstr>Cambria Math</vt:lpstr>
      <vt:lpstr>Consolas</vt:lpstr>
      <vt:lpstr>CRIMSON TEXT</vt:lpstr>
      <vt:lpstr>CRIMSON TEXT</vt:lpstr>
      <vt:lpstr>Lato</vt:lpstr>
      <vt:lpstr>System Font Regular</vt:lpstr>
      <vt:lpstr>Times New Roman</vt:lpstr>
      <vt:lpstr>unc</vt:lpstr>
      <vt:lpstr>COMP 421: Files &amp; Databases</vt:lpstr>
      <vt:lpstr>WaitList</vt:lpstr>
      <vt:lpstr>Course Overview</vt:lpstr>
      <vt:lpstr>Course Pages</vt:lpstr>
      <vt:lpstr>Course Pages</vt:lpstr>
      <vt:lpstr>Course Pages</vt:lpstr>
      <vt:lpstr>Grading</vt:lpstr>
      <vt:lpstr>Projects</vt:lpstr>
      <vt:lpstr>Late Policy</vt:lpstr>
      <vt:lpstr>Office Hours</vt:lpstr>
      <vt:lpstr>&lt;serious&gt;</vt:lpstr>
      <vt:lpstr>Office Hours: Do’s and Don’t’s</vt:lpstr>
      <vt:lpstr>AI Policy</vt:lpstr>
      <vt:lpstr>Some Advice</vt:lpstr>
      <vt:lpstr>PLAGIARISM WARNING</vt:lpstr>
      <vt:lpstr>One More Thing…</vt:lpstr>
      <vt:lpstr>&lt;/serious&gt;</vt:lpstr>
      <vt:lpstr>Project 0</vt:lpstr>
      <vt:lpstr>C++ Bootcamp</vt:lpstr>
      <vt:lpstr>Textbook</vt:lpstr>
      <vt:lpstr>Some other good books</vt:lpstr>
      <vt:lpstr>C++ Bootcamp</vt:lpstr>
      <vt:lpstr>Bootcamp 1: Week of 8/25</vt:lpstr>
      <vt:lpstr>Bootcamp 2</vt:lpstr>
      <vt:lpstr>C++ Bootcamp</vt:lpstr>
      <vt:lpstr>Project 0 (P0): Goals</vt:lpstr>
      <vt:lpstr>Project 0 (P0): Tips and Tricks</vt:lpstr>
      <vt:lpstr>&lt;course&gt;</vt:lpstr>
      <vt:lpstr>High-level Problem</vt:lpstr>
      <vt:lpstr>High-level Problem</vt:lpstr>
      <vt:lpstr>Latency Numbers Every Programmer Should Know</vt:lpstr>
      <vt:lpstr>Latency Numbers Every Programmer Should Know</vt:lpstr>
      <vt:lpstr>The Database Dilemma</vt:lpstr>
      <vt:lpstr>Latency Numbers Every Programmer Should Know</vt:lpstr>
      <vt:lpstr>The Database Dilemma</vt:lpstr>
      <vt:lpstr>Latency Numbers Every Programmer Should Know</vt:lpstr>
      <vt:lpstr>Latency Numbers Every Programmer Should Know</vt:lpstr>
      <vt:lpstr>The Database Dilemma</vt:lpstr>
      <vt:lpstr>Latency Numbers Every Programmer Should Know</vt:lpstr>
      <vt:lpstr>Spinning Rust</vt:lpstr>
      <vt:lpstr>Spinning Rust</vt:lpstr>
      <vt:lpstr>Spinning Rust</vt:lpstr>
      <vt:lpstr>Spinning Rust</vt:lpstr>
      <vt:lpstr>Spinning Rust</vt:lpstr>
      <vt:lpstr>Spinning Rust</vt:lpstr>
      <vt:lpstr>Spinning Rust</vt:lpstr>
      <vt:lpstr>Spinning Rust</vt:lpstr>
      <vt:lpstr>Spinning Rust</vt:lpstr>
      <vt:lpstr>Spinning Rust</vt:lpstr>
      <vt:lpstr>In This Course….</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421: Files &amp; Databases</dc:title>
  <dc:creator>Benjamin S. Berg</dc:creator>
  <cp:lastModifiedBy>Benjamin S. Berg</cp:lastModifiedBy>
  <cp:revision>126</cp:revision>
  <dcterms:created xsi:type="dcterms:W3CDTF">2025-08-16T20:15:16Z</dcterms:created>
  <dcterms:modified xsi:type="dcterms:W3CDTF">2025-09-16T17:43:40Z</dcterms:modified>
</cp:coreProperties>
</file>