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1"/>
    <p:sldMasterId id="2147483736" r:id="rId2"/>
  </p:sldMasterIdLst>
  <p:notesMasterIdLst>
    <p:notesMasterId r:id="rId61"/>
  </p:notesMasterIdLst>
  <p:sldIdLst>
    <p:sldId id="614" r:id="rId3"/>
    <p:sldId id="611" r:id="rId4"/>
    <p:sldId id="547" r:id="rId5"/>
    <p:sldId id="550" r:id="rId6"/>
    <p:sldId id="546" r:id="rId7"/>
    <p:sldId id="467" r:id="rId8"/>
    <p:sldId id="627" r:id="rId9"/>
    <p:sldId id="624" r:id="rId10"/>
    <p:sldId id="626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9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623" r:id="rId29"/>
    <p:sldId id="577" r:id="rId30"/>
    <p:sldId id="578" r:id="rId31"/>
    <p:sldId id="579" r:id="rId32"/>
    <p:sldId id="580" r:id="rId33"/>
    <p:sldId id="560" r:id="rId34"/>
    <p:sldId id="561" r:id="rId35"/>
    <p:sldId id="564" r:id="rId36"/>
    <p:sldId id="565" r:id="rId37"/>
    <p:sldId id="567" r:id="rId38"/>
    <p:sldId id="568" r:id="rId39"/>
    <p:sldId id="572" r:id="rId40"/>
    <p:sldId id="612" r:id="rId41"/>
    <p:sldId id="613" r:id="rId42"/>
    <p:sldId id="629" r:id="rId43"/>
    <p:sldId id="630" r:id="rId44"/>
    <p:sldId id="631" r:id="rId45"/>
    <p:sldId id="632" r:id="rId46"/>
    <p:sldId id="583" r:id="rId47"/>
    <p:sldId id="584" r:id="rId48"/>
    <p:sldId id="585" r:id="rId49"/>
    <p:sldId id="622" r:id="rId50"/>
    <p:sldId id="499" r:id="rId51"/>
    <p:sldId id="498" r:id="rId52"/>
    <p:sldId id="540" r:id="rId53"/>
    <p:sldId id="477" r:id="rId54"/>
    <p:sldId id="317" r:id="rId55"/>
    <p:sldId id="605" r:id="rId56"/>
    <p:sldId id="606" r:id="rId57"/>
    <p:sldId id="608" r:id="rId58"/>
    <p:sldId id="586" r:id="rId59"/>
    <p:sldId id="581" r:id="rId6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04BAE2A-2EF9-47D9-A48F-815A71AE01DA}">
          <p14:sldIdLst>
            <p14:sldId id="614"/>
          </p14:sldIdLst>
        </p14:section>
        <p14:section name="Background" id="{04DD5243-A7A2-40D3-AE1C-755E4BC17E1B}">
          <p14:sldIdLst>
            <p14:sldId id="611"/>
            <p14:sldId id="547"/>
            <p14:sldId id="550"/>
            <p14:sldId id="546"/>
            <p14:sldId id="467"/>
            <p14:sldId id="627"/>
            <p14:sldId id="624"/>
            <p14:sldId id="626"/>
          </p14:sldIdLst>
        </p14:section>
        <p14:section name="Aggregation" id="{6F7613C3-E190-4619-9731-6BCB80CF3B04}">
          <p14:sldIdLst>
            <p14:sldId id="551"/>
            <p14:sldId id="552"/>
            <p14:sldId id="553"/>
            <p14:sldId id="554"/>
            <p14:sldId id="555"/>
            <p14:sldId id="556"/>
            <p14:sldId id="557"/>
            <p14:sldId id="559"/>
          </p14:sldIdLst>
        </p14:section>
        <p14:section name="String + Date/Time Operations" id="{71E8457B-4917-4FFB-93C9-D7771D456F24}">
          <p14:sldIdLst>
            <p14:sldId id="587"/>
            <p14:sldId id="588"/>
            <p14:sldId id="589"/>
            <p14:sldId id="590"/>
            <p14:sldId id="591"/>
          </p14:sldIdLst>
        </p14:section>
        <p14:section name="Output Control" id="{08D005DD-B277-42ED-8B06-6DCAFD7AA3ED}">
          <p14:sldIdLst>
            <p14:sldId id="592"/>
            <p14:sldId id="593"/>
            <p14:sldId id="594"/>
            <p14:sldId id="595"/>
          </p14:sldIdLst>
        </p14:section>
        <p14:section name="Window Functions" id="{7F21A7A5-0F98-47F5-809C-B105AB8301F7}">
          <p14:sldIdLst>
            <p14:sldId id="623"/>
            <p14:sldId id="577"/>
            <p14:sldId id="578"/>
            <p14:sldId id="579"/>
            <p14:sldId id="580"/>
          </p14:sldIdLst>
        </p14:section>
        <p14:section name="Nested Queries" id="{B4B0CE94-970A-43B7-9D3D-CC1565C5F334}">
          <p14:sldIdLst>
            <p14:sldId id="560"/>
            <p14:sldId id="561"/>
            <p14:sldId id="564"/>
            <p14:sldId id="565"/>
            <p14:sldId id="567"/>
            <p14:sldId id="568"/>
            <p14:sldId id="572"/>
          </p14:sldIdLst>
        </p14:section>
        <p14:section name="Lateral Joins" id="{0E51A84D-C9E5-458E-A9E2-BFED54F6E1D1}">
          <p14:sldIdLst>
            <p14:sldId id="612"/>
            <p14:sldId id="613"/>
            <p14:sldId id="629"/>
          </p14:sldIdLst>
        </p14:section>
        <p14:section name="Common Table Expressions" id="{1A2977FC-CB69-418D-A958-8AC15D9C4517}">
          <p14:sldIdLst>
            <p14:sldId id="630"/>
            <p14:sldId id="631"/>
            <p14:sldId id="632"/>
            <p14:sldId id="583"/>
            <p14:sldId id="584"/>
            <p14:sldId id="585"/>
          </p14:sldIdLst>
        </p14:section>
        <p14:section name="Conclusion" id="{55D3CD73-AB42-4036-8855-19D7964C07F4}">
          <p14:sldIdLst>
            <p14:sldId id="622"/>
            <p14:sldId id="499"/>
            <p14:sldId id="498"/>
            <p14:sldId id="540"/>
            <p14:sldId id="477"/>
            <p14:sldId id="317"/>
            <p14:sldId id="605"/>
            <p14:sldId id="606"/>
            <p14:sldId id="608"/>
            <p14:sldId id="586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3E42"/>
    <a:srgbClr val="4C9DD2"/>
    <a:srgbClr val="C30037"/>
    <a:srgbClr val="F76D6D"/>
    <a:srgbClr val="646464"/>
    <a:srgbClr val="474866"/>
    <a:srgbClr val="384588"/>
    <a:srgbClr val="716B71"/>
    <a:srgbClr val="B1ABB1"/>
    <a:srgbClr val="9C9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3" autoAdjust="0"/>
    <p:restoredTop sz="63928" autoAdjust="0"/>
  </p:normalViewPr>
  <p:slideViewPr>
    <p:cSldViewPr>
      <p:cViewPr varScale="1">
        <p:scale>
          <a:sx n="107" d="100"/>
          <a:sy n="107" d="100"/>
        </p:scale>
        <p:origin x="164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4826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 varScale="1">
      <p:scale>
        <a:sx n="1" d="1"/>
        <a:sy n="1" d="1"/>
      </p:scale>
      <p:origin x="0" y="-6366"/>
    </p:cViewPr>
  </p:sorterViewPr>
  <p:notesViewPr>
    <p:cSldViewPr>
      <p:cViewPr varScale="1">
        <p:scale>
          <a:sx n="117" d="100"/>
          <a:sy n="117" d="100"/>
        </p:scale>
        <p:origin x="43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F30A1-66E6-451E-8A7F-24EDBB733F02}" type="datetimeFigureOut">
              <a:rPr lang="en-US" smtClean="0"/>
              <a:t>9/16/25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B2FDE-2E55-4B3D-B7EA-09D0CC108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8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898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Faloutsos/Pavlo</a:t>
            </a:r>
          </a:p>
        </p:txBody>
      </p:sp>
      <p:sp>
        <p:nvSpPr>
          <p:cNvPr id="1259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259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F78A564E-209F-4680-ACF1-338DCBFB6281}" type="slidenum">
              <a:rPr lang="en-US" sz="1200" u="none" smtClean="0"/>
              <a:pPr/>
              <a:t>10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1396695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endParaRPr lang="en-US" sz="1200" u="none"/>
          </a:p>
        </p:txBody>
      </p:sp>
      <p:sp>
        <p:nvSpPr>
          <p:cNvPr id="12698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269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FE6C312B-01A9-4CD4-98FE-82C758D8DE98}" type="slidenum">
              <a:rPr lang="en-US" sz="1200" u="none" smtClean="0"/>
              <a:pPr/>
              <a:t>11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2992626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endParaRPr lang="en-US" sz="1200" u="none"/>
          </a:p>
        </p:txBody>
      </p:sp>
      <p:sp>
        <p:nvSpPr>
          <p:cNvPr id="12800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280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EC10B9AD-A056-4AE9-9893-35B29B6F93AC}" type="slidenum">
              <a:rPr lang="en-US" sz="1200" u="none" smtClean="0"/>
              <a:pPr/>
              <a:t>12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290984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endParaRPr lang="en-US" sz="1200" u="none"/>
          </a:p>
        </p:txBody>
      </p:sp>
      <p:sp>
        <p:nvSpPr>
          <p:cNvPr id="1290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290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3B5C44C0-56A7-40F6-B60F-FB145A146CC9}" type="slidenum">
              <a:rPr lang="en-US" sz="1200" u="none" smtClean="0"/>
              <a:pPr/>
              <a:t>13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3209238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00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Faloutsos/Pavlo</a:t>
            </a:r>
          </a:p>
        </p:txBody>
      </p:sp>
      <p:sp>
        <p:nvSpPr>
          <p:cNvPr id="1300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00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0AC14CF7-90A5-405A-A847-EFB0EE009887}" type="slidenum">
              <a:rPr lang="en-US" sz="1200" u="none" smtClean="0"/>
              <a:pPr/>
              <a:t>14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4080043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7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endParaRPr lang="en-US" sz="1200" u="none"/>
          </a:p>
        </p:txBody>
      </p:sp>
      <p:sp>
        <p:nvSpPr>
          <p:cNvPr id="13107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10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60D425A3-9E93-439E-B788-625315857B70}" type="slidenum">
              <a:rPr lang="en-US" sz="1200" u="none" smtClean="0"/>
              <a:pPr/>
              <a:t>15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1040356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210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endParaRPr lang="en-US" sz="1200" u="none"/>
          </a:p>
        </p:txBody>
      </p:sp>
      <p:sp>
        <p:nvSpPr>
          <p:cNvPr id="13210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2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71F63267-63B9-4400-B0A5-6363A059CE0A}" type="slidenum">
              <a:rPr lang="en-US" sz="1200" u="none" smtClean="0"/>
              <a:pPr/>
              <a:t>16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3909769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Faloutsos/Pavlo</a:t>
            </a:r>
          </a:p>
        </p:txBody>
      </p:sp>
      <p:sp>
        <p:nvSpPr>
          <p:cNvPr id="13414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41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F8B8846E-736D-499A-8B44-F3A64CB6AC35}" type="slidenum">
              <a:rPr lang="en-US" sz="1200" u="none" smtClean="0"/>
              <a:pPr/>
              <a:t>17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1344910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6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Faloutsos/Pavlo</a:t>
            </a:r>
          </a:p>
        </p:txBody>
      </p:sp>
      <p:sp>
        <p:nvSpPr>
          <p:cNvPr id="11469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146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847DE232-90DE-46C6-9A67-552B6FE17F94}" type="slidenum">
              <a:rPr lang="en-US" sz="1200" u="none" smtClean="0"/>
              <a:pPr/>
              <a:t>18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9403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endParaRPr lang="en-US" sz="1200" u="none"/>
          </a:p>
        </p:txBody>
      </p:sp>
      <p:sp>
        <p:nvSpPr>
          <p:cNvPr id="11571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157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A41F6AD0-C972-4D30-80DB-197097D5C2B7}" type="slidenum">
              <a:rPr lang="en-US" sz="1200" u="none" smtClean="0"/>
              <a:pPr/>
              <a:t>19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39850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endParaRPr lang="en-US" sz="1200" u="none"/>
          </a:p>
        </p:txBody>
      </p:sp>
      <p:sp>
        <p:nvSpPr>
          <p:cNvPr id="1167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167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A2A85F5B-3D07-43C6-924B-9A3E2FF190AA}" type="slidenum">
              <a:rPr lang="en-US" sz="1200" u="none" smtClean="0"/>
              <a:pPr/>
              <a:t>20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584252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49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Faloutsos/Pavlo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CMU - 15-415/615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24C96-680B-49A1-B0C8-4D5A2061758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8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77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Faloutsos/Pavlo</a:t>
            </a:r>
          </a:p>
        </p:txBody>
      </p:sp>
      <p:sp>
        <p:nvSpPr>
          <p:cNvPr id="11776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177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4191000B-2843-4790-8372-E49CE8503C37}" type="slidenum">
              <a:rPr lang="en-US" sz="1200" u="none" smtClean="0"/>
              <a:pPr/>
              <a:t>23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925213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1187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Faloutsos/Pavlo</a:t>
            </a:r>
          </a:p>
        </p:txBody>
      </p:sp>
      <p:sp>
        <p:nvSpPr>
          <p:cNvPr id="11878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187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F3B28952-E186-4F5B-9EDC-A3059ECE717B}" type="slidenum">
              <a:rPr lang="en-US" sz="1200" u="none" smtClean="0"/>
              <a:pPr/>
              <a:t>24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2835548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39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Faloutsos/Pavlo</a:t>
            </a:r>
          </a:p>
        </p:txBody>
      </p:sp>
      <p:sp>
        <p:nvSpPr>
          <p:cNvPr id="1239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239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26AAF9E4-06E0-4D0D-9081-0C56A82D9A18}" type="slidenum">
              <a:rPr lang="en-US" sz="1200" u="none" smtClean="0"/>
              <a:pPr/>
              <a:t>25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1564184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Faloutsos/Pavlo</a:t>
            </a:r>
          </a:p>
        </p:txBody>
      </p:sp>
      <p:sp>
        <p:nvSpPr>
          <p:cNvPr id="1249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249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9400DC85-54F9-44B8-B902-BE4DA6539880}" type="slidenum">
              <a:rPr lang="en-US" sz="1200" u="none" smtClean="0"/>
              <a:pPr/>
              <a:t>26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12879544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15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62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3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62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828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18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09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91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34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52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22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141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656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1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778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579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464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219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96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439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05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249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CMU - 15-415/615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076927-0DD3-464C-AC8D-7EB296D009D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49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078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2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467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733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146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419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956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endParaRPr lang="en-US" sz="1200" u="none"/>
          </a:p>
        </p:txBody>
      </p:sp>
      <p:sp>
        <p:nvSpPr>
          <p:cNvPr id="1300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00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0AC14CF7-90A5-405A-A847-EFB0EE009887}" type="slidenum">
              <a:rPr lang="en-US" sz="1200" u="none" smtClean="0"/>
              <a:pPr/>
              <a:t>54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36753316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00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endParaRPr lang="en-US" sz="1200" u="none"/>
          </a:p>
        </p:txBody>
      </p:sp>
      <p:sp>
        <p:nvSpPr>
          <p:cNvPr id="1300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00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0AC14CF7-90A5-405A-A847-EFB0EE009887}" type="slidenum">
              <a:rPr lang="en-US" sz="1200" u="none" smtClean="0"/>
              <a:pPr/>
              <a:t>55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7771139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00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Faloutsos/Pavlo</a:t>
            </a:r>
          </a:p>
        </p:txBody>
      </p:sp>
      <p:sp>
        <p:nvSpPr>
          <p:cNvPr id="1300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1300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 defTabSz="928688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fld id="{0AC14CF7-90A5-405A-A847-EFB0EE009887}" type="slidenum">
              <a:rPr lang="en-US" sz="1200" u="none" smtClean="0"/>
              <a:pPr/>
              <a:t>56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30756100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Faloutsos/Pavlo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CMU - 15-415/615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076927-0DD3-464C-AC8D-7EB296D009D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185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Faloutsos/Pavlo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CMU - 15-415/615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076927-0DD3-464C-AC8D-7EB296D009D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4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13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7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92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1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b.cs.cmu.edu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MU LOGO" hidden="1">
            <a:extLst>
              <a:ext uri="{FF2B5EF4-FFF2-40B4-BE49-F238E27FC236}">
                <a16:creationId xmlns:a16="http://schemas.microsoft.com/office/drawing/2014/main" id="{A6279927-EE9F-8A29-2CCB-28AAACD5E8C1}"/>
              </a:ext>
            </a:extLst>
          </p:cNvPr>
          <p:cNvGrpSpPr/>
          <p:nvPr userDrawn="1"/>
        </p:nvGrpSpPr>
        <p:grpSpPr>
          <a:xfrm>
            <a:off x="325636" y="471153"/>
            <a:ext cx="914400" cy="548640"/>
            <a:chOff x="325636" y="760714"/>
            <a:chExt cx="914400" cy="54864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EBE596A-5B25-6A4A-3895-76D6B8649774}"/>
                </a:ext>
              </a:extLst>
            </p:cNvPr>
            <p:cNvSpPr/>
            <p:nvPr userDrawn="1"/>
          </p:nvSpPr>
          <p:spPr>
            <a:xfrm>
              <a:off x="325636" y="760714"/>
              <a:ext cx="914400" cy="548640"/>
            </a:xfrm>
            <a:prstGeom prst="roundRect">
              <a:avLst>
                <a:gd name="adj" fmla="val 1910"/>
              </a:avLst>
            </a:prstGeom>
            <a:solidFill>
              <a:srgbClr val="C300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pic>
          <p:nvPicPr>
            <p:cNvPr id="34" name="Graphic 33">
              <a:hlinkClick r:id="rId2"/>
              <a:extLst>
                <a:ext uri="{FF2B5EF4-FFF2-40B4-BE49-F238E27FC236}">
                  <a16:creationId xmlns:a16="http://schemas.microsoft.com/office/drawing/2014/main" id="{42BCC96F-C450-CF5C-629F-09937B0D1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17076" y="797240"/>
              <a:ext cx="731520" cy="475588"/>
            </a:xfrm>
            <a:prstGeom prst="rect">
              <a:avLst/>
            </a:prstGeom>
          </p:spPr>
        </p:pic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2852B086-E288-CBD2-C5C5-DFEC76D9684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922" y="240601"/>
            <a:ext cx="3291840" cy="29155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3D0993A-BF60-CE79-0F1C-786FEAAE2891}"/>
              </a:ext>
            </a:extLst>
          </p:cNvPr>
          <p:cNvSpPr txBox="1">
            <a:spLocks/>
          </p:cNvSpPr>
          <p:nvPr userDrawn="1"/>
        </p:nvSpPr>
        <p:spPr>
          <a:xfrm>
            <a:off x="0" y="1790327"/>
            <a:ext cx="9144000" cy="1470025"/>
          </a:xfrm>
          <a:prstGeom prst="rect">
            <a:avLst/>
          </a:prstGeom>
          <a:solidFill>
            <a:srgbClr val="4B9CD3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dirty="0"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0" dirty="0">
                <a:solidFill>
                  <a:schemeClr val="bg1"/>
                </a:solidFill>
                <a:effectLst/>
                <a:latin typeface="+mj-lt"/>
              </a:rPr>
              <a:t>COMP 421: Files &amp; Databases</a:t>
            </a:r>
            <a:endParaRPr lang="en-US" sz="440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CDE41B-5E08-2993-AFF2-8F1706E561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6400" y="3260725"/>
            <a:ext cx="6019800" cy="1063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Lecture Name!</a:t>
            </a:r>
          </a:p>
        </p:txBody>
      </p:sp>
    </p:spTree>
    <p:extLst>
      <p:ext uri="{BB962C8B-B14F-4D97-AF65-F5344CB8AC3E}">
        <p14:creationId xmlns:p14="http://schemas.microsoft.com/office/powerpoint/2010/main" val="127825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475488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200"/>
            </a:lvl4pPr>
            <a:lvl5pPr>
              <a:lnSpc>
                <a:spcPct val="9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A738A1-3F8B-F678-C69C-FFB31A0D0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3546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880" y="971550"/>
            <a:ext cx="4389120" cy="36576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200"/>
            </a:lvl4pPr>
            <a:lvl5pPr>
              <a:lnSpc>
                <a:spcPct val="9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6CF122-5223-8FC2-39AE-F66176D11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563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A415270-53F7-23E6-805D-9160C949F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749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707E67-347D-98D8-549D-5A3070895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71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68C0F3-3232-CB1F-B9FF-BCF5741417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650" y="971550"/>
            <a:ext cx="7886700" cy="381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CRIMSON TEXT" panose="02000503000000000000" pitchFamily="2" charset="77"/>
              </a:defRPr>
            </a:lvl1pPr>
            <a:lvl2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System Font Regular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RIMSON TEXT" panose="02000503000000000000" pitchFamily="2" charset="77"/>
              </a:defRPr>
            </a:lvl2pPr>
            <a:lvl3pPr marL="91440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System Font Regular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RIMSON TEXT" panose="02000503000000000000" pitchFamily="2" charset="77"/>
              </a:defRPr>
            </a:lvl3pPr>
            <a:lvl4pPr marL="137160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System Font Regular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RIMSON TEXT" panose="02000503000000000000" pitchFamily="2" charset="77"/>
              </a:defRPr>
            </a:lvl4pPr>
            <a:lvl5pPr marL="182880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System Font Regular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RIMSON TEXT" panose="02000503000000000000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Times New Roman" pitchFamily="18" charset="0"/>
              <a:buChar char="→"/>
            </a:pPr>
            <a:r>
              <a:rPr lang="en-US" dirty="0"/>
              <a:t>Second level</a:t>
            </a:r>
          </a:p>
          <a:p>
            <a:pPr marL="342900" lvl="1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Times New Roman" pitchFamily="18" charset="0"/>
              <a:buChar char="→"/>
            </a:pPr>
            <a:r>
              <a:rPr lang="en-US" dirty="0"/>
              <a:t>Third level</a:t>
            </a:r>
          </a:p>
          <a:p>
            <a:pPr marL="342900" lvl="1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Times New Roman" pitchFamily="18" charset="0"/>
              <a:buChar char="→"/>
            </a:pPr>
            <a:r>
              <a:rPr lang="en-US" dirty="0"/>
              <a:t>Fourth level</a:t>
            </a:r>
          </a:p>
          <a:p>
            <a:pPr marL="342900" lvl="1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Times New Roman" pitchFamily="18" charset="0"/>
              <a:buChar char="→"/>
            </a:pPr>
            <a:r>
              <a:rPr lang="en-US" dirty="0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26A410E-1393-BE00-D124-9AC4FEA3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98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9E75BC5-5E05-9EB9-A2CF-34ADD0499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9050"/>
            <a:ext cx="9144000" cy="689371"/>
          </a:xfrm>
        </p:spPr>
        <p:txBody>
          <a:bodyPr lIns="0" r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71550"/>
            <a:ext cx="640080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200"/>
            </a:lvl4pPr>
            <a:lvl5pPr>
              <a:lnSpc>
                <a:spcPct val="9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25DEA1-F8C4-6E87-1A5B-8EC9E0A20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88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4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689371"/>
          </a:xfrm>
          <a:prstGeom prst="rect">
            <a:avLst/>
          </a:prstGeom>
          <a:solidFill>
            <a:srgbClr val="4C9DD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971550"/>
            <a:ext cx="640080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Second level</a:t>
            </a:r>
          </a:p>
        </p:txBody>
      </p:sp>
      <p:pic>
        <p:nvPicPr>
          <p:cNvPr id="7" name="Picture 2" descr="Why Choose Unc For A Graduate Degree In Computer Science - Unc Chapel Hill (1287x369), Png Download">
            <a:extLst>
              <a:ext uri="{FF2B5EF4-FFF2-40B4-BE49-F238E27FC236}">
                <a16:creationId xmlns:a16="http://schemas.microsoft.com/office/drawing/2014/main" id="{90BB534A-2FFF-458A-936D-5FA907B174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68313"/>
            <a:ext cx="1066800" cy="30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84061F-78F2-C458-0FBD-F39CC26BA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7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37" r:id="rId6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 spc="0">
          <a:solidFill>
            <a:schemeClr val="bg1"/>
          </a:solidFill>
          <a:latin typeface="+mj-lt"/>
          <a:ea typeface="Open Sans" pitchFamily="34" charset="0"/>
          <a:cs typeface="Open Sans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342900" indent="-342900" algn="l" defTabSz="914400" rtl="0" eaLnBrk="1" latinLnBrk="0" hangingPunct="1">
        <a:spcBef>
          <a:spcPts val="0"/>
        </a:spcBef>
        <a:buFont typeface="Times New Roman" pitchFamily="18" charset="0"/>
        <a:buChar char="→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Gentium Book Basic" pitchFamily="2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Gentium Book Basic" pitchFamily="2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Gentium Book Basic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61219.36122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IBM_System_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b.cs.cmu.edu/files/sql/sql1992.txt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pectrum.ieee.org/the-rise-of-sq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531C2-9B68-5E8B-A298-7B8648F3FA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Lecture 2: It’s SQL Week!</a:t>
            </a:r>
          </a:p>
        </p:txBody>
      </p:sp>
    </p:spTree>
    <p:extLst>
      <p:ext uri="{BB962C8B-B14F-4D97-AF65-F5344CB8AC3E}">
        <p14:creationId xmlns:p14="http://schemas.microsoft.com/office/powerpoint/2010/main" val="135983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return a single value from a bag of tuples:</a:t>
            </a:r>
          </a:p>
          <a:p>
            <a:pPr lvl="1"/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AVG(col)</a:t>
            </a:r>
            <a:r>
              <a:rPr lang="en-US" dirty="0"/>
              <a:t>→ Return the average col value.</a:t>
            </a:r>
          </a:p>
          <a:p>
            <a:pPr lvl="1"/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MIN(col)</a:t>
            </a:r>
            <a:r>
              <a:rPr lang="en-US" dirty="0"/>
              <a:t>→ Return minimum col value.</a:t>
            </a:r>
          </a:p>
          <a:p>
            <a:pPr lvl="1"/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MAX(col)</a:t>
            </a:r>
            <a:r>
              <a:rPr lang="en-US" dirty="0"/>
              <a:t>→ Return maximum col value.</a:t>
            </a:r>
          </a:p>
          <a:p>
            <a:pPr lvl="1"/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SUM(col)</a:t>
            </a:r>
            <a:r>
              <a:rPr lang="en-US" dirty="0"/>
              <a:t>→ Return sum of values in col.</a:t>
            </a:r>
          </a:p>
          <a:p>
            <a:pPr lvl="1"/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COUNT(col)</a:t>
            </a:r>
            <a:r>
              <a:rPr lang="en-US" dirty="0"/>
              <a:t>→ Return # of values for col.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4366BE87-85D8-D708-5246-B52912208418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9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functions can (almost) only be used in the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SELECT</a:t>
            </a:r>
            <a:r>
              <a:rPr lang="en-US" dirty="0"/>
              <a:t> output list.</a:t>
            </a:r>
          </a:p>
          <a:p>
            <a:endParaRPr lang="en-US" sz="1200" dirty="0"/>
          </a:p>
          <a:p>
            <a:r>
              <a:rPr lang="en-US" i="1" dirty="0"/>
              <a:t>Get # of students with a “@</a:t>
            </a:r>
            <a:r>
              <a:rPr lang="en-US" i="1" dirty="0" err="1"/>
              <a:t>cs</a:t>
            </a:r>
            <a:r>
              <a:rPr lang="en-US" i="1" dirty="0"/>
              <a:t>” login: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8800" y="2724150"/>
            <a:ext cx="5486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>
                <a:solidFill>
                  <a:srgbClr val="C30037"/>
                </a:solidFill>
              </a:rPr>
              <a:t>COUNT</a:t>
            </a:r>
            <a:r>
              <a:rPr lang="en-US" sz="2000" b="0" dirty="0">
                <a:solidFill>
                  <a:srgbClr val="C30037"/>
                </a:solidFill>
              </a:rPr>
              <a:t>(login)</a:t>
            </a:r>
            <a:r>
              <a:rPr lang="en-US" sz="2000" b="0" dirty="0"/>
              <a:t> </a:t>
            </a:r>
            <a:r>
              <a:rPr lang="en-US" sz="2000" dirty="0"/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cnt</a:t>
            </a:r>
            <a:endParaRPr lang="en-US" sz="2000" b="0" dirty="0"/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student </a:t>
            </a:r>
            <a:r>
              <a:rPr lang="en-US" sz="2000" dirty="0"/>
              <a:t>WHERE</a:t>
            </a:r>
            <a:r>
              <a:rPr lang="en-US" sz="2000" b="0" dirty="0"/>
              <a:t> login </a:t>
            </a:r>
            <a:r>
              <a:rPr lang="en-US" sz="2000" dirty="0"/>
              <a:t>LIKE</a:t>
            </a:r>
            <a:r>
              <a:rPr lang="en-US" sz="2000" b="0" dirty="0"/>
              <a:t> '%@</a:t>
            </a:r>
            <a:r>
              <a:rPr lang="en-US" sz="2000" b="0" dirty="0" err="1"/>
              <a:t>cs'</a:t>
            </a:r>
            <a:endParaRPr lang="en-US" sz="2000" b="0" dirty="0"/>
          </a:p>
        </p:txBody>
      </p:sp>
      <p:graphicFrame>
        <p:nvGraphicFramePr>
          <p:cNvPr id="7" name="Table 6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409393"/>
              </p:ext>
            </p:extLst>
          </p:nvPr>
        </p:nvGraphicFramePr>
        <p:xfrm>
          <a:off x="6934200" y="2724150"/>
          <a:ext cx="534590" cy="4648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Inconsolata" panose="00000509000000000000" pitchFamily="49" charset="0"/>
                        </a:rPr>
                        <a:t>cnt</a:t>
                      </a:r>
                      <a:endParaRPr lang="en-US" sz="1200" dirty="0">
                        <a:latin typeface="Inconsolata" panose="00000509000000000000" pitchFamily="49" charset="0"/>
                      </a:endParaRPr>
                    </a:p>
                  </a:txBody>
                  <a:tcPr marL="68549" marR="68549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12</a:t>
                      </a:r>
                      <a:endParaRPr lang="en-US" sz="15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12" marR="5141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59000" y="3151485"/>
            <a:ext cx="5486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>
                <a:solidFill>
                  <a:srgbClr val="C30037"/>
                </a:solidFill>
              </a:rPr>
              <a:t>COUNT</a:t>
            </a:r>
            <a:r>
              <a:rPr lang="en-US" sz="2000" b="0" dirty="0">
                <a:solidFill>
                  <a:srgbClr val="C30037"/>
                </a:solidFill>
              </a:rPr>
              <a:t>(*)</a:t>
            </a:r>
            <a:r>
              <a:rPr lang="en-US" sz="2000" b="0" dirty="0"/>
              <a:t> </a:t>
            </a:r>
            <a:r>
              <a:rPr lang="en-US" sz="2000" dirty="0"/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cnt</a:t>
            </a:r>
            <a:endParaRPr lang="en-US" sz="2000" b="0" dirty="0"/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student </a:t>
            </a:r>
            <a:r>
              <a:rPr lang="en-US" sz="2000" dirty="0"/>
              <a:t>WHERE</a:t>
            </a:r>
            <a:r>
              <a:rPr lang="en-US" sz="2000" b="0" dirty="0"/>
              <a:t> login </a:t>
            </a:r>
            <a:r>
              <a:rPr lang="en-US" sz="2000" dirty="0"/>
              <a:t>LIKE</a:t>
            </a:r>
            <a:r>
              <a:rPr lang="en-US" sz="2000" b="0" dirty="0"/>
              <a:t> '%@</a:t>
            </a:r>
            <a:r>
              <a:rPr lang="en-US" sz="2000" b="0" dirty="0" err="1"/>
              <a:t>cs'</a:t>
            </a:r>
            <a:endParaRPr lang="en-US" sz="2000" b="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89200" y="3578820"/>
            <a:ext cx="5486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>
                <a:solidFill>
                  <a:srgbClr val="C30037"/>
                </a:solidFill>
              </a:rPr>
              <a:t>COUNT</a:t>
            </a:r>
            <a:r>
              <a:rPr lang="en-US" sz="2000" b="0" dirty="0">
                <a:solidFill>
                  <a:srgbClr val="C30037"/>
                </a:solidFill>
              </a:rPr>
              <a:t>(1)</a:t>
            </a:r>
            <a:r>
              <a:rPr lang="en-US" sz="2000" b="0" dirty="0"/>
              <a:t> </a:t>
            </a:r>
            <a:r>
              <a:rPr lang="en-US" sz="2000" dirty="0"/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cnt</a:t>
            </a:r>
            <a:endParaRPr lang="en-US" sz="2000" b="0" dirty="0"/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student </a:t>
            </a:r>
            <a:r>
              <a:rPr lang="en-US" sz="2000" dirty="0"/>
              <a:t>WHERE</a:t>
            </a:r>
            <a:r>
              <a:rPr lang="en-US" sz="2000" b="0" dirty="0"/>
              <a:t> login </a:t>
            </a:r>
            <a:r>
              <a:rPr lang="en-US" sz="2000" dirty="0"/>
              <a:t>LIKE</a:t>
            </a:r>
            <a:r>
              <a:rPr lang="en-US" sz="2000" b="0" dirty="0"/>
              <a:t> '%@</a:t>
            </a:r>
            <a:r>
              <a:rPr lang="en-US" sz="2000" b="0" dirty="0" err="1"/>
              <a:t>cs'</a:t>
            </a:r>
            <a:endParaRPr lang="en-US" sz="2000" b="0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35C0266-EBA4-9AB8-1329-33251C952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06155"/>
            <a:ext cx="5486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>
                <a:solidFill>
                  <a:srgbClr val="C30037"/>
                </a:solidFill>
              </a:rPr>
              <a:t>COUNT</a:t>
            </a:r>
            <a:r>
              <a:rPr lang="en-US" sz="2000" b="0" dirty="0">
                <a:solidFill>
                  <a:srgbClr val="C30037"/>
                </a:solidFill>
              </a:rPr>
              <a:t>(1+1+1)</a:t>
            </a:r>
            <a:r>
              <a:rPr lang="en-US" sz="2000" b="0" dirty="0"/>
              <a:t> </a:t>
            </a:r>
            <a:r>
              <a:rPr lang="en-US" sz="2000" dirty="0"/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cnt</a:t>
            </a:r>
            <a:endParaRPr lang="en-US" sz="2000" b="0" dirty="0"/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student </a:t>
            </a:r>
            <a:r>
              <a:rPr lang="en-US" sz="2000" dirty="0"/>
              <a:t>WHERE</a:t>
            </a:r>
            <a:r>
              <a:rPr lang="en-US" sz="2000" b="0" dirty="0"/>
              <a:t> login </a:t>
            </a:r>
            <a:r>
              <a:rPr lang="en-US" sz="2000" dirty="0"/>
              <a:t>LIKE</a:t>
            </a:r>
            <a:r>
              <a:rPr lang="en-US" sz="2000" b="0" dirty="0"/>
              <a:t> '%@</a:t>
            </a:r>
            <a:r>
              <a:rPr lang="en-US" sz="2000" b="0" dirty="0" err="1"/>
              <a:t>cs'</a:t>
            </a:r>
            <a:endParaRPr lang="en-US" sz="2000" b="0" dirty="0"/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9F90D120-AB53-5B20-BFDD-F34BC2979F41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Aggregates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Get the number of students and their average GPA that have a “@</a:t>
            </a:r>
            <a:r>
              <a:rPr lang="en-US" i="1" dirty="0" err="1"/>
              <a:t>cs</a:t>
            </a:r>
            <a:r>
              <a:rPr lang="en-US" i="1" dirty="0"/>
              <a:t>” login.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28800" y="2759869"/>
            <a:ext cx="5486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>
                <a:solidFill>
                  <a:srgbClr val="C30037"/>
                </a:solidFill>
              </a:rPr>
              <a:t>AVG</a:t>
            </a:r>
            <a:r>
              <a:rPr lang="en-US" sz="2000" b="0" dirty="0">
                <a:solidFill>
                  <a:srgbClr val="C30037"/>
                </a:solidFill>
              </a:rPr>
              <a:t>(</a:t>
            </a:r>
            <a:r>
              <a:rPr lang="en-US" sz="2000" b="0" dirty="0" err="1">
                <a:solidFill>
                  <a:srgbClr val="C30037"/>
                </a:solidFill>
              </a:rPr>
              <a:t>gpa</a:t>
            </a:r>
            <a:r>
              <a:rPr lang="en-US" sz="2000" b="0" dirty="0">
                <a:solidFill>
                  <a:srgbClr val="C30037"/>
                </a:solidFill>
              </a:rPr>
              <a:t>), </a:t>
            </a:r>
            <a:r>
              <a:rPr lang="en-US" sz="2000" dirty="0">
                <a:solidFill>
                  <a:srgbClr val="C30037"/>
                </a:solidFill>
              </a:rPr>
              <a:t>COUNT</a:t>
            </a:r>
            <a:r>
              <a:rPr lang="en-US" sz="2000" b="0" dirty="0">
                <a:solidFill>
                  <a:srgbClr val="C30037"/>
                </a:solidFill>
              </a:rPr>
              <a:t>(</a:t>
            </a:r>
            <a:r>
              <a:rPr lang="en-US" sz="2000" b="0" dirty="0" err="1">
                <a:solidFill>
                  <a:srgbClr val="C30037"/>
                </a:solidFill>
              </a:rPr>
              <a:t>sid</a:t>
            </a:r>
            <a:r>
              <a:rPr lang="en-US" sz="2000" b="0" dirty="0">
                <a:solidFill>
                  <a:srgbClr val="C30037"/>
                </a:solidFill>
              </a:rPr>
              <a:t>)</a:t>
            </a:r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student </a:t>
            </a:r>
            <a:r>
              <a:rPr lang="en-US" sz="2000" dirty="0"/>
              <a:t>WHERE</a:t>
            </a:r>
            <a:r>
              <a:rPr lang="en-US" sz="2000" b="0" dirty="0"/>
              <a:t> login </a:t>
            </a:r>
            <a:r>
              <a:rPr lang="en-US" sz="2000" dirty="0"/>
              <a:t>LIKE</a:t>
            </a:r>
            <a:r>
              <a:rPr lang="en-US" sz="2000" b="0" dirty="0"/>
              <a:t> '%@</a:t>
            </a:r>
            <a:r>
              <a:rPr lang="en-US" sz="2000" b="0" dirty="0" err="1"/>
              <a:t>cs'</a:t>
            </a:r>
            <a:endParaRPr lang="en-US" sz="2000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08622"/>
              </p:ext>
            </p:extLst>
          </p:nvPr>
        </p:nvGraphicFramePr>
        <p:xfrm>
          <a:off x="6018610" y="2571750"/>
          <a:ext cx="1810940" cy="46482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799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nconsolata" panose="00000509000000000000" pitchFamily="49" charset="0"/>
                        </a:rPr>
                        <a:t>AVG(</a:t>
                      </a:r>
                      <a:r>
                        <a:rPr lang="en-US" sz="1200" dirty="0" err="1">
                          <a:latin typeface="Inconsolata" panose="00000509000000000000" pitchFamily="49" charset="0"/>
                        </a:rPr>
                        <a:t>gpa</a:t>
                      </a:r>
                      <a:r>
                        <a:rPr lang="en-US" sz="1200" dirty="0">
                          <a:latin typeface="Inconsolata" panose="00000509000000000000" pitchFamily="49" charset="0"/>
                        </a:rPr>
                        <a:t>)</a:t>
                      </a:r>
                    </a:p>
                  </a:txBody>
                  <a:tcPr marL="68571" marR="68571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nconsolata" panose="00000509000000000000" pitchFamily="49" charset="0"/>
                        </a:rPr>
                        <a:t>COUNT(</a:t>
                      </a:r>
                      <a:r>
                        <a:rPr lang="en-US" sz="1200" dirty="0" err="1">
                          <a:latin typeface="Inconsolata" panose="00000509000000000000" pitchFamily="49" charset="0"/>
                        </a:rPr>
                        <a:t>sid</a:t>
                      </a:r>
                      <a:r>
                        <a:rPr lang="en-US" sz="1200" dirty="0">
                          <a:latin typeface="Inconsolata" panose="00000509000000000000" pitchFamily="49" charset="0"/>
                        </a:rPr>
                        <a:t>)</a:t>
                      </a:r>
                    </a:p>
                  </a:txBody>
                  <a:tcPr marL="68571" marR="68571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3.8</a:t>
                      </a:r>
                      <a:endParaRPr lang="en-US" sz="15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28" marR="514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3</a:t>
                      </a:r>
                      <a:endParaRPr lang="en-US" sz="15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28" marR="514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314CA26B-F33E-4F21-D515-1F19EE325386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 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COUNT</a:t>
            </a:r>
            <a:r>
              <a:rPr lang="en-US" dirty="0"/>
              <a:t>,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SUM</a:t>
            </a:r>
            <a:r>
              <a:rPr lang="en-US" dirty="0"/>
              <a:t>,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AVG</a:t>
            </a:r>
            <a:r>
              <a:rPr lang="en-US" dirty="0"/>
              <a:t> support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DISTINCT</a:t>
            </a:r>
            <a:r>
              <a:rPr lang="en-US" dirty="0"/>
              <a:t> modifier</a:t>
            </a:r>
            <a:r>
              <a:rPr lang="en-US" b="1" dirty="0">
                <a:solidFill>
                  <a:srgbClr val="EF3E42"/>
                </a:solidFill>
                <a:latin typeface="Inconsolata" panose="00000509000000000000" pitchFamily="49" charset="0"/>
              </a:rPr>
              <a:t>.</a:t>
            </a:r>
          </a:p>
          <a:p>
            <a:endParaRPr lang="en-US" sz="1200" dirty="0"/>
          </a:p>
          <a:p>
            <a:r>
              <a:rPr lang="en-US" i="1" dirty="0"/>
              <a:t>Get the number of unique students that have an “@</a:t>
            </a:r>
            <a:r>
              <a:rPr lang="en-US" i="1" dirty="0" err="1"/>
              <a:t>cs</a:t>
            </a:r>
            <a:r>
              <a:rPr lang="en-US" i="1" dirty="0"/>
              <a:t>” login.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28800" y="3064669"/>
            <a:ext cx="5486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/>
              <a:t>COUNT</a:t>
            </a:r>
            <a:r>
              <a:rPr lang="en-US" sz="2000" b="0" dirty="0"/>
              <a:t>(</a:t>
            </a:r>
            <a:r>
              <a:rPr lang="en-US" sz="2000" dirty="0">
                <a:solidFill>
                  <a:srgbClr val="C30037"/>
                </a:solidFill>
              </a:rPr>
              <a:t>DISTINCT</a:t>
            </a:r>
            <a:r>
              <a:rPr lang="en-US" sz="2000" b="0" dirty="0"/>
              <a:t> login)</a:t>
            </a:r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student </a:t>
            </a:r>
            <a:r>
              <a:rPr lang="en-US" sz="2000" dirty="0"/>
              <a:t>WHERE</a:t>
            </a:r>
            <a:r>
              <a:rPr lang="en-US" sz="2000" b="0" dirty="0"/>
              <a:t> login </a:t>
            </a:r>
            <a:r>
              <a:rPr lang="en-US" sz="2000" dirty="0"/>
              <a:t>LIKE</a:t>
            </a:r>
            <a:r>
              <a:rPr lang="en-US" sz="2000" b="0" dirty="0"/>
              <a:t> '%@</a:t>
            </a:r>
            <a:r>
              <a:rPr lang="en-US" sz="2000" b="0" dirty="0" err="1"/>
              <a:t>cs'</a:t>
            </a:r>
            <a:endParaRPr lang="en-US" sz="20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21051"/>
              </p:ext>
            </p:extLst>
          </p:nvPr>
        </p:nvGraphicFramePr>
        <p:xfrm>
          <a:off x="5943600" y="2876550"/>
          <a:ext cx="1885950" cy="46482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nconsolata" panose="00000509000000000000" pitchFamily="49" charset="0"/>
                        </a:rPr>
                        <a:t>COUNT(DISTINCT login)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3</a:t>
                      </a:r>
                      <a:endParaRPr lang="en-US" sz="15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C3E5FDAF-2FD1-96E3-9380-671186C1DA94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6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of other columns outside of an aggregate is undefined.</a:t>
            </a:r>
          </a:p>
          <a:p>
            <a:endParaRPr lang="en-US" sz="1200" dirty="0"/>
          </a:p>
          <a:p>
            <a:r>
              <a:rPr lang="en-US" i="1" dirty="0"/>
              <a:t>Get the average GPA of students enrolled in each course.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8800" y="2681990"/>
            <a:ext cx="5486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/>
              <a:t>AVG</a:t>
            </a:r>
            <a:r>
              <a:rPr lang="en-US" sz="2000" b="0" dirty="0"/>
              <a:t>(s.gpa),</a:t>
            </a:r>
            <a:r>
              <a:rPr lang="en-US" sz="2000" b="0" dirty="0">
                <a:solidFill>
                  <a:srgbClr val="C30037"/>
                </a:solidFill>
              </a:rPr>
              <a:t> e.cid</a:t>
            </a:r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enrolled </a:t>
            </a:r>
            <a:r>
              <a:rPr lang="en-US" sz="2000" dirty="0"/>
              <a:t>AS</a:t>
            </a:r>
            <a:r>
              <a:rPr lang="en-US" sz="2000" b="0" dirty="0"/>
              <a:t> e </a:t>
            </a:r>
            <a:r>
              <a:rPr lang="en-US" sz="2000" dirty="0"/>
              <a:t>JOIN</a:t>
            </a:r>
            <a:r>
              <a:rPr lang="en-US" sz="2000" b="0" dirty="0"/>
              <a:t> student </a:t>
            </a:r>
            <a:r>
              <a:rPr lang="en-US" sz="2000" dirty="0"/>
              <a:t>AS</a:t>
            </a:r>
            <a:r>
              <a:rPr lang="en-US" sz="2000" b="0" dirty="0"/>
              <a:t> s</a:t>
            </a:r>
          </a:p>
          <a:p>
            <a:r>
              <a:rPr lang="en-US" sz="2000" b="0" dirty="0"/>
              <a:t>    </a:t>
            </a:r>
            <a:r>
              <a:rPr lang="en-US" sz="2000" dirty="0"/>
              <a:t>ON</a:t>
            </a:r>
            <a:r>
              <a:rPr lang="en-US" sz="2000" b="0" dirty="0"/>
              <a:t> e.sid = </a:t>
            </a:r>
            <a:r>
              <a:rPr lang="en-US" sz="2000" b="0" dirty="0" err="1"/>
              <a:t>s.sid</a:t>
            </a:r>
            <a:endParaRPr lang="en-US" sz="2000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55481"/>
              </p:ext>
            </p:extLst>
          </p:nvPr>
        </p:nvGraphicFramePr>
        <p:xfrm>
          <a:off x="6791325" y="2508158"/>
          <a:ext cx="1743075" cy="481013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09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9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nconsolata" panose="00000509000000000000" pitchFamily="49" charset="0"/>
                        </a:rPr>
                        <a:t>AVG(s.gpa)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nconsolata" panose="00000509000000000000" pitchFamily="49" charset="0"/>
                        </a:rPr>
                        <a:t>e.cid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84">
                <a:tc>
                  <a:txBody>
                    <a:bodyPr/>
                    <a:lstStyle/>
                    <a:p>
                      <a:pPr marL="0" marR="0" indent="19939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3.86</a:t>
                      </a:r>
                      <a:endParaRPr lang="en-US" sz="15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C30037"/>
                          </a:solidFill>
                          <a:latin typeface="Inconsolata" panose="00000509000000000000" pitchFamily="49" charset="0"/>
                        </a:rPr>
                        <a:t>???</a:t>
                      </a:r>
                      <a:endParaRPr lang="en-US" sz="1500" b="1" dirty="0">
                        <a:solidFill>
                          <a:srgbClr val="C30037"/>
                        </a:solidFill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X">
            <a:extLst>
              <a:ext uri="{FF2B5EF4-FFF2-40B4-BE49-F238E27FC236}">
                <a16:creationId xmlns:a16="http://schemas.microsoft.com/office/drawing/2014/main" id="{D26FEECC-30CB-D47E-B988-F816F96AA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234721" y="2495550"/>
            <a:ext cx="731520" cy="731520"/>
          </a:xfrm>
          <a:prstGeom prst="rect">
            <a:avLst/>
          </a:prstGeom>
        </p:spPr>
      </p:pic>
      <p:sp>
        <p:nvSpPr>
          <p:cNvPr id="8" name="Slide Number Placeholder 3" descr=" 5">
            <a:extLst>
              <a:ext uri="{FF2B5EF4-FFF2-40B4-BE49-F238E27FC236}">
                <a16:creationId xmlns:a16="http://schemas.microsoft.com/office/drawing/2014/main" id="{115326FE-68EF-8283-7AE9-5B7602C20931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2FF9B8C2-B614-9BFF-760F-4E96CB370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34420"/>
            <a:ext cx="5486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/>
              <a:t>AVG</a:t>
            </a:r>
            <a:r>
              <a:rPr lang="en-US" sz="2000" b="0" dirty="0"/>
              <a:t>(s.gpa),</a:t>
            </a:r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ANY_VALUE</a:t>
            </a:r>
            <a:r>
              <a:rPr lang="en-US" sz="2000" b="0" dirty="0">
                <a:solidFill>
                  <a:srgbClr val="C30037"/>
                </a:solidFill>
              </a:rPr>
              <a:t>(</a:t>
            </a:r>
            <a:r>
              <a:rPr lang="en-US" sz="2000" b="0" dirty="0" err="1">
                <a:solidFill>
                  <a:srgbClr val="C30037"/>
                </a:solidFill>
              </a:rPr>
              <a:t>e.cid</a:t>
            </a:r>
            <a:r>
              <a:rPr lang="en-US" sz="2000" b="0" dirty="0">
                <a:solidFill>
                  <a:srgbClr val="C30037"/>
                </a:solidFill>
              </a:rPr>
              <a:t>)</a:t>
            </a:r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enrolled </a:t>
            </a:r>
            <a:r>
              <a:rPr lang="en-US" sz="2000" dirty="0"/>
              <a:t>AS</a:t>
            </a:r>
            <a:r>
              <a:rPr lang="en-US" sz="2000" b="0" dirty="0"/>
              <a:t> e </a:t>
            </a:r>
            <a:r>
              <a:rPr lang="en-US" sz="2000" dirty="0"/>
              <a:t>JOIN</a:t>
            </a:r>
            <a:r>
              <a:rPr lang="en-US" sz="2000" b="0" dirty="0"/>
              <a:t> student </a:t>
            </a:r>
            <a:r>
              <a:rPr lang="en-US" sz="2000" dirty="0"/>
              <a:t>AS</a:t>
            </a:r>
            <a:r>
              <a:rPr lang="en-US" sz="2000" b="0" dirty="0"/>
              <a:t> s</a:t>
            </a:r>
          </a:p>
          <a:p>
            <a:r>
              <a:rPr lang="en-US" sz="2000" b="0" dirty="0"/>
              <a:t>    </a:t>
            </a:r>
            <a:r>
              <a:rPr lang="en-US" sz="2000" dirty="0"/>
              <a:t>ON</a:t>
            </a:r>
            <a:r>
              <a:rPr lang="en-US" sz="2000" b="0" dirty="0"/>
              <a:t> e.sid = </a:t>
            </a:r>
            <a:r>
              <a:rPr lang="en-US" sz="2000" b="0" dirty="0" err="1"/>
              <a:t>s.sid</a:t>
            </a:r>
            <a:endParaRPr lang="en-US" sz="2000" b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315AA6-51FE-E8FC-006C-00620070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29811"/>
              </p:ext>
            </p:extLst>
          </p:nvPr>
        </p:nvGraphicFramePr>
        <p:xfrm>
          <a:off x="6791325" y="3760588"/>
          <a:ext cx="1743075" cy="481013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9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nconsolata" panose="00000509000000000000" pitchFamily="49" charset="0"/>
                        </a:rPr>
                        <a:t>AVG(s.gpa)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nconsolata" panose="00000509000000000000" pitchFamily="49" charset="0"/>
                        </a:rPr>
                        <a:t>e.cid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84">
                <a:tc>
                  <a:txBody>
                    <a:bodyPr/>
                    <a:lstStyle/>
                    <a:p>
                      <a:pPr marL="0" marR="0" indent="19939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3.86</a:t>
                      </a:r>
                      <a:endParaRPr lang="en-US" sz="15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defTabSz="9144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Inconsolata" panose="00000509000000000000" pitchFamily="49" charset="0"/>
                          <a:ea typeface="+mn-ea"/>
                          <a:cs typeface="+mn-cs"/>
                        </a:rPr>
                        <a:t>15-445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98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BY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4754880" cy="3657600"/>
          </a:xfrm>
        </p:spPr>
        <p:txBody>
          <a:bodyPr/>
          <a:lstStyle/>
          <a:p>
            <a:r>
              <a:rPr lang="en-US" dirty="0"/>
              <a:t>Project tuples into subsets and calculate aggregates against</a:t>
            </a:r>
            <a:br>
              <a:rPr lang="en-US" dirty="0"/>
            </a:br>
            <a:r>
              <a:rPr lang="en-US" dirty="0"/>
              <a:t>each subset.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7104"/>
              </p:ext>
            </p:extLst>
          </p:nvPr>
        </p:nvGraphicFramePr>
        <p:xfrm>
          <a:off x="5897165" y="3086100"/>
          <a:ext cx="2180035" cy="10242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36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Inconsolata" panose="00000509000000000000" pitchFamily="49" charset="0"/>
                        </a:rPr>
                        <a:t>AVG(s.gpa)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Inconsolata" panose="00000509000000000000" pitchFamily="49" charset="0"/>
                        </a:rPr>
                        <a:t>e.cid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2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2.46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15-721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2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3.39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15-826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2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1.89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15-445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5169693" y="3649266"/>
            <a:ext cx="588169" cy="2381"/>
          </a:xfrm>
          <a:prstGeom prst="straightConnector1">
            <a:avLst/>
          </a:prstGeom>
          <a:ln w="120650">
            <a:solidFill>
              <a:schemeClr val="accent1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43400" y="1337540"/>
            <a:ext cx="4632960" cy="1089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SELECT</a:t>
            </a:r>
            <a:r>
              <a:rPr lang="en-US" b="0" dirty="0"/>
              <a:t> </a:t>
            </a:r>
            <a:r>
              <a:rPr lang="en-US" dirty="0"/>
              <a:t>AVG</a:t>
            </a:r>
            <a:r>
              <a:rPr lang="en-US" b="0" dirty="0"/>
              <a:t>(s.gpa), e.cid</a:t>
            </a:r>
          </a:p>
          <a:p>
            <a:r>
              <a:rPr lang="en-US" b="0" dirty="0"/>
              <a:t>  </a:t>
            </a:r>
            <a:r>
              <a:rPr lang="en-US" dirty="0"/>
              <a:t>FROM</a:t>
            </a:r>
            <a:r>
              <a:rPr lang="en-US" b="0" dirty="0"/>
              <a:t> enrolled </a:t>
            </a:r>
            <a:r>
              <a:rPr lang="en-US" dirty="0"/>
              <a:t>AS</a:t>
            </a:r>
            <a:r>
              <a:rPr lang="en-US" b="0" dirty="0"/>
              <a:t> e </a:t>
            </a:r>
            <a:r>
              <a:rPr lang="en-US" dirty="0"/>
              <a:t>JOIN</a:t>
            </a:r>
            <a:r>
              <a:rPr lang="en-US" b="0" dirty="0"/>
              <a:t> student </a:t>
            </a:r>
            <a:r>
              <a:rPr lang="en-US" dirty="0"/>
              <a:t>AS</a:t>
            </a:r>
            <a:r>
              <a:rPr lang="en-US" b="0" dirty="0"/>
              <a:t> s</a:t>
            </a:r>
          </a:p>
          <a:p>
            <a:r>
              <a:rPr lang="en-US" b="0" dirty="0"/>
              <a:t>    </a:t>
            </a:r>
            <a:r>
              <a:rPr lang="en-US" dirty="0"/>
              <a:t>ON</a:t>
            </a:r>
            <a:r>
              <a:rPr lang="en-US" b="0" dirty="0"/>
              <a:t> e.sid = s.sid</a:t>
            </a:r>
          </a:p>
          <a:p>
            <a:r>
              <a:rPr lang="en-US" b="0" dirty="0">
                <a:solidFill>
                  <a:srgbClr val="C30037"/>
                </a:solidFill>
              </a:rPr>
              <a:t> </a:t>
            </a:r>
            <a:r>
              <a:rPr lang="en-US" dirty="0">
                <a:solidFill>
                  <a:srgbClr val="C30037"/>
                </a:solidFill>
              </a:rPr>
              <a:t>GROUP</a:t>
            </a:r>
            <a:r>
              <a:rPr lang="en-US" b="0" dirty="0">
                <a:solidFill>
                  <a:srgbClr val="C30037"/>
                </a:solidFill>
              </a:rPr>
              <a:t> </a:t>
            </a:r>
            <a:r>
              <a:rPr lang="en-US" dirty="0">
                <a:solidFill>
                  <a:srgbClr val="C30037"/>
                </a:solidFill>
              </a:rPr>
              <a:t>BY</a:t>
            </a:r>
            <a:r>
              <a:rPr lang="en-US" b="0" dirty="0">
                <a:solidFill>
                  <a:srgbClr val="F76D6D"/>
                </a:solidFill>
              </a:rPr>
              <a:t> </a:t>
            </a:r>
            <a:r>
              <a:rPr lang="en-US" b="0" dirty="0" err="1"/>
              <a:t>e.cid</a:t>
            </a:r>
            <a:endParaRPr lang="en-US" b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76389"/>
              </p:ext>
            </p:extLst>
          </p:nvPr>
        </p:nvGraphicFramePr>
        <p:xfrm>
          <a:off x="1143000" y="2800350"/>
          <a:ext cx="3873105" cy="177393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4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Inconsolata" panose="00000509000000000000" pitchFamily="49" charset="0"/>
                        </a:rPr>
                        <a:t>e.sid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Inconsolata" panose="00000509000000000000" pitchFamily="49" charset="0"/>
                        </a:rPr>
                        <a:t>s.sid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Inconsolata" panose="00000509000000000000" pitchFamily="49" charset="0"/>
                        </a:rPr>
                        <a:t>s.gpa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Inconsolata" panose="00000509000000000000" pitchFamily="49" charset="0"/>
                        </a:rPr>
                        <a:t>e.cid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19939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53435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53435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2.25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15-721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53439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53439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2.70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15-721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56023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56023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2.75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15-826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59439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59439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3.90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15-826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53961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53961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3.50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15-826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19939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58345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58345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1.89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15-445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52848" y="3086100"/>
            <a:ext cx="1259683" cy="482112"/>
          </a:xfrm>
          <a:prstGeom prst="rect">
            <a:avLst/>
          </a:prstGeom>
          <a:solidFill>
            <a:srgbClr val="C0504D">
              <a:alpha val="20000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3752847" y="3568213"/>
            <a:ext cx="1259683" cy="75613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Rectangle 12"/>
          <p:cNvSpPr/>
          <p:nvPr/>
        </p:nvSpPr>
        <p:spPr>
          <a:xfrm>
            <a:off x="3752847" y="4324351"/>
            <a:ext cx="1259683" cy="249936"/>
          </a:xfrm>
          <a:prstGeom prst="rect">
            <a:avLst/>
          </a:prstGeom>
          <a:solidFill>
            <a:srgbClr val="F79646">
              <a:alpha val="20000"/>
            </a:srgbClr>
          </a:solidFill>
          <a:ln w="28575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5" name="Rectangle 14"/>
          <p:cNvSpPr/>
          <p:nvPr/>
        </p:nvSpPr>
        <p:spPr>
          <a:xfrm>
            <a:off x="5897163" y="3367271"/>
            <a:ext cx="2180035" cy="246249"/>
          </a:xfrm>
          <a:prstGeom prst="rect">
            <a:avLst/>
          </a:prstGeom>
          <a:solidFill>
            <a:srgbClr val="C0504D">
              <a:alpha val="20000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6" name="Rectangle 15"/>
          <p:cNvSpPr/>
          <p:nvPr/>
        </p:nvSpPr>
        <p:spPr>
          <a:xfrm>
            <a:off x="5897163" y="3614830"/>
            <a:ext cx="2180035" cy="246249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350" dirty="0"/>
          </a:p>
        </p:txBody>
      </p:sp>
      <p:sp>
        <p:nvSpPr>
          <p:cNvPr id="17" name="Rectangle 16"/>
          <p:cNvSpPr/>
          <p:nvPr/>
        </p:nvSpPr>
        <p:spPr>
          <a:xfrm>
            <a:off x="5897163" y="3862388"/>
            <a:ext cx="2180035" cy="247959"/>
          </a:xfrm>
          <a:prstGeom prst="rect">
            <a:avLst/>
          </a:prstGeom>
          <a:solidFill>
            <a:srgbClr val="F79646">
              <a:alpha val="20000"/>
            </a:srgbClr>
          </a:solidFill>
          <a:ln w="28575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23E8CF9A-03D2-EFBA-73C7-9F951E6AFA0F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BY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Non-aggregated values in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SELECT</a:t>
            </a:r>
            <a:r>
              <a:rPr lang="en-US" dirty="0"/>
              <a:t> output clause must appear in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GROUP</a:t>
            </a:r>
            <a:r>
              <a:rPr lang="en-US" b="1" dirty="0">
                <a:solidFill>
                  <a:srgbClr val="F76D6D"/>
                </a:solidFill>
                <a:latin typeface="Inconsolata" panose="00000509000000000000" pitchFamily="49" charset="0"/>
              </a:rPr>
              <a:t>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BY</a:t>
            </a:r>
            <a:r>
              <a:rPr lang="en-US" b="1" dirty="0">
                <a:solidFill>
                  <a:srgbClr val="F76D6D"/>
                </a:solidFill>
                <a:latin typeface="Inconsolata" panose="00000509000000000000" pitchFamily="49" charset="0"/>
              </a:rPr>
              <a:t> </a:t>
            </a:r>
            <a:r>
              <a:rPr lang="en-US" dirty="0"/>
              <a:t>clause.</a:t>
            </a:r>
          </a:p>
        </p:txBody>
      </p:sp>
      <p:sp>
        <p:nvSpPr>
          <p:cNvPr id="5" name="SQL Box 1"/>
          <p:cNvSpPr txBox="1">
            <a:spLocks noChangeArrowheads="1"/>
          </p:cNvSpPr>
          <p:nvPr/>
        </p:nvSpPr>
        <p:spPr bwMode="auto">
          <a:xfrm>
            <a:off x="1828800" y="2683274"/>
            <a:ext cx="54864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/>
              <a:t>AVG</a:t>
            </a:r>
            <a:r>
              <a:rPr lang="en-US" sz="2000" b="0" dirty="0"/>
              <a:t>(s.gpa), e.cid, s.name</a:t>
            </a:r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enrolled </a:t>
            </a:r>
            <a:r>
              <a:rPr lang="en-US" sz="2000" dirty="0"/>
              <a:t>AS</a:t>
            </a:r>
            <a:r>
              <a:rPr lang="en-US" sz="2000" b="0" dirty="0"/>
              <a:t> e, student </a:t>
            </a:r>
            <a:r>
              <a:rPr lang="en-US" sz="2000" dirty="0"/>
              <a:t>AS</a:t>
            </a:r>
            <a:r>
              <a:rPr lang="en-US" sz="2000" b="0" dirty="0"/>
              <a:t> s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e.sid = s.sid</a:t>
            </a:r>
          </a:p>
          <a:p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GROUP</a:t>
            </a:r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BY</a:t>
            </a:r>
            <a:r>
              <a:rPr lang="en-US" sz="2000" b="0" dirty="0"/>
              <a:t> e.cid</a:t>
            </a:r>
          </a:p>
        </p:txBody>
      </p:sp>
      <p:sp>
        <p:nvSpPr>
          <p:cNvPr id="9" name="Rectangle 8"/>
          <p:cNvSpPr/>
          <p:nvPr/>
        </p:nvSpPr>
        <p:spPr>
          <a:xfrm>
            <a:off x="5134451" y="2719819"/>
            <a:ext cx="915829" cy="307181"/>
          </a:xfrm>
          <a:prstGeom prst="rect">
            <a:avLst/>
          </a:prstGeom>
          <a:solidFill>
            <a:srgbClr val="C30037">
              <a:alpha val="20000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4" name="SQL Box 2">
            <a:extLst>
              <a:ext uri="{FF2B5EF4-FFF2-40B4-BE49-F238E27FC236}">
                <a16:creationId xmlns:a16="http://schemas.microsoft.com/office/drawing/2014/main" id="{835D81D1-0D9F-401C-951D-FFC9EF11A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683274"/>
            <a:ext cx="54864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/>
              <a:t>AVG</a:t>
            </a:r>
            <a:r>
              <a:rPr lang="en-US" sz="2000" b="0" dirty="0"/>
              <a:t>(s.gpa), e.cid, s.name</a:t>
            </a:r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enrolled </a:t>
            </a:r>
            <a:r>
              <a:rPr lang="en-US" sz="2000" dirty="0"/>
              <a:t>AS</a:t>
            </a:r>
            <a:r>
              <a:rPr lang="en-US" sz="2000" b="0" dirty="0"/>
              <a:t> e </a:t>
            </a:r>
            <a:r>
              <a:rPr lang="en-US" sz="2000" dirty="0"/>
              <a:t>JOIN</a:t>
            </a:r>
            <a:r>
              <a:rPr lang="en-US" sz="2000" b="0" dirty="0"/>
              <a:t> student </a:t>
            </a:r>
            <a:r>
              <a:rPr lang="en-US" sz="2000" dirty="0"/>
              <a:t>AS</a:t>
            </a:r>
            <a:r>
              <a:rPr lang="en-US" sz="2000" b="0" dirty="0"/>
              <a:t> s</a:t>
            </a:r>
          </a:p>
          <a:p>
            <a:r>
              <a:rPr lang="en-US" sz="2000" b="0" dirty="0"/>
              <a:t> </a:t>
            </a:r>
            <a:r>
              <a:rPr lang="en-US" sz="2000" dirty="0"/>
              <a:t>   ON</a:t>
            </a:r>
            <a:r>
              <a:rPr lang="en-US" sz="2000" b="0" dirty="0"/>
              <a:t> e.sid = s.sid</a:t>
            </a:r>
          </a:p>
          <a:p>
            <a:r>
              <a:rPr lang="en-US" sz="2000" b="0" dirty="0"/>
              <a:t> </a:t>
            </a:r>
            <a:r>
              <a:rPr lang="en-US" sz="2000" dirty="0">
                <a:solidFill>
                  <a:srgbClr val="C30037"/>
                </a:solidFill>
              </a:rPr>
              <a:t>GROUP</a:t>
            </a:r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BY</a:t>
            </a:r>
            <a:r>
              <a:rPr lang="en-US" sz="2000" b="0" dirty="0"/>
              <a:t> </a:t>
            </a:r>
            <a:r>
              <a:rPr lang="en-US" sz="2000" b="0" dirty="0" err="1"/>
              <a:t>e.cid</a:t>
            </a:r>
            <a:r>
              <a:rPr lang="en-US" sz="2000" b="0" dirty="0"/>
              <a:t>, </a:t>
            </a:r>
            <a:r>
              <a:rPr lang="en-US" sz="2000" b="0" dirty="0">
                <a:solidFill>
                  <a:srgbClr val="C30037"/>
                </a:solidFill>
              </a:rPr>
              <a:t>s.name</a:t>
            </a:r>
          </a:p>
        </p:txBody>
      </p:sp>
      <p:pic>
        <p:nvPicPr>
          <p:cNvPr id="3" name="X">
            <a:extLst>
              <a:ext uri="{FF2B5EF4-FFF2-40B4-BE49-F238E27FC236}">
                <a16:creationId xmlns:a16="http://schemas.microsoft.com/office/drawing/2014/main" id="{D52D816E-EE1C-4CD7-4133-50C1962FB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26605" y="2507649"/>
            <a:ext cx="731520" cy="731520"/>
          </a:xfrm>
          <a:prstGeom prst="rect">
            <a:avLst/>
          </a:prstGeom>
        </p:spPr>
      </p:pic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6C24A371-3506-C9EC-A889-878C28E72841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5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results based on aggregation computation.</a:t>
            </a:r>
          </a:p>
          <a:p>
            <a:r>
              <a:rPr lang="en-US" dirty="0"/>
              <a:t>Like a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WHERE</a:t>
            </a:r>
            <a:r>
              <a:rPr lang="en-US" dirty="0"/>
              <a:t> clause for a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GROUP</a:t>
            </a:r>
            <a:r>
              <a:rPr lang="en-US" dirty="0"/>
              <a:t>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BY</a:t>
            </a:r>
          </a:p>
        </p:txBody>
      </p:sp>
      <p:sp>
        <p:nvSpPr>
          <p:cNvPr id="5" name="SQL1"/>
          <p:cNvSpPr txBox="1">
            <a:spLocks noChangeArrowheads="1"/>
          </p:cNvSpPr>
          <p:nvPr/>
        </p:nvSpPr>
        <p:spPr bwMode="auto">
          <a:xfrm>
            <a:off x="1828800" y="2266219"/>
            <a:ext cx="54864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/>
              <a:t>AVG</a:t>
            </a:r>
            <a:r>
              <a:rPr lang="en-US" sz="2000" b="0" dirty="0"/>
              <a:t>(s.gpa) </a:t>
            </a:r>
            <a:r>
              <a:rPr lang="en-US" sz="2000" dirty="0"/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avg_gpa</a:t>
            </a:r>
            <a:r>
              <a:rPr lang="en-US" sz="2000" b="0" dirty="0"/>
              <a:t>, e.cid</a:t>
            </a:r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enrolled </a:t>
            </a:r>
            <a:r>
              <a:rPr lang="en-US" sz="2000" dirty="0"/>
              <a:t>AS</a:t>
            </a:r>
            <a:r>
              <a:rPr lang="en-US" sz="2000" b="0" dirty="0"/>
              <a:t> e, student </a:t>
            </a:r>
            <a:r>
              <a:rPr lang="en-US" sz="2000" dirty="0"/>
              <a:t>AS</a:t>
            </a:r>
            <a:r>
              <a:rPr lang="en-US" sz="2000" b="0" dirty="0"/>
              <a:t> s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e.sid = </a:t>
            </a:r>
            <a:r>
              <a:rPr lang="en-US" sz="2000" b="0" dirty="0" err="1"/>
              <a:t>s.sid</a:t>
            </a:r>
            <a:endParaRPr lang="en-US" sz="2000" b="0" dirty="0"/>
          </a:p>
          <a:p>
            <a:r>
              <a:rPr lang="en-US" sz="2000" b="0" dirty="0"/>
              <a:t>   </a:t>
            </a:r>
            <a:r>
              <a:rPr lang="en-US" sz="2000" dirty="0"/>
              <a:t>AND</a:t>
            </a:r>
            <a:r>
              <a:rPr lang="en-US" sz="2000" b="0" dirty="0"/>
              <a:t> </a:t>
            </a:r>
            <a:r>
              <a:rPr lang="en-US" sz="2000" b="0" dirty="0" err="1"/>
              <a:t>avg_gpa</a:t>
            </a:r>
            <a:r>
              <a:rPr lang="en-US" sz="2000" b="0" dirty="0"/>
              <a:t> &gt; 3.9</a:t>
            </a:r>
          </a:p>
          <a:p>
            <a:r>
              <a:rPr lang="en-US" sz="2000" b="0" dirty="0"/>
              <a:t> </a:t>
            </a:r>
            <a:r>
              <a:rPr lang="en-US" sz="2000" dirty="0"/>
              <a:t>GROUP</a:t>
            </a:r>
            <a:r>
              <a:rPr lang="en-US" sz="2000" b="0" dirty="0"/>
              <a:t> </a:t>
            </a:r>
            <a:r>
              <a:rPr lang="en-US" sz="2000" dirty="0"/>
              <a:t>BY</a:t>
            </a:r>
            <a:r>
              <a:rPr lang="en-US" sz="2000" b="0" dirty="0"/>
              <a:t> </a:t>
            </a:r>
            <a:r>
              <a:rPr lang="en-US" sz="2000" b="0" dirty="0" err="1"/>
              <a:t>e.cid</a:t>
            </a:r>
            <a:endParaRPr lang="en-US" sz="20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4276"/>
              </p:ext>
            </p:extLst>
          </p:nvPr>
        </p:nvGraphicFramePr>
        <p:xfrm>
          <a:off x="1981200" y="3943350"/>
          <a:ext cx="2169319" cy="92205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7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3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Inconsolata" panose="00000509000000000000" pitchFamily="49" charset="0"/>
                        </a:rPr>
                        <a:t>AVG(s.gpa)</a:t>
                      </a:r>
                    </a:p>
                  </a:txBody>
                  <a:tcPr marL="68580" marR="6858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Inconsolata" panose="00000509000000000000" pitchFamily="49" charset="0"/>
                        </a:rPr>
                        <a:t>e.cid</a:t>
                      </a:r>
                    </a:p>
                  </a:txBody>
                  <a:tcPr marL="68580" marR="6858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2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3.75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15-415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2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3.950000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15-721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2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3.900000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15-826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42360"/>
              </p:ext>
            </p:extLst>
          </p:nvPr>
        </p:nvGraphicFramePr>
        <p:xfrm>
          <a:off x="5048250" y="4149329"/>
          <a:ext cx="2190750" cy="4953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0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avg_gpa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Inconsolata" panose="00000509000000000000" pitchFamily="49" charset="0"/>
                        </a:rPr>
                        <a:t>e.cid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3.950000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15-721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312444" y="4491038"/>
            <a:ext cx="588169" cy="2381"/>
          </a:xfrm>
          <a:prstGeom prst="straightConnector1">
            <a:avLst/>
          </a:prstGeom>
          <a:ln w="120650">
            <a:solidFill>
              <a:schemeClr val="accent1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X">
            <a:extLst>
              <a:ext uri="{FF2B5EF4-FFF2-40B4-BE49-F238E27FC236}">
                <a16:creationId xmlns:a16="http://schemas.microsoft.com/office/drawing/2014/main" id="{94C76B53-88C6-49EF-93C3-5341C2038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07280" y="2918699"/>
            <a:ext cx="731520" cy="7315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12382" y="3125062"/>
            <a:ext cx="2834878" cy="307181"/>
          </a:xfrm>
          <a:prstGeom prst="rect">
            <a:avLst/>
          </a:prstGeom>
          <a:solidFill>
            <a:srgbClr val="C30037">
              <a:alpha val="20000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9" name="SQL2"/>
          <p:cNvSpPr txBox="1">
            <a:spLocks noChangeArrowheads="1"/>
          </p:cNvSpPr>
          <p:nvPr/>
        </p:nvSpPr>
        <p:spPr bwMode="auto">
          <a:xfrm>
            <a:off x="1828800" y="2266219"/>
            <a:ext cx="54864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/>
              <a:t>AVG</a:t>
            </a:r>
            <a:r>
              <a:rPr lang="en-US" sz="2000" b="0" dirty="0"/>
              <a:t>(s.gpa) </a:t>
            </a:r>
            <a:r>
              <a:rPr lang="en-US" sz="2000" dirty="0"/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avg_gpa</a:t>
            </a:r>
            <a:r>
              <a:rPr lang="en-US" sz="2000" b="0" dirty="0"/>
              <a:t>, e.cid</a:t>
            </a:r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enrolled </a:t>
            </a:r>
            <a:r>
              <a:rPr lang="en-US" sz="2000" dirty="0"/>
              <a:t>AS</a:t>
            </a:r>
            <a:r>
              <a:rPr lang="en-US" sz="2000" b="0" dirty="0"/>
              <a:t> e, student </a:t>
            </a:r>
            <a:r>
              <a:rPr lang="en-US" sz="2000" dirty="0"/>
              <a:t>AS</a:t>
            </a:r>
            <a:r>
              <a:rPr lang="en-US" sz="2000" b="0" dirty="0"/>
              <a:t> s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e.sid = s.sid</a:t>
            </a:r>
          </a:p>
          <a:p>
            <a:r>
              <a:rPr lang="en-US" sz="2000" b="0" dirty="0"/>
              <a:t> </a:t>
            </a:r>
            <a:r>
              <a:rPr lang="en-US" sz="2000" dirty="0"/>
              <a:t>GROUP</a:t>
            </a:r>
            <a:r>
              <a:rPr lang="en-US" sz="2000" b="0" dirty="0"/>
              <a:t> </a:t>
            </a:r>
            <a:r>
              <a:rPr lang="en-US" sz="2000" dirty="0"/>
              <a:t>BY</a:t>
            </a:r>
            <a:r>
              <a:rPr lang="en-US" sz="2000" b="0" dirty="0"/>
              <a:t> </a:t>
            </a:r>
            <a:r>
              <a:rPr lang="en-US" sz="2000" b="0" dirty="0" err="1"/>
              <a:t>e.cid</a:t>
            </a:r>
            <a:endParaRPr lang="en-US" sz="2000" b="0" dirty="0"/>
          </a:p>
          <a:p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HAVING</a:t>
            </a:r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b="0" dirty="0" err="1">
                <a:solidFill>
                  <a:srgbClr val="C30037"/>
                </a:solidFill>
              </a:rPr>
              <a:t>avg_gpa</a:t>
            </a:r>
            <a:r>
              <a:rPr lang="en-US" sz="2000" b="0" dirty="0">
                <a:solidFill>
                  <a:srgbClr val="C30037"/>
                </a:solidFill>
              </a:rPr>
              <a:t> &gt; 3.9</a:t>
            </a:r>
            <a:r>
              <a:rPr lang="en-US" sz="2000" b="0" dirty="0"/>
              <a:t>;</a:t>
            </a:r>
          </a:p>
        </p:txBody>
      </p:sp>
      <p:pic>
        <p:nvPicPr>
          <p:cNvPr id="14" name="X">
            <a:extLst>
              <a:ext uri="{FF2B5EF4-FFF2-40B4-BE49-F238E27FC236}">
                <a16:creationId xmlns:a16="http://schemas.microsoft.com/office/drawing/2014/main" id="{B08F2D31-F343-49C8-BA80-4E0E3333F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24400" y="3211830"/>
            <a:ext cx="731520" cy="731520"/>
          </a:xfrm>
          <a:prstGeom prst="rect">
            <a:avLst/>
          </a:prstGeom>
        </p:spPr>
      </p:pic>
      <p:sp>
        <p:nvSpPr>
          <p:cNvPr id="15" name="SQL3">
            <a:extLst>
              <a:ext uri="{FF2B5EF4-FFF2-40B4-BE49-F238E27FC236}">
                <a16:creationId xmlns:a16="http://schemas.microsoft.com/office/drawing/2014/main" id="{D3E96DDF-D34D-4EEA-890C-F9E4E4B75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66219"/>
            <a:ext cx="54864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/>
              <a:t>AVG</a:t>
            </a:r>
            <a:r>
              <a:rPr lang="en-US" sz="2000" b="0" dirty="0"/>
              <a:t>(s.gpa) </a:t>
            </a:r>
            <a:r>
              <a:rPr lang="en-US" sz="2000" dirty="0"/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avg_gpa</a:t>
            </a:r>
            <a:r>
              <a:rPr lang="en-US" sz="2000" b="0" dirty="0"/>
              <a:t>, e.cid</a:t>
            </a:r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enrolled </a:t>
            </a:r>
            <a:r>
              <a:rPr lang="en-US" sz="2000" dirty="0"/>
              <a:t>AS</a:t>
            </a:r>
            <a:r>
              <a:rPr lang="en-US" sz="2000" b="0" dirty="0"/>
              <a:t> e, student </a:t>
            </a:r>
            <a:r>
              <a:rPr lang="en-US" sz="2000" dirty="0"/>
              <a:t>AS</a:t>
            </a:r>
            <a:r>
              <a:rPr lang="en-US" sz="2000" b="0" dirty="0"/>
              <a:t> s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e.sid = s.sid</a:t>
            </a:r>
          </a:p>
          <a:p>
            <a:r>
              <a:rPr lang="en-US" sz="2000" b="0" dirty="0"/>
              <a:t> </a:t>
            </a:r>
            <a:r>
              <a:rPr lang="en-US" sz="2000" dirty="0"/>
              <a:t>GROUP</a:t>
            </a:r>
            <a:r>
              <a:rPr lang="en-US" sz="2000" b="0" dirty="0"/>
              <a:t> </a:t>
            </a:r>
            <a:r>
              <a:rPr lang="en-US" sz="2000" dirty="0"/>
              <a:t>BY</a:t>
            </a:r>
            <a:r>
              <a:rPr lang="en-US" sz="2000" b="0" dirty="0"/>
              <a:t> </a:t>
            </a:r>
            <a:r>
              <a:rPr lang="en-US" sz="2000" b="0" dirty="0" err="1"/>
              <a:t>e.cid</a:t>
            </a:r>
            <a:endParaRPr lang="en-US" sz="2000" b="0" dirty="0"/>
          </a:p>
          <a:p>
            <a:r>
              <a:rPr lang="en-US" sz="2000" b="0" dirty="0"/>
              <a:t> </a:t>
            </a:r>
            <a:r>
              <a:rPr lang="en-US" sz="2000" dirty="0">
                <a:solidFill>
                  <a:srgbClr val="C30037"/>
                </a:solidFill>
              </a:rPr>
              <a:t>HAVING</a:t>
            </a:r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AVG</a:t>
            </a:r>
            <a:r>
              <a:rPr lang="en-US" sz="2000" b="0" dirty="0">
                <a:solidFill>
                  <a:srgbClr val="C30037"/>
                </a:solidFill>
              </a:rPr>
              <a:t>(</a:t>
            </a:r>
            <a:r>
              <a:rPr lang="en-US" sz="2000" b="0" dirty="0" err="1">
                <a:solidFill>
                  <a:srgbClr val="C30037"/>
                </a:solidFill>
              </a:rPr>
              <a:t>s.gpa</a:t>
            </a:r>
            <a:r>
              <a:rPr lang="en-US" sz="2000" b="0" dirty="0">
                <a:solidFill>
                  <a:srgbClr val="C30037"/>
                </a:solidFill>
              </a:rPr>
              <a:t>) &gt; 3.9</a:t>
            </a:r>
            <a:r>
              <a:rPr lang="en-US" sz="2000" b="0" dirty="0"/>
              <a:t>;</a:t>
            </a:r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2DA08A1C-413F-8E7F-417D-9D4AC224E03B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6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75064"/>
              </p:ext>
            </p:extLst>
          </p:nvPr>
        </p:nvGraphicFramePr>
        <p:xfrm>
          <a:off x="1774031" y="1123950"/>
          <a:ext cx="5595939" cy="2720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54">
                <a:tc>
                  <a:txBody>
                    <a:bodyPr/>
                    <a:lstStyle/>
                    <a:p>
                      <a:endParaRPr lang="en-US" sz="210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rimson Text" panose="02000503000000000000" pitchFamily="2" charset="0"/>
                      </a:endParaRPr>
                    </a:p>
                  </a:txBody>
                  <a:tcPr marL="68580" marR="68580" marT="34293" marB="3429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String Case</a:t>
                      </a:r>
                    </a:p>
                  </a:txBody>
                  <a:tcPr marL="68580" marR="68580" marT="34293" marB="3429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String</a:t>
                      </a:r>
                      <a:r>
                        <a:rPr lang="en-US" sz="2100" b="1" baseline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 Quotes</a:t>
                      </a:r>
                      <a:endParaRPr lang="en-US" sz="210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rimson Text" panose="02000503000000000000" pitchFamily="2" charset="0"/>
                      </a:endParaRPr>
                    </a:p>
                  </a:txBody>
                  <a:tcPr marL="68580" marR="68580" marT="34293" marB="3429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54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C30037"/>
                          </a:solidFill>
                          <a:latin typeface="Crimson Text" panose="02000503000000000000" pitchFamily="2" charset="0"/>
                        </a:rPr>
                        <a:t>SQL-92</a:t>
                      </a:r>
                    </a:p>
                  </a:txBody>
                  <a:tcPr marL="68580" marR="68580" marT="34293" marB="3429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C30037"/>
                          </a:solidFill>
                          <a:latin typeface="Crimson Text" panose="02000503000000000000" pitchFamily="2" charset="0"/>
                        </a:rPr>
                        <a:t>Sensitive</a:t>
                      </a:r>
                    </a:p>
                  </a:txBody>
                  <a:tcPr marL="68580" marR="68580" marT="34293" marB="3429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C30037"/>
                          </a:solidFill>
                          <a:latin typeface="Crimson Text" panose="02000503000000000000" pitchFamily="2" charset="0"/>
                        </a:rPr>
                        <a:t>Single</a:t>
                      </a:r>
                      <a:r>
                        <a:rPr lang="en-US" sz="2100" b="1" baseline="0" dirty="0">
                          <a:solidFill>
                            <a:srgbClr val="C30037"/>
                          </a:solidFill>
                          <a:latin typeface="Crimson Text" panose="02000503000000000000" pitchFamily="2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C30037"/>
                          </a:solidFill>
                          <a:latin typeface="Crimson Text" panose="02000503000000000000" pitchFamily="2" charset="0"/>
                        </a:rPr>
                        <a:t>Only</a:t>
                      </a:r>
                    </a:p>
                  </a:txBody>
                  <a:tcPr marL="68580" marR="68580" marT="34293" marB="3429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54">
                <a:tc>
                  <a:txBody>
                    <a:bodyPr/>
                    <a:lstStyle/>
                    <a:p>
                      <a:r>
                        <a:rPr lang="en-US" sz="2100" dirty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Postgres</a:t>
                      </a:r>
                      <a:endParaRPr lang="en-US" sz="21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rimson Text" panose="02000503000000000000" pitchFamily="2" charset="0"/>
                      </a:endParaRPr>
                    </a:p>
                  </a:txBody>
                  <a:tcPr marL="68580" marR="68580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Sensitive</a:t>
                      </a:r>
                    </a:p>
                  </a:txBody>
                  <a:tcPr marL="68580" marR="68580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Single</a:t>
                      </a:r>
                      <a:r>
                        <a:rPr lang="en-US" sz="2100" baseline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Only</a:t>
                      </a:r>
                    </a:p>
                  </a:txBody>
                  <a:tcPr marL="68580" marR="68580" marT="34293" marB="3429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54">
                <a:tc>
                  <a:txBody>
                    <a:bodyPr/>
                    <a:lstStyle/>
                    <a:p>
                      <a:r>
                        <a:rPr lang="en-US" sz="2100" dirty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MySQL</a:t>
                      </a:r>
                      <a:endParaRPr lang="en-US" sz="21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rimson Text" panose="02000503000000000000" pitchFamily="2" charset="0"/>
                      </a:endParaRPr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Insensitive</a:t>
                      </a:r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Single/Double</a:t>
                      </a:r>
                    </a:p>
                  </a:txBody>
                  <a:tcPr marL="68580" marR="68580" marT="34293" marB="342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54">
                <a:tc>
                  <a:txBody>
                    <a:bodyPr/>
                    <a:lstStyle/>
                    <a:p>
                      <a:r>
                        <a:rPr lang="en-US" sz="2100" dirty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SQLite</a:t>
                      </a:r>
                      <a:endParaRPr lang="en-US" sz="21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rimson Text" panose="02000503000000000000" pitchFamily="2" charset="0"/>
                      </a:endParaRPr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Sensitive</a:t>
                      </a:r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Single/Double</a:t>
                      </a:r>
                    </a:p>
                  </a:txBody>
                  <a:tcPr marL="68580" marR="68580" marT="34293" marB="342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54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MSSQL</a:t>
                      </a:r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Sensitive</a:t>
                      </a:r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Single</a:t>
                      </a:r>
                      <a:r>
                        <a:rPr lang="en-US" sz="2100" baseline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 Only</a:t>
                      </a:r>
                    </a:p>
                  </a:txBody>
                  <a:tcPr marL="68580" marR="68580" marT="34293" marB="342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54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Oracle</a:t>
                      </a:r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Sensitive</a:t>
                      </a:r>
                    </a:p>
                  </a:txBody>
                  <a:tcPr marL="68580" marR="68580" marT="34293" marB="34293"/>
                </a:tc>
                <a:tc>
                  <a:txBody>
                    <a:bodyPr/>
                    <a:lstStyle/>
                    <a:p>
                      <a:r>
                        <a:rPr lang="en-US" sz="2100" baseline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rimson Text" panose="02000503000000000000" pitchFamily="2" charset="0"/>
                        </a:rPr>
                        <a:t>Single Only</a:t>
                      </a:r>
                    </a:p>
                  </a:txBody>
                  <a:tcPr marL="68580" marR="68580" marT="34293" marB="342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28800" y="4013435"/>
            <a:ext cx="5486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WHERE</a:t>
            </a:r>
            <a:r>
              <a:rPr lang="en-US" sz="2000" b="0" dirty="0"/>
              <a:t> </a:t>
            </a:r>
            <a:r>
              <a:rPr lang="en-US" sz="2000" dirty="0"/>
              <a:t>UPPER</a:t>
            </a:r>
            <a:r>
              <a:rPr lang="en-US" sz="2000" b="0" dirty="0"/>
              <a:t>(name) = </a:t>
            </a:r>
            <a:r>
              <a:rPr lang="en-US" sz="2000" dirty="0"/>
              <a:t>UPPER</a:t>
            </a:r>
            <a:r>
              <a:rPr lang="en-US" sz="2000" b="0" dirty="0"/>
              <a:t>('</a:t>
            </a:r>
            <a:r>
              <a:rPr lang="en-US" sz="2000" b="0" dirty="0" err="1"/>
              <a:t>TuPaC</a:t>
            </a:r>
            <a:r>
              <a:rPr lang="en-US" sz="2000" b="0" dirty="0"/>
              <a:t>')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28800" y="4488418"/>
            <a:ext cx="5486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WHERE</a:t>
            </a:r>
            <a:r>
              <a:rPr lang="en-US" sz="2000" b="0" dirty="0"/>
              <a:t> name = "</a:t>
            </a:r>
            <a:r>
              <a:rPr lang="en-US" sz="2000" b="0" dirty="0" err="1"/>
              <a:t>TuPaC</a:t>
            </a:r>
            <a:r>
              <a:rPr lang="en-US" sz="2000" b="0" dirty="0"/>
              <a:t>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94490" y="4488418"/>
            <a:ext cx="720710" cy="246221"/>
          </a:xfrm>
          <a:prstGeom prst="rect">
            <a:avLst/>
          </a:prstGeom>
          <a:noFill/>
        </p:spPr>
        <p:txBody>
          <a:bodyPr wrap="none" lIns="0" tIns="0" bIns="0">
            <a:spAutoFit/>
          </a:bodyPr>
          <a:lstStyle/>
          <a:p>
            <a:pPr>
              <a:defRPr/>
            </a:pPr>
            <a:r>
              <a:rPr lang="en-US" sz="1600" b="1" i="1" dirty="0">
                <a:solidFill>
                  <a:srgbClr val="C30037"/>
                </a:solidFill>
                <a:latin typeface="Lato" panose="020F0502020204030203" pitchFamily="34" charset="0"/>
              </a:rPr>
              <a:t>MySQL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7116" y="4013435"/>
            <a:ext cx="728084" cy="246221"/>
          </a:xfrm>
          <a:prstGeom prst="rect">
            <a:avLst/>
          </a:prstGeom>
          <a:noFill/>
        </p:spPr>
        <p:txBody>
          <a:bodyPr wrap="none" lIns="0" tIns="0" bIns="0">
            <a:spAutoFit/>
          </a:bodyPr>
          <a:lstStyle/>
          <a:p>
            <a:pPr>
              <a:defRPr/>
            </a:pPr>
            <a:r>
              <a:rPr lang="en-US" sz="1600" b="1" i="1" dirty="0">
                <a:solidFill>
                  <a:srgbClr val="C30037"/>
                </a:solidFill>
                <a:latin typeface="Lato" panose="020F0502020204030203" pitchFamily="34" charset="0"/>
              </a:rPr>
              <a:t>SQL-92</a:t>
            </a:r>
          </a:p>
        </p:txBody>
      </p:sp>
      <p:sp>
        <p:nvSpPr>
          <p:cNvPr id="8" name="Slide Number Placeholder 3" descr=" 5">
            <a:extLst>
              <a:ext uri="{FF2B5EF4-FFF2-40B4-BE49-F238E27FC236}">
                <a16:creationId xmlns:a16="http://schemas.microsoft.com/office/drawing/2014/main" id="{828230BA-F97C-B751-65B4-2148B7F457C6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LIKE</a:t>
            </a:r>
            <a:r>
              <a:rPr lang="en-US" dirty="0"/>
              <a:t> is used for string matching.</a:t>
            </a:r>
          </a:p>
          <a:p>
            <a:r>
              <a:rPr lang="en-US" dirty="0"/>
              <a:t>String-matching operators </a:t>
            </a:r>
          </a:p>
          <a:p>
            <a:pPr lvl="1"/>
            <a:r>
              <a:rPr lang="en-US" sz="2400" b="1" dirty="0">
                <a:solidFill>
                  <a:srgbClr val="C30037"/>
                </a:solidFill>
                <a:latin typeface="Inconsolata" panose="00000509000000000000" pitchFamily="49" charset="0"/>
              </a:rPr>
              <a:t>'%'</a:t>
            </a:r>
            <a:r>
              <a:rPr lang="en-US" dirty="0"/>
              <a:t>  Matches any substring (including empty strings).</a:t>
            </a:r>
          </a:p>
          <a:p>
            <a:pPr lvl="1"/>
            <a:r>
              <a:rPr lang="en-US" sz="2400" b="1" dirty="0">
                <a:solidFill>
                  <a:srgbClr val="C30037"/>
                </a:solidFill>
                <a:latin typeface="Inconsolata" panose="00000509000000000000" pitchFamily="49" charset="0"/>
              </a:rPr>
              <a:t>'_'</a:t>
            </a:r>
            <a:r>
              <a:rPr lang="en-US" dirty="0"/>
              <a:t> Match any one character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05400" y="1809750"/>
            <a:ext cx="3657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* </a:t>
            </a:r>
            <a:r>
              <a:rPr lang="en-US" sz="2000" dirty="0"/>
              <a:t>FROM</a:t>
            </a:r>
            <a:r>
              <a:rPr lang="en-US" sz="2000" b="0" dirty="0"/>
              <a:t> enrolled </a:t>
            </a:r>
            <a:r>
              <a:rPr lang="en-US" sz="2000" dirty="0"/>
              <a:t>AS</a:t>
            </a:r>
            <a:r>
              <a:rPr lang="en-US" sz="2000" b="0" dirty="0"/>
              <a:t> e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C30037"/>
                </a:solidFill>
              </a:rPr>
              <a:t>e.cid </a:t>
            </a:r>
            <a:r>
              <a:rPr lang="en-US" sz="2000" dirty="0">
                <a:solidFill>
                  <a:srgbClr val="C30037"/>
                </a:solidFill>
              </a:rPr>
              <a:t>LIKE</a:t>
            </a:r>
            <a:r>
              <a:rPr lang="en-US" sz="2000" b="0" dirty="0">
                <a:solidFill>
                  <a:srgbClr val="C30037"/>
                </a:solidFill>
              </a:rPr>
              <a:t> '15-%'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05400" y="2740819"/>
            <a:ext cx="3657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* </a:t>
            </a:r>
            <a:r>
              <a:rPr lang="en-US" sz="2000" dirty="0"/>
              <a:t>FROM</a:t>
            </a:r>
            <a:r>
              <a:rPr lang="en-US" sz="2000" b="0" dirty="0"/>
              <a:t> student </a:t>
            </a:r>
            <a:r>
              <a:rPr lang="en-US" sz="2000" dirty="0"/>
              <a:t>AS</a:t>
            </a:r>
            <a:r>
              <a:rPr lang="en-US" sz="2000" b="0" dirty="0"/>
              <a:t> s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</a:t>
            </a:r>
            <a:r>
              <a:rPr lang="en-US" sz="2000" b="0" dirty="0" err="1">
                <a:solidFill>
                  <a:srgbClr val="C30037"/>
                </a:solidFill>
              </a:rPr>
              <a:t>s.login</a:t>
            </a:r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LIKE</a:t>
            </a:r>
            <a:r>
              <a:rPr lang="en-US" sz="2000" b="0" dirty="0">
                <a:solidFill>
                  <a:srgbClr val="C30037"/>
                </a:solidFill>
              </a:rPr>
              <a:t> '%@c_'</a:t>
            </a:r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3ADCEAA0-9622-892E-9E4A-5AFA312133C8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6654-61DD-4631-C4AD-05B4D06B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59C80F-B859-6217-2AC9-207C21E5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introduced the Relational Model as the superior data model for databases. </a:t>
            </a:r>
          </a:p>
          <a:p>
            <a:endParaRPr lang="en-US" sz="1200" dirty="0"/>
          </a:p>
          <a:p>
            <a:r>
              <a:rPr lang="en-US" dirty="0"/>
              <a:t>We then showed how Relational Algebra is the building blocks that will allow us to query and modify a relational database.</a:t>
            </a:r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6F4309C2-058D-574D-0448-466F9414BD4C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SQL-92 defines string functions.</a:t>
            </a:r>
          </a:p>
          <a:p>
            <a:pPr lvl="1"/>
            <a:r>
              <a:rPr lang="en-US"/>
              <a:t>Many DBMSs also have their own unique functions</a:t>
            </a:r>
          </a:p>
          <a:p>
            <a:r>
              <a:rPr lang="en-US"/>
              <a:t>Can be used in either output and predicates: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8800" y="2571750"/>
            <a:ext cx="5486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>
                <a:solidFill>
                  <a:srgbClr val="C30037"/>
                </a:solidFill>
              </a:rPr>
              <a:t>SUBSTRING</a:t>
            </a:r>
            <a:r>
              <a:rPr lang="en-US" sz="2000" b="0" dirty="0">
                <a:solidFill>
                  <a:srgbClr val="C30037"/>
                </a:solidFill>
              </a:rPr>
              <a:t>(name,1,5)</a:t>
            </a:r>
            <a:r>
              <a:rPr lang="en-US" sz="2000" b="0" dirty="0"/>
              <a:t> </a:t>
            </a:r>
            <a:r>
              <a:rPr lang="en-US" sz="2000" dirty="0"/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abbrv_name</a:t>
            </a:r>
            <a:endParaRPr lang="en-US" sz="2000" b="0" dirty="0"/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student </a:t>
            </a:r>
            <a:r>
              <a:rPr lang="en-US" sz="2000" dirty="0"/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 = 53688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28800" y="3396854"/>
            <a:ext cx="5486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* </a:t>
            </a:r>
            <a:r>
              <a:rPr lang="en-US" sz="2000" dirty="0"/>
              <a:t>FROM</a:t>
            </a:r>
            <a:r>
              <a:rPr lang="en-US" sz="2000" b="0" dirty="0"/>
              <a:t> student </a:t>
            </a:r>
            <a:r>
              <a:rPr lang="en-US" sz="2000" dirty="0"/>
              <a:t>AS</a:t>
            </a:r>
            <a:r>
              <a:rPr lang="en-US" sz="2000" b="0" dirty="0"/>
              <a:t> s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</a:t>
            </a:r>
            <a:r>
              <a:rPr lang="en-US" sz="2000" dirty="0">
                <a:solidFill>
                  <a:srgbClr val="C30037"/>
                </a:solidFill>
              </a:rPr>
              <a:t>UPPER</a:t>
            </a:r>
            <a:r>
              <a:rPr lang="en-US" sz="2000" b="0" dirty="0">
                <a:solidFill>
                  <a:srgbClr val="C30037"/>
                </a:solidFill>
              </a:rPr>
              <a:t>(s.name)</a:t>
            </a:r>
            <a:r>
              <a:rPr lang="en-US" sz="2000" b="0" dirty="0"/>
              <a:t> </a:t>
            </a:r>
            <a:r>
              <a:rPr lang="en-US" sz="2000" dirty="0"/>
              <a:t>LIKE</a:t>
            </a:r>
            <a:r>
              <a:rPr lang="en-US" sz="2000" b="0" dirty="0"/>
              <a:t> 'KAN%'</a:t>
            </a:r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B68D4C3D-FA37-6953-79C4-744ED25FE0BE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2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standard defines the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||</a:t>
            </a:r>
            <a:r>
              <a:rPr lang="en-US" dirty="0"/>
              <a:t> operator for concatenating two or more strings together.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04307" y="3220819"/>
            <a:ext cx="5486400" cy="646331"/>
            <a:chOff x="881742" y="4416048"/>
            <a:chExt cx="7315199" cy="861776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881742" y="4416048"/>
              <a:ext cx="7315199" cy="861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646464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b="1" u="none">
                  <a:solidFill>
                    <a:schemeClr val="tx1">
                      <a:lumMod val="90000"/>
                      <a:lumOff val="10000"/>
                    </a:schemeClr>
                  </a:solidFill>
                  <a:latin typeface="Inconsolata" panose="00000509000000000000" pitchFamily="49" charset="0"/>
                  <a:ea typeface="ＭＳ Ｐゴシック" pitchFamily="-112" charset="-128"/>
                  <a:cs typeface="DejaVu Sans Mono" pitchFamily="49" charset="0"/>
                </a:defRPr>
              </a:lvl1pPr>
              <a:lvl2pPr marL="742950" indent="-28575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2pPr>
              <a:lvl3pPr marL="11430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3pPr>
              <a:lvl4pPr marL="16002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4pPr>
              <a:lvl5pPr marL="20574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9pPr>
            </a:lstStyle>
            <a:p>
              <a:r>
                <a:rPr lang="en-US" sz="2000" dirty="0"/>
                <a:t>SELECT</a:t>
              </a:r>
              <a:r>
                <a:rPr lang="en-US" sz="2000" b="0" dirty="0"/>
                <a:t> name </a:t>
              </a:r>
              <a:r>
                <a:rPr lang="en-US" sz="2000" dirty="0"/>
                <a:t>FROM</a:t>
              </a:r>
              <a:r>
                <a:rPr lang="en-US" sz="2000" b="0" dirty="0"/>
                <a:t> student</a:t>
              </a:r>
              <a:br>
                <a:rPr lang="en-US" sz="2000" b="0" dirty="0"/>
              </a:br>
              <a:r>
                <a:rPr lang="en-US" sz="2000" b="0" dirty="0"/>
                <a:t> </a:t>
              </a:r>
              <a:r>
                <a:rPr lang="en-US" sz="2000" dirty="0"/>
                <a:t>WHERE</a:t>
              </a:r>
              <a:r>
                <a:rPr lang="en-US" sz="2000" b="0" dirty="0"/>
                <a:t> login = </a:t>
              </a:r>
              <a:r>
                <a:rPr lang="en-US" sz="2000" dirty="0"/>
                <a:t>LOWER</a:t>
              </a:r>
              <a:r>
                <a:rPr lang="en-US" sz="2000" b="0" dirty="0"/>
                <a:t>(name) </a:t>
              </a:r>
              <a:r>
                <a:rPr lang="en-US" sz="2000" dirty="0">
                  <a:solidFill>
                    <a:srgbClr val="C30037"/>
                  </a:solidFill>
                </a:rPr>
                <a:t>+</a:t>
              </a:r>
              <a:r>
                <a:rPr lang="en-US" sz="2000" b="0" dirty="0"/>
                <a:t> '@</a:t>
              </a:r>
              <a:r>
                <a:rPr lang="en-US" sz="2000" b="0" dirty="0" err="1"/>
                <a:t>cs'</a:t>
              </a:r>
              <a:endParaRPr lang="en-US" sz="2000" b="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8130" y="4416048"/>
              <a:ext cx="958811" cy="328295"/>
            </a:xfrm>
            <a:prstGeom prst="rect">
              <a:avLst/>
            </a:prstGeom>
            <a:noFill/>
          </p:spPr>
          <p:txBody>
            <a:bodyPr wrap="none" lIns="0" tIns="0" bIns="0">
              <a:spAutoFit/>
            </a:bodyPr>
            <a:lstStyle/>
            <a:p>
              <a:pPr>
                <a:defRPr/>
              </a:pPr>
              <a:r>
                <a:rPr lang="en-US" sz="1600" b="1" i="1" dirty="0">
                  <a:solidFill>
                    <a:srgbClr val="C30037"/>
                  </a:solidFill>
                  <a:latin typeface="Lato" panose="020F0502020204030203" pitchFamily="34" charset="0"/>
                </a:rPr>
                <a:t>MSSQL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01416" y="2458819"/>
            <a:ext cx="5486400" cy="646331"/>
            <a:chOff x="877888" y="2768600"/>
            <a:chExt cx="7315200" cy="861775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877888" y="2768600"/>
              <a:ext cx="7315200" cy="861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646464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b="1" u="none">
                  <a:solidFill>
                    <a:schemeClr val="tx1">
                      <a:lumMod val="90000"/>
                      <a:lumOff val="10000"/>
                    </a:schemeClr>
                  </a:solidFill>
                  <a:latin typeface="Inconsolata" panose="00000509000000000000" pitchFamily="49" charset="0"/>
                  <a:ea typeface="ＭＳ Ｐゴシック" pitchFamily="-112" charset="-128"/>
                  <a:cs typeface="DejaVu Sans Mono" pitchFamily="49" charset="0"/>
                </a:defRPr>
              </a:lvl1pPr>
              <a:lvl2pPr marL="742950" indent="-28575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2pPr>
              <a:lvl3pPr marL="11430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3pPr>
              <a:lvl4pPr marL="16002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4pPr>
              <a:lvl5pPr marL="20574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9pPr>
            </a:lstStyle>
            <a:p>
              <a:r>
                <a:rPr lang="en-US" sz="2000" dirty="0"/>
                <a:t>SELECT</a:t>
              </a:r>
              <a:r>
                <a:rPr lang="en-US" sz="2000" b="0" dirty="0"/>
                <a:t> name </a:t>
              </a:r>
              <a:r>
                <a:rPr lang="en-US" sz="2000" dirty="0"/>
                <a:t>FROM</a:t>
              </a:r>
              <a:r>
                <a:rPr lang="en-US" sz="2000" b="0" dirty="0"/>
                <a:t> student</a:t>
              </a:r>
              <a:br>
                <a:rPr lang="en-US" sz="2000" b="0" dirty="0"/>
              </a:br>
              <a:r>
                <a:rPr lang="en-US" sz="2000" b="0" dirty="0"/>
                <a:t> </a:t>
              </a:r>
              <a:r>
                <a:rPr lang="en-US" sz="2000" dirty="0"/>
                <a:t>WHERE</a:t>
              </a:r>
              <a:r>
                <a:rPr lang="en-US" sz="2000" b="0" dirty="0"/>
                <a:t> login = </a:t>
              </a:r>
              <a:r>
                <a:rPr lang="en-US" sz="2000" dirty="0"/>
                <a:t>LOWER</a:t>
              </a:r>
              <a:r>
                <a:rPr lang="en-US" sz="2000" b="0" dirty="0"/>
                <a:t>(name) </a:t>
              </a:r>
              <a:r>
                <a:rPr lang="en-US" sz="2000" dirty="0">
                  <a:solidFill>
                    <a:srgbClr val="C30037"/>
                  </a:solidFill>
                </a:rPr>
                <a:t>||</a:t>
              </a:r>
              <a:r>
                <a:rPr lang="en-US" sz="2000" b="0" dirty="0"/>
                <a:t> '@</a:t>
              </a:r>
              <a:r>
                <a:rPr lang="en-US" sz="2000" b="0" dirty="0" err="1"/>
                <a:t>cs'</a:t>
              </a:r>
              <a:endParaRPr lang="en-US" sz="2000" b="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22309" y="2768600"/>
              <a:ext cx="970779" cy="328295"/>
            </a:xfrm>
            <a:prstGeom prst="rect">
              <a:avLst/>
            </a:prstGeom>
            <a:noFill/>
          </p:spPr>
          <p:txBody>
            <a:bodyPr wrap="none" lIns="0" tIns="0" bIns="0">
              <a:spAutoFit/>
            </a:bodyPr>
            <a:lstStyle/>
            <a:p>
              <a:pPr>
                <a:defRPr/>
              </a:pPr>
              <a:r>
                <a:rPr lang="en-US" sz="1600" b="1" i="1" dirty="0">
                  <a:solidFill>
                    <a:srgbClr val="C30037"/>
                  </a:solidFill>
                  <a:latin typeface="Lato" panose="020F0502020204030203" pitchFamily="34" charset="0"/>
                </a:rPr>
                <a:t>SQL-92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04307" y="3982819"/>
            <a:ext cx="5486400" cy="646331"/>
            <a:chOff x="881742" y="4416048"/>
            <a:chExt cx="7315198" cy="861775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881742" y="4416048"/>
              <a:ext cx="7315198" cy="861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646464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b="1" u="none">
                  <a:solidFill>
                    <a:schemeClr val="tx1">
                      <a:lumMod val="90000"/>
                      <a:lumOff val="10000"/>
                    </a:schemeClr>
                  </a:solidFill>
                  <a:latin typeface="Inconsolata" panose="00000509000000000000" pitchFamily="49" charset="0"/>
                  <a:ea typeface="ＭＳ Ｐゴシック" pitchFamily="-112" charset="-128"/>
                  <a:cs typeface="DejaVu Sans Mono" pitchFamily="49" charset="0"/>
                </a:defRPr>
              </a:lvl1pPr>
              <a:lvl2pPr marL="742950" indent="-28575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2pPr>
              <a:lvl3pPr marL="11430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3pPr>
              <a:lvl4pPr marL="16002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4pPr>
              <a:lvl5pPr marL="20574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9pPr>
            </a:lstStyle>
            <a:p>
              <a:r>
                <a:rPr lang="en-US" sz="2000" dirty="0"/>
                <a:t>SELECT</a:t>
              </a:r>
              <a:r>
                <a:rPr lang="en-US" sz="2000" b="0" dirty="0"/>
                <a:t> name </a:t>
              </a:r>
              <a:r>
                <a:rPr lang="en-US" sz="2000" dirty="0"/>
                <a:t>FROM</a:t>
              </a:r>
              <a:r>
                <a:rPr lang="en-US" sz="2000" b="0" dirty="0"/>
                <a:t> student</a:t>
              </a:r>
              <a:br>
                <a:rPr lang="en-US" sz="2000" b="0" dirty="0"/>
              </a:br>
              <a:r>
                <a:rPr lang="en-US" sz="2000" b="0" dirty="0"/>
                <a:t> </a:t>
              </a:r>
              <a:r>
                <a:rPr lang="en-US" sz="2000" dirty="0"/>
                <a:t>WHERE</a:t>
              </a:r>
              <a:r>
                <a:rPr lang="en-US" sz="2000" b="0" dirty="0"/>
                <a:t> login = </a:t>
              </a:r>
              <a:r>
                <a:rPr lang="en-US" sz="2000" dirty="0">
                  <a:solidFill>
                    <a:srgbClr val="C30037"/>
                  </a:solidFill>
                </a:rPr>
                <a:t>CONCAT</a:t>
              </a:r>
              <a:r>
                <a:rPr lang="en-US" sz="2000" b="0" dirty="0"/>
                <a:t>(</a:t>
              </a:r>
              <a:r>
                <a:rPr lang="en-US" sz="2000" dirty="0"/>
                <a:t>LOWER</a:t>
              </a:r>
              <a:r>
                <a:rPr lang="en-US" sz="2000" b="0" dirty="0"/>
                <a:t>(name), '@</a:t>
              </a:r>
              <a:r>
                <a:rPr lang="en-US" sz="2000" b="0" dirty="0" err="1"/>
                <a:t>cs'</a:t>
              </a:r>
              <a:r>
                <a:rPr lang="en-US" sz="2000" b="0" dirty="0"/>
                <a:t>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35994" y="4416048"/>
              <a:ext cx="960946" cy="328295"/>
            </a:xfrm>
            <a:prstGeom prst="rect">
              <a:avLst/>
            </a:prstGeom>
            <a:noFill/>
          </p:spPr>
          <p:txBody>
            <a:bodyPr wrap="none" lIns="0" tIns="0" bIns="0">
              <a:spAutoFit/>
            </a:bodyPr>
            <a:lstStyle/>
            <a:p>
              <a:pPr>
                <a:defRPr/>
              </a:pPr>
              <a:r>
                <a:rPr lang="en-US" sz="1600" b="1" i="1" dirty="0">
                  <a:solidFill>
                    <a:srgbClr val="C30037"/>
                  </a:solidFill>
                  <a:latin typeface="Lato" panose="020F0502020204030203" pitchFamily="34" charset="0"/>
                </a:rPr>
                <a:t>MySQL</a:t>
              </a:r>
            </a:p>
          </p:txBody>
        </p:sp>
      </p:grp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3DF9D7C9-3CF1-4B13-695C-83901A1B21BD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3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DATE/TIME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to manipulate and modify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DATE</a:t>
            </a:r>
            <a:r>
              <a:rPr lang="en-US" dirty="0"/>
              <a:t>/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TIME</a:t>
            </a:r>
            <a:r>
              <a:rPr lang="en-US" dirty="0"/>
              <a:t> attributes.</a:t>
            </a:r>
          </a:p>
          <a:p>
            <a:r>
              <a:rPr lang="en-US" dirty="0"/>
              <a:t>Can be used in both output and predicates.</a:t>
            </a:r>
          </a:p>
          <a:p>
            <a:r>
              <a:rPr lang="en-US" dirty="0"/>
              <a:t>Support/syntax varies wildly…</a:t>
            </a:r>
          </a:p>
          <a:p>
            <a:endParaRPr lang="en-US" sz="1200" dirty="0"/>
          </a:p>
          <a:p>
            <a:r>
              <a:rPr lang="en-US" b="1" dirty="0"/>
              <a:t>Demo: Get the # of days since the beginning of the year.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95E26964-CDB4-79FE-D5BB-E545800F6F2C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Redirection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query results in another table:</a:t>
            </a:r>
          </a:p>
          <a:p>
            <a:pPr lvl="1"/>
            <a:r>
              <a:rPr lang="en-US" dirty="0"/>
              <a:t>Table must not already be defined.</a:t>
            </a:r>
          </a:p>
          <a:p>
            <a:pPr lvl="1"/>
            <a:r>
              <a:rPr lang="en-US" dirty="0"/>
              <a:t>Table will have the same # of columns with the same types as the input.</a:t>
            </a:r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C5DBA3-F5AF-A2D2-4C18-934AAA005F15}"/>
              </a:ext>
            </a:extLst>
          </p:cNvPr>
          <p:cNvGrpSpPr/>
          <p:nvPr/>
        </p:nvGrpSpPr>
        <p:grpSpPr>
          <a:xfrm>
            <a:off x="1828800" y="3982819"/>
            <a:ext cx="5486400" cy="646331"/>
            <a:chOff x="1828800" y="4287619"/>
            <a:chExt cx="5486400" cy="646331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1828800" y="4287619"/>
              <a:ext cx="5486400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646464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b="1" u="none">
                  <a:solidFill>
                    <a:schemeClr val="tx1">
                      <a:lumMod val="90000"/>
                      <a:lumOff val="10000"/>
                    </a:schemeClr>
                  </a:solidFill>
                  <a:latin typeface="Inconsolata" panose="00000509000000000000" pitchFamily="49" charset="0"/>
                  <a:ea typeface="ＭＳ Ｐゴシック" pitchFamily="-112" charset="-128"/>
                  <a:cs typeface="DejaVu Sans Mono" pitchFamily="49" charset="0"/>
                </a:defRPr>
              </a:lvl1pPr>
              <a:lvl2pPr marL="742950" indent="-28575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2pPr>
              <a:lvl3pPr marL="11430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3pPr>
              <a:lvl4pPr marL="16002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4pPr>
              <a:lvl5pPr marL="20574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9pPr>
            </a:lstStyle>
            <a:p>
              <a:r>
                <a:rPr lang="en-US" sz="2000" dirty="0"/>
                <a:t>CREATE</a:t>
              </a:r>
              <a:r>
                <a:rPr lang="en-US" sz="2000" b="0" dirty="0"/>
                <a:t> </a:t>
              </a:r>
              <a:r>
                <a:rPr lang="en-US" sz="2000" dirty="0"/>
                <a:t>TABLE</a:t>
              </a:r>
              <a:r>
                <a:rPr lang="en-US" sz="2000" b="0" dirty="0"/>
                <a:t> </a:t>
              </a:r>
              <a:r>
                <a:rPr lang="en-US" sz="2000" b="0" dirty="0" err="1"/>
                <a:t>CourseIds</a:t>
              </a:r>
              <a:r>
                <a:rPr lang="en-US" sz="2000" b="0" dirty="0"/>
                <a:t> (</a:t>
              </a:r>
            </a:p>
            <a:p>
              <a:r>
                <a:rPr lang="en-US" sz="2000" dirty="0"/>
                <a:t>  SELECT</a:t>
              </a:r>
              <a:r>
                <a:rPr lang="en-US" sz="2000" b="0" dirty="0"/>
                <a:t> </a:t>
              </a:r>
              <a:r>
                <a:rPr lang="en-US" sz="2000" dirty="0"/>
                <a:t>DISTINCT</a:t>
              </a:r>
              <a:r>
                <a:rPr lang="en-US" sz="2000" b="0" dirty="0"/>
                <a:t> cid </a:t>
              </a:r>
              <a:r>
                <a:rPr lang="en-US" sz="2000" dirty="0"/>
                <a:t>FROM</a:t>
              </a:r>
              <a:r>
                <a:rPr lang="en-US" sz="2000" b="0" dirty="0"/>
                <a:t> enrolled);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94490" y="4287619"/>
              <a:ext cx="720710" cy="246221"/>
            </a:xfrm>
            <a:prstGeom prst="rect">
              <a:avLst/>
            </a:prstGeom>
            <a:noFill/>
          </p:spPr>
          <p:txBody>
            <a:bodyPr wrap="none" lIns="0" tIns="0" bIns="0">
              <a:spAutoFit/>
            </a:bodyPr>
            <a:lstStyle/>
            <a:p>
              <a:pPr>
                <a:defRPr/>
              </a:pPr>
              <a:r>
                <a:rPr lang="en-US" sz="1600" b="1" i="1" dirty="0">
                  <a:solidFill>
                    <a:srgbClr val="C30037"/>
                  </a:solidFill>
                  <a:latin typeface="Lato" panose="020F0502020204030203" pitchFamily="34" charset="0"/>
                </a:rPr>
                <a:t>MySQL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984FA8-BF60-987E-6205-8245951EE5A6}"/>
              </a:ext>
            </a:extLst>
          </p:cNvPr>
          <p:cNvGrpSpPr/>
          <p:nvPr/>
        </p:nvGrpSpPr>
        <p:grpSpPr>
          <a:xfrm>
            <a:off x="1828800" y="2495550"/>
            <a:ext cx="5486400" cy="646331"/>
            <a:chOff x="1828800" y="2876550"/>
            <a:chExt cx="5486400" cy="646331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1828800" y="2876550"/>
              <a:ext cx="5486400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646464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b="1" u="none">
                  <a:solidFill>
                    <a:schemeClr val="tx1">
                      <a:lumMod val="90000"/>
                      <a:lumOff val="10000"/>
                    </a:schemeClr>
                  </a:solidFill>
                  <a:latin typeface="Inconsolata" panose="00000509000000000000" pitchFamily="49" charset="0"/>
                  <a:ea typeface="ＭＳ Ｐゴシック" pitchFamily="-112" charset="-128"/>
                  <a:cs typeface="DejaVu Sans Mono" pitchFamily="49" charset="0"/>
                </a:defRPr>
              </a:lvl1pPr>
              <a:lvl2pPr marL="742950" indent="-28575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2pPr>
              <a:lvl3pPr marL="11430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3pPr>
              <a:lvl4pPr marL="16002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4pPr>
              <a:lvl5pPr marL="20574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9pPr>
            </a:lstStyle>
            <a:p>
              <a:r>
                <a:rPr lang="en-US" sz="2000" dirty="0"/>
                <a:t>SELECT</a:t>
              </a:r>
              <a:r>
                <a:rPr lang="en-US" sz="2000" b="0" dirty="0"/>
                <a:t> </a:t>
              </a:r>
              <a:r>
                <a:rPr lang="en-US" sz="2000" dirty="0"/>
                <a:t>DISTINCT</a:t>
              </a:r>
              <a:r>
                <a:rPr lang="en-US" sz="2000" b="0" dirty="0"/>
                <a:t> cid </a:t>
              </a:r>
              <a:r>
                <a:rPr lang="en-US" sz="2000" dirty="0">
                  <a:solidFill>
                    <a:srgbClr val="C30037"/>
                  </a:solidFill>
                </a:rPr>
                <a:t>INTO</a:t>
              </a:r>
              <a:r>
                <a:rPr lang="en-US" sz="2000" b="0" dirty="0"/>
                <a:t> </a:t>
              </a:r>
              <a:r>
                <a:rPr lang="en-US" sz="2000" b="0" dirty="0" err="1"/>
                <a:t>CourseIds</a:t>
              </a:r>
              <a:endParaRPr lang="en-US" sz="2000" b="0" dirty="0"/>
            </a:p>
            <a:p>
              <a:r>
                <a:rPr lang="en-US" sz="2000" b="0" dirty="0"/>
                <a:t>  </a:t>
              </a:r>
              <a:r>
                <a:rPr lang="en-US" sz="2000" dirty="0"/>
                <a:t>FROM</a:t>
              </a:r>
              <a:r>
                <a:rPr lang="en-US" sz="2000" b="0" dirty="0"/>
                <a:t> enrolled;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87116" y="2876550"/>
              <a:ext cx="728084" cy="246221"/>
            </a:xfrm>
            <a:prstGeom prst="rect">
              <a:avLst/>
            </a:prstGeom>
            <a:noFill/>
          </p:spPr>
          <p:txBody>
            <a:bodyPr wrap="none" lIns="0" tIns="0" bIns="0">
              <a:spAutoFit/>
            </a:bodyPr>
            <a:lstStyle/>
            <a:p>
              <a:pPr algn="r">
                <a:defRPr/>
              </a:pPr>
              <a:r>
                <a:rPr lang="en-US" sz="1600" b="1" i="1" dirty="0">
                  <a:solidFill>
                    <a:srgbClr val="C30037"/>
                  </a:solidFill>
                  <a:latin typeface="Lato" panose="020F0502020204030203" pitchFamily="34" charset="0"/>
                </a:rPr>
                <a:t>SQL-92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CF974A2-5E2F-0CE1-C543-8CFD740E544B}"/>
              </a:ext>
            </a:extLst>
          </p:cNvPr>
          <p:cNvGrpSpPr/>
          <p:nvPr/>
        </p:nvGrpSpPr>
        <p:grpSpPr>
          <a:xfrm>
            <a:off x="2667000" y="3105150"/>
            <a:ext cx="5486400" cy="923330"/>
            <a:chOff x="1905000" y="3582084"/>
            <a:chExt cx="5486400" cy="923330"/>
          </a:xfrm>
        </p:grpSpPr>
        <p:sp>
          <p:nvSpPr>
            <p:cNvPr id="3" name="Text Box 4">
              <a:extLst>
                <a:ext uri="{FF2B5EF4-FFF2-40B4-BE49-F238E27FC236}">
                  <a16:creationId xmlns:a16="http://schemas.microsoft.com/office/drawing/2014/main" id="{28A48926-64DF-9340-05A5-0033F6E72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582084"/>
              <a:ext cx="548640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646464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b="1" u="none">
                  <a:solidFill>
                    <a:schemeClr val="tx1">
                      <a:lumMod val="90000"/>
                      <a:lumOff val="10000"/>
                    </a:schemeClr>
                  </a:solidFill>
                  <a:latin typeface="Inconsolata" panose="00000509000000000000" pitchFamily="49" charset="0"/>
                  <a:ea typeface="ＭＳ Ｐゴシック" pitchFamily="-112" charset="-128"/>
                  <a:cs typeface="DejaVu Sans Mono" pitchFamily="49" charset="0"/>
                </a:defRPr>
              </a:lvl1pPr>
              <a:lvl2pPr marL="742950" indent="-28575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2pPr>
              <a:lvl3pPr marL="11430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3pPr>
              <a:lvl4pPr marL="16002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4pPr>
              <a:lvl5pPr marL="20574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9pPr>
            </a:lstStyle>
            <a:p>
              <a:r>
                <a:rPr lang="en-US" sz="2000" dirty="0"/>
                <a:t>SELECT</a:t>
              </a:r>
              <a:r>
                <a:rPr lang="en-US" sz="2000" b="0" dirty="0"/>
                <a:t> </a:t>
              </a:r>
              <a:r>
                <a:rPr lang="en-US" sz="2000" dirty="0"/>
                <a:t>DISTINCT</a:t>
              </a:r>
              <a:r>
                <a:rPr lang="en-US" sz="2000" b="0" dirty="0"/>
                <a:t> </a:t>
              </a:r>
              <a:r>
                <a:rPr lang="en-US" sz="2000" b="0" dirty="0" err="1"/>
                <a:t>cid</a:t>
              </a:r>
              <a:br>
                <a:rPr lang="en-US" sz="2000" b="0" dirty="0"/>
              </a:br>
              <a:r>
                <a:rPr lang="en-US" sz="2000" b="0" dirty="0"/>
                <a:t>  </a:t>
              </a:r>
              <a:r>
                <a:rPr lang="en-US" sz="2000" dirty="0">
                  <a:solidFill>
                    <a:srgbClr val="C30037"/>
                  </a:solidFill>
                </a:rPr>
                <a:t>INTO TEMPORARY</a:t>
              </a:r>
              <a:r>
                <a:rPr lang="en-US" sz="2000" b="0" dirty="0"/>
                <a:t> </a:t>
              </a:r>
              <a:r>
                <a:rPr lang="en-US" sz="2000" b="0" dirty="0" err="1"/>
                <a:t>CourseIds</a:t>
              </a:r>
              <a:endParaRPr lang="en-US" sz="2000" b="0" dirty="0"/>
            </a:p>
            <a:p>
              <a:r>
                <a:rPr lang="en-US" sz="2000" b="0" dirty="0"/>
                <a:t>  </a:t>
              </a:r>
              <a:r>
                <a:rPr lang="en-US" sz="2000" dirty="0"/>
                <a:t>FROM</a:t>
              </a:r>
              <a:r>
                <a:rPr lang="en-US" sz="2000" b="0" dirty="0"/>
                <a:t> enrolled;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C4B6EA-DD6F-481A-606C-3C7E9A392085}"/>
                </a:ext>
              </a:extLst>
            </p:cNvPr>
            <p:cNvSpPr txBox="1"/>
            <p:nvPr/>
          </p:nvSpPr>
          <p:spPr>
            <a:xfrm>
              <a:off x="6578485" y="3582084"/>
              <a:ext cx="812915" cy="246221"/>
            </a:xfrm>
            <a:prstGeom prst="rect">
              <a:avLst/>
            </a:prstGeom>
            <a:noFill/>
          </p:spPr>
          <p:txBody>
            <a:bodyPr wrap="none" lIns="0" tIns="0" bIns="0">
              <a:spAutoFit/>
            </a:bodyPr>
            <a:lstStyle/>
            <a:p>
              <a:pPr algn="r">
                <a:defRPr/>
              </a:pPr>
              <a:r>
                <a:rPr lang="en-US" sz="1600" b="1" i="1" dirty="0">
                  <a:solidFill>
                    <a:srgbClr val="C30037"/>
                  </a:solidFill>
                  <a:latin typeface="Lato" panose="020F0502020204030203" pitchFamily="34" charset="0"/>
                </a:rPr>
                <a:t>Postgres</a:t>
              </a:r>
            </a:p>
          </p:txBody>
        </p:sp>
      </p:grpSp>
      <p:sp>
        <p:nvSpPr>
          <p:cNvPr id="8" name="Slide Number Placeholder 3" descr=" 5">
            <a:extLst>
              <a:ext uri="{FF2B5EF4-FFF2-40B4-BE49-F238E27FC236}">
                <a16:creationId xmlns:a16="http://schemas.microsoft.com/office/drawing/2014/main" id="{3AF23AE4-A33B-A81C-3AED-8CC96C212DB4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1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Redirection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tuples from query into another table:</a:t>
            </a:r>
          </a:p>
          <a:p>
            <a:pPr lvl="1"/>
            <a:r>
              <a:rPr lang="en-US" dirty="0"/>
              <a:t>Inner </a:t>
            </a:r>
            <a:r>
              <a:rPr lang="en-US" sz="2400" b="1" dirty="0">
                <a:solidFill>
                  <a:srgbClr val="C30037"/>
                </a:solidFill>
                <a:latin typeface="Inconsolata" panose="00000509000000000000" pitchFamily="49" charset="0"/>
              </a:rPr>
              <a:t>SELECT</a:t>
            </a:r>
            <a:r>
              <a:rPr lang="en-US" dirty="0"/>
              <a:t> must generate the same columns as the target table.</a:t>
            </a:r>
          </a:p>
          <a:p>
            <a:pPr lvl="1"/>
            <a:r>
              <a:rPr lang="en-US" dirty="0"/>
              <a:t>DBMSs have different options/syntax on what to do with integrity violations (e.g., invalid duplicates).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CFDA4C-FA9D-0439-343E-8674D01A62B5}"/>
              </a:ext>
            </a:extLst>
          </p:cNvPr>
          <p:cNvGrpSpPr/>
          <p:nvPr/>
        </p:nvGrpSpPr>
        <p:grpSpPr>
          <a:xfrm>
            <a:off x="1828800" y="3257550"/>
            <a:ext cx="5486400" cy="646331"/>
            <a:chOff x="1828800" y="3581019"/>
            <a:chExt cx="5486400" cy="646331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1828800" y="3581019"/>
              <a:ext cx="5486400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646464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b="1" u="none">
                  <a:solidFill>
                    <a:schemeClr val="tx1">
                      <a:lumMod val="90000"/>
                      <a:lumOff val="10000"/>
                    </a:schemeClr>
                  </a:solidFill>
                  <a:latin typeface="Inconsolata" panose="00000509000000000000" pitchFamily="49" charset="0"/>
                  <a:ea typeface="ＭＳ Ｐゴシック" pitchFamily="-112" charset="-128"/>
                  <a:cs typeface="DejaVu Sans Mono" pitchFamily="49" charset="0"/>
                </a:defRPr>
              </a:lvl1pPr>
              <a:lvl2pPr marL="742950" indent="-28575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2pPr>
              <a:lvl3pPr marL="11430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3pPr>
              <a:lvl4pPr marL="16002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4pPr>
              <a:lvl5pPr marL="20574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9pPr>
            </a:lstStyle>
            <a:p>
              <a:r>
                <a:rPr lang="en-US" sz="2000" dirty="0"/>
                <a:t>INSERT</a:t>
              </a:r>
              <a:r>
                <a:rPr lang="en-US" sz="2000" b="0" dirty="0"/>
                <a:t> </a:t>
              </a:r>
              <a:r>
                <a:rPr lang="en-US" sz="2000" dirty="0"/>
                <a:t>INTO</a:t>
              </a:r>
              <a:r>
                <a:rPr lang="en-US" sz="2000" b="0" dirty="0"/>
                <a:t> </a:t>
              </a:r>
              <a:r>
                <a:rPr lang="en-US" sz="2000" b="0" dirty="0" err="1"/>
                <a:t>CourseIds</a:t>
              </a:r>
              <a:endParaRPr lang="en-US" sz="2000" b="0" dirty="0"/>
            </a:p>
            <a:p>
              <a:r>
                <a:rPr lang="en-US" sz="2000" b="0" dirty="0"/>
                <a:t>(</a:t>
              </a:r>
              <a:r>
                <a:rPr lang="en-US" sz="2000" dirty="0"/>
                <a:t>SELECT</a:t>
              </a:r>
              <a:r>
                <a:rPr lang="en-US" sz="2000" b="0" dirty="0"/>
                <a:t> </a:t>
              </a:r>
              <a:r>
                <a:rPr lang="en-US" sz="2000" dirty="0"/>
                <a:t>DISTINCT</a:t>
              </a:r>
              <a:r>
                <a:rPr lang="en-US" sz="2000" b="0" dirty="0"/>
                <a:t> cid </a:t>
              </a:r>
              <a:r>
                <a:rPr lang="en-US" sz="2000" dirty="0"/>
                <a:t>FROM</a:t>
              </a:r>
              <a:r>
                <a:rPr lang="en-US" sz="2000" b="0" dirty="0"/>
                <a:t> enrolled);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87116" y="3581019"/>
              <a:ext cx="728084" cy="246221"/>
            </a:xfrm>
            <a:prstGeom prst="rect">
              <a:avLst/>
            </a:prstGeom>
            <a:noFill/>
          </p:spPr>
          <p:txBody>
            <a:bodyPr wrap="none" lIns="0" tIns="0" bIns="0">
              <a:spAutoFit/>
            </a:bodyPr>
            <a:lstStyle>
              <a:defPPr>
                <a:defRPr lang="en-US"/>
              </a:defPPr>
              <a:lvl1pPr>
                <a:defRPr sz="1600" b="1" i="1">
                  <a:solidFill>
                    <a:srgbClr val="F76D6D"/>
                  </a:solidFill>
                  <a:latin typeface="Proxima Nova Rg" panose="02000506030000020004" pitchFamily="50" charset="0"/>
                </a:defRPr>
              </a:lvl1pPr>
            </a:lstStyle>
            <a:p>
              <a:pPr algn="r"/>
              <a:r>
                <a:rPr lang="en-US" dirty="0">
                  <a:solidFill>
                    <a:srgbClr val="C30037"/>
                  </a:solidFill>
                  <a:latin typeface="Lato" panose="020F0502020204030203" pitchFamily="34" charset="0"/>
                </a:rPr>
                <a:t>SQL-92</a:t>
              </a:r>
            </a:p>
          </p:txBody>
        </p:sp>
      </p:grp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841E3113-B36F-59D8-F179-01E14578F70F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Control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ORDER BY &lt;column*&gt; [ASC|DESC]</a:t>
            </a:r>
          </a:p>
          <a:p>
            <a:pPr lvl="1"/>
            <a:r>
              <a:rPr lang="en-US" dirty="0"/>
              <a:t>Order the output tuples by the values in one or more of their columns.</a:t>
            </a:r>
          </a:p>
        </p:txBody>
      </p:sp>
      <p:sp>
        <p:nvSpPr>
          <p:cNvPr id="4" name="SQL1"/>
          <p:cNvSpPr txBox="1">
            <a:spLocks noChangeArrowheads="1"/>
          </p:cNvSpPr>
          <p:nvPr/>
        </p:nvSpPr>
        <p:spPr bwMode="auto">
          <a:xfrm>
            <a:off x="1828800" y="2357585"/>
            <a:ext cx="5486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, grade </a:t>
            </a:r>
            <a:r>
              <a:rPr lang="en-US" sz="2000" dirty="0"/>
              <a:t>FROM</a:t>
            </a:r>
            <a:r>
              <a:rPr lang="en-US" sz="2000" b="0" dirty="0"/>
              <a:t> enrolled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cid = '15-721'</a:t>
            </a:r>
          </a:p>
          <a:p>
            <a:r>
              <a:rPr lang="en-US" sz="2000" b="0" dirty="0">
                <a:solidFill>
                  <a:srgbClr val="EF3E42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ORDER</a:t>
            </a:r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BY</a:t>
            </a:r>
            <a:r>
              <a:rPr lang="en-US" sz="2000" b="0" dirty="0">
                <a:solidFill>
                  <a:srgbClr val="C30037"/>
                </a:solidFill>
              </a:rPr>
              <a:t> grade</a:t>
            </a:r>
          </a:p>
        </p:txBody>
      </p:sp>
      <p:sp>
        <p:nvSpPr>
          <p:cNvPr id="5" name="SQL3"/>
          <p:cNvSpPr txBox="1">
            <a:spLocks noChangeArrowheads="1"/>
          </p:cNvSpPr>
          <p:nvPr/>
        </p:nvSpPr>
        <p:spPr bwMode="auto">
          <a:xfrm>
            <a:off x="1828800" y="3805385"/>
            <a:ext cx="5486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 FROM enrolled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cid = '15-721'</a:t>
            </a:r>
          </a:p>
          <a:p>
            <a:r>
              <a:rPr lang="en-US" sz="2000" b="0" dirty="0">
                <a:solidFill>
                  <a:srgbClr val="EF3E42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ORDER</a:t>
            </a:r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BY</a:t>
            </a:r>
            <a:r>
              <a:rPr lang="en-US" sz="2000" b="0" dirty="0">
                <a:solidFill>
                  <a:srgbClr val="C30037"/>
                </a:solidFill>
              </a:rPr>
              <a:t> grade </a:t>
            </a:r>
            <a:r>
              <a:rPr lang="en-US" sz="2000" dirty="0">
                <a:solidFill>
                  <a:srgbClr val="C30037"/>
                </a:solidFill>
              </a:rPr>
              <a:t>DESC</a:t>
            </a:r>
            <a:r>
              <a:rPr lang="en-US" sz="2000" b="0" dirty="0">
                <a:solidFill>
                  <a:srgbClr val="C30037"/>
                </a:solidFill>
              </a:rPr>
              <a:t>, </a:t>
            </a:r>
            <a:r>
              <a:rPr lang="en-US" sz="2000" b="0" dirty="0" err="1">
                <a:solidFill>
                  <a:srgbClr val="C30037"/>
                </a:solidFill>
              </a:rPr>
              <a:t>sid</a:t>
            </a:r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ASC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47424"/>
              </p:ext>
            </p:extLst>
          </p:nvPr>
        </p:nvGraphicFramePr>
        <p:xfrm>
          <a:off x="6505575" y="2266950"/>
          <a:ext cx="1210866" cy="1104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2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16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Inconsolata" panose="00000509000000000000" pitchFamily="49" charset="0"/>
                        </a:rPr>
                        <a:t>sid</a:t>
                      </a:r>
                      <a:endParaRPr lang="en-US" sz="1200" dirty="0">
                        <a:latin typeface="Inconsolata" panose="00000509000000000000" pitchFamily="49" charset="0"/>
                      </a:endParaRPr>
                    </a:p>
                  </a:txBody>
                  <a:tcPr marL="68567" marR="68567" marT="34140" marB="34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nconsolata" panose="00000509000000000000" pitchFamily="49" charset="0"/>
                        </a:rPr>
                        <a:t>grade</a:t>
                      </a:r>
                    </a:p>
                  </a:txBody>
                  <a:tcPr marL="68567" marR="68567" marT="34140" marB="34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53123</a:t>
                      </a:r>
                      <a:endParaRPr lang="en-US" sz="15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A</a:t>
                      </a:r>
                      <a:endParaRPr lang="en-US" sz="15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53334</a:t>
                      </a:r>
                      <a:endParaRPr lang="en-US" sz="15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A</a:t>
                      </a:r>
                      <a:endParaRPr lang="en-US" sz="15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Inconsolata" panose="00000509000000000000" pitchFamily="49" charset="0"/>
                        </a:rPr>
                        <a:t>53650</a:t>
                      </a:r>
                      <a:endParaRPr lang="en-US" sz="150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B</a:t>
                      </a:r>
                      <a:endParaRPr lang="en-US" sz="15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Inconsolata" panose="00000509000000000000" pitchFamily="49" charset="0"/>
                        </a:rPr>
                        <a:t>53666</a:t>
                      </a:r>
                      <a:endParaRPr lang="en-US" sz="150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D</a:t>
                      </a:r>
                      <a:endParaRPr lang="en-US" sz="15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88616"/>
              </p:ext>
            </p:extLst>
          </p:nvPr>
        </p:nvGraphicFramePr>
        <p:xfrm>
          <a:off x="6505575" y="3714750"/>
          <a:ext cx="609600" cy="1104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6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Inconsolata" panose="00000509000000000000" pitchFamily="49" charset="0"/>
                        </a:rPr>
                        <a:t>sid</a:t>
                      </a:r>
                      <a:endParaRPr lang="en-US" sz="1200" dirty="0">
                        <a:latin typeface="Inconsolata" panose="00000509000000000000" pitchFamily="49" charset="0"/>
                      </a:endParaRPr>
                    </a:p>
                  </a:txBody>
                  <a:tcPr marL="68580" marR="68580" marT="34140" marB="341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53666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53650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53123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53334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QL2">
            <a:extLst>
              <a:ext uri="{FF2B5EF4-FFF2-40B4-BE49-F238E27FC236}">
                <a16:creationId xmlns:a16="http://schemas.microsoft.com/office/drawing/2014/main" id="{822C1A33-AF7E-46D1-9C75-A8C28E624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47950"/>
            <a:ext cx="5486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, grade </a:t>
            </a:r>
            <a:r>
              <a:rPr lang="en-US" sz="2000" dirty="0"/>
              <a:t>FROM</a:t>
            </a:r>
            <a:r>
              <a:rPr lang="en-US" sz="2000" b="0" dirty="0"/>
              <a:t> enrolled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cid = '15-721'</a:t>
            </a:r>
          </a:p>
          <a:p>
            <a:r>
              <a:rPr lang="en-US" sz="2000" b="0" dirty="0">
                <a:solidFill>
                  <a:srgbClr val="EF3E42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ORDER</a:t>
            </a:r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BY</a:t>
            </a:r>
            <a:r>
              <a:rPr lang="en-US" sz="2000" b="0" dirty="0">
                <a:solidFill>
                  <a:srgbClr val="C30037"/>
                </a:solidFill>
              </a:rPr>
              <a:t> 2</a:t>
            </a:r>
          </a:p>
        </p:txBody>
      </p:sp>
      <p:sp>
        <p:nvSpPr>
          <p:cNvPr id="11" name="SQL3" hidden="1">
            <a:extLst>
              <a:ext uri="{FF2B5EF4-FFF2-40B4-BE49-F238E27FC236}">
                <a16:creationId xmlns:a16="http://schemas.microsoft.com/office/drawing/2014/main" id="{D4E4A1A0-C5B4-4D3A-9DAC-6C12DEB0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072385"/>
            <a:ext cx="5486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 FROM enrolled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cid = '15-721'</a:t>
            </a:r>
          </a:p>
          <a:p>
            <a:r>
              <a:rPr lang="en-US" sz="2000" b="0" dirty="0">
                <a:solidFill>
                  <a:srgbClr val="EF3E42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ORDER</a:t>
            </a:r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BY</a:t>
            </a:r>
            <a:r>
              <a:rPr lang="en-US" sz="2000" b="0" dirty="0">
                <a:solidFill>
                  <a:srgbClr val="C30037"/>
                </a:solidFill>
              </a:rPr>
              <a:t> grade </a:t>
            </a:r>
            <a:r>
              <a:rPr lang="en-US" sz="2000" dirty="0">
                <a:solidFill>
                  <a:srgbClr val="C30037"/>
                </a:solidFill>
              </a:rPr>
              <a:t>DESC</a:t>
            </a:r>
            <a:r>
              <a:rPr lang="en-US" sz="2000" b="0" dirty="0">
                <a:solidFill>
                  <a:srgbClr val="C30037"/>
                </a:solidFill>
              </a:rPr>
              <a:t>, 1 </a:t>
            </a:r>
            <a:r>
              <a:rPr lang="en-US" sz="2000" dirty="0">
                <a:solidFill>
                  <a:srgbClr val="C30037"/>
                </a:solidFill>
              </a:rPr>
              <a:t>ASC</a:t>
            </a:r>
          </a:p>
        </p:txBody>
      </p:sp>
      <p:sp>
        <p:nvSpPr>
          <p:cNvPr id="8" name="Slide Number Placeholder 3" descr=" 5">
            <a:extLst>
              <a:ext uri="{FF2B5EF4-FFF2-40B4-BE49-F238E27FC236}">
                <a16:creationId xmlns:a16="http://schemas.microsoft.com/office/drawing/2014/main" id="{BA7D3F44-6D6B-5AC1-BD0F-AD7A55251F27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8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Control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FETCH {FIRST|NEXT} &lt;count&gt; ROWS </a:t>
            </a:r>
            <a:b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</a:b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OFFSET &lt;count&gt; ROWS</a:t>
            </a:r>
          </a:p>
          <a:p>
            <a:pPr lvl="1"/>
            <a:r>
              <a:rPr lang="en-US" dirty="0"/>
              <a:t>Limit the # of tuples returned in output.</a:t>
            </a:r>
          </a:p>
          <a:p>
            <a:pPr lvl="1"/>
            <a:r>
              <a:rPr lang="en-US" dirty="0"/>
              <a:t>Can set an offset to return a “range”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8800" y="2495550"/>
            <a:ext cx="5486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, name </a:t>
            </a:r>
            <a:r>
              <a:rPr lang="en-US" sz="2000" dirty="0"/>
              <a:t>FROM</a:t>
            </a:r>
            <a:r>
              <a:rPr lang="en-US" sz="2000" b="0" dirty="0"/>
              <a:t> student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login </a:t>
            </a:r>
            <a:r>
              <a:rPr lang="en-US" sz="2000" dirty="0"/>
              <a:t>LIKE</a:t>
            </a:r>
            <a:r>
              <a:rPr lang="en-US" sz="2000" b="0" dirty="0"/>
              <a:t> '%@</a:t>
            </a:r>
            <a:r>
              <a:rPr lang="en-US" sz="2000" b="0" dirty="0" err="1"/>
              <a:t>cs'</a:t>
            </a:r>
            <a:endParaRPr lang="en-US" sz="2000" b="0" dirty="0"/>
          </a:p>
          <a:p>
            <a:r>
              <a:rPr lang="en-US" sz="2000" dirty="0">
                <a:solidFill>
                  <a:srgbClr val="C30037"/>
                </a:solidFill>
              </a:rPr>
              <a:t>FETCH FIRST</a:t>
            </a:r>
            <a:r>
              <a:rPr lang="en-US" sz="2000" b="0" dirty="0">
                <a:solidFill>
                  <a:srgbClr val="C30037"/>
                </a:solidFill>
              </a:rPr>
              <a:t> 10 </a:t>
            </a:r>
            <a:r>
              <a:rPr lang="en-US" sz="2000" dirty="0">
                <a:solidFill>
                  <a:srgbClr val="C30037"/>
                </a:solidFill>
              </a:rPr>
              <a:t>ROWS ONLY;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28800" y="3532822"/>
            <a:ext cx="54864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, name </a:t>
            </a:r>
            <a:r>
              <a:rPr lang="en-US" sz="2000" dirty="0"/>
              <a:t>FROM</a:t>
            </a:r>
            <a:r>
              <a:rPr lang="en-US" sz="2000" b="0" dirty="0"/>
              <a:t> student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login </a:t>
            </a:r>
            <a:r>
              <a:rPr lang="en-US" sz="2000" dirty="0"/>
              <a:t>LIKE</a:t>
            </a:r>
            <a:r>
              <a:rPr lang="en-US" sz="2000" b="0" dirty="0"/>
              <a:t> '%@</a:t>
            </a:r>
            <a:r>
              <a:rPr lang="en-US" sz="2000" b="0" dirty="0" err="1"/>
              <a:t>cs'</a:t>
            </a:r>
            <a:endParaRPr lang="en-US" sz="2000" b="0" dirty="0"/>
          </a:p>
          <a:p>
            <a:r>
              <a:rPr lang="en-US" sz="2000" b="0" dirty="0"/>
              <a:t> </a:t>
            </a:r>
            <a:r>
              <a:rPr lang="en-US" sz="2000" dirty="0"/>
              <a:t>ORDER</a:t>
            </a:r>
            <a:r>
              <a:rPr lang="en-US" sz="2000" b="0" dirty="0"/>
              <a:t> </a:t>
            </a:r>
            <a:r>
              <a:rPr lang="en-US" sz="2000" dirty="0"/>
              <a:t>BY</a:t>
            </a:r>
            <a:r>
              <a:rPr lang="en-US" sz="2000" b="0" dirty="0"/>
              <a:t> </a:t>
            </a:r>
            <a:r>
              <a:rPr lang="en-US" sz="2000" b="0" dirty="0" err="1"/>
              <a:t>gpa</a:t>
            </a:r>
            <a:endParaRPr lang="en-US" sz="2000" b="0" dirty="0"/>
          </a:p>
          <a:p>
            <a:r>
              <a:rPr lang="en-US" sz="2000" dirty="0">
                <a:solidFill>
                  <a:srgbClr val="C30037"/>
                </a:solidFill>
              </a:rPr>
              <a:t>OFFSET </a:t>
            </a:r>
            <a:r>
              <a:rPr lang="en-US" sz="2000" b="0" dirty="0">
                <a:solidFill>
                  <a:srgbClr val="C30037"/>
                </a:solidFill>
              </a:rPr>
              <a:t>10</a:t>
            </a:r>
            <a:r>
              <a:rPr lang="en-US" sz="2000" dirty="0">
                <a:solidFill>
                  <a:srgbClr val="C30037"/>
                </a:solidFill>
              </a:rPr>
              <a:t> ROWS</a:t>
            </a:r>
          </a:p>
          <a:p>
            <a:r>
              <a:rPr lang="en-US" sz="2000" dirty="0">
                <a:solidFill>
                  <a:srgbClr val="C30037"/>
                </a:solidFill>
              </a:rPr>
              <a:t>FETCH FIRST </a:t>
            </a:r>
            <a:r>
              <a:rPr lang="en-US" sz="2000" b="0" dirty="0">
                <a:solidFill>
                  <a:srgbClr val="C30037"/>
                </a:solidFill>
              </a:rPr>
              <a:t>10</a:t>
            </a:r>
            <a:r>
              <a:rPr lang="en-US" sz="2000" dirty="0">
                <a:solidFill>
                  <a:srgbClr val="C30037"/>
                </a:solidFill>
              </a:rPr>
              <a:t> ROWS WITH TIES;</a:t>
            </a:r>
            <a:endParaRPr lang="en-US" sz="2000" b="0" dirty="0">
              <a:solidFill>
                <a:srgbClr val="C30037"/>
              </a:solidFill>
            </a:endParaRPr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F72E290C-FD5C-775F-DA60-1EBDB91E25B8}"/>
              </a:ext>
            </a:extLst>
          </p:cNvPr>
          <p:cNvGrpSpPr/>
          <p:nvPr/>
        </p:nvGrpSpPr>
        <p:grpSpPr>
          <a:xfrm>
            <a:off x="3276600" y="3269730"/>
            <a:ext cx="5486400" cy="646331"/>
            <a:chOff x="3810000" y="1724620"/>
            <a:chExt cx="5486400" cy="646331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1A9B3E91-279D-11D4-146D-6A762D89F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1724620"/>
              <a:ext cx="5486400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646464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b="1" u="none">
                  <a:solidFill>
                    <a:schemeClr val="tx1">
                      <a:lumMod val="90000"/>
                      <a:lumOff val="10000"/>
                    </a:schemeClr>
                  </a:solidFill>
                  <a:latin typeface="Inconsolata" panose="00000509000000000000" pitchFamily="49" charset="0"/>
                  <a:ea typeface="ＭＳ Ｐゴシック" pitchFamily="-112" charset="-128"/>
                  <a:cs typeface="DejaVu Sans Mono" pitchFamily="49" charset="0"/>
                </a:defRPr>
              </a:lvl1pPr>
              <a:lvl2pPr marL="742950" indent="-28575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2pPr>
              <a:lvl3pPr marL="11430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3pPr>
              <a:lvl4pPr marL="16002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4pPr>
              <a:lvl5pPr marL="20574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9pPr>
            </a:lstStyle>
            <a:p>
              <a:r>
                <a:rPr lang="en-US" sz="2000" dirty="0"/>
                <a:t>SELECT</a:t>
              </a:r>
              <a:r>
                <a:rPr lang="en-US" sz="2000" b="0" dirty="0"/>
                <a:t> </a:t>
              </a:r>
              <a:r>
                <a:rPr lang="en-US" sz="2000" dirty="0">
                  <a:solidFill>
                    <a:srgbClr val="C30037"/>
                  </a:solidFill>
                </a:rPr>
                <a:t>TOP 10</a:t>
              </a:r>
              <a:r>
                <a:rPr lang="en-US" sz="2000" b="0" dirty="0"/>
                <a:t> </a:t>
              </a:r>
              <a:r>
                <a:rPr lang="en-US" sz="2000" b="0" dirty="0" err="1"/>
                <a:t>sid</a:t>
              </a:r>
              <a:r>
                <a:rPr lang="en-US" sz="2000" b="0" dirty="0"/>
                <a:t>, name </a:t>
              </a:r>
              <a:r>
                <a:rPr lang="en-US" sz="2000" dirty="0"/>
                <a:t>FROM</a:t>
              </a:r>
              <a:r>
                <a:rPr lang="en-US" sz="2000" b="0" dirty="0"/>
                <a:t> student</a:t>
              </a:r>
            </a:p>
            <a:p>
              <a:r>
                <a:rPr lang="en-US" sz="2000" b="0" dirty="0"/>
                <a:t> </a:t>
              </a:r>
              <a:r>
                <a:rPr lang="en-US" sz="2000" dirty="0"/>
                <a:t>WHERE</a:t>
              </a:r>
              <a:r>
                <a:rPr lang="en-US" sz="2000" b="0" dirty="0"/>
                <a:t> login </a:t>
              </a:r>
              <a:r>
                <a:rPr lang="en-US" sz="2000" dirty="0"/>
                <a:t>LIKE</a:t>
              </a:r>
              <a:r>
                <a:rPr lang="en-US" sz="2000" b="0" dirty="0"/>
                <a:t> '%@</a:t>
              </a:r>
              <a:r>
                <a:rPr lang="en-US" sz="2000" b="0" dirty="0" err="1"/>
                <a:t>cs'</a:t>
              </a:r>
              <a:endParaRPr lang="en-US" sz="2000" b="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FBBAC8-A14E-7CA5-89D8-80AFBE22D40F}"/>
                </a:ext>
              </a:extLst>
            </p:cNvPr>
            <p:cNvSpPr txBox="1"/>
            <p:nvPr/>
          </p:nvSpPr>
          <p:spPr>
            <a:xfrm>
              <a:off x="8572484" y="1724620"/>
              <a:ext cx="723916" cy="246221"/>
            </a:xfrm>
            <a:prstGeom prst="rect">
              <a:avLst/>
            </a:prstGeom>
            <a:noFill/>
          </p:spPr>
          <p:txBody>
            <a:bodyPr wrap="none" lIns="0" tIns="0" bIns="0">
              <a:spAutoFit/>
            </a:bodyPr>
            <a:lstStyle>
              <a:defPPr>
                <a:defRPr lang="en-US"/>
              </a:defPPr>
              <a:lvl1pPr>
                <a:defRPr sz="1600" b="1" i="1">
                  <a:solidFill>
                    <a:srgbClr val="F76D6D"/>
                  </a:solidFill>
                  <a:latin typeface="Proxima Nova Rg" panose="02000506030000020004" pitchFamily="50" charset="0"/>
                </a:defRPr>
              </a:lvl1pPr>
            </a:lstStyle>
            <a:p>
              <a:pPr algn="r"/>
              <a:r>
                <a:rPr lang="en-US" dirty="0">
                  <a:solidFill>
                    <a:srgbClr val="C30037"/>
                  </a:solidFill>
                  <a:latin typeface="Lato" panose="020F0502020204030203" pitchFamily="34" charset="0"/>
                </a:rPr>
                <a:t>MSSQL</a:t>
              </a:r>
            </a:p>
          </p:txBody>
        </p:sp>
      </p:grp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7B912397-0873-F1F9-F5F0-CE6986D8B0B3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2" name="Highlight Box" descr=" 5">
            <a:extLst>
              <a:ext uri="{FF2B5EF4-FFF2-40B4-BE49-F238E27FC236}">
                <a16:creationId xmlns:a16="http://schemas.microsoft.com/office/drawing/2014/main" id="{D465B388-0D03-E375-C8D3-C20A65145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488" y="4653320"/>
            <a:ext cx="1371600" cy="310896"/>
          </a:xfrm>
          <a:prstGeom prst="roundRect">
            <a:avLst>
              <a:gd name="adj" fmla="val 2271"/>
            </a:avLst>
          </a:prstGeom>
          <a:noFill/>
          <a:ln w="38100" algn="ctr">
            <a:solidFill>
              <a:srgbClr val="C30037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7469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a calculation across a set of tuples that are related to the current tuple, without collapsing them into a single output tuple, to support running totals, ranks, and moving averages. </a:t>
            </a:r>
          </a:p>
          <a:p>
            <a:pPr lvl="1"/>
            <a:r>
              <a:rPr lang="en-US" dirty="0"/>
              <a:t>Like an aggregation but tuples are not grouped into a single output tuples.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240280" y="3589214"/>
            <a:ext cx="466344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 </a:t>
            </a:r>
            <a:r>
              <a:rPr lang="en-US" sz="2000" i="1" dirty="0">
                <a:solidFill>
                  <a:srgbClr val="C30037"/>
                </a:solidFill>
              </a:rPr>
              <a:t>FUNC-NAME</a:t>
            </a:r>
            <a:r>
              <a:rPr lang="en-US" sz="2000" dirty="0">
                <a:solidFill>
                  <a:srgbClr val="C30037"/>
                </a:solidFill>
              </a:rPr>
              <a:t>(...) OVER (...)</a:t>
            </a:r>
            <a:br>
              <a:rPr lang="en-US" sz="2000" dirty="0"/>
            </a:br>
            <a:r>
              <a:rPr lang="en-US" sz="2000" dirty="0"/>
              <a:t>  FROM </a:t>
            </a:r>
            <a:r>
              <a:rPr lang="en-US" sz="2000" b="0" dirty="0" err="1"/>
              <a:t>tableName</a:t>
            </a:r>
            <a:endParaRPr lang="en-US" sz="2000" b="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155272" y="4394597"/>
            <a:ext cx="2576090" cy="56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0" rIns="18288" bIns="0">
            <a:spAutoFit/>
          </a:bodyPr>
          <a:lstStyle>
            <a:defPPr>
              <a:defRPr lang="en-US"/>
            </a:defPPr>
            <a:lvl2pPr marL="0" lvl="1">
              <a:defRPr sz="2000" b="1" i="1">
                <a:solidFill>
                  <a:srgbClr val="F76D6D"/>
                </a:solidFill>
                <a:latin typeface="Proxima Nova Rg" panose="02000506030000020004" pitchFamily="50" charset="0"/>
              </a:defRPr>
            </a:lvl2pPr>
          </a:lstStyle>
          <a:p>
            <a:pPr lvl="1">
              <a:lnSpc>
                <a:spcPct val="90000"/>
              </a:lnSpc>
              <a:defRPr/>
            </a:pPr>
            <a:r>
              <a:rPr lang="en-US" dirty="0">
                <a:solidFill>
                  <a:srgbClr val="C30037"/>
                </a:solidFill>
                <a:latin typeface="Overpass" pitchFamily="2" charset="0"/>
              </a:rPr>
              <a:t>Aggregation Functions</a:t>
            </a:r>
            <a:br>
              <a:rPr lang="en-US" dirty="0">
                <a:solidFill>
                  <a:srgbClr val="C30037"/>
                </a:solidFill>
                <a:latin typeface="Overpass" pitchFamily="2" charset="0"/>
              </a:rPr>
            </a:br>
            <a:r>
              <a:rPr lang="en-US" dirty="0">
                <a:solidFill>
                  <a:srgbClr val="C30037"/>
                </a:solidFill>
                <a:latin typeface="Overpass" pitchFamily="2" charset="0"/>
              </a:rPr>
              <a:t>Special Functions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 flipV="1">
            <a:off x="4060369" y="3902176"/>
            <a:ext cx="163287" cy="533401"/>
          </a:xfrm>
          <a:prstGeom prst="line">
            <a:avLst/>
          </a:prstGeom>
          <a:noFill/>
          <a:ln w="60325">
            <a:solidFill>
              <a:schemeClr val="accent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268650" y="2952750"/>
            <a:ext cx="2532809" cy="56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0" rIns="18288" bIns="0">
            <a:spAutoFit/>
          </a:bodyPr>
          <a:lstStyle>
            <a:defPPr>
              <a:defRPr lang="en-US"/>
            </a:defPPr>
            <a:lvl2pPr marL="0" lvl="1">
              <a:lnSpc>
                <a:spcPct val="90000"/>
              </a:lnSpc>
              <a:defRPr sz="2000" b="1" i="1">
                <a:solidFill>
                  <a:srgbClr val="EF3E42"/>
                </a:solidFill>
                <a:latin typeface="Proxima Nova Rg" panose="02000506030000020004" pitchFamily="50" charset="0"/>
              </a:defRPr>
            </a:lvl2pPr>
          </a:lstStyle>
          <a:p>
            <a:pPr lvl="1"/>
            <a:r>
              <a:rPr lang="en-US" dirty="0">
                <a:solidFill>
                  <a:srgbClr val="C30037"/>
                </a:solidFill>
                <a:latin typeface="Overpass" pitchFamily="2" charset="0"/>
              </a:rPr>
              <a:t>How to “slice” up data</a:t>
            </a:r>
          </a:p>
          <a:p>
            <a:pPr lvl="1"/>
            <a:r>
              <a:rPr lang="en-US" dirty="0">
                <a:solidFill>
                  <a:srgbClr val="C30037"/>
                </a:solidFill>
                <a:latin typeface="Overpass" pitchFamily="2" charset="0"/>
              </a:rPr>
              <a:t>Can also sort tuples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H="1">
            <a:off x="5889170" y="3181350"/>
            <a:ext cx="379480" cy="459571"/>
          </a:xfrm>
          <a:prstGeom prst="line">
            <a:avLst/>
          </a:prstGeom>
          <a:noFill/>
          <a:ln w="60325">
            <a:solidFill>
              <a:schemeClr val="accent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CB67BB54-F532-8E9B-CA08-92D73CFF3358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9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functions:</a:t>
            </a:r>
          </a:p>
          <a:p>
            <a:pPr lvl="1"/>
            <a:r>
              <a:rPr lang="en-US" dirty="0"/>
              <a:t>Anything that we discussed earlier</a:t>
            </a:r>
          </a:p>
          <a:p>
            <a:r>
              <a:rPr lang="en-US" dirty="0"/>
              <a:t>Special window functions:</a:t>
            </a:r>
          </a:p>
          <a:p>
            <a:pPr lvl="1"/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ROW_NUMBER()</a:t>
            </a:r>
            <a:r>
              <a:rPr lang="en-US" dirty="0"/>
              <a:t>→ # of the current row</a:t>
            </a:r>
          </a:p>
          <a:p>
            <a:pPr lvl="1"/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RANK()</a:t>
            </a:r>
            <a:r>
              <a:rPr lang="en-US" dirty="0"/>
              <a:t>→ Order position of the current row.</a:t>
            </a:r>
          </a:p>
          <a:p>
            <a:pPr lvl="1"/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28800" y="3502536"/>
            <a:ext cx="5486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 </a:t>
            </a:r>
            <a:r>
              <a:rPr lang="en-US" sz="2000" b="0" dirty="0"/>
              <a:t>*,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30037"/>
                </a:solidFill>
              </a:rPr>
              <a:t>ROW_NUMBER() OVER () </a:t>
            </a:r>
            <a:r>
              <a:rPr lang="en-US" sz="2000" dirty="0"/>
              <a:t>AS </a:t>
            </a:r>
            <a:r>
              <a:rPr lang="en-US" sz="2000" b="0" dirty="0" err="1"/>
              <a:t>row_num</a:t>
            </a:r>
            <a:br>
              <a:rPr lang="en-US" sz="2000" dirty="0"/>
            </a:br>
            <a:r>
              <a:rPr lang="en-US" sz="2000" dirty="0"/>
              <a:t>  FROM </a:t>
            </a:r>
            <a:r>
              <a:rPr lang="en-US" sz="2000" b="0" dirty="0"/>
              <a:t>enrolled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EB4BFC-2403-4577-AD4E-6FC61C9C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22824"/>
              </p:ext>
            </p:extLst>
          </p:nvPr>
        </p:nvGraphicFramePr>
        <p:xfrm>
          <a:off x="5410200" y="1428750"/>
          <a:ext cx="3459229" cy="1499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66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82">
                  <a:extLst>
                    <a:ext uri="{9D8B030D-6E8A-4147-A177-3AD203B41FA5}">
                      <a16:colId xmlns:a16="http://schemas.microsoft.com/office/drawing/2014/main" val="3789622283"/>
                    </a:ext>
                  </a:extLst>
                </a:gridCol>
                <a:gridCol w="643761">
                  <a:extLst>
                    <a:ext uri="{9D8B030D-6E8A-4147-A177-3AD203B41FA5}">
                      <a16:colId xmlns:a16="http://schemas.microsoft.com/office/drawing/2014/main" val="3895137466"/>
                    </a:ext>
                  </a:extLst>
                </a:gridCol>
                <a:gridCol w="859963">
                  <a:extLst>
                    <a:ext uri="{9D8B030D-6E8A-4147-A177-3AD203B41FA5}">
                      <a16:colId xmlns:a16="http://schemas.microsoft.com/office/drawing/2014/main" val="66984518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Inconsolata" panose="00000509000000000000" pitchFamily="49" charset="0"/>
                        </a:rPr>
                        <a:t>sid</a:t>
                      </a:r>
                      <a:endParaRPr lang="en-US" sz="16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Inconsolata" panose="00000509000000000000" pitchFamily="49" charset="0"/>
                        </a:rPr>
                        <a:t>cid</a:t>
                      </a:r>
                      <a:endParaRPr lang="en-US" sz="16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nconsolata" panose="00000509000000000000" pitchFamily="49" charset="0"/>
                        </a:rPr>
                        <a:t>grade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Inconsolata" panose="00000509000000000000" pitchFamily="49" charset="0"/>
                        </a:rPr>
                        <a:t>row_num</a:t>
                      </a:r>
                      <a:endParaRPr lang="en-US" sz="16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53666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15-445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C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53688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15-721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53688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15-826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5303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53655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15-445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2045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53666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15-721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98403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CBF2F8C-3C8D-406B-BAEF-EAB03AC73DE0}"/>
              </a:ext>
            </a:extLst>
          </p:cNvPr>
          <p:cNvSpPr/>
          <p:nvPr/>
        </p:nvSpPr>
        <p:spPr>
          <a:xfrm>
            <a:off x="8001583" y="1428750"/>
            <a:ext cx="867846" cy="1499616"/>
          </a:xfrm>
          <a:prstGeom prst="rect">
            <a:avLst/>
          </a:prstGeom>
          <a:solidFill>
            <a:srgbClr val="C30037">
              <a:alpha val="20000"/>
            </a:srgbClr>
          </a:solidFill>
          <a:ln w="28575">
            <a:solidFill>
              <a:srgbClr val="C30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57A2C2FB-5D77-48C0-9CF0-9D6C141557D0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OVER</a:t>
            </a:r>
            <a:r>
              <a:rPr lang="en-US" dirty="0"/>
              <a:t> keyword specifies how to group together tuples when computing the window function.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PARTITION BY</a:t>
            </a:r>
            <a:r>
              <a:rPr lang="en-US" dirty="0">
                <a:solidFill>
                  <a:srgbClr val="C30037"/>
                </a:solidFill>
              </a:rPr>
              <a:t> </a:t>
            </a:r>
            <a:r>
              <a:rPr lang="en-US" dirty="0"/>
              <a:t>to specify group.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28800" y="3311021"/>
            <a:ext cx="54864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 </a:t>
            </a:r>
            <a:r>
              <a:rPr lang="en-US" sz="2000" b="0" dirty="0" err="1"/>
              <a:t>cid</a:t>
            </a:r>
            <a:r>
              <a:rPr lang="en-US" sz="2000" b="0" dirty="0"/>
              <a:t>, </a:t>
            </a:r>
            <a:r>
              <a:rPr lang="en-US" sz="2000" b="0" dirty="0" err="1"/>
              <a:t>sid</a:t>
            </a:r>
            <a:r>
              <a:rPr lang="en-US" sz="2000" b="0" dirty="0"/>
              <a:t>,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C30037"/>
                </a:solidFill>
              </a:rPr>
              <a:t>ROW_NUMBER() OVER (PARTITION BY </a:t>
            </a:r>
            <a:r>
              <a:rPr lang="en-US" sz="2000" b="0" dirty="0" err="1">
                <a:solidFill>
                  <a:srgbClr val="C30037"/>
                </a:solidFill>
              </a:rPr>
              <a:t>cid</a:t>
            </a:r>
            <a:r>
              <a:rPr lang="en-US" sz="2000" dirty="0">
                <a:solidFill>
                  <a:srgbClr val="C30037"/>
                </a:solidFill>
              </a:rPr>
              <a:t>)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 FROM </a:t>
            </a:r>
            <a:r>
              <a:rPr lang="en-US" sz="2000" b="0" dirty="0"/>
              <a:t>enrolled</a:t>
            </a:r>
            <a:br>
              <a:rPr lang="en-US" sz="2000" dirty="0"/>
            </a:br>
            <a:r>
              <a:rPr lang="en-US" sz="2000" dirty="0"/>
              <a:t> ORDER BY </a:t>
            </a:r>
            <a:r>
              <a:rPr lang="en-US" sz="2000" b="0" dirty="0" err="1"/>
              <a:t>cid</a:t>
            </a:r>
            <a:endParaRPr lang="en-US" sz="2000" b="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6F3630-64D0-4CEA-B497-1EF1ED764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404417"/>
              </p:ext>
            </p:extLst>
          </p:nvPr>
        </p:nvGraphicFramePr>
        <p:xfrm>
          <a:off x="5410200" y="1428750"/>
          <a:ext cx="2976922" cy="1499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16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492">
                  <a:extLst>
                    <a:ext uri="{9D8B030D-6E8A-4147-A177-3AD203B41FA5}">
                      <a16:colId xmlns:a16="http://schemas.microsoft.com/office/drawing/2014/main" val="3789622283"/>
                    </a:ext>
                  </a:extLst>
                </a:gridCol>
                <a:gridCol w="1224322">
                  <a:extLst>
                    <a:ext uri="{9D8B030D-6E8A-4147-A177-3AD203B41FA5}">
                      <a16:colId xmlns:a16="http://schemas.microsoft.com/office/drawing/2014/main" val="66984518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Inconsolata" panose="00000509000000000000" pitchFamily="49" charset="0"/>
                        </a:rPr>
                        <a:t>cid</a:t>
                      </a:r>
                      <a:endParaRPr lang="en-US" sz="16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Inconsolata" panose="00000509000000000000" pitchFamily="49" charset="0"/>
                        </a:rPr>
                        <a:t>sid</a:t>
                      </a:r>
                      <a:endParaRPr lang="en-US" sz="16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Inconsolata" panose="00000509000000000000" pitchFamily="49" charset="0"/>
                        </a:rPr>
                        <a:t>row_number</a:t>
                      </a:r>
                      <a:endParaRPr lang="en-US" sz="16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15-445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53666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15-445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53655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15-721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53688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5303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15-721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53666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2045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15-826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53688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98403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BE7191A-7BB8-4A4F-AD63-3DEC54869702}"/>
              </a:ext>
            </a:extLst>
          </p:cNvPr>
          <p:cNvSpPr/>
          <p:nvPr/>
        </p:nvSpPr>
        <p:spPr>
          <a:xfrm>
            <a:off x="5410200" y="1719945"/>
            <a:ext cx="2976922" cy="470805"/>
          </a:xfrm>
          <a:prstGeom prst="rect">
            <a:avLst/>
          </a:prstGeom>
          <a:solidFill>
            <a:srgbClr val="C0504D">
              <a:alpha val="20000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865C62-7B44-4135-8BAE-D1AE056F5C19}"/>
              </a:ext>
            </a:extLst>
          </p:cNvPr>
          <p:cNvSpPr/>
          <p:nvPr/>
        </p:nvSpPr>
        <p:spPr>
          <a:xfrm>
            <a:off x="5410200" y="2190750"/>
            <a:ext cx="2976922" cy="489657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CF47F-A3D2-47F4-AF7C-2E37E6DB3F81}"/>
              </a:ext>
            </a:extLst>
          </p:cNvPr>
          <p:cNvSpPr/>
          <p:nvPr/>
        </p:nvSpPr>
        <p:spPr>
          <a:xfrm>
            <a:off x="5410200" y="2680407"/>
            <a:ext cx="2976922" cy="247959"/>
          </a:xfrm>
          <a:prstGeom prst="rect">
            <a:avLst/>
          </a:prstGeom>
          <a:solidFill>
            <a:srgbClr val="F79646">
              <a:alpha val="20000"/>
            </a:srgbClr>
          </a:solidFill>
          <a:ln w="28575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86507740-06C7-A3E0-339F-9FA1732C64E1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9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9FDDCA-F066-448B-9142-970D469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History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AF0A5-7690-483C-9273-9085E7B1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1971, IBM created its first relational query language called </a:t>
            </a:r>
            <a:r>
              <a:rPr lang="en-US" dirty="0">
                <a:hlinkClick r:id="rId3"/>
              </a:rPr>
              <a:t>SQUARE</a:t>
            </a:r>
            <a:r>
              <a:rPr lang="en-US" dirty="0"/>
              <a:t>.</a:t>
            </a:r>
          </a:p>
          <a:p>
            <a:endParaRPr lang="en-US" sz="1200" dirty="0"/>
          </a:p>
          <a:p>
            <a:r>
              <a:rPr lang="en-US" dirty="0"/>
              <a:t>IBM then created "SEQUEL" in 1972 for </a:t>
            </a:r>
            <a:r>
              <a:rPr lang="en-US" dirty="0">
                <a:hlinkClick r:id="rId4"/>
              </a:rPr>
              <a:t>IBM System R</a:t>
            </a:r>
            <a:r>
              <a:rPr lang="en-US" dirty="0"/>
              <a:t> prototype DBMS.</a:t>
            </a:r>
          </a:p>
          <a:p>
            <a:pPr lvl="1"/>
            <a:r>
              <a:rPr lang="en-US" u="sng" dirty="0"/>
              <a:t>S</a:t>
            </a:r>
            <a:r>
              <a:rPr lang="en-US" dirty="0"/>
              <a:t>tructured </a:t>
            </a:r>
            <a:r>
              <a:rPr lang="en-US" u="sng" dirty="0"/>
              <a:t>E</a:t>
            </a:r>
            <a:r>
              <a:rPr lang="en-US" dirty="0"/>
              <a:t>nglish </a:t>
            </a:r>
            <a:r>
              <a:rPr lang="en-US" u="sng" dirty="0"/>
              <a:t>Q</a:t>
            </a:r>
            <a:r>
              <a:rPr lang="en-US" dirty="0"/>
              <a:t>uery </a:t>
            </a:r>
            <a:r>
              <a:rPr lang="en-US" u="sng" dirty="0"/>
              <a:t>L</a:t>
            </a:r>
            <a:r>
              <a:rPr lang="en-US" dirty="0"/>
              <a:t>anguage</a:t>
            </a:r>
          </a:p>
          <a:p>
            <a:endParaRPr lang="en-US" sz="1200" dirty="0"/>
          </a:p>
          <a:p>
            <a:r>
              <a:rPr lang="en-US" dirty="0"/>
              <a:t>IBM releases commercial SQL-based DBMSs:</a:t>
            </a:r>
          </a:p>
          <a:p>
            <a:pPr lvl="1"/>
            <a:r>
              <a:rPr lang="en-US" dirty="0"/>
              <a:t>System/38 (1979), SQL/DS (1981), and DB2 (1983).</a:t>
            </a:r>
          </a:p>
          <a:p>
            <a:endParaRPr lang="en-US" sz="5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Tex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2300D13-F3F7-2322-702B-6F0C290FD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4912">
            <a:off x="4125116" y="725251"/>
            <a:ext cx="4509954" cy="3181350"/>
          </a:xfrm>
          <a:prstGeom prst="rect">
            <a:avLst/>
          </a:prstGeom>
          <a:ln>
            <a:solidFill>
              <a:srgbClr val="55555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DEF0A6D8-33FA-0138-D047-B1EC364E0F2F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include an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ORDER BY</a:t>
            </a:r>
            <a:r>
              <a:rPr lang="en-US" dirty="0"/>
              <a:t> in the window grouping to sort entries in each group.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28800" y="2350294"/>
            <a:ext cx="54864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 </a:t>
            </a:r>
            <a:r>
              <a:rPr lang="en-US" sz="2000" b="0" dirty="0"/>
              <a:t>*,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C30037"/>
                </a:solidFill>
              </a:rPr>
              <a:t>ROW_NUMBER() OVER (ORDER BY </a:t>
            </a:r>
            <a:r>
              <a:rPr lang="en-US" sz="2000" b="0" dirty="0" err="1">
                <a:solidFill>
                  <a:srgbClr val="C30037"/>
                </a:solidFill>
              </a:rPr>
              <a:t>cid</a:t>
            </a:r>
            <a:r>
              <a:rPr lang="en-US" sz="2000" dirty="0">
                <a:solidFill>
                  <a:srgbClr val="C30037"/>
                </a:solidFill>
              </a:rPr>
              <a:t>)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 FROM </a:t>
            </a:r>
            <a:r>
              <a:rPr lang="en-US" sz="2000" b="0" dirty="0"/>
              <a:t>enrolled</a:t>
            </a:r>
            <a:br>
              <a:rPr lang="en-US" sz="2000" dirty="0"/>
            </a:br>
            <a:r>
              <a:rPr lang="en-US" sz="2000" dirty="0"/>
              <a:t> ORDER BY </a:t>
            </a:r>
            <a:r>
              <a:rPr lang="en-US" sz="2000" b="0" dirty="0" err="1"/>
              <a:t>cid</a:t>
            </a:r>
            <a:endParaRPr lang="en-US" sz="2000" b="0" dirty="0"/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23C4434A-3178-03A8-A6C2-CD5E71F9C265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Find the student with the </a:t>
            </a:r>
            <a:r>
              <a:rPr lang="en-US" i="1" u="sng" dirty="0"/>
              <a:t>second</a:t>
            </a:r>
            <a:r>
              <a:rPr lang="en-US" i="1" dirty="0"/>
              <a:t> highest grade for each course.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28800" y="2484880"/>
            <a:ext cx="54864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 </a:t>
            </a:r>
            <a:r>
              <a:rPr lang="en-US" sz="2000" b="0" dirty="0"/>
              <a:t>* </a:t>
            </a:r>
            <a:r>
              <a:rPr lang="en-US" sz="2000" dirty="0"/>
              <a:t>FROM</a:t>
            </a:r>
            <a:r>
              <a:rPr lang="en-US" sz="2000" b="0" dirty="0"/>
              <a:t> (</a:t>
            </a:r>
          </a:p>
          <a:p>
            <a:r>
              <a:rPr lang="en-US" sz="2000" b="0" dirty="0"/>
              <a:t>  </a:t>
            </a:r>
            <a:r>
              <a:rPr lang="en-US" sz="2000" dirty="0">
                <a:solidFill>
                  <a:srgbClr val="C30037"/>
                </a:solidFill>
              </a:rPr>
              <a:t>SELECT </a:t>
            </a:r>
            <a:r>
              <a:rPr lang="en-US" sz="2000" b="0" dirty="0">
                <a:solidFill>
                  <a:srgbClr val="C30037"/>
                </a:solidFill>
              </a:rPr>
              <a:t>*, </a:t>
            </a:r>
            <a:r>
              <a:rPr lang="en-US" sz="2000" dirty="0">
                <a:solidFill>
                  <a:srgbClr val="C30037"/>
                </a:solidFill>
              </a:rPr>
              <a:t>RANK() OVER (PARTITION BY </a:t>
            </a:r>
            <a:r>
              <a:rPr lang="en-US" sz="2000" b="0" dirty="0" err="1">
                <a:solidFill>
                  <a:srgbClr val="C30037"/>
                </a:solidFill>
              </a:rPr>
              <a:t>cid</a:t>
            </a:r>
            <a:r>
              <a:rPr lang="en-US" sz="2000" dirty="0">
                <a:solidFill>
                  <a:srgbClr val="C30037"/>
                </a:solidFill>
              </a:rPr>
              <a:t> </a:t>
            </a:r>
            <a:br>
              <a:rPr lang="en-US" sz="2000" dirty="0">
                <a:solidFill>
                  <a:srgbClr val="C30037"/>
                </a:solidFill>
              </a:rPr>
            </a:br>
            <a:r>
              <a:rPr lang="en-US" sz="2000" dirty="0">
                <a:solidFill>
                  <a:srgbClr val="C30037"/>
                </a:solidFill>
              </a:rPr>
              <a:t>            ORDER BY </a:t>
            </a:r>
            <a:r>
              <a:rPr lang="en-US" sz="2000" b="0" dirty="0">
                <a:solidFill>
                  <a:srgbClr val="C30037"/>
                </a:solidFill>
              </a:rPr>
              <a:t>grade</a:t>
            </a:r>
            <a:r>
              <a:rPr lang="en-US" sz="2000" dirty="0">
                <a:solidFill>
                  <a:srgbClr val="C30037"/>
                </a:solidFill>
              </a:rPr>
              <a:t> ASC) AS </a:t>
            </a:r>
            <a:r>
              <a:rPr lang="en-US" sz="2000" b="0" dirty="0">
                <a:solidFill>
                  <a:srgbClr val="C30037"/>
                </a:solidFill>
              </a:rPr>
              <a:t>rank</a:t>
            </a:r>
            <a:r>
              <a:rPr lang="en-US" sz="2000" dirty="0">
                <a:solidFill>
                  <a:srgbClr val="C30037"/>
                </a:solidFill>
              </a:rPr>
              <a:t> </a:t>
            </a:r>
            <a:br>
              <a:rPr lang="en-US" sz="2000" dirty="0">
                <a:solidFill>
                  <a:srgbClr val="C30037"/>
                </a:solidFill>
              </a:rPr>
            </a:br>
            <a:r>
              <a:rPr lang="en-US" sz="2000" dirty="0">
                <a:solidFill>
                  <a:srgbClr val="C30037"/>
                </a:solidFill>
              </a:rPr>
              <a:t>    FROM </a:t>
            </a:r>
            <a:r>
              <a:rPr lang="en-US" sz="2000" b="0" dirty="0">
                <a:solidFill>
                  <a:srgbClr val="C30037"/>
                </a:solidFill>
              </a:rPr>
              <a:t>enrolled</a:t>
            </a:r>
            <a:r>
              <a:rPr lang="en-US" sz="2000" b="0" dirty="0"/>
              <a:t>) </a:t>
            </a:r>
            <a:r>
              <a:rPr lang="en-US" sz="2000" dirty="0"/>
              <a:t>AS</a:t>
            </a:r>
            <a:r>
              <a:rPr lang="en-US" sz="2000" b="0" dirty="0"/>
              <a:t> ranking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ranking.rank</a:t>
            </a:r>
            <a:r>
              <a:rPr lang="en-US" sz="2000" b="0" dirty="0"/>
              <a:t> = 2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B9D3F64-B57C-4602-AE70-4E4346905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902" y="1885950"/>
            <a:ext cx="2199385" cy="56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288" tIns="0" rIns="18288" bIns="0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sz="2000" b="1" i="1" dirty="0">
                <a:solidFill>
                  <a:schemeClr val="accent1"/>
                </a:solidFill>
                <a:latin typeface="Overpass" pitchFamily="2" charset="0"/>
              </a:rPr>
              <a:t>Group tuples by </a:t>
            </a:r>
            <a:r>
              <a:rPr lang="en-US" sz="2000" b="1" i="1" dirty="0" err="1">
                <a:solidFill>
                  <a:schemeClr val="accent1"/>
                </a:solidFill>
                <a:latin typeface="Overpass" pitchFamily="2" charset="0"/>
              </a:rPr>
              <a:t>cid</a:t>
            </a:r>
            <a:endParaRPr lang="en-US" sz="2000" b="1" i="1" dirty="0">
              <a:solidFill>
                <a:schemeClr val="accent1"/>
              </a:solidFill>
              <a:latin typeface="Overpass" pitchFamily="2" charset="0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sz="2000" b="1" i="1" dirty="0">
                <a:solidFill>
                  <a:schemeClr val="accent1"/>
                </a:solidFill>
                <a:latin typeface="Overpass" pitchFamily="2" charset="0"/>
              </a:rPr>
              <a:t>Then sort by grade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29F343A8-6E2A-4250-ABDB-8CF3F12EF7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7806" y="2366129"/>
            <a:ext cx="304800" cy="427341"/>
          </a:xfrm>
          <a:prstGeom prst="line">
            <a:avLst/>
          </a:prstGeom>
          <a:noFill/>
          <a:ln w="60325">
            <a:solidFill>
              <a:srgbClr val="C30037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FCBF127-F908-421C-A67D-E1F4CD7729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4494" y="3345793"/>
            <a:ext cx="2001982" cy="427342"/>
          </a:xfrm>
          <a:prstGeom prst="line">
            <a:avLst/>
          </a:prstGeom>
          <a:noFill/>
          <a:ln w="60325">
            <a:solidFill>
              <a:srgbClr val="C30037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26D80-C2DD-45D7-8878-B773388FF546}"/>
              </a:ext>
            </a:extLst>
          </p:cNvPr>
          <p:cNvSpPr/>
          <p:nvPr/>
        </p:nvSpPr>
        <p:spPr>
          <a:xfrm>
            <a:off x="2716661" y="3656485"/>
            <a:ext cx="1617833" cy="247650"/>
          </a:xfrm>
          <a:prstGeom prst="rect">
            <a:avLst/>
          </a:prstGeom>
          <a:solidFill>
            <a:srgbClr val="C30037">
              <a:alpha val="20000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454F00C3-9D52-CA15-54EC-0E5E530A6ED5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3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 a query inside of another query to compose more complex computations.</a:t>
            </a:r>
          </a:p>
          <a:p>
            <a:pPr lvl="1"/>
            <a:r>
              <a:rPr lang="en-US" dirty="0"/>
              <a:t>Inner queries can appear (almost) anywhere in query.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286000" y="2193727"/>
            <a:ext cx="457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name </a:t>
            </a:r>
            <a:r>
              <a:rPr lang="en-US" sz="2000" dirty="0"/>
              <a:t>FROM</a:t>
            </a:r>
            <a:r>
              <a:rPr lang="en-US" sz="2000" b="0" dirty="0"/>
              <a:t> student </a:t>
            </a:r>
            <a:r>
              <a:rPr lang="en-US" sz="2000" dirty="0"/>
              <a:t>WHERE</a:t>
            </a:r>
          </a:p>
          <a:p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 </a:t>
            </a:r>
            <a:r>
              <a:rPr lang="en-US" sz="2000" dirty="0"/>
              <a:t>IN</a:t>
            </a:r>
            <a:r>
              <a:rPr lang="en-US" sz="2000" b="0" dirty="0"/>
              <a:t> (</a:t>
            </a:r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 </a:t>
            </a:r>
            <a:r>
              <a:rPr lang="en-US" sz="2000" dirty="0"/>
              <a:t>FROM</a:t>
            </a:r>
            <a:r>
              <a:rPr lang="en-US" sz="2000" b="0" dirty="0"/>
              <a:t> enrolled)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365938" y="2190750"/>
            <a:ext cx="14539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288" tIns="0" rIns="18288" bIns="0">
            <a:spAutoFit/>
          </a:bodyPr>
          <a:lstStyle/>
          <a:p>
            <a:pPr algn="l">
              <a:defRPr/>
            </a:pPr>
            <a:r>
              <a:rPr lang="en-US" sz="2000" b="1" i="1" dirty="0">
                <a:solidFill>
                  <a:schemeClr val="accent1"/>
                </a:solidFill>
                <a:latin typeface="Overpass" pitchFamily="2" charset="0"/>
              </a:rPr>
              <a:t>Outer Query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7211324" y="2498527"/>
            <a:ext cx="13994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288" tIns="0" rIns="18288" bIns="0">
            <a:spAutoFit/>
          </a:bodyPr>
          <a:lstStyle>
            <a:defPPr>
              <a:defRPr lang="en-US"/>
            </a:defPPr>
            <a:lvl1pPr>
              <a:defRPr sz="2000" b="1" i="1">
                <a:solidFill>
                  <a:srgbClr val="EF3E42"/>
                </a:solidFill>
                <a:latin typeface="Museo Sans 500" panose="02000000000000000000" pitchFamily="50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Overpass" pitchFamily="2" charset="0"/>
              </a:rPr>
              <a:t>Inner Query</a:t>
            </a:r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 flipH="1" flipV="1">
            <a:off x="6696974" y="2655392"/>
            <a:ext cx="457200" cy="1"/>
          </a:xfrm>
          <a:prstGeom prst="line">
            <a:avLst/>
          </a:prstGeom>
          <a:noFill/>
          <a:ln w="60325">
            <a:solidFill>
              <a:schemeClr val="accent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1897317" y="2365177"/>
            <a:ext cx="457199" cy="0"/>
          </a:xfrm>
          <a:prstGeom prst="line">
            <a:avLst/>
          </a:prstGeom>
          <a:noFill/>
          <a:ln w="60325">
            <a:solidFill>
              <a:schemeClr val="accent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05DC9A62-1C9A-7C4D-0D89-997953EEFC8F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62E596A-CDAD-E308-6BF2-AB2A2FA1E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120" y="2963674"/>
            <a:ext cx="493776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,</a:t>
            </a:r>
          </a:p>
          <a:p>
            <a:r>
              <a:rPr lang="en-US" sz="2000" b="0" dirty="0"/>
              <a:t>       (</a:t>
            </a:r>
            <a:r>
              <a:rPr lang="en-US" sz="2000" dirty="0"/>
              <a:t>SELECT</a:t>
            </a:r>
            <a:r>
              <a:rPr lang="en-US" sz="2000" b="0" dirty="0"/>
              <a:t> name </a:t>
            </a:r>
            <a:r>
              <a:rPr lang="en-US" sz="2000" dirty="0"/>
              <a:t>FROM</a:t>
            </a:r>
            <a:r>
              <a:rPr lang="en-US" sz="2000" b="0" dirty="0"/>
              <a:t> student </a:t>
            </a:r>
            <a:r>
              <a:rPr lang="en-US" sz="2000" dirty="0"/>
              <a:t>AS</a:t>
            </a:r>
            <a:r>
              <a:rPr lang="en-US" sz="2000" b="0" dirty="0"/>
              <a:t> s</a:t>
            </a:r>
            <a:br>
              <a:rPr lang="en-US" sz="2000" b="0" dirty="0"/>
            </a:br>
            <a:r>
              <a:rPr lang="en-US" sz="2000" b="0" dirty="0"/>
              <a:t>         </a:t>
            </a:r>
            <a:r>
              <a:rPr lang="en-US" sz="2000" dirty="0"/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s.sid</a:t>
            </a:r>
            <a:r>
              <a:rPr lang="en-US" sz="2000" b="0" dirty="0"/>
              <a:t> = </a:t>
            </a:r>
            <a:r>
              <a:rPr lang="en-US" sz="2000" b="0" dirty="0" err="1"/>
              <a:t>e.sid</a:t>
            </a:r>
            <a:r>
              <a:rPr lang="en-US" sz="2000" dirty="0"/>
              <a:t>) AS </a:t>
            </a:r>
            <a:r>
              <a:rPr lang="en-US" sz="2000" b="0" dirty="0"/>
              <a:t>name</a:t>
            </a:r>
          </a:p>
          <a:p>
            <a:r>
              <a:rPr lang="en-US" sz="2000" dirty="0"/>
              <a:t>  FROM </a:t>
            </a:r>
            <a:r>
              <a:rPr lang="en-US" sz="2000" b="0" dirty="0"/>
              <a:t>enrolled </a:t>
            </a:r>
            <a:r>
              <a:rPr lang="en-US" sz="2000" dirty="0"/>
              <a:t>AS</a:t>
            </a:r>
            <a:r>
              <a:rPr lang="en-US" sz="2000" b="0" dirty="0"/>
              <a:t> e</a:t>
            </a:r>
            <a:r>
              <a:rPr lang="en-US" sz="2000" dirty="0"/>
              <a:t>;</a:t>
            </a:r>
            <a:endParaRPr lang="en-US" sz="2000" b="0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49A583D-407C-8ECD-136B-68403F187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240" y="4287619"/>
            <a:ext cx="539496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* </a:t>
            </a:r>
            <a:r>
              <a:rPr lang="en-US" sz="2000" dirty="0"/>
              <a:t>FROM</a:t>
            </a:r>
            <a:r>
              <a:rPr lang="en-US" sz="2000" b="0" dirty="0"/>
              <a:t> student</a:t>
            </a:r>
            <a:br>
              <a:rPr lang="en-US" sz="2000" b="0" dirty="0"/>
            </a:br>
            <a:r>
              <a:rPr lang="en-US" sz="2000" b="0" dirty="0"/>
              <a:t> </a:t>
            </a:r>
            <a:r>
              <a:rPr lang="en-US" sz="2000" dirty="0"/>
              <a:t>ORDER BY</a:t>
            </a:r>
            <a:r>
              <a:rPr lang="en-US" sz="2000" b="0" dirty="0"/>
              <a:t> (</a:t>
            </a:r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/>
              <a:t>MAX</a:t>
            </a:r>
            <a:r>
              <a:rPr lang="en-US" sz="2000" b="0" dirty="0"/>
              <a:t>(</a:t>
            </a:r>
            <a:r>
              <a:rPr lang="en-US" sz="2000" b="0" dirty="0" err="1"/>
              <a:t>sid</a:t>
            </a:r>
            <a:r>
              <a:rPr lang="en-US" sz="2000" b="0" dirty="0"/>
              <a:t>) </a:t>
            </a:r>
            <a:r>
              <a:rPr lang="en-US" sz="2000" dirty="0"/>
              <a:t>FROM</a:t>
            </a:r>
            <a:r>
              <a:rPr lang="en-US" sz="2000" b="0" dirty="0"/>
              <a:t> student);</a:t>
            </a:r>
          </a:p>
        </p:txBody>
      </p:sp>
    </p:spTree>
    <p:extLst>
      <p:ext uri="{BB962C8B-B14F-4D97-AF65-F5344CB8AC3E}">
        <p14:creationId xmlns:p14="http://schemas.microsoft.com/office/powerpoint/2010/main" val="14171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81956" grpId="0"/>
      <p:bldP spid="381957" grpId="0"/>
      <p:bldP spid="381959" grpId="0" animBg="1"/>
      <p:bldP spid="15" grpId="0" animBg="1"/>
      <p:bldP spid="2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Get the names of students in '15-445'</a:t>
            </a:r>
          </a:p>
        </p:txBody>
      </p:sp>
      <p:sp>
        <p:nvSpPr>
          <p:cNvPr id="7" name="SQL Box 1"/>
          <p:cNvSpPr txBox="1">
            <a:spLocks noChangeArrowheads="1"/>
          </p:cNvSpPr>
          <p:nvPr/>
        </p:nvSpPr>
        <p:spPr bwMode="auto">
          <a:xfrm>
            <a:off x="2057400" y="1828800"/>
            <a:ext cx="50292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 </a:t>
            </a:r>
            <a:r>
              <a:rPr lang="en-US" sz="2000" b="0" dirty="0"/>
              <a:t>name</a:t>
            </a:r>
            <a:r>
              <a:rPr lang="en-US" sz="2000" dirty="0"/>
              <a:t> FROM </a:t>
            </a:r>
            <a:r>
              <a:rPr lang="en-US" sz="2000" b="0" dirty="0"/>
              <a:t>student</a:t>
            </a:r>
          </a:p>
          <a:p>
            <a:r>
              <a:rPr lang="en-US" sz="2000" dirty="0"/>
              <a:t> WHERE </a:t>
            </a:r>
            <a:r>
              <a:rPr lang="en-US" sz="2000" dirty="0">
                <a:solidFill>
                  <a:srgbClr val="C30037"/>
                </a:solidFill>
              </a:rPr>
              <a:t>...</a:t>
            </a: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2952750" y="2800350"/>
            <a:ext cx="5353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lvl="1">
              <a:defRPr/>
            </a:pPr>
            <a:r>
              <a:rPr lang="en-US" sz="2000" b="1" i="1" dirty="0" err="1">
                <a:solidFill>
                  <a:srgbClr val="C30037"/>
                </a:solidFill>
                <a:latin typeface="Overpass" pitchFamily="2" charset="0"/>
              </a:rPr>
              <a:t>sid</a:t>
            </a:r>
            <a:r>
              <a:rPr lang="en-US" sz="2000" b="1" i="1" dirty="0">
                <a:solidFill>
                  <a:srgbClr val="C30037"/>
                </a:solidFill>
                <a:latin typeface="Overpass" pitchFamily="2" charset="0"/>
              </a:rPr>
              <a:t> in the set of people that take 15-445</a:t>
            </a:r>
          </a:p>
        </p:txBody>
      </p:sp>
      <p:sp>
        <p:nvSpPr>
          <p:cNvPr id="13" name="SQL Box 2">
            <a:extLst>
              <a:ext uri="{FF2B5EF4-FFF2-40B4-BE49-F238E27FC236}">
                <a16:creationId xmlns:a16="http://schemas.microsoft.com/office/drawing/2014/main" id="{9B0E4FF0-5EC7-408E-9AB9-B7BBCB108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28800"/>
            <a:ext cx="50292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 </a:t>
            </a:r>
            <a:r>
              <a:rPr lang="en-US" sz="2000" b="0" dirty="0"/>
              <a:t>name</a:t>
            </a:r>
            <a:r>
              <a:rPr lang="en-US" sz="2000" dirty="0"/>
              <a:t> FROM </a:t>
            </a:r>
            <a:r>
              <a:rPr lang="en-US" sz="2000" b="0" dirty="0"/>
              <a:t>student</a:t>
            </a:r>
          </a:p>
          <a:p>
            <a:r>
              <a:rPr lang="en-US" sz="2000" dirty="0"/>
              <a:t> WHERE ...</a:t>
            </a:r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rgbClr val="C30037"/>
                </a:solidFill>
              </a:rPr>
              <a:t>SELECT </a:t>
            </a:r>
            <a:r>
              <a:rPr lang="en-US" sz="2000" b="0" dirty="0" err="1">
                <a:solidFill>
                  <a:srgbClr val="C30037"/>
                </a:solidFill>
              </a:rPr>
              <a:t>sid</a:t>
            </a:r>
            <a:r>
              <a:rPr lang="en-US" sz="2000" dirty="0">
                <a:solidFill>
                  <a:srgbClr val="C30037"/>
                </a:solidFill>
              </a:rPr>
              <a:t> FROM </a:t>
            </a:r>
            <a:r>
              <a:rPr lang="en-US" sz="2000" b="0" dirty="0">
                <a:solidFill>
                  <a:srgbClr val="C30037"/>
                </a:solidFill>
              </a:rPr>
              <a:t>enrolled</a:t>
            </a:r>
          </a:p>
          <a:p>
            <a:r>
              <a:rPr lang="en-US" sz="2000" dirty="0">
                <a:solidFill>
                  <a:srgbClr val="C30037"/>
                </a:solidFill>
              </a:rPr>
              <a:t>    WHERE </a:t>
            </a:r>
            <a:r>
              <a:rPr lang="en-US" sz="2000" b="0" dirty="0" err="1">
                <a:solidFill>
                  <a:srgbClr val="C30037"/>
                </a:solidFill>
              </a:rPr>
              <a:t>cid</a:t>
            </a:r>
            <a:r>
              <a:rPr lang="en-US" sz="2000" b="0" dirty="0">
                <a:solidFill>
                  <a:srgbClr val="C30037"/>
                </a:solidFill>
              </a:rPr>
              <a:t> = '15-445'</a:t>
            </a:r>
          </a:p>
        </p:txBody>
      </p:sp>
      <p:sp>
        <p:nvSpPr>
          <p:cNvPr id="14" name="SQL Box 3">
            <a:extLst>
              <a:ext uri="{FF2B5EF4-FFF2-40B4-BE49-F238E27FC236}">
                <a16:creationId xmlns:a16="http://schemas.microsoft.com/office/drawing/2014/main" id="{2415B3CF-6698-4090-8472-5FD7F33A2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28800"/>
            <a:ext cx="50292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600"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name </a:t>
            </a:r>
            <a:r>
              <a:rPr lang="en-US" sz="2000" dirty="0"/>
              <a:t>FROM</a:t>
            </a:r>
            <a:r>
              <a:rPr lang="en-US" sz="2000" b="0" dirty="0"/>
              <a:t> student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 </a:t>
            </a:r>
            <a:r>
              <a:rPr lang="en-US" sz="2000" dirty="0">
                <a:solidFill>
                  <a:srgbClr val="C30037"/>
                </a:solidFill>
              </a:rPr>
              <a:t>IN</a:t>
            </a:r>
            <a:r>
              <a:rPr lang="en-US" sz="2000" b="0" dirty="0"/>
              <a:t> (</a:t>
            </a:r>
          </a:p>
          <a:p>
            <a:r>
              <a:rPr lang="en-US" sz="2000" b="0" dirty="0"/>
              <a:t>   </a:t>
            </a:r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 </a:t>
            </a:r>
            <a:r>
              <a:rPr lang="en-US" sz="2000" dirty="0"/>
              <a:t>FROM</a:t>
            </a:r>
            <a:r>
              <a:rPr lang="en-US" sz="2000" b="0" dirty="0"/>
              <a:t> enrolled</a:t>
            </a:r>
          </a:p>
          <a:p>
            <a:r>
              <a:rPr lang="en-US" sz="2000" b="0" dirty="0"/>
              <a:t>    </a:t>
            </a:r>
            <a:r>
              <a:rPr lang="en-US" sz="2000" dirty="0"/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cid</a:t>
            </a:r>
            <a:r>
              <a:rPr lang="en-US" sz="2000" b="0" dirty="0"/>
              <a:t> = '15-445'</a:t>
            </a:r>
          </a:p>
          <a:p>
            <a:r>
              <a:rPr lang="en-US" sz="2000" b="0" dirty="0"/>
              <a:t> )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0839AED0-8886-4E7D-8180-7CD0DF392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6574" y="2076656"/>
            <a:ext cx="770626" cy="204343"/>
          </a:xfrm>
          <a:prstGeom prst="line">
            <a:avLst/>
          </a:prstGeom>
          <a:noFill/>
          <a:ln w="60325">
            <a:solidFill>
              <a:schemeClr val="accent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6" name="Line 6">
            <a:extLst>
              <a:ext uri="{FF2B5EF4-FFF2-40B4-BE49-F238E27FC236}">
                <a16:creationId xmlns:a16="http://schemas.microsoft.com/office/drawing/2014/main" id="{C5999909-BAF8-4A09-9DB3-7CB69F796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913" y="2547935"/>
            <a:ext cx="623887" cy="0"/>
          </a:xfrm>
          <a:prstGeom prst="line">
            <a:avLst/>
          </a:prstGeom>
          <a:noFill/>
          <a:ln w="60325">
            <a:solidFill>
              <a:schemeClr val="accent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F6FC0E-29B4-4B91-835F-F09B721B3A99}"/>
              </a:ext>
            </a:extLst>
          </p:cNvPr>
          <p:cNvSpPr/>
          <p:nvPr/>
        </p:nvSpPr>
        <p:spPr>
          <a:xfrm>
            <a:off x="2910790" y="2183923"/>
            <a:ext cx="548640" cy="219456"/>
          </a:xfrm>
          <a:prstGeom prst="rect">
            <a:avLst/>
          </a:prstGeom>
          <a:solidFill>
            <a:srgbClr val="C30037">
              <a:alpha val="20000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0E5731-0CAE-4FC2-9B6A-88D2506B3D23}"/>
              </a:ext>
            </a:extLst>
          </p:cNvPr>
          <p:cNvSpPr/>
          <p:nvPr/>
        </p:nvSpPr>
        <p:spPr>
          <a:xfrm>
            <a:off x="3295653" y="2447927"/>
            <a:ext cx="548640" cy="219456"/>
          </a:xfrm>
          <a:prstGeom prst="rect">
            <a:avLst/>
          </a:prstGeom>
          <a:solidFill>
            <a:srgbClr val="C30037">
              <a:alpha val="20000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872E8E3A-27C5-48A1-A878-032DBD5B4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8628" y="2403379"/>
            <a:ext cx="0" cy="426875"/>
          </a:xfrm>
          <a:prstGeom prst="line">
            <a:avLst/>
          </a:prstGeom>
          <a:noFill/>
          <a:ln w="60325">
            <a:solidFill>
              <a:schemeClr val="accent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260917D6-4518-ECCD-0B7B-0285A77441DD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1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ALL</a:t>
            </a:r>
            <a:r>
              <a:rPr lang="en-US" dirty="0"/>
              <a:t>→ Must satisfy expression for all rows in the sub-query.</a:t>
            </a:r>
          </a:p>
          <a:p>
            <a:endParaRPr lang="en-US" sz="1200" b="1" dirty="0">
              <a:solidFill>
                <a:srgbClr val="F76D6D"/>
              </a:solidFill>
              <a:latin typeface="Inconsolata" panose="00000509000000000000" pitchFamily="49" charset="0"/>
            </a:endParaRPr>
          </a:p>
          <a:p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ANY</a:t>
            </a:r>
            <a:r>
              <a:rPr lang="en-US" dirty="0"/>
              <a:t>→ Must satisfy expression for at least one row in the sub-query.</a:t>
            </a:r>
          </a:p>
          <a:p>
            <a:endParaRPr lang="en-US" sz="1200" b="1" dirty="0">
              <a:solidFill>
                <a:srgbClr val="F76D6D"/>
              </a:solidFill>
              <a:latin typeface="Inconsolata" panose="00000509000000000000" pitchFamily="49" charset="0"/>
            </a:endParaRPr>
          </a:p>
          <a:p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IN</a:t>
            </a:r>
            <a:r>
              <a:rPr lang="en-US" dirty="0"/>
              <a:t>→ Equivalent to '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=ANY()</a:t>
            </a:r>
            <a:r>
              <a:rPr lang="en-US" dirty="0"/>
              <a:t>' .</a:t>
            </a:r>
          </a:p>
          <a:p>
            <a:endParaRPr lang="en-US" sz="1200" b="1" dirty="0">
              <a:solidFill>
                <a:srgbClr val="F76D6D"/>
              </a:solidFill>
              <a:latin typeface="Inconsolata" panose="00000509000000000000" pitchFamily="49" charset="0"/>
            </a:endParaRPr>
          </a:p>
          <a:p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EXISTS</a:t>
            </a:r>
            <a:r>
              <a:rPr lang="en-US" dirty="0"/>
              <a:t>→ At least one row is returned without comparing it to an attribute in outer query.</a:t>
            </a:r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73710178-8B01-E6CD-D3EA-45E4F8A051C0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Get the names of students in '15-445'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28800" y="1657350"/>
            <a:ext cx="54864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name </a:t>
            </a:r>
            <a:r>
              <a:rPr lang="en-US" sz="2000" dirty="0"/>
              <a:t>FROM</a:t>
            </a:r>
            <a:r>
              <a:rPr lang="en-US" sz="2000" b="0" dirty="0"/>
              <a:t> student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C30037"/>
                </a:solidFill>
              </a:rPr>
              <a:t>= </a:t>
            </a:r>
            <a:r>
              <a:rPr lang="en-US" sz="2000" dirty="0">
                <a:solidFill>
                  <a:srgbClr val="C30037"/>
                </a:solidFill>
              </a:rPr>
              <a:t>ANY(</a:t>
            </a:r>
          </a:p>
          <a:p>
            <a:r>
              <a:rPr lang="en-US" sz="2000" b="0" dirty="0"/>
              <a:t>   </a:t>
            </a:r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 </a:t>
            </a:r>
            <a:r>
              <a:rPr lang="en-US" sz="2000" dirty="0"/>
              <a:t>FROM</a:t>
            </a:r>
            <a:r>
              <a:rPr lang="en-US" sz="2000" b="0" dirty="0"/>
              <a:t> enrolled</a:t>
            </a:r>
          </a:p>
          <a:p>
            <a:r>
              <a:rPr lang="en-US" sz="2000" b="0" dirty="0"/>
              <a:t>    </a:t>
            </a:r>
            <a:r>
              <a:rPr lang="en-US" sz="2000" dirty="0"/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cid</a:t>
            </a:r>
            <a:r>
              <a:rPr lang="en-US" sz="2000" b="0" dirty="0"/>
              <a:t> = '15-445'</a:t>
            </a:r>
          </a:p>
          <a:p>
            <a:r>
              <a:rPr lang="en-US" sz="2000" b="0" dirty="0"/>
              <a:t> </a:t>
            </a:r>
            <a:r>
              <a:rPr lang="en-US" sz="2000" b="0" dirty="0">
                <a:solidFill>
                  <a:srgbClr val="C30037"/>
                </a:solidFill>
              </a:rPr>
              <a:t>)</a:t>
            </a:r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36790B1B-34FE-5D3A-D86C-BA27686AA30A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Find student record with the highest id that is enrolled in at least one course.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won't work in SQL-92. It runs in SQLite, but not Postgres or MySQL (v8 with strict mode).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28800" y="2190750"/>
            <a:ext cx="5486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/>
              <a:t>MAX</a:t>
            </a:r>
            <a:r>
              <a:rPr lang="en-US" sz="2000" b="0" dirty="0"/>
              <a:t>(</a:t>
            </a:r>
            <a:r>
              <a:rPr lang="en-US" sz="2000" b="0" dirty="0" err="1"/>
              <a:t>e.sid</a:t>
            </a:r>
            <a:r>
              <a:rPr lang="en-US" sz="2000" b="0" dirty="0"/>
              <a:t>), s.name</a:t>
            </a:r>
            <a:br>
              <a:rPr lang="en-US" sz="2000" b="0" dirty="0"/>
            </a:br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enrolled </a:t>
            </a:r>
            <a:r>
              <a:rPr lang="en-US" sz="2000" dirty="0"/>
              <a:t>AS</a:t>
            </a:r>
            <a:r>
              <a:rPr lang="en-US" sz="2000" b="0" dirty="0"/>
              <a:t> e, student </a:t>
            </a:r>
            <a:r>
              <a:rPr lang="en-US" sz="2000" dirty="0"/>
              <a:t>AS</a:t>
            </a:r>
            <a:r>
              <a:rPr lang="en-US" sz="2000" b="0" dirty="0"/>
              <a:t> s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e.sid</a:t>
            </a:r>
            <a:r>
              <a:rPr lang="en-US" sz="2000" b="0" dirty="0"/>
              <a:t> = </a:t>
            </a:r>
            <a:r>
              <a:rPr lang="en-US" sz="2000" b="0" dirty="0" err="1"/>
              <a:t>s.sid</a:t>
            </a:r>
            <a:r>
              <a:rPr lang="en-US" sz="2000" b="0" dirty="0"/>
              <a:t>;</a:t>
            </a:r>
          </a:p>
        </p:txBody>
      </p:sp>
      <p:pic>
        <p:nvPicPr>
          <p:cNvPr id="8" name="X">
            <a:extLst>
              <a:ext uri="{FF2B5EF4-FFF2-40B4-BE49-F238E27FC236}">
                <a16:creationId xmlns:a16="http://schemas.microsoft.com/office/drawing/2014/main" id="{37EEC85F-CF4B-4FDD-A0B4-1A41CC3CE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00800" y="2286655"/>
            <a:ext cx="731520" cy="731520"/>
          </a:xfrm>
          <a:prstGeom prst="rect">
            <a:avLst/>
          </a:prstGeom>
        </p:spPr>
      </p:pic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E53C7B0F-9C3F-DFA9-D27C-8119F8AC4B32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3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Find student record with the highest id that is enrolled in at least one course.</a:t>
            </a:r>
          </a:p>
        </p:txBody>
      </p:sp>
      <p:sp>
        <p:nvSpPr>
          <p:cNvPr id="7" name="SQL Box 1"/>
          <p:cNvSpPr txBox="1">
            <a:spLocks noChangeArrowheads="1"/>
          </p:cNvSpPr>
          <p:nvPr/>
        </p:nvSpPr>
        <p:spPr bwMode="auto">
          <a:xfrm>
            <a:off x="1828800" y="2190750"/>
            <a:ext cx="5486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, name </a:t>
            </a:r>
            <a:r>
              <a:rPr lang="en-US" sz="2000" dirty="0"/>
              <a:t>FROM</a:t>
            </a:r>
            <a:r>
              <a:rPr lang="en-US" sz="2000" b="0" dirty="0"/>
              <a:t> student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</a:t>
            </a:r>
            <a:r>
              <a:rPr lang="en-US" sz="2000" dirty="0">
                <a:solidFill>
                  <a:srgbClr val="C30037"/>
                </a:solidFill>
              </a:rPr>
              <a:t>...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4A27155-3928-4830-A76E-72C42D29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827" y="3010281"/>
            <a:ext cx="31403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288" tIns="0" rIns="18288" bIns="0">
            <a:spAutoFit/>
          </a:bodyPr>
          <a:lstStyle/>
          <a:p>
            <a:pPr algn="ctr">
              <a:defRPr/>
            </a:pPr>
            <a:r>
              <a:rPr lang="en-US" sz="2000" b="1" i="1" dirty="0">
                <a:solidFill>
                  <a:srgbClr val="C30037"/>
                </a:solidFill>
                <a:latin typeface="Overpass" pitchFamily="2" charset="0"/>
              </a:rPr>
              <a:t>"Is the highest enrolled </a:t>
            </a:r>
            <a:r>
              <a:rPr lang="en-US" sz="2000" b="1" i="1" dirty="0" err="1">
                <a:solidFill>
                  <a:srgbClr val="C30037"/>
                </a:solidFill>
                <a:latin typeface="Overpass" pitchFamily="2" charset="0"/>
              </a:rPr>
              <a:t>sid</a:t>
            </a:r>
            <a:r>
              <a:rPr lang="en-US" sz="2000" b="1" i="1" dirty="0">
                <a:solidFill>
                  <a:srgbClr val="C30037"/>
                </a:solidFill>
                <a:latin typeface="Overpass" pitchFamily="2" charset="0"/>
              </a:rPr>
              <a:t>"</a:t>
            </a:r>
          </a:p>
        </p:txBody>
      </p:sp>
      <p:grpSp>
        <p:nvGrpSpPr>
          <p:cNvPr id="3" name="SQL Box 2">
            <a:extLst>
              <a:ext uri="{FF2B5EF4-FFF2-40B4-BE49-F238E27FC236}">
                <a16:creationId xmlns:a16="http://schemas.microsoft.com/office/drawing/2014/main" id="{36B21D2C-A6B5-4A2C-AA22-8FC8042372E3}"/>
              </a:ext>
            </a:extLst>
          </p:cNvPr>
          <p:cNvGrpSpPr/>
          <p:nvPr/>
        </p:nvGrpSpPr>
        <p:grpSpPr>
          <a:xfrm>
            <a:off x="1822269" y="2190750"/>
            <a:ext cx="5486400" cy="923330"/>
            <a:chOff x="1828800" y="2590419"/>
            <a:chExt cx="5486400" cy="923330"/>
          </a:xfrm>
        </p:grpSpPr>
        <p:sp>
          <p:nvSpPr>
            <p:cNvPr id="10" name="SQL Box 2">
              <a:extLst>
                <a:ext uri="{FF2B5EF4-FFF2-40B4-BE49-F238E27FC236}">
                  <a16:creationId xmlns:a16="http://schemas.microsoft.com/office/drawing/2014/main" id="{CE717730-39F7-4F94-BA7F-0876886B7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2590419"/>
              <a:ext cx="548640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646464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b="1" u="none">
                  <a:solidFill>
                    <a:schemeClr val="tx1">
                      <a:lumMod val="90000"/>
                      <a:lumOff val="10000"/>
                    </a:schemeClr>
                  </a:solidFill>
                  <a:latin typeface="Inconsolata" panose="00000509000000000000" pitchFamily="49" charset="0"/>
                  <a:ea typeface="ＭＳ Ｐゴシック" pitchFamily="-112" charset="-128"/>
                  <a:cs typeface="DejaVu Sans Mono" pitchFamily="49" charset="0"/>
                </a:defRPr>
              </a:lvl1pPr>
              <a:lvl2pPr marL="742950" indent="-28575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2pPr>
              <a:lvl3pPr marL="11430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3pPr>
              <a:lvl4pPr marL="16002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4pPr>
              <a:lvl5pPr marL="20574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9pPr>
            </a:lstStyle>
            <a:p>
              <a:r>
                <a:rPr lang="en-US" sz="2000" dirty="0"/>
                <a:t>SELECT</a:t>
              </a:r>
              <a:r>
                <a:rPr lang="en-US" sz="2000" b="0" dirty="0"/>
                <a:t> </a:t>
              </a:r>
              <a:r>
                <a:rPr lang="en-US" sz="2000" b="0" dirty="0" err="1"/>
                <a:t>sid</a:t>
              </a:r>
              <a:r>
                <a:rPr lang="en-US" sz="2000" b="0" dirty="0"/>
                <a:t>, name </a:t>
              </a:r>
              <a:r>
                <a:rPr lang="en-US" sz="2000" dirty="0"/>
                <a:t>FROM</a:t>
              </a:r>
              <a:r>
                <a:rPr lang="en-US" sz="2000" b="0" dirty="0"/>
                <a:t> student</a:t>
              </a:r>
            </a:p>
            <a:p>
              <a:r>
                <a:rPr lang="en-US" sz="2000" b="0" dirty="0"/>
                <a:t> </a:t>
              </a:r>
              <a:r>
                <a:rPr lang="en-US" sz="2000" dirty="0"/>
                <a:t>WHERE</a:t>
              </a:r>
              <a:r>
                <a:rPr lang="en-US" sz="2000" b="0" dirty="0"/>
                <a:t> </a:t>
              </a:r>
              <a:r>
                <a:rPr lang="en-US" sz="2000" b="0" dirty="0" err="1"/>
                <a:t>sid</a:t>
              </a:r>
              <a:endParaRPr lang="en-US" sz="2000" b="0" dirty="0"/>
            </a:p>
            <a:p>
              <a:r>
                <a:rPr lang="en-US" sz="2000" b="0" dirty="0"/>
                <a:t>   </a:t>
              </a:r>
              <a:r>
                <a:rPr lang="en-US" sz="2000" dirty="0"/>
                <a:t>SELECT</a:t>
              </a:r>
              <a:r>
                <a:rPr lang="en-US" sz="2000" b="0" dirty="0"/>
                <a:t> MAX(</a:t>
              </a:r>
              <a:r>
                <a:rPr lang="en-US" sz="2000" b="0" dirty="0" err="1"/>
                <a:t>sid</a:t>
              </a:r>
              <a:r>
                <a:rPr lang="en-US" sz="2000" b="0" dirty="0"/>
                <a:t>) </a:t>
              </a:r>
              <a:r>
                <a:rPr lang="en-US" sz="2000" dirty="0"/>
                <a:t>FROM</a:t>
              </a:r>
              <a:r>
                <a:rPr lang="en-US" sz="2000" b="0" dirty="0"/>
                <a:t> enrolled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A9375656-7606-447B-87D4-5E2E02002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925" y="2892623"/>
              <a:ext cx="66531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288" tIns="0" rIns="18288" bIns="0">
              <a:spAutoFit/>
            </a:bodyPr>
            <a:lstStyle/>
            <a:p>
              <a:pPr marL="0" lvl="1">
                <a:defRPr/>
              </a:pPr>
              <a:r>
                <a:rPr lang="en-US" sz="2000" b="1" i="1" dirty="0">
                  <a:solidFill>
                    <a:srgbClr val="C30037"/>
                  </a:solidFill>
                  <a:latin typeface="Proxima Nova Rg" panose="02000506030000020004" pitchFamily="50" charset="0"/>
                </a:rPr>
                <a:t>is the</a:t>
              </a:r>
            </a:p>
          </p:txBody>
        </p:sp>
      </p:grpSp>
      <p:sp>
        <p:nvSpPr>
          <p:cNvPr id="14" name="SQL Box 4" hidden="1">
            <a:extLst>
              <a:ext uri="{FF2B5EF4-FFF2-40B4-BE49-F238E27FC236}">
                <a16:creationId xmlns:a16="http://schemas.microsoft.com/office/drawing/2014/main" id="{C33B35E6-C4C5-476D-9553-C019548A3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90750"/>
            <a:ext cx="54864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, name </a:t>
            </a:r>
            <a:r>
              <a:rPr lang="en-US" sz="2000" dirty="0"/>
              <a:t>FROM</a:t>
            </a:r>
            <a:r>
              <a:rPr lang="en-US" sz="2000" b="0" dirty="0"/>
              <a:t> student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sid</a:t>
            </a:r>
            <a:r>
              <a:rPr lang="en-US" sz="2000" b="0" dirty="0"/>
              <a:t> </a:t>
            </a:r>
            <a:r>
              <a:rPr lang="en-US" sz="2000" dirty="0">
                <a:solidFill>
                  <a:srgbClr val="C30037"/>
                </a:solidFill>
              </a:rPr>
              <a:t>IN</a:t>
            </a:r>
            <a:r>
              <a:rPr lang="en-US" sz="2000" b="0" dirty="0">
                <a:solidFill>
                  <a:srgbClr val="C30037"/>
                </a:solidFill>
              </a:rPr>
              <a:t> (</a:t>
            </a:r>
          </a:p>
          <a:p>
            <a:r>
              <a:rPr lang="en-US" sz="2000" b="0" dirty="0">
                <a:solidFill>
                  <a:srgbClr val="C30037"/>
                </a:solidFill>
              </a:rPr>
              <a:t>   </a:t>
            </a:r>
            <a:r>
              <a:rPr lang="en-US" sz="2000" dirty="0">
                <a:solidFill>
                  <a:srgbClr val="C30037"/>
                </a:solidFill>
              </a:rPr>
              <a:t>SELECT</a:t>
            </a:r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MAX</a:t>
            </a:r>
            <a:r>
              <a:rPr lang="en-US" sz="2000" b="0" dirty="0">
                <a:solidFill>
                  <a:srgbClr val="C30037"/>
                </a:solidFill>
              </a:rPr>
              <a:t>(</a:t>
            </a:r>
            <a:r>
              <a:rPr lang="en-US" sz="2000" b="0" dirty="0" err="1">
                <a:solidFill>
                  <a:srgbClr val="C30037"/>
                </a:solidFill>
              </a:rPr>
              <a:t>sid</a:t>
            </a:r>
            <a:r>
              <a:rPr lang="en-US" sz="2000" b="0" dirty="0">
                <a:solidFill>
                  <a:srgbClr val="C30037"/>
                </a:solidFill>
              </a:rPr>
              <a:t>) </a:t>
            </a:r>
            <a:r>
              <a:rPr lang="en-US" sz="2000" dirty="0">
                <a:solidFill>
                  <a:srgbClr val="C30037"/>
                </a:solidFill>
              </a:rPr>
              <a:t>FROM</a:t>
            </a:r>
            <a:r>
              <a:rPr lang="en-US" sz="2000" b="0" dirty="0">
                <a:solidFill>
                  <a:srgbClr val="C30037"/>
                </a:solidFill>
              </a:rPr>
              <a:t> enrolled</a:t>
            </a:r>
          </a:p>
          <a:p>
            <a:r>
              <a:rPr lang="en-US" sz="2000" b="0" dirty="0">
                <a:solidFill>
                  <a:srgbClr val="C30037"/>
                </a:solidFill>
              </a:rPr>
              <a:t>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D28899-7D25-43DB-A135-EE1A46028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5750"/>
              </p:ext>
            </p:extLst>
          </p:nvPr>
        </p:nvGraphicFramePr>
        <p:xfrm>
          <a:off x="6219825" y="2190750"/>
          <a:ext cx="1781175" cy="495364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9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sid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68580" marR="68580" marT="34322" marB="3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68580" marR="68580" marT="34322" marB="3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10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53688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Taylor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SQL Box 5" hidden="1">
            <a:extLst>
              <a:ext uri="{FF2B5EF4-FFF2-40B4-BE49-F238E27FC236}">
                <a16:creationId xmlns:a16="http://schemas.microsoft.com/office/drawing/2014/main" id="{214DEF8D-836C-4254-8746-94517B17D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423916"/>
            <a:ext cx="5715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0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sid</a:t>
            </a:r>
            <a:r>
              <a:rPr lang="en-US" sz="2000" dirty="0"/>
              <a:t>, name </a:t>
            </a:r>
            <a:r>
              <a:rPr lang="en-US" sz="2000" b="1" dirty="0"/>
              <a:t>FROM</a:t>
            </a:r>
            <a:r>
              <a:rPr lang="en-US" sz="2000" dirty="0"/>
              <a:t> student</a:t>
            </a:r>
          </a:p>
          <a:p>
            <a:r>
              <a:rPr lang="en-US" sz="2000" dirty="0"/>
              <a:t> </a:t>
            </a: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sid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30037"/>
                </a:solidFill>
              </a:rPr>
              <a:t>IN</a:t>
            </a:r>
            <a:r>
              <a:rPr lang="en-US" sz="2000" dirty="0">
                <a:solidFill>
                  <a:srgbClr val="C30037"/>
                </a:solidFill>
              </a:rPr>
              <a:t> (</a:t>
            </a:r>
          </a:p>
          <a:p>
            <a:r>
              <a:rPr lang="en-US" sz="2000" dirty="0">
                <a:solidFill>
                  <a:srgbClr val="C30037"/>
                </a:solidFill>
              </a:rPr>
              <a:t>   </a:t>
            </a:r>
            <a:r>
              <a:rPr lang="en-US" sz="2000" b="1" dirty="0">
                <a:solidFill>
                  <a:srgbClr val="C30037"/>
                </a:solidFill>
              </a:rPr>
              <a:t>SELECT</a:t>
            </a:r>
            <a:r>
              <a:rPr lang="en-US" sz="2000" dirty="0">
                <a:solidFill>
                  <a:srgbClr val="C30037"/>
                </a:solidFill>
              </a:rPr>
              <a:t> </a:t>
            </a:r>
            <a:r>
              <a:rPr lang="en-US" sz="2000" dirty="0" err="1">
                <a:solidFill>
                  <a:srgbClr val="C30037"/>
                </a:solidFill>
              </a:rPr>
              <a:t>sid</a:t>
            </a:r>
            <a:r>
              <a:rPr lang="en-US" sz="2000" dirty="0">
                <a:solidFill>
                  <a:srgbClr val="C30037"/>
                </a:solidFill>
              </a:rPr>
              <a:t> </a:t>
            </a:r>
            <a:r>
              <a:rPr lang="en-US" sz="2000" b="1" dirty="0">
                <a:solidFill>
                  <a:srgbClr val="C30037"/>
                </a:solidFill>
              </a:rPr>
              <a:t>FROM</a:t>
            </a:r>
            <a:r>
              <a:rPr lang="en-US" sz="2000" dirty="0">
                <a:solidFill>
                  <a:srgbClr val="C30037"/>
                </a:solidFill>
              </a:rPr>
              <a:t> enrolled</a:t>
            </a:r>
          </a:p>
          <a:p>
            <a:r>
              <a:rPr lang="en-US" sz="2000" dirty="0">
                <a:solidFill>
                  <a:srgbClr val="C30037"/>
                </a:solidFill>
              </a:rPr>
              <a:t>    </a:t>
            </a:r>
            <a:r>
              <a:rPr lang="en-US" sz="2000" b="1" dirty="0">
                <a:solidFill>
                  <a:srgbClr val="C30037"/>
                </a:solidFill>
              </a:rPr>
              <a:t>ORDER</a:t>
            </a:r>
            <a:r>
              <a:rPr lang="en-US" sz="2000" dirty="0">
                <a:solidFill>
                  <a:srgbClr val="C30037"/>
                </a:solidFill>
              </a:rPr>
              <a:t> </a:t>
            </a:r>
            <a:r>
              <a:rPr lang="en-US" sz="2000" b="1" dirty="0">
                <a:solidFill>
                  <a:srgbClr val="C30037"/>
                </a:solidFill>
              </a:rPr>
              <a:t>BY</a:t>
            </a:r>
            <a:r>
              <a:rPr lang="en-US" sz="2000" dirty="0">
                <a:solidFill>
                  <a:srgbClr val="C30037"/>
                </a:solidFill>
              </a:rPr>
              <a:t> </a:t>
            </a:r>
            <a:r>
              <a:rPr lang="en-US" sz="2000" dirty="0" err="1">
                <a:solidFill>
                  <a:srgbClr val="C30037"/>
                </a:solidFill>
              </a:rPr>
              <a:t>sid</a:t>
            </a:r>
            <a:r>
              <a:rPr lang="en-US" sz="2000" dirty="0">
                <a:solidFill>
                  <a:srgbClr val="C30037"/>
                </a:solidFill>
              </a:rPr>
              <a:t> </a:t>
            </a:r>
            <a:r>
              <a:rPr lang="en-US" sz="2000" b="1" dirty="0">
                <a:solidFill>
                  <a:srgbClr val="C30037"/>
                </a:solidFill>
              </a:rPr>
              <a:t>DESC</a:t>
            </a:r>
            <a:r>
              <a:rPr lang="en-US" sz="2000" dirty="0">
                <a:solidFill>
                  <a:srgbClr val="C30037"/>
                </a:solidFill>
              </a:rPr>
              <a:t> </a:t>
            </a:r>
            <a:r>
              <a:rPr lang="en-US" sz="2000" b="1" dirty="0">
                <a:solidFill>
                  <a:srgbClr val="C30037"/>
                </a:solidFill>
              </a:rPr>
              <a:t>FETCH FIRST</a:t>
            </a:r>
            <a:r>
              <a:rPr lang="en-US" sz="2000" dirty="0">
                <a:solidFill>
                  <a:srgbClr val="C30037"/>
                </a:solidFill>
              </a:rPr>
              <a:t> 1 </a:t>
            </a:r>
            <a:r>
              <a:rPr lang="en-US" sz="2000" b="1" dirty="0">
                <a:solidFill>
                  <a:srgbClr val="C30037"/>
                </a:solidFill>
              </a:rPr>
              <a:t>ROW ONLY</a:t>
            </a:r>
          </a:p>
          <a:p>
            <a:r>
              <a:rPr lang="en-US" sz="2000" dirty="0"/>
              <a:t>)</a:t>
            </a:r>
          </a:p>
        </p:txBody>
      </p:sp>
      <p:sp>
        <p:nvSpPr>
          <p:cNvPr id="12" name="SQL Box 3" hidden="1">
            <a:extLst>
              <a:ext uri="{FF2B5EF4-FFF2-40B4-BE49-F238E27FC236}">
                <a16:creationId xmlns:a16="http://schemas.microsoft.com/office/drawing/2014/main" id="{C9B90E8B-D771-42B5-934A-DE72A6A16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34081"/>
            <a:ext cx="54864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student.sid</a:t>
            </a:r>
            <a:r>
              <a:rPr lang="en-US" sz="2000" b="0" dirty="0"/>
              <a:t>, name</a:t>
            </a:r>
            <a:br>
              <a:rPr lang="en-US" sz="2000" b="0" dirty="0"/>
            </a:br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student</a:t>
            </a:r>
            <a:br>
              <a:rPr lang="en-US" sz="2000" b="0" dirty="0"/>
            </a:br>
            <a:r>
              <a:rPr lang="en-US" sz="2000" b="0" dirty="0"/>
              <a:t>  </a:t>
            </a:r>
            <a:r>
              <a:rPr lang="en-US" sz="2000" dirty="0"/>
              <a:t>JOIN</a:t>
            </a:r>
            <a:r>
              <a:rPr lang="en-US" sz="2000" b="0" dirty="0"/>
              <a:t> (</a:t>
            </a:r>
            <a:r>
              <a:rPr lang="en-US" sz="2000" dirty="0">
                <a:solidFill>
                  <a:srgbClr val="C30037"/>
                </a:solidFill>
              </a:rPr>
              <a:t>SELECT</a:t>
            </a:r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MAX</a:t>
            </a:r>
            <a:r>
              <a:rPr lang="en-US" sz="2000" b="0" dirty="0">
                <a:solidFill>
                  <a:srgbClr val="C30037"/>
                </a:solidFill>
              </a:rPr>
              <a:t>(</a:t>
            </a:r>
            <a:r>
              <a:rPr lang="en-US" sz="2000" b="0" dirty="0" err="1">
                <a:solidFill>
                  <a:srgbClr val="C30037"/>
                </a:solidFill>
              </a:rPr>
              <a:t>sid</a:t>
            </a:r>
            <a:r>
              <a:rPr lang="en-US" sz="2000" b="0" dirty="0">
                <a:solidFill>
                  <a:srgbClr val="C30037"/>
                </a:solidFill>
              </a:rPr>
              <a:t>) AS </a:t>
            </a:r>
            <a:r>
              <a:rPr lang="en-US" sz="2000" b="0" dirty="0" err="1">
                <a:solidFill>
                  <a:srgbClr val="C30037"/>
                </a:solidFill>
              </a:rPr>
              <a:t>sid</a:t>
            </a:r>
            <a:br>
              <a:rPr lang="en-US" sz="2000" b="0" dirty="0">
                <a:solidFill>
                  <a:srgbClr val="C30037"/>
                </a:solidFill>
              </a:rPr>
            </a:br>
            <a:r>
              <a:rPr lang="en-US" sz="2000" b="0" dirty="0">
                <a:solidFill>
                  <a:srgbClr val="C30037"/>
                </a:solidFill>
              </a:rPr>
              <a:t>          </a:t>
            </a:r>
            <a:r>
              <a:rPr lang="en-US" sz="2000" dirty="0">
                <a:solidFill>
                  <a:srgbClr val="C30037"/>
                </a:solidFill>
              </a:rPr>
              <a:t>FROM</a:t>
            </a:r>
            <a:r>
              <a:rPr lang="en-US" sz="2000" b="0" dirty="0">
                <a:solidFill>
                  <a:srgbClr val="C30037"/>
                </a:solidFill>
              </a:rPr>
              <a:t> enrolled</a:t>
            </a:r>
            <a:r>
              <a:rPr lang="en-US" sz="2000" b="0" dirty="0"/>
              <a:t>) </a:t>
            </a:r>
            <a:r>
              <a:rPr lang="en-US" sz="2000" dirty="0"/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max_e</a:t>
            </a:r>
            <a:br>
              <a:rPr lang="en-US" sz="2000" b="0" dirty="0"/>
            </a:br>
            <a:r>
              <a:rPr lang="en-US" sz="2000" b="0" dirty="0"/>
              <a:t>    </a:t>
            </a:r>
            <a:r>
              <a:rPr lang="en-US" sz="2000" dirty="0"/>
              <a:t>ON</a:t>
            </a:r>
            <a:r>
              <a:rPr lang="en-US" sz="2000" b="0" dirty="0"/>
              <a:t> </a:t>
            </a:r>
            <a:r>
              <a:rPr lang="en-US" sz="2000" b="0" dirty="0" err="1"/>
              <a:t>student.sid</a:t>
            </a:r>
            <a:r>
              <a:rPr lang="en-US" sz="2000" b="0" dirty="0"/>
              <a:t> = </a:t>
            </a:r>
            <a:r>
              <a:rPr lang="en-US" sz="2000" b="0" dirty="0" err="1"/>
              <a:t>max_e.sid</a:t>
            </a:r>
            <a:r>
              <a:rPr lang="en-US" sz="2000" b="0" dirty="0"/>
              <a:t>;</a:t>
            </a:r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D32EDBAB-B773-BAF3-CE79-20574AACDF16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4" grpId="0" animBg="1"/>
      <p:bldP spid="15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Find all courses that have no students enrolled in it.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26407" y="1803156"/>
            <a:ext cx="5486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SELECT </a:t>
            </a:r>
            <a:r>
              <a:rPr lang="en-US" b="0" dirty="0"/>
              <a:t>*</a:t>
            </a:r>
            <a:r>
              <a:rPr lang="en-US" dirty="0"/>
              <a:t> FROM </a:t>
            </a:r>
            <a:r>
              <a:rPr lang="en-US" b="0" dirty="0"/>
              <a:t>course</a:t>
            </a:r>
          </a:p>
          <a:p>
            <a:r>
              <a:rPr lang="en-US" dirty="0"/>
              <a:t> WHERE </a:t>
            </a:r>
            <a:r>
              <a:rPr lang="en-US" dirty="0">
                <a:solidFill>
                  <a:srgbClr val="C30037"/>
                </a:solidFill>
              </a:rPr>
              <a:t>...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1902607" y="2525687"/>
            <a:ext cx="5105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lvl="1" algn="ctr"/>
            <a:r>
              <a:rPr lang="en-US" sz="2000" b="1" i="1" dirty="0">
                <a:solidFill>
                  <a:srgbClr val="C30037"/>
                </a:solidFill>
                <a:latin typeface="Lato" panose="020F0502020204030203" pitchFamily="34" charset="0"/>
              </a:rPr>
              <a:t>“with no tuples in the enrolled table”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59152"/>
              </p:ext>
            </p:extLst>
          </p:nvPr>
        </p:nvGraphicFramePr>
        <p:xfrm>
          <a:off x="5298819" y="3343275"/>
          <a:ext cx="1997869" cy="130361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04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Inconsolata" panose="00000509000000000000" pitchFamily="49" charset="0"/>
                        </a:rPr>
                        <a:t>sid</a:t>
                      </a:r>
                      <a:endParaRPr lang="en-US" sz="1200" dirty="0">
                        <a:latin typeface="Inconsolata" panose="00000509000000000000" pitchFamily="49" charset="0"/>
                      </a:endParaRPr>
                    </a:p>
                  </a:txBody>
                  <a:tcPr marL="68580" marR="68580" marT="34282" marB="342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nconsolata" panose="00000509000000000000" pitchFamily="49" charset="0"/>
                        </a:rPr>
                        <a:t>cid</a:t>
                      </a:r>
                    </a:p>
                  </a:txBody>
                  <a:tcPr marL="68580" marR="68580" marT="34282" marB="342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nconsolata" panose="00000509000000000000" pitchFamily="49" charset="0"/>
                        </a:rPr>
                        <a:t>grade</a:t>
                      </a:r>
                    </a:p>
                  </a:txBody>
                  <a:tcPr marL="68580" marR="68580" marT="34282" marB="342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6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Inconsolata" panose="00000509000000000000" pitchFamily="49" charset="0"/>
                        </a:rPr>
                        <a:t>53666</a:t>
                      </a:r>
                      <a:endParaRPr lang="en-US" sz="12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Inconsolata" panose="00000509000000000000" pitchFamily="49" charset="0"/>
                        </a:rPr>
                        <a:t>15-445</a:t>
                      </a:r>
                      <a:endParaRPr lang="en-US" sz="12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Inconsolata" panose="00000509000000000000" pitchFamily="49" charset="0"/>
                        </a:rPr>
                        <a:t>C</a:t>
                      </a:r>
                      <a:endParaRPr lang="en-US" sz="12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6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Inconsolata" panose="00000509000000000000" pitchFamily="49" charset="0"/>
                        </a:rPr>
                        <a:t>53688</a:t>
                      </a:r>
                      <a:endParaRPr lang="en-US" sz="12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Inconsolata" panose="00000509000000000000" pitchFamily="49" charset="0"/>
                        </a:rPr>
                        <a:t>15-721</a:t>
                      </a:r>
                      <a:endParaRPr lang="en-US" sz="12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Inconsolata" panose="00000509000000000000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sz="12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6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Inconsolata" panose="00000509000000000000" pitchFamily="49" charset="0"/>
                        </a:rPr>
                        <a:t>53688</a:t>
                      </a:r>
                      <a:endParaRPr lang="en-US" sz="12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Inconsolata" panose="00000509000000000000" pitchFamily="49" charset="0"/>
                        </a:rPr>
                        <a:t>15-826</a:t>
                      </a:r>
                      <a:endParaRPr lang="en-US" sz="12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Inconsolata" panose="00000509000000000000" pitchFamily="49" charset="0"/>
                          <a:ea typeface="+mn-ea"/>
                          <a:cs typeface="+mn-cs"/>
                        </a:rPr>
                        <a:t>B</a:t>
                      </a:r>
                      <a:endParaRPr lang="en-US" sz="12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6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Inconsolata" panose="00000509000000000000" pitchFamily="49" charset="0"/>
                        </a:rPr>
                        <a:t>53655</a:t>
                      </a:r>
                      <a:endParaRPr lang="en-US" sz="12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Inconsolata" panose="00000509000000000000" pitchFamily="49" charset="0"/>
                        </a:rPr>
                        <a:t>15-445</a:t>
                      </a:r>
                      <a:endParaRPr lang="en-US" sz="12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Inconsolata" panose="00000509000000000000" pitchFamily="49" charset="0"/>
                          <a:ea typeface="+mn-ea"/>
                          <a:cs typeface="+mn-cs"/>
                        </a:rPr>
                        <a:t>B</a:t>
                      </a:r>
                      <a:endParaRPr lang="en-US" sz="12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6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53666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15-721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67702"/>
              </p:ext>
            </p:extLst>
          </p:nvPr>
        </p:nvGraphicFramePr>
        <p:xfrm>
          <a:off x="1447800" y="3490914"/>
          <a:ext cx="3409950" cy="105251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67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807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Inconsolata" panose="00000509000000000000" pitchFamily="49" charset="0"/>
                        </a:rPr>
                        <a:t>cid</a:t>
                      </a:r>
                      <a:endParaRPr lang="en-US" sz="1200" dirty="0">
                        <a:latin typeface="Inconsolata" panose="00000509000000000000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Inconsolata" panose="00000509000000000000" pitchFamily="49" charset="0"/>
                        </a:rPr>
                        <a:t>15-445</a:t>
                      </a:r>
                      <a:endParaRPr lang="en-US" sz="12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nconsolata" panose="00000509000000000000" pitchFamily="49" charset="0"/>
                        </a:rPr>
                        <a:t>Database Systems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92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nconsolata" panose="00000509000000000000" pitchFamily="49" charset="0"/>
                        </a:rPr>
                        <a:t>15-721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nconsolata" panose="00000509000000000000" pitchFamily="49" charset="0"/>
                        </a:rPr>
                        <a:t>Advanced Database Systems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2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nconsolata" panose="00000509000000000000" pitchFamily="49" charset="0"/>
                        </a:rPr>
                        <a:t>15-826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nconsolata" panose="00000509000000000000" pitchFamily="49" charset="0"/>
                        </a:rPr>
                        <a:t>Data Mining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92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nconsolata" panose="00000509000000000000" pitchFamily="49" charset="0"/>
                        </a:rPr>
                        <a:t>15-799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nconsolata" panose="00000509000000000000" pitchFamily="49" charset="0"/>
                        </a:rPr>
                        <a:t>Special Topics in Databases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67B767F-0862-4D66-9F3A-9FCF54A120A7}"/>
              </a:ext>
            </a:extLst>
          </p:cNvPr>
          <p:cNvGrpSpPr/>
          <p:nvPr/>
        </p:nvGrpSpPr>
        <p:grpSpPr>
          <a:xfrm>
            <a:off x="1826407" y="1803156"/>
            <a:ext cx="5486400" cy="1200329"/>
            <a:chOff x="1581150" y="339149"/>
            <a:chExt cx="5486400" cy="1200329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57784890-2DF5-4935-B348-3BBE80C5B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150" y="339149"/>
              <a:ext cx="54864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646464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2000" b="1" u="none">
                  <a:solidFill>
                    <a:schemeClr val="tx1">
                      <a:lumMod val="90000"/>
                      <a:lumOff val="10000"/>
                    </a:schemeClr>
                  </a:solidFill>
                  <a:latin typeface="Inconsolata" panose="00000509000000000000" pitchFamily="49" charset="0"/>
                  <a:ea typeface="ＭＳ Ｐゴシック" pitchFamily="-112" charset="-128"/>
                  <a:cs typeface="DejaVu Sans Mono" pitchFamily="49" charset="0"/>
                </a:defRPr>
              </a:lvl1pPr>
              <a:lvl2pPr marL="742950" indent="-28575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2pPr>
              <a:lvl3pPr marL="11430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3pPr>
              <a:lvl4pPr marL="16002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4pPr>
              <a:lvl5pPr marL="20574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9pPr>
            </a:lstStyle>
            <a:p>
              <a:r>
                <a:rPr lang="en-US" dirty="0"/>
                <a:t>SELECT</a:t>
              </a:r>
              <a:r>
                <a:rPr lang="en-US" b="0" dirty="0"/>
                <a:t> * </a:t>
              </a:r>
              <a:r>
                <a:rPr lang="en-US" dirty="0"/>
                <a:t>FROM</a:t>
              </a:r>
              <a:r>
                <a:rPr lang="en-US" b="0" dirty="0"/>
                <a:t> course</a:t>
              </a:r>
            </a:p>
            <a:p>
              <a:r>
                <a:rPr lang="en-US" b="0" dirty="0"/>
                <a:t> </a:t>
              </a:r>
              <a:r>
                <a:rPr lang="en-US" dirty="0"/>
                <a:t>WHERE</a:t>
              </a:r>
              <a:r>
                <a:rPr lang="en-US" b="0" dirty="0"/>
                <a:t> </a:t>
              </a:r>
              <a:r>
                <a:rPr lang="en-US" dirty="0">
                  <a:solidFill>
                    <a:srgbClr val="C30037"/>
                  </a:solidFill>
                </a:rPr>
                <a:t>NOT</a:t>
              </a:r>
              <a:r>
                <a:rPr lang="en-US" b="0" dirty="0">
                  <a:solidFill>
                    <a:srgbClr val="C30037"/>
                  </a:solidFill>
                </a:rPr>
                <a:t> </a:t>
              </a:r>
              <a:r>
                <a:rPr lang="en-US" dirty="0">
                  <a:solidFill>
                    <a:srgbClr val="C30037"/>
                  </a:solidFill>
                </a:rPr>
                <a:t>EXISTS</a:t>
              </a:r>
              <a:r>
                <a:rPr lang="en-US" b="0" dirty="0"/>
                <a:t>(</a:t>
              </a:r>
            </a:p>
            <a:p>
              <a:r>
                <a:rPr lang="en-US" b="0" dirty="0"/>
                <a:t>   </a:t>
              </a:r>
            </a:p>
            <a:p>
              <a:r>
                <a:rPr lang="en-US" b="0" dirty="0"/>
                <a:t>)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069223D-090C-40D1-89ED-FA230E251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100" y="941666"/>
              <a:ext cx="32766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lvl="1" algn="ctr"/>
              <a:r>
                <a:rPr lang="en-US" sz="2000" b="1" i="1" dirty="0">
                  <a:solidFill>
                    <a:srgbClr val="C30037"/>
                  </a:solidFill>
                  <a:latin typeface="Lato" panose="020F0502020204030203" pitchFamily="34" charset="0"/>
                </a:rPr>
                <a:t>tuples in the enrolled table</a:t>
              </a:r>
            </a:p>
          </p:txBody>
        </p:sp>
      </p:grpSp>
      <p:sp>
        <p:nvSpPr>
          <p:cNvPr id="12" name="Text Box 4">
            <a:extLst>
              <a:ext uri="{FF2B5EF4-FFF2-40B4-BE49-F238E27FC236}">
                <a16:creationId xmlns:a16="http://schemas.microsoft.com/office/drawing/2014/main" id="{C05CD91D-21A8-4159-B023-966613313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407" y="1803156"/>
            <a:ext cx="5486400" cy="1463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SELECT</a:t>
            </a:r>
            <a:r>
              <a:rPr lang="en-US" b="0" dirty="0"/>
              <a:t> * </a:t>
            </a:r>
            <a:r>
              <a:rPr lang="en-US" dirty="0"/>
              <a:t>FROM</a:t>
            </a:r>
            <a:r>
              <a:rPr lang="en-US" b="0" dirty="0"/>
              <a:t> course</a:t>
            </a:r>
          </a:p>
          <a:p>
            <a:r>
              <a:rPr lang="en-US" b="0" dirty="0"/>
              <a:t> </a:t>
            </a:r>
            <a:r>
              <a:rPr lang="en-US" dirty="0"/>
              <a:t>WHERE</a:t>
            </a:r>
            <a:r>
              <a:rPr lang="en-US" b="0" dirty="0"/>
              <a:t> </a:t>
            </a:r>
            <a:r>
              <a:rPr lang="en-US" dirty="0"/>
              <a:t>NOT</a:t>
            </a:r>
            <a:r>
              <a:rPr lang="en-US" b="0" dirty="0"/>
              <a:t> </a:t>
            </a:r>
            <a:r>
              <a:rPr lang="en-US" dirty="0"/>
              <a:t>EXISTS</a:t>
            </a:r>
            <a:r>
              <a:rPr lang="en-US" b="0" dirty="0"/>
              <a:t>(</a:t>
            </a:r>
          </a:p>
          <a:p>
            <a:r>
              <a:rPr lang="en-US" b="0" dirty="0"/>
              <a:t>   </a:t>
            </a:r>
            <a:r>
              <a:rPr lang="en-US" dirty="0">
                <a:solidFill>
                  <a:srgbClr val="C30037"/>
                </a:solidFill>
              </a:rPr>
              <a:t>SELECT</a:t>
            </a:r>
            <a:r>
              <a:rPr lang="en-US" b="0" dirty="0">
                <a:solidFill>
                  <a:srgbClr val="C30037"/>
                </a:solidFill>
              </a:rPr>
              <a:t> * </a:t>
            </a:r>
            <a:r>
              <a:rPr lang="en-US" dirty="0">
                <a:solidFill>
                  <a:srgbClr val="C30037"/>
                </a:solidFill>
              </a:rPr>
              <a:t>FROM</a:t>
            </a:r>
            <a:r>
              <a:rPr lang="en-US" b="0" dirty="0">
                <a:solidFill>
                  <a:srgbClr val="C30037"/>
                </a:solidFill>
              </a:rPr>
              <a:t> enrolled</a:t>
            </a:r>
          </a:p>
          <a:p>
            <a:r>
              <a:rPr lang="en-US" b="0" dirty="0">
                <a:solidFill>
                  <a:srgbClr val="C30037"/>
                </a:solidFill>
              </a:rPr>
              <a:t>    </a:t>
            </a:r>
            <a:r>
              <a:rPr lang="en-US" dirty="0">
                <a:solidFill>
                  <a:srgbClr val="C30037"/>
                </a:solidFill>
              </a:rPr>
              <a:t>WHERE</a:t>
            </a:r>
            <a:r>
              <a:rPr lang="en-US" b="0" dirty="0">
                <a:solidFill>
                  <a:srgbClr val="C30037"/>
                </a:solidFill>
              </a:rPr>
              <a:t> </a:t>
            </a:r>
            <a:r>
              <a:rPr lang="en-US" b="0" dirty="0" err="1">
                <a:solidFill>
                  <a:srgbClr val="C30037"/>
                </a:solidFill>
              </a:rPr>
              <a:t>course.cid</a:t>
            </a:r>
            <a:r>
              <a:rPr lang="en-US" b="0" dirty="0">
                <a:solidFill>
                  <a:srgbClr val="C30037"/>
                </a:solidFill>
              </a:rPr>
              <a:t> = </a:t>
            </a:r>
            <a:r>
              <a:rPr lang="en-US" b="0" dirty="0" err="1">
                <a:solidFill>
                  <a:srgbClr val="C30037"/>
                </a:solidFill>
              </a:rPr>
              <a:t>enrolled.cid</a:t>
            </a:r>
            <a:endParaRPr lang="en-US" b="0" dirty="0">
              <a:solidFill>
                <a:srgbClr val="C30037"/>
              </a:solidFill>
            </a:endParaRPr>
          </a:p>
          <a:p>
            <a:r>
              <a:rPr lang="en-US" b="0" dirty="0"/>
              <a:t>)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4106A6BB-B01F-455D-9F3E-79528CC86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1762" y="2086806"/>
            <a:ext cx="208361" cy="564952"/>
          </a:xfrm>
          <a:prstGeom prst="line">
            <a:avLst/>
          </a:prstGeom>
          <a:noFill/>
          <a:ln w="60325">
            <a:solidFill>
              <a:schemeClr val="accent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530C4-8272-4D7A-BA83-2D8E4BD2303D}"/>
              </a:ext>
            </a:extLst>
          </p:cNvPr>
          <p:cNvSpPr/>
          <p:nvPr/>
        </p:nvSpPr>
        <p:spPr>
          <a:xfrm>
            <a:off x="3107153" y="2697784"/>
            <a:ext cx="1369219" cy="247650"/>
          </a:xfrm>
          <a:prstGeom prst="rect">
            <a:avLst/>
          </a:prstGeom>
          <a:solidFill>
            <a:srgbClr val="C30037">
              <a:alpha val="20000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0A944F0-C50D-4B8D-912F-8F48BB607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65376"/>
              </p:ext>
            </p:extLst>
          </p:nvPr>
        </p:nvGraphicFramePr>
        <p:xfrm>
          <a:off x="2667000" y="3914711"/>
          <a:ext cx="3695105" cy="495364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78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9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cid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68580" marR="68580" marT="34322" marB="3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68580" marR="68580" marT="34322" marB="3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1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Inconsolata" panose="00000509000000000000" pitchFamily="49" charset="0"/>
                        </a:rPr>
                        <a:t>15-799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Inconsolata" panose="00000509000000000000" pitchFamily="49" charset="0"/>
                        </a:rPr>
                        <a:t>Special Topics in Databases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C3252258-2555-FA63-00BF-0767DC19F32D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Lateral Joins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LATERAL</a:t>
            </a:r>
            <a:r>
              <a:rPr lang="en-US" dirty="0"/>
              <a:t> operator allows a nested query to reference attributes in other nested queries that precede it.</a:t>
            </a:r>
          </a:p>
          <a:p>
            <a:pPr lvl="1"/>
            <a:r>
              <a:rPr lang="en-US" dirty="0"/>
              <a:t>You can think of it like a </a:t>
            </a:r>
            <a:r>
              <a:rPr lang="en-US" b="1" dirty="0">
                <a:latin typeface="Inconsolata" panose="00000509000000000000" pitchFamily="49" charset="0"/>
              </a:rPr>
              <a:t>for</a:t>
            </a:r>
            <a:r>
              <a:rPr lang="en-US" dirty="0"/>
              <a:t> loop that allows you to invoke another query for each tuple in a table.</a:t>
            </a:r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05DC9A62-1C9A-7C4D-0D89-997953EEFC8F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A16BD35-D3B8-F464-B96A-AA9B38766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16803"/>
            <a:ext cx="50292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* </a:t>
            </a:r>
            <a:r>
              <a:rPr lang="en-US" sz="2000" dirty="0"/>
              <a:t>FROM</a:t>
            </a:r>
            <a:endParaRPr lang="en-US" sz="2000" b="0" dirty="0"/>
          </a:p>
          <a:p>
            <a:r>
              <a:rPr lang="en-US" sz="2000" b="0" dirty="0"/>
              <a:t>  (</a:t>
            </a:r>
            <a:r>
              <a:rPr lang="en-US" sz="2000" dirty="0"/>
              <a:t>SELECT</a:t>
            </a:r>
            <a:r>
              <a:rPr lang="en-US" sz="2000" b="0" dirty="0"/>
              <a:t> 1 </a:t>
            </a:r>
            <a:r>
              <a:rPr lang="en-US" sz="2000" dirty="0"/>
              <a:t>AS</a:t>
            </a:r>
            <a:r>
              <a:rPr lang="en-US" sz="2000" b="0" dirty="0"/>
              <a:t> x) </a:t>
            </a:r>
            <a:r>
              <a:rPr lang="en-US" sz="2000" dirty="0"/>
              <a:t>AS</a:t>
            </a:r>
            <a:r>
              <a:rPr lang="en-US" sz="2000" b="0" dirty="0"/>
              <a:t> t1,</a:t>
            </a:r>
          </a:p>
          <a:p>
            <a:r>
              <a:rPr lang="en-US" sz="2000" b="0" dirty="0"/>
              <a:t>  </a:t>
            </a:r>
            <a:r>
              <a:rPr lang="en-US" sz="2000" dirty="0">
                <a:solidFill>
                  <a:srgbClr val="C30037"/>
                </a:solidFill>
              </a:rPr>
              <a:t>LATERAL</a:t>
            </a:r>
            <a:r>
              <a:rPr lang="en-US" sz="2000" b="0" dirty="0">
                <a:solidFill>
                  <a:srgbClr val="C30037"/>
                </a:solidFill>
              </a:rPr>
              <a:t> (</a:t>
            </a:r>
            <a:r>
              <a:rPr lang="en-US" sz="2000" dirty="0">
                <a:solidFill>
                  <a:srgbClr val="C30037"/>
                </a:solidFill>
              </a:rPr>
              <a:t>SELECT</a:t>
            </a:r>
            <a:r>
              <a:rPr lang="en-US" sz="2000" b="0" dirty="0">
                <a:solidFill>
                  <a:srgbClr val="C30037"/>
                </a:solidFill>
              </a:rPr>
              <a:t> t1.x+1 </a:t>
            </a:r>
            <a:r>
              <a:rPr lang="en-US" sz="2000" dirty="0">
                <a:solidFill>
                  <a:srgbClr val="C30037"/>
                </a:solidFill>
              </a:rPr>
              <a:t>AS</a:t>
            </a:r>
            <a:r>
              <a:rPr lang="en-US" sz="2000" b="0" dirty="0">
                <a:solidFill>
                  <a:srgbClr val="C30037"/>
                </a:solidFill>
              </a:rPr>
              <a:t> y) </a:t>
            </a:r>
            <a:r>
              <a:rPr lang="en-US" sz="2000" dirty="0">
                <a:solidFill>
                  <a:srgbClr val="C30037"/>
                </a:solidFill>
              </a:rPr>
              <a:t>AS</a:t>
            </a:r>
            <a:r>
              <a:rPr lang="en-US" sz="2000" b="0" dirty="0">
                <a:solidFill>
                  <a:srgbClr val="C30037"/>
                </a:solidFill>
              </a:rPr>
              <a:t> t2</a:t>
            </a:r>
            <a:r>
              <a:rPr lang="en-US" sz="2000" b="0" dirty="0"/>
              <a:t>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596D0C-B153-9471-928F-B225FCA21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667485"/>
              </p:ext>
            </p:extLst>
          </p:nvPr>
        </p:nvGraphicFramePr>
        <p:xfrm>
          <a:off x="5654040" y="3028950"/>
          <a:ext cx="1280160" cy="495364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9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t1.x</a:t>
                      </a:r>
                    </a:p>
                  </a:txBody>
                  <a:tcPr marL="68580" marR="68580" marT="34322" marB="3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t2.y</a:t>
                      </a:r>
                    </a:p>
                  </a:txBody>
                  <a:tcPr marL="68580" marR="68580" marT="34322" marB="3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10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7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2E77CF-F09C-492C-BFD6-EF47940F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History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3F5CB-2C4E-4DEA-B704-29FFFE45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 Standard in 1986. ISO in 1987</a:t>
            </a:r>
          </a:p>
          <a:p>
            <a:pPr lvl="1"/>
            <a:r>
              <a:rPr lang="en-US" u="sng" dirty="0"/>
              <a:t>S</a:t>
            </a:r>
            <a:r>
              <a:rPr lang="en-US" dirty="0"/>
              <a:t>tructured </a:t>
            </a:r>
            <a:r>
              <a:rPr lang="en-US" u="sng" dirty="0"/>
              <a:t>Q</a:t>
            </a:r>
            <a:r>
              <a:rPr lang="en-US" dirty="0"/>
              <a:t>uery </a:t>
            </a:r>
            <a:r>
              <a:rPr lang="en-US" u="sng" dirty="0"/>
              <a:t>L</a:t>
            </a:r>
            <a:r>
              <a:rPr lang="en-US" dirty="0"/>
              <a:t>anguage</a:t>
            </a:r>
          </a:p>
          <a:p>
            <a:endParaRPr lang="en-US" sz="1200" dirty="0"/>
          </a:p>
          <a:p>
            <a:r>
              <a:rPr lang="en-US" dirty="0"/>
              <a:t>Current standard is </a:t>
            </a:r>
            <a:r>
              <a:rPr lang="en-US" b="1" dirty="0"/>
              <a:t>SQL:2023</a:t>
            </a:r>
          </a:p>
          <a:p>
            <a:pPr lvl="1"/>
            <a:r>
              <a:rPr lang="en-US" b="1" dirty="0"/>
              <a:t>SQL:2023 </a:t>
            </a:r>
            <a:r>
              <a:rPr lang="en-US" dirty="0"/>
              <a:t>→ Property Graph Queries, Muti-Dim. Arrays</a:t>
            </a:r>
          </a:p>
          <a:p>
            <a:pPr lvl="1"/>
            <a:r>
              <a:rPr lang="en-US" b="1" dirty="0"/>
              <a:t>SQL:2016 </a:t>
            </a:r>
            <a:r>
              <a:rPr lang="en-US" dirty="0"/>
              <a:t>→ JSON, Polymorphic tables</a:t>
            </a:r>
            <a:endParaRPr lang="en-US" b="1" dirty="0"/>
          </a:p>
          <a:p>
            <a:pPr lvl="1"/>
            <a:r>
              <a:rPr lang="en-US" b="1" dirty="0"/>
              <a:t>SQL:2011</a:t>
            </a:r>
            <a:r>
              <a:rPr lang="en-US" dirty="0"/>
              <a:t> → Temporal DBs, Pipelined DML </a:t>
            </a:r>
          </a:p>
          <a:p>
            <a:pPr lvl="1"/>
            <a:r>
              <a:rPr lang="en-US" b="1" dirty="0"/>
              <a:t>SQL:2008</a:t>
            </a:r>
            <a:r>
              <a:rPr lang="en-US" dirty="0"/>
              <a:t> → Truncation, Fancy Sorting</a:t>
            </a:r>
          </a:p>
          <a:p>
            <a:pPr lvl="1"/>
            <a:r>
              <a:rPr lang="en-US" b="1" dirty="0"/>
              <a:t>SQL:2003</a:t>
            </a:r>
            <a:r>
              <a:rPr lang="en-US" dirty="0"/>
              <a:t> → XML, Windows, Sequences, Auto-Gen IDs.</a:t>
            </a:r>
          </a:p>
          <a:p>
            <a:pPr lvl="1"/>
            <a:r>
              <a:rPr lang="en-US" b="1" dirty="0"/>
              <a:t>SQL:1999</a:t>
            </a:r>
            <a:r>
              <a:rPr lang="en-US" dirty="0"/>
              <a:t> → Regex, Triggers, OO</a:t>
            </a:r>
          </a:p>
          <a:p>
            <a:endParaRPr lang="en-US" sz="1200" dirty="0"/>
          </a:p>
          <a:p>
            <a:r>
              <a:rPr lang="en-US" dirty="0"/>
              <a:t>The minimum language syntax a system needs to say that it supports SQL is </a:t>
            </a:r>
            <a:r>
              <a:rPr lang="en-US" b="1" dirty="0">
                <a:hlinkClick r:id="rId3"/>
              </a:rPr>
              <a:t>SQL-92</a:t>
            </a:r>
            <a:r>
              <a:rPr lang="en-US" b="1" dirty="0"/>
              <a:t>.</a:t>
            </a:r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CF228113-F245-CCA6-EF93-EE570F8EF69B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B42B23F-7D82-CFE8-E815-A0BBEA0E92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28002">
            <a:off x="334276" y="1028838"/>
            <a:ext cx="5056008" cy="2874150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E47ECAB-0468-9DE9-61B7-7EF7145CC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49207">
            <a:off x="3746692" y="1492724"/>
            <a:ext cx="5175788" cy="352313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BAA118A2-1220-7761-E809-902D3610CC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59242">
            <a:off x="1820986" y="-12949"/>
            <a:ext cx="5364870" cy="4993230"/>
          </a:xfrm>
          <a:prstGeom prst="rect">
            <a:avLst/>
          </a:prstGeom>
          <a:ln>
            <a:solidFill>
              <a:srgbClr val="55555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14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Lateral Join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Calculate the number of students enrolled in each course and the average GPA.</a:t>
            </a:r>
          </a:p>
        </p:txBody>
      </p:sp>
      <p:sp>
        <p:nvSpPr>
          <p:cNvPr id="3" name="SQL Box 4">
            <a:extLst>
              <a:ext uri="{FF2B5EF4-FFF2-40B4-BE49-F238E27FC236}">
                <a16:creationId xmlns:a16="http://schemas.microsoft.com/office/drawing/2014/main" id="{D20ADF38-3E02-6763-9C9B-E4C6EF26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485821"/>
            <a:ext cx="70104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 * FROM course AS c,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LATERAL</a:t>
            </a:r>
            <a:r>
              <a:rPr lang="en-US" sz="2000" dirty="0"/>
              <a:t> (SELECT COUNT(*) AS </a:t>
            </a:r>
            <a:r>
              <a:rPr lang="en-US" sz="2000" dirty="0" err="1"/>
              <a:t>cnt</a:t>
            </a:r>
            <a:r>
              <a:rPr lang="en-US" sz="2000" dirty="0"/>
              <a:t> FROM enrolled 	  	    WHERE </a:t>
            </a:r>
            <a:r>
              <a:rPr lang="en-US" sz="2000" dirty="0" err="1"/>
              <a:t>enrolled.cid</a:t>
            </a:r>
            <a:r>
              <a:rPr lang="en-US" sz="2000" dirty="0"/>
              <a:t> = </a:t>
            </a:r>
            <a:r>
              <a:rPr lang="en-US" sz="2000" dirty="0" err="1"/>
              <a:t>c.cid</a:t>
            </a:r>
            <a:r>
              <a:rPr lang="en-US" sz="2000" dirty="0"/>
              <a:t>) AS t1,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LATERAL </a:t>
            </a:r>
            <a:r>
              <a:rPr lang="en-US" sz="2000" dirty="0"/>
              <a:t>(SELECT AVG(</a:t>
            </a:r>
            <a:r>
              <a:rPr lang="en-US" sz="2000" dirty="0" err="1"/>
              <a:t>gpa</a:t>
            </a:r>
            <a:r>
              <a:rPr lang="en-US" sz="2000" dirty="0"/>
              <a:t>) AS avg FROM student AS s 	    JOIN enrolled AS e ON </a:t>
            </a:r>
            <a:r>
              <a:rPr lang="en-US" sz="2000" dirty="0" err="1"/>
              <a:t>s.sid</a:t>
            </a:r>
            <a:r>
              <a:rPr lang="en-US" sz="2000" dirty="0"/>
              <a:t> = </a:t>
            </a:r>
            <a:r>
              <a:rPr lang="en-US" sz="2000" dirty="0" err="1"/>
              <a:t>e.sid</a:t>
            </a:r>
            <a:endParaRPr lang="en-US" sz="2000" dirty="0"/>
          </a:p>
          <a:p>
            <a:r>
              <a:rPr lang="en-US" sz="2000" dirty="0"/>
              <a:t>	    WHERE </a:t>
            </a:r>
            <a:r>
              <a:rPr lang="en-US" sz="2000" dirty="0" err="1"/>
              <a:t>e.cid</a:t>
            </a:r>
            <a:r>
              <a:rPr lang="en-US" sz="2000" dirty="0"/>
              <a:t> = </a:t>
            </a:r>
            <a:r>
              <a:rPr lang="en-US" sz="2000" dirty="0" err="1"/>
              <a:t>c.cid</a:t>
            </a:r>
            <a:r>
              <a:rPr lang="en-US" sz="2000" dirty="0"/>
              <a:t>) AS t2;</a:t>
            </a:r>
            <a:endParaRPr lang="en-US" sz="2000" b="0" dirty="0"/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D32EDBAB-B773-BAF3-CE79-20574AACDF16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8D453-82C5-59E3-50D8-F141C9566735}"/>
              </a:ext>
            </a:extLst>
          </p:cNvPr>
          <p:cNvSpPr/>
          <p:nvPr/>
        </p:nvSpPr>
        <p:spPr>
          <a:xfrm>
            <a:off x="5412888" y="3099914"/>
            <a:ext cx="838200" cy="247650"/>
          </a:xfrm>
          <a:prstGeom prst="rect">
            <a:avLst/>
          </a:prstGeom>
          <a:solidFill>
            <a:srgbClr val="C30037">
              <a:alpha val="20000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cxnSp>
        <p:nvCxnSpPr>
          <p:cNvPr id="6" name="Elbow Connector 11">
            <a:extLst>
              <a:ext uri="{FF2B5EF4-FFF2-40B4-BE49-F238E27FC236}">
                <a16:creationId xmlns:a16="http://schemas.microsoft.com/office/drawing/2014/main" id="{750A17FC-9464-D932-450C-36EE7DAB095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11044" y="2683703"/>
            <a:ext cx="1750530" cy="544771"/>
          </a:xfrm>
          <a:prstGeom prst="bentConnector3">
            <a:avLst>
              <a:gd name="adj1" fmla="val -13059"/>
            </a:avLst>
          </a:prstGeom>
          <a:noFill/>
          <a:ln w="60325">
            <a:solidFill>
              <a:srgbClr val="C30037"/>
            </a:solidFill>
            <a:round/>
            <a:headEnd/>
            <a:tailEnd type="triangle" w="med" len="sm"/>
          </a:ln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46990-0B22-33FA-1627-1405C3B7635B}"/>
              </a:ext>
            </a:extLst>
          </p:cNvPr>
          <p:cNvSpPr/>
          <p:nvPr/>
        </p:nvSpPr>
        <p:spPr>
          <a:xfrm>
            <a:off x="4511044" y="3933589"/>
            <a:ext cx="762552" cy="247650"/>
          </a:xfrm>
          <a:prstGeom prst="rect">
            <a:avLst/>
          </a:prstGeom>
          <a:solidFill>
            <a:srgbClr val="C30037">
              <a:alpha val="20000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cxnSp>
        <p:nvCxnSpPr>
          <p:cNvPr id="19" name="Elbow Connector 11">
            <a:extLst>
              <a:ext uri="{FF2B5EF4-FFF2-40B4-BE49-F238E27FC236}">
                <a16:creationId xmlns:a16="http://schemas.microsoft.com/office/drawing/2014/main" id="{A3121DB0-2D39-295F-48E2-A281DF65524A}"/>
              </a:ext>
            </a:extLst>
          </p:cNvPr>
          <p:cNvCxnSpPr>
            <a:cxnSpLocks/>
            <a:stCxn id="17" idx="0"/>
          </p:cNvCxnSpPr>
          <p:nvPr/>
        </p:nvCxnSpPr>
        <p:spPr bwMode="auto">
          <a:xfrm rot="16200000" flipV="1">
            <a:off x="4058121" y="3099389"/>
            <a:ext cx="1133207" cy="535193"/>
          </a:xfrm>
          <a:prstGeom prst="bentConnector3">
            <a:avLst>
              <a:gd name="adj1" fmla="val 50000"/>
            </a:avLst>
          </a:prstGeom>
          <a:noFill/>
          <a:ln w="60325">
            <a:solidFill>
              <a:srgbClr val="C30037"/>
            </a:solidFill>
            <a:round/>
            <a:headEnd/>
            <a:tailEnd type="triangle" w="med" len="sm"/>
          </a:ln>
        </p:spPr>
      </p:cxnSp>
      <p:sp>
        <p:nvSpPr>
          <p:cNvPr id="24" name="Rectangle 23" descr=" 17">
            <a:extLst>
              <a:ext uri="{FF2B5EF4-FFF2-40B4-BE49-F238E27FC236}">
                <a16:creationId xmlns:a16="http://schemas.microsoft.com/office/drawing/2014/main" id="{D7DD304F-029A-B140-8E7A-60E3728E1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79078"/>
            <a:ext cx="6019800" cy="554672"/>
          </a:xfrm>
          <a:prstGeom prst="rect">
            <a:avLst/>
          </a:prstGeom>
          <a:noFill/>
          <a:ln w="50800" algn="ctr">
            <a:solidFill>
              <a:srgbClr val="C30037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endParaRPr lang="en-US" dirty="0">
              <a:solidFill>
                <a:srgbClr val="EF3E42"/>
              </a:solidFill>
            </a:endParaRPr>
          </a:p>
        </p:txBody>
      </p:sp>
      <p:sp>
        <p:nvSpPr>
          <p:cNvPr id="25" name="Rectangle 24" descr=" 17">
            <a:extLst>
              <a:ext uri="{FF2B5EF4-FFF2-40B4-BE49-F238E27FC236}">
                <a16:creationId xmlns:a16="http://schemas.microsoft.com/office/drawing/2014/main" id="{4E8D0CA6-BBA0-C594-35BC-B1C42FB5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031" y="3333750"/>
            <a:ext cx="6400800" cy="878769"/>
          </a:xfrm>
          <a:prstGeom prst="rect">
            <a:avLst/>
          </a:prstGeom>
          <a:noFill/>
          <a:ln w="50800" algn="ctr">
            <a:solidFill>
              <a:srgbClr val="C30037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endParaRPr lang="en-US" dirty="0">
              <a:solidFill>
                <a:srgbClr val="EF3E4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D28899-7D25-43DB-A135-EE1A46028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47923"/>
              </p:ext>
            </p:extLst>
          </p:nvPr>
        </p:nvGraphicFramePr>
        <p:xfrm>
          <a:off x="4724400" y="1876752"/>
          <a:ext cx="4219574" cy="1135444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154">
                  <a:extLst>
                    <a:ext uri="{9D8B030D-6E8A-4147-A177-3AD203B41FA5}">
                      <a16:colId xmlns:a16="http://schemas.microsoft.com/office/drawing/2014/main" val="228618927"/>
                    </a:ext>
                  </a:extLst>
                </a:gridCol>
                <a:gridCol w="489154">
                  <a:extLst>
                    <a:ext uri="{9D8B030D-6E8A-4147-A177-3AD203B41FA5}">
                      <a16:colId xmlns:a16="http://schemas.microsoft.com/office/drawing/2014/main" val="1401731081"/>
                    </a:ext>
                  </a:extLst>
                </a:gridCol>
              </a:tblGrid>
              <a:tr h="27449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cid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68580" marR="68580" marT="34322" marB="3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68580" marR="68580" marT="34322" marB="3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cnt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68580" marR="68580" marT="34322" marB="3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avg</a:t>
                      </a:r>
                    </a:p>
                  </a:txBody>
                  <a:tcPr marL="68580" marR="68580" marT="34322" marB="3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10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15-445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Database Systems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3.75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10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15-721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Advanced Database Systems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3.95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129228"/>
                  </a:ext>
                </a:extLst>
              </a:tr>
              <a:tr h="207710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15-826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Data Mining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995219"/>
                  </a:ext>
                </a:extLst>
              </a:tr>
              <a:tr h="207710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15-799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Special Topics in Databases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null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02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24" grpId="0" animBg="1"/>
      <p:bldP spid="24" grpId="1" animBg="1"/>
      <p:bldP spid="25" grpId="0" animBg="1"/>
      <p:bldP spid="2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531C2-9B68-5E8B-A298-7B8648F3FA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Lecture 2: It’s SQL Week!</a:t>
            </a:r>
          </a:p>
        </p:txBody>
      </p:sp>
    </p:spTree>
    <p:extLst>
      <p:ext uri="{BB962C8B-B14F-4D97-AF65-F5344CB8AC3E}">
        <p14:creationId xmlns:p14="http://schemas.microsoft.com/office/powerpoint/2010/main" val="3178606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CES_English_Blue_no copyright info">
            <a:extLst>
              <a:ext uri="{FF2B5EF4-FFF2-40B4-BE49-F238E27FC236}">
                <a16:creationId xmlns:a16="http://schemas.microsoft.com/office/drawing/2014/main" id="{C32B061F-68D5-ADD6-D88C-836FEEE10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155024"/>
            <a:ext cx="7391400" cy="238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7B982E-EF9D-A55C-5C6C-DF0D6E35844D}"/>
              </a:ext>
            </a:extLst>
          </p:cNvPr>
          <p:cNvGrpSpPr/>
          <p:nvPr/>
        </p:nvGrpSpPr>
        <p:grpSpPr>
          <a:xfrm>
            <a:off x="1547609" y="2724150"/>
            <a:ext cx="2719591" cy="2108775"/>
            <a:chOff x="1383404" y="2724150"/>
            <a:chExt cx="2719591" cy="210877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FD0483-D266-4F86-4373-9269105A4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3200" y="2724150"/>
              <a:ext cx="445395" cy="152400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AA6C68-8CB4-A7DB-4720-486C64A7C345}"/>
                </a:ext>
              </a:extLst>
            </p:cNvPr>
            <p:cNvSpPr txBox="1"/>
            <p:nvPr/>
          </p:nvSpPr>
          <p:spPr>
            <a:xfrm>
              <a:off x="1383404" y="4248150"/>
              <a:ext cx="2719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My voice today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11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6654-61DD-4631-C4AD-05B4D06B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59C80F-B859-6217-2AC9-207C21E5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SQL WEEK!!!!1.  SQL is feature rich and standardized.  Unfortunately, no one exactly follows the standard and every system is slightly different</a:t>
            </a:r>
          </a:p>
          <a:p>
            <a:endParaRPr lang="en-US" dirty="0"/>
          </a:p>
          <a:p>
            <a:r>
              <a:rPr lang="en-US" dirty="0"/>
              <a:t>We discussed....</a:t>
            </a:r>
          </a:p>
          <a:p>
            <a:endParaRPr lang="en-US" dirty="0"/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6F4309C2-058D-574D-0448-466F9414BD4C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Aggregations + Group By</a:t>
            </a:r>
          </a:p>
          <a:p>
            <a:r>
              <a:rPr lang="en-US" dirty="0"/>
              <a:t>String / Date / Time Operations</a:t>
            </a:r>
          </a:p>
          <a:p>
            <a:r>
              <a:rPr lang="en-US" dirty="0"/>
              <a:t>Output Control + Redirection</a:t>
            </a:r>
          </a:p>
          <a:p>
            <a:r>
              <a:rPr lang="en-US" dirty="0"/>
              <a:t>Window Functions</a:t>
            </a:r>
          </a:p>
          <a:p>
            <a:r>
              <a:rPr lang="en-US" dirty="0"/>
              <a:t>Nested Queries</a:t>
            </a:r>
          </a:p>
          <a:p>
            <a:r>
              <a:rPr lang="en-US" dirty="0"/>
              <a:t>Lateral Joins</a:t>
            </a:r>
          </a:p>
          <a:p>
            <a:r>
              <a:rPr lang="en-US" dirty="0"/>
              <a:t>Common Table Expressions</a:t>
            </a:r>
          </a:p>
          <a:p>
            <a:r>
              <a:rPr lang="en-US" dirty="0"/>
              <a:t>SQL Practice</a:t>
            </a:r>
          </a:p>
          <a:p>
            <a:endParaRPr lang="en-US" dirty="0"/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B7320055-95BD-3619-5814-F6230B7059C9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44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7276E3-23A5-738F-E0EF-641D6BE84C5A}"/>
              </a:ext>
            </a:extLst>
          </p:cNvPr>
          <p:cNvGrpSpPr/>
          <p:nvPr/>
        </p:nvGrpSpPr>
        <p:grpSpPr>
          <a:xfrm>
            <a:off x="1371600" y="971550"/>
            <a:ext cx="5934277" cy="2438400"/>
            <a:chOff x="1371600" y="971550"/>
            <a:chExt cx="5934277" cy="2438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421E94-9606-7A4E-6715-8B050983003D}"/>
                </a:ext>
              </a:extLst>
            </p:cNvPr>
            <p:cNvSpPr/>
            <p:nvPr/>
          </p:nvSpPr>
          <p:spPr>
            <a:xfrm>
              <a:off x="1371600" y="971550"/>
              <a:ext cx="4191000" cy="2438400"/>
            </a:xfrm>
            <a:prstGeom prst="rect">
              <a:avLst/>
            </a:prstGeom>
            <a:noFill/>
            <a:ln w="1016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8DEC9A-EB4B-9AFC-920B-446DA34EEB92}"/>
                </a:ext>
              </a:extLst>
            </p:cNvPr>
            <p:cNvSpPr txBox="1"/>
            <p:nvPr/>
          </p:nvSpPr>
          <p:spPr>
            <a:xfrm>
              <a:off x="5578929" y="1898362"/>
              <a:ext cx="17269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Last class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455E10-99D5-9A2A-A1BA-97A4FD1DDAE1}"/>
              </a:ext>
            </a:extLst>
          </p:cNvPr>
          <p:cNvGrpSpPr/>
          <p:nvPr/>
        </p:nvGrpSpPr>
        <p:grpSpPr>
          <a:xfrm>
            <a:off x="1371600" y="3423556"/>
            <a:ext cx="6022522" cy="900794"/>
            <a:chOff x="1371600" y="3423556"/>
            <a:chExt cx="6022522" cy="9007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D261CE-8AB1-15C1-4692-E9CBB773DFD3}"/>
                </a:ext>
              </a:extLst>
            </p:cNvPr>
            <p:cNvSpPr/>
            <p:nvPr/>
          </p:nvSpPr>
          <p:spPr>
            <a:xfrm>
              <a:off x="1371600" y="3423556"/>
              <a:ext cx="4191000" cy="900794"/>
            </a:xfrm>
            <a:prstGeom prst="rect">
              <a:avLst/>
            </a:prstGeom>
            <a:noFill/>
            <a:ln w="1016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619A24-2EB7-BFE2-9290-DD297B419A56}"/>
                </a:ext>
              </a:extLst>
            </p:cNvPr>
            <p:cNvSpPr txBox="1"/>
            <p:nvPr/>
          </p:nvSpPr>
          <p:spPr>
            <a:xfrm>
              <a:off x="5962650" y="3574762"/>
              <a:ext cx="143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Today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6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a temporary result set that can then be referenced by another part of that query.</a:t>
            </a:r>
          </a:p>
          <a:p>
            <a:pPr lvl="1"/>
            <a:r>
              <a:rPr lang="en-US" dirty="0"/>
              <a:t>Think of it like a temp table just for one query.</a:t>
            </a:r>
          </a:p>
          <a:p>
            <a:r>
              <a:rPr lang="en-US" dirty="0"/>
              <a:t>Alternative to nested queries, views, and explicit temp tables.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28800" y="2952750"/>
            <a:ext cx="54864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>
                <a:solidFill>
                  <a:srgbClr val="C30037"/>
                </a:solidFill>
              </a:rPr>
              <a:t>WITH</a:t>
            </a:r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b="0" dirty="0" err="1">
                <a:solidFill>
                  <a:srgbClr val="C30037"/>
                </a:solidFill>
              </a:rPr>
              <a:t>cteName</a:t>
            </a:r>
            <a:r>
              <a:rPr lang="en-US" sz="2000" b="0" dirty="0">
                <a:solidFill>
                  <a:srgbClr val="C30037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AS</a:t>
            </a:r>
            <a:r>
              <a:rPr lang="en-US" sz="2000" b="0" dirty="0"/>
              <a:t> (</a:t>
            </a:r>
          </a:p>
          <a:p>
            <a:r>
              <a:rPr lang="en-US" sz="2000" b="0" dirty="0"/>
              <a:t>   </a:t>
            </a:r>
            <a:r>
              <a:rPr lang="en-US" sz="2000" dirty="0"/>
              <a:t>SELECT</a:t>
            </a:r>
            <a:r>
              <a:rPr lang="en-US" sz="2000" b="0" dirty="0"/>
              <a:t> 1</a:t>
            </a:r>
          </a:p>
          <a:p>
            <a:r>
              <a:rPr lang="en-US" sz="2000" b="0" dirty="0"/>
              <a:t>) </a:t>
            </a:r>
          </a:p>
          <a:p>
            <a:r>
              <a:rPr lang="en-US" sz="2000" dirty="0"/>
              <a:t>SELECT</a:t>
            </a:r>
            <a:r>
              <a:rPr lang="en-US" sz="2000" b="0" dirty="0"/>
              <a:t> * </a:t>
            </a:r>
            <a:r>
              <a:rPr lang="en-US" sz="2000" dirty="0"/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cteName</a:t>
            </a:r>
            <a:endParaRPr lang="en-US" sz="2000" b="0" dirty="0"/>
          </a:p>
        </p:txBody>
      </p:sp>
      <p:sp>
        <p:nvSpPr>
          <p:cNvPr id="8" name="Rectangle 7"/>
          <p:cNvSpPr/>
          <p:nvPr/>
        </p:nvSpPr>
        <p:spPr>
          <a:xfrm>
            <a:off x="2466975" y="3009113"/>
            <a:ext cx="1005840" cy="274320"/>
          </a:xfrm>
          <a:prstGeom prst="rect">
            <a:avLst/>
          </a:prstGeom>
          <a:solidFill>
            <a:srgbClr val="C30037">
              <a:alpha val="20000"/>
            </a:srgbClr>
          </a:solidFill>
          <a:ln w="28575">
            <a:solidFill>
              <a:srgbClr val="C30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3581400" y="3821609"/>
            <a:ext cx="1005840" cy="274320"/>
          </a:xfrm>
          <a:prstGeom prst="rect">
            <a:avLst/>
          </a:prstGeom>
          <a:solidFill>
            <a:srgbClr val="C30037">
              <a:alpha val="20000"/>
            </a:srgbClr>
          </a:solidFill>
          <a:ln w="28575">
            <a:solidFill>
              <a:srgbClr val="C30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D924C001-6AF9-D76B-5CE7-A75FF176A9DC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5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bind/alias output columns to names before the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AS</a:t>
            </a:r>
            <a:r>
              <a:rPr lang="en-US" dirty="0"/>
              <a:t> keyword.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28800" y="2190750"/>
            <a:ext cx="54864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WITH</a:t>
            </a:r>
            <a:r>
              <a:rPr lang="en-US" sz="2000" b="0" dirty="0"/>
              <a:t> </a:t>
            </a:r>
            <a:r>
              <a:rPr lang="en-US" sz="2000" b="0" dirty="0" err="1"/>
              <a:t>cteName</a:t>
            </a:r>
            <a:r>
              <a:rPr lang="en-US" sz="2000" b="0" dirty="0"/>
              <a:t> (</a:t>
            </a:r>
            <a:r>
              <a:rPr lang="en-US" sz="2000" b="0" dirty="0">
                <a:solidFill>
                  <a:srgbClr val="C30037"/>
                </a:solidFill>
              </a:rPr>
              <a:t>col1</a:t>
            </a:r>
            <a:r>
              <a:rPr lang="en-US" sz="2000" b="0" dirty="0"/>
              <a:t>, </a:t>
            </a:r>
            <a:r>
              <a:rPr lang="en-US" sz="2000" b="0" dirty="0">
                <a:solidFill>
                  <a:srgbClr val="C30037"/>
                </a:solidFill>
              </a:rPr>
              <a:t>col2</a:t>
            </a:r>
            <a:r>
              <a:rPr lang="en-US" sz="2000" b="0" dirty="0"/>
              <a:t>) </a:t>
            </a:r>
            <a:r>
              <a:rPr lang="en-US" sz="2000" dirty="0">
                <a:solidFill>
                  <a:srgbClr val="C30037"/>
                </a:solidFill>
              </a:rPr>
              <a:t>AS</a:t>
            </a:r>
            <a:r>
              <a:rPr lang="en-US" sz="2000" b="0" dirty="0"/>
              <a:t> (</a:t>
            </a:r>
          </a:p>
          <a:p>
            <a:r>
              <a:rPr lang="en-US" sz="2000" b="0" dirty="0"/>
              <a:t>   </a:t>
            </a:r>
            <a:r>
              <a:rPr lang="en-US" sz="2000" dirty="0"/>
              <a:t>SELECT</a:t>
            </a:r>
            <a:r>
              <a:rPr lang="en-US" sz="2000" b="0" dirty="0"/>
              <a:t> 1, 2</a:t>
            </a:r>
          </a:p>
          <a:p>
            <a:r>
              <a:rPr lang="en-US" sz="2000" b="0" dirty="0"/>
              <a:t>) </a:t>
            </a:r>
          </a:p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C30037"/>
                </a:solidFill>
              </a:rPr>
              <a:t>col1</a:t>
            </a:r>
            <a:r>
              <a:rPr lang="en-US" sz="2000" b="0" dirty="0"/>
              <a:t> + </a:t>
            </a:r>
            <a:r>
              <a:rPr lang="en-US" sz="2000" b="0" dirty="0">
                <a:solidFill>
                  <a:srgbClr val="C30037"/>
                </a:solidFill>
              </a:rPr>
              <a:t>col2</a:t>
            </a:r>
            <a:r>
              <a:rPr lang="en-US" sz="2000" b="0" dirty="0"/>
              <a:t> </a:t>
            </a:r>
            <a:r>
              <a:rPr lang="en-US" sz="2000" dirty="0"/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cteName</a:t>
            </a:r>
            <a:endParaRPr lang="en-US" sz="2000" b="0" dirty="0"/>
          </a:p>
        </p:txBody>
      </p:sp>
      <p:sp>
        <p:nvSpPr>
          <p:cNvPr id="5" name="SQL2">
            <a:extLst>
              <a:ext uri="{FF2B5EF4-FFF2-40B4-BE49-F238E27FC236}">
                <a16:creationId xmlns:a16="http://schemas.microsoft.com/office/drawing/2014/main" id="{5F58FF41-7D4B-4671-813D-19E07FDAB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27822"/>
            <a:ext cx="54864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WITH</a:t>
            </a:r>
            <a:r>
              <a:rPr lang="en-US" sz="2000" b="0" dirty="0"/>
              <a:t> </a:t>
            </a:r>
            <a:r>
              <a:rPr lang="en-US" sz="2000" b="0" dirty="0" err="1"/>
              <a:t>cteName</a:t>
            </a:r>
            <a:r>
              <a:rPr lang="en-US" sz="2000" b="0" dirty="0"/>
              <a:t> (</a:t>
            </a:r>
            <a:r>
              <a:rPr lang="en-US" sz="2000" b="0" dirty="0" err="1">
                <a:solidFill>
                  <a:srgbClr val="C30037"/>
                </a:solidFill>
              </a:rPr>
              <a:t>colXXX</a:t>
            </a:r>
            <a:r>
              <a:rPr lang="en-US" sz="2000" b="0" dirty="0"/>
              <a:t>, </a:t>
            </a:r>
            <a:r>
              <a:rPr lang="en-US" sz="2000" b="0" dirty="0" err="1">
                <a:solidFill>
                  <a:srgbClr val="C30037"/>
                </a:solidFill>
              </a:rPr>
              <a:t>colXXX</a:t>
            </a:r>
            <a:r>
              <a:rPr lang="en-US" sz="2000" b="0" dirty="0"/>
              <a:t>) </a:t>
            </a:r>
            <a:r>
              <a:rPr lang="en-US" sz="2000" dirty="0">
                <a:solidFill>
                  <a:srgbClr val="C30037"/>
                </a:solidFill>
              </a:rPr>
              <a:t>AS</a:t>
            </a:r>
            <a:r>
              <a:rPr lang="en-US" sz="2000" b="0" dirty="0"/>
              <a:t> (</a:t>
            </a:r>
          </a:p>
          <a:p>
            <a:r>
              <a:rPr lang="en-US" sz="2000" b="0" dirty="0"/>
              <a:t>   </a:t>
            </a:r>
            <a:r>
              <a:rPr lang="en-US" sz="2000" dirty="0"/>
              <a:t>SELECT</a:t>
            </a:r>
            <a:r>
              <a:rPr lang="en-US" sz="2000" b="0" dirty="0"/>
              <a:t> 1, 2</a:t>
            </a:r>
          </a:p>
          <a:p>
            <a:r>
              <a:rPr lang="en-US" sz="2000" b="0" dirty="0"/>
              <a:t>) </a:t>
            </a:r>
          </a:p>
          <a:p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b="0" dirty="0" err="1">
                <a:solidFill>
                  <a:srgbClr val="C30037"/>
                </a:solidFill>
              </a:rPr>
              <a:t>colXXX</a:t>
            </a:r>
            <a:r>
              <a:rPr lang="en-US" sz="2000" b="0" dirty="0">
                <a:solidFill>
                  <a:srgbClr val="EF3E42"/>
                </a:solidFill>
              </a:rPr>
              <a:t> </a:t>
            </a:r>
            <a:r>
              <a:rPr lang="en-US" sz="2000" b="0" dirty="0"/>
              <a:t>+</a:t>
            </a:r>
            <a:r>
              <a:rPr lang="en-US" sz="2000" b="0" dirty="0">
                <a:solidFill>
                  <a:srgbClr val="EF3E42"/>
                </a:solidFill>
              </a:rPr>
              <a:t> </a:t>
            </a:r>
            <a:r>
              <a:rPr lang="en-US" sz="2000" b="0" dirty="0" err="1">
                <a:solidFill>
                  <a:srgbClr val="C30037"/>
                </a:solidFill>
              </a:rPr>
              <a:t>colXXX</a:t>
            </a:r>
            <a:r>
              <a:rPr lang="en-US" sz="2000" b="0" dirty="0"/>
              <a:t> </a:t>
            </a:r>
            <a:r>
              <a:rPr lang="en-US" sz="2000" dirty="0"/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cteName</a:t>
            </a:r>
            <a:endParaRPr lang="en-US" sz="2000" b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1FF3A8-3142-40D4-97B2-C2C232623A10}"/>
              </a:ext>
            </a:extLst>
          </p:cNvPr>
          <p:cNvSpPr/>
          <p:nvPr/>
        </p:nvSpPr>
        <p:spPr>
          <a:xfrm>
            <a:off x="3513992" y="3582471"/>
            <a:ext cx="2057400" cy="274320"/>
          </a:xfrm>
          <a:prstGeom prst="rect">
            <a:avLst/>
          </a:prstGeom>
          <a:solidFill>
            <a:srgbClr val="C30037">
              <a:alpha val="20000"/>
            </a:srgbClr>
          </a:solidFill>
          <a:ln w="28575">
            <a:solidFill>
              <a:srgbClr val="C30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pic>
        <p:nvPicPr>
          <p:cNvPr id="9" name="X">
            <a:extLst>
              <a:ext uri="{FF2B5EF4-FFF2-40B4-BE49-F238E27FC236}">
                <a16:creationId xmlns:a16="http://schemas.microsoft.com/office/drawing/2014/main" id="{E9BE47F9-D6E1-47F6-A3BD-1C79DEA31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48400" y="3712365"/>
            <a:ext cx="731520" cy="731520"/>
          </a:xfrm>
          <a:prstGeom prst="rect">
            <a:avLst/>
          </a:prstGeom>
        </p:spPr>
      </p:pic>
      <p:sp>
        <p:nvSpPr>
          <p:cNvPr id="6" name="Slide Number Placeholder 3" descr=" 5">
            <a:extLst>
              <a:ext uri="{FF2B5EF4-FFF2-40B4-BE49-F238E27FC236}">
                <a16:creationId xmlns:a16="http://schemas.microsoft.com/office/drawing/2014/main" id="{F316C9E5-46A5-0B87-F3B6-99ABD31FF040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46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7A161-00F4-4FA8-4889-902535153D47}"/>
              </a:ext>
            </a:extLst>
          </p:cNvPr>
          <p:cNvGrpSpPr/>
          <p:nvPr/>
        </p:nvGrpSpPr>
        <p:grpSpPr>
          <a:xfrm>
            <a:off x="1828800" y="3527822"/>
            <a:ext cx="5486400" cy="1200329"/>
            <a:chOff x="1828800" y="3527822"/>
            <a:chExt cx="5486400" cy="1200329"/>
          </a:xfrm>
        </p:grpSpPr>
        <p:sp>
          <p:nvSpPr>
            <p:cNvPr id="10" name="SQL3">
              <a:extLst>
                <a:ext uri="{FF2B5EF4-FFF2-40B4-BE49-F238E27FC236}">
                  <a16:creationId xmlns:a16="http://schemas.microsoft.com/office/drawing/2014/main" id="{BA0DB03E-96AF-43BB-986C-990EAF918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3527822"/>
              <a:ext cx="54864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646464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b="1" u="none">
                  <a:solidFill>
                    <a:schemeClr val="tx1">
                      <a:lumMod val="90000"/>
                      <a:lumOff val="10000"/>
                    </a:schemeClr>
                  </a:solidFill>
                  <a:latin typeface="Inconsolata" panose="00000509000000000000" pitchFamily="49" charset="0"/>
                  <a:ea typeface="ＭＳ Ｐゴシック" pitchFamily="-112" charset="-128"/>
                  <a:cs typeface="DejaVu Sans Mono" pitchFamily="49" charset="0"/>
                </a:defRPr>
              </a:lvl1pPr>
              <a:lvl2pPr marL="742950" indent="-28575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2pPr>
              <a:lvl3pPr marL="11430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3pPr>
              <a:lvl4pPr marL="16002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4pPr>
              <a:lvl5pPr marL="20574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9pPr>
            </a:lstStyle>
            <a:p>
              <a:r>
                <a:rPr lang="en-US" sz="2000" dirty="0"/>
                <a:t>WITH</a:t>
              </a:r>
              <a:r>
                <a:rPr lang="en-US" sz="2000" b="0" dirty="0"/>
                <a:t> </a:t>
              </a:r>
              <a:r>
                <a:rPr lang="en-US" sz="2000" b="0" dirty="0" err="1"/>
                <a:t>cteName</a:t>
              </a:r>
              <a:r>
                <a:rPr lang="en-US" sz="2000" b="0" dirty="0"/>
                <a:t> (</a:t>
              </a:r>
              <a:r>
                <a:rPr lang="en-US" sz="2000" b="0" dirty="0" err="1">
                  <a:solidFill>
                    <a:srgbClr val="C30037"/>
                  </a:solidFill>
                </a:rPr>
                <a:t>colXXX</a:t>
              </a:r>
              <a:r>
                <a:rPr lang="en-US" sz="2000" b="0" dirty="0"/>
                <a:t>, </a:t>
              </a:r>
              <a:r>
                <a:rPr lang="en-US" sz="2000" b="0" dirty="0" err="1">
                  <a:solidFill>
                    <a:srgbClr val="C30037"/>
                  </a:solidFill>
                </a:rPr>
                <a:t>colXXX</a:t>
              </a:r>
              <a:r>
                <a:rPr lang="en-US" sz="2000" b="0" dirty="0"/>
                <a:t>) </a:t>
              </a:r>
              <a:r>
                <a:rPr lang="en-US" sz="2000" dirty="0">
                  <a:solidFill>
                    <a:srgbClr val="C30037"/>
                  </a:solidFill>
                </a:rPr>
                <a:t>AS</a:t>
              </a:r>
              <a:r>
                <a:rPr lang="en-US" sz="2000" b="0" dirty="0"/>
                <a:t> (</a:t>
              </a:r>
            </a:p>
            <a:p>
              <a:r>
                <a:rPr lang="en-US" sz="2000" b="0" dirty="0"/>
                <a:t>   </a:t>
              </a:r>
              <a:r>
                <a:rPr lang="en-US" sz="2000" dirty="0"/>
                <a:t>SELECT</a:t>
              </a:r>
              <a:r>
                <a:rPr lang="en-US" sz="2000" b="0" dirty="0"/>
                <a:t> 1, 2</a:t>
              </a:r>
            </a:p>
            <a:p>
              <a:r>
                <a:rPr lang="en-US" sz="2000" b="0" dirty="0"/>
                <a:t>) </a:t>
              </a:r>
            </a:p>
            <a:p>
              <a:r>
                <a:rPr lang="en-US" sz="2000" dirty="0"/>
                <a:t>SELECT</a:t>
              </a:r>
              <a:r>
                <a:rPr lang="en-US" sz="2000" b="0" dirty="0"/>
                <a:t> *</a:t>
              </a:r>
              <a:r>
                <a:rPr lang="en-US" sz="2000" b="0" dirty="0">
                  <a:solidFill>
                    <a:srgbClr val="EF3E42"/>
                  </a:solidFill>
                </a:rPr>
                <a:t> </a:t>
              </a:r>
              <a:r>
                <a:rPr lang="en-US" sz="2000" dirty="0"/>
                <a:t>FROM</a:t>
              </a:r>
              <a:r>
                <a:rPr lang="en-US" sz="2000" b="0" dirty="0"/>
                <a:t> </a:t>
              </a:r>
              <a:r>
                <a:rPr lang="en-US" sz="2000" b="0" dirty="0" err="1"/>
                <a:t>cteName</a:t>
              </a:r>
              <a:endParaRPr lang="en-US" sz="2000" b="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30102F-22D7-FB4E-C541-E00F1550E046}"/>
                </a:ext>
              </a:extLst>
            </p:cNvPr>
            <p:cNvSpPr txBox="1"/>
            <p:nvPr/>
          </p:nvSpPr>
          <p:spPr>
            <a:xfrm>
              <a:off x="6485166" y="3527822"/>
              <a:ext cx="830034" cy="292388"/>
            </a:xfrm>
            <a:prstGeom prst="rect">
              <a:avLst/>
            </a:prstGeom>
            <a:noFill/>
          </p:spPr>
          <p:txBody>
            <a:bodyPr wrap="none" lIns="0" tIns="45720" rIns="45720" bIns="0">
              <a:spAutoFit/>
            </a:bodyPr>
            <a:lstStyle>
              <a:defPPr>
                <a:defRPr lang="en-US"/>
              </a:defPPr>
              <a:lvl1pPr>
                <a:defRPr sz="1600" b="1" i="1">
                  <a:solidFill>
                    <a:srgbClr val="F76D6D"/>
                  </a:solidFill>
                  <a:latin typeface="Proxima Nova Rg" panose="02000506030000020004" pitchFamily="50" charset="0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Overpass" pitchFamily="2" charset="0"/>
                </a:rPr>
                <a:t>Postgres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0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Find student record with the highest id that is enrolled in at least one course.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28800" y="2266950"/>
            <a:ext cx="54864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>
                <a:solidFill>
                  <a:srgbClr val="C30037"/>
                </a:solidFill>
              </a:rPr>
              <a:t>WITH</a:t>
            </a:r>
            <a:r>
              <a:rPr lang="en-US" sz="2000" b="0" dirty="0"/>
              <a:t> </a:t>
            </a:r>
            <a:r>
              <a:rPr lang="en-US" sz="2000" b="0" dirty="0" err="1"/>
              <a:t>cteSource</a:t>
            </a:r>
            <a:r>
              <a:rPr lang="en-US" sz="2000" b="0" dirty="0"/>
              <a:t> (</a:t>
            </a:r>
            <a:r>
              <a:rPr lang="en-US" sz="2000" b="0" dirty="0" err="1"/>
              <a:t>maxId</a:t>
            </a:r>
            <a:r>
              <a:rPr lang="en-US" sz="2000" b="0" dirty="0"/>
              <a:t>) </a:t>
            </a:r>
            <a:r>
              <a:rPr lang="en-US" sz="2000" dirty="0">
                <a:solidFill>
                  <a:srgbClr val="C30037"/>
                </a:solidFill>
              </a:rPr>
              <a:t>AS</a:t>
            </a:r>
            <a:r>
              <a:rPr lang="en-US" sz="2000" b="0" dirty="0"/>
              <a:t> (</a:t>
            </a:r>
          </a:p>
          <a:p>
            <a:r>
              <a:rPr lang="en-US" sz="2000" b="0" dirty="0"/>
              <a:t>   </a:t>
            </a:r>
            <a:r>
              <a:rPr lang="en-US" sz="2000" dirty="0"/>
              <a:t>SELECT</a:t>
            </a:r>
            <a:r>
              <a:rPr lang="en-US" sz="2000" b="0" dirty="0"/>
              <a:t> </a:t>
            </a:r>
            <a:r>
              <a:rPr lang="en-US" sz="2000" dirty="0"/>
              <a:t>MAX</a:t>
            </a:r>
            <a:r>
              <a:rPr lang="en-US" sz="2000" b="0" dirty="0"/>
              <a:t>(</a:t>
            </a:r>
            <a:r>
              <a:rPr lang="en-US" sz="2000" b="0" dirty="0" err="1"/>
              <a:t>sid</a:t>
            </a:r>
            <a:r>
              <a:rPr lang="en-US" sz="2000" b="0" dirty="0"/>
              <a:t>) </a:t>
            </a:r>
            <a:r>
              <a:rPr lang="en-US" sz="2000" dirty="0"/>
              <a:t>FROM</a:t>
            </a:r>
            <a:r>
              <a:rPr lang="en-US" sz="2000" b="0" dirty="0"/>
              <a:t> enrolled</a:t>
            </a:r>
          </a:p>
          <a:p>
            <a:r>
              <a:rPr lang="en-US" sz="2000" b="0" dirty="0"/>
              <a:t>) </a:t>
            </a:r>
          </a:p>
          <a:p>
            <a:r>
              <a:rPr lang="en-US" sz="2000" dirty="0"/>
              <a:t>SELECT</a:t>
            </a:r>
            <a:r>
              <a:rPr lang="en-US" sz="2000" b="0" dirty="0"/>
              <a:t> name </a:t>
            </a:r>
            <a:r>
              <a:rPr lang="en-US" sz="2000" dirty="0"/>
              <a:t>FROM</a:t>
            </a:r>
            <a:r>
              <a:rPr lang="en-US" sz="2000" b="0" dirty="0"/>
              <a:t> student, </a:t>
            </a:r>
            <a:r>
              <a:rPr lang="en-US" sz="2000" b="0" dirty="0" err="1"/>
              <a:t>cteSource</a:t>
            </a:r>
            <a:endParaRPr lang="en-US" sz="2000" b="0" dirty="0"/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student.sid</a:t>
            </a:r>
            <a:r>
              <a:rPr lang="en-US" sz="2000" b="0" dirty="0"/>
              <a:t> = </a:t>
            </a:r>
            <a:r>
              <a:rPr lang="en-US" sz="2000" b="0" dirty="0" err="1"/>
              <a:t>cteSource.maxId</a:t>
            </a:r>
            <a:endParaRPr lang="en-US" sz="2000" b="0" dirty="0"/>
          </a:p>
        </p:txBody>
      </p:sp>
      <p:sp>
        <p:nvSpPr>
          <p:cNvPr id="10" name="Rectangle 9"/>
          <p:cNvSpPr/>
          <p:nvPr/>
        </p:nvSpPr>
        <p:spPr>
          <a:xfrm>
            <a:off x="5086350" y="3125152"/>
            <a:ext cx="1352550" cy="285750"/>
          </a:xfrm>
          <a:prstGeom prst="rect">
            <a:avLst/>
          </a:prstGeom>
          <a:solidFill>
            <a:srgbClr val="C30037">
              <a:alpha val="20000"/>
            </a:srgbClr>
          </a:solidFill>
          <a:ln w="28575">
            <a:solidFill>
              <a:srgbClr val="C30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cxnSp>
        <p:nvCxnSpPr>
          <p:cNvPr id="12" name="Elbow Connector 11"/>
          <p:cNvCxnSpPr>
            <a:cxnSpLocks/>
            <a:stCxn id="10" idx="3"/>
          </p:cNvCxnSpPr>
          <p:nvPr/>
        </p:nvCxnSpPr>
        <p:spPr bwMode="auto">
          <a:xfrm flipH="1" flipV="1">
            <a:off x="5343525" y="2467928"/>
            <a:ext cx="1095375" cy="800099"/>
          </a:xfrm>
          <a:prstGeom prst="bentConnector3">
            <a:avLst>
              <a:gd name="adj1" fmla="val -20870"/>
            </a:avLst>
          </a:prstGeom>
          <a:noFill/>
          <a:ln w="60325">
            <a:solidFill>
              <a:srgbClr val="C30037"/>
            </a:solidFill>
            <a:round/>
            <a:headEnd/>
            <a:tailEnd type="triangle" w="med" len="sm"/>
          </a:ln>
        </p:spPr>
      </p:cxn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9103E2E7-2D91-EDD0-6113-7965DE0C4F1B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5DAF-5558-63A8-0782-73A1A48C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3A3B-D1D8-D925-0B9C-28B8E6525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(e.g. table and column names) are case-insensitive.</a:t>
            </a:r>
          </a:p>
          <a:p>
            <a:pPr lvl="1"/>
            <a:r>
              <a:rPr lang="en-US" dirty="0"/>
              <a:t>Makes it harder for applications that care about case (e.g., use </a:t>
            </a:r>
            <a:r>
              <a:rPr lang="en-US" dirty="0" err="1"/>
              <a:t>CamelCased</a:t>
            </a:r>
            <a:r>
              <a:rPr lang="en-US" dirty="0"/>
              <a:t> names). </a:t>
            </a:r>
          </a:p>
          <a:p>
            <a:r>
              <a:rPr lang="en-US" dirty="0"/>
              <a:t>One often sees quotes around names: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SELECT "</a:t>
            </a:r>
            <a:r>
              <a:rPr lang="en-US" b="1" dirty="0" err="1">
                <a:solidFill>
                  <a:schemeClr val="accent1"/>
                </a:solidFill>
                <a:latin typeface="Inconsolata" panose="00000509000000000000" pitchFamily="49" charset="0"/>
              </a:rPr>
              <a:t>ArtistList.firstName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"</a:t>
            </a:r>
          </a:p>
          <a:p>
            <a:endParaRPr lang="en-US" sz="1200" dirty="0"/>
          </a:p>
          <a:p>
            <a:r>
              <a:rPr lang="en-US" dirty="0"/>
              <a:t>You have to pay cash money to get the standard documents.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8F8D5-A935-C44B-AB59-2DDDA9C23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8240" y="0"/>
            <a:ext cx="365760" cy="273844"/>
          </a:xfrm>
        </p:spPr>
        <p:txBody>
          <a:bodyPr/>
          <a:lstStyle/>
          <a:p>
            <a:fld id="{97DD1AB5-42BA-4E8A-BFEE-435884E16AA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26CDD6-8AD9-CF28-FFD3-ABAABEC2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085993"/>
            <a:ext cx="3566160" cy="308595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566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04EDDE-021F-4A8B-ADA1-9787CDAF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572E9-E9B4-4107-AC95-99271BDC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hot language.</a:t>
            </a:r>
          </a:p>
          <a:p>
            <a:pPr lvl="1"/>
            <a:r>
              <a:rPr lang="en-US" dirty="0"/>
              <a:t>Lots of NL2SQL tools, but writing</a:t>
            </a:r>
            <a:br>
              <a:rPr lang="en-US" dirty="0"/>
            </a:br>
            <a:r>
              <a:rPr lang="en-US" dirty="0"/>
              <a:t>SQL is not going away.</a:t>
            </a:r>
          </a:p>
          <a:p>
            <a:endParaRPr lang="en-US" sz="1200" dirty="0"/>
          </a:p>
          <a:p>
            <a:r>
              <a:rPr lang="en-US" dirty="0"/>
              <a:t>You should (almost) always strive</a:t>
            </a:r>
            <a:br>
              <a:rPr lang="en-US" dirty="0"/>
            </a:br>
            <a:r>
              <a:rPr lang="en-US" dirty="0"/>
              <a:t>to compute your answer as a</a:t>
            </a:r>
            <a:br>
              <a:rPr lang="en-US" dirty="0"/>
            </a:br>
            <a:r>
              <a:rPr lang="en-US" dirty="0"/>
              <a:t>single SQL statement.</a:t>
            </a:r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F664EE2F-1E21-2372-68A1-54670E567642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49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81EFA6-28D2-A091-D402-5A482DA545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24400" y="1054062"/>
            <a:ext cx="4114800" cy="313508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06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855B9-E8C1-4CB3-AB80-B32749A0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09076-9735-467B-92B2-16A98B7E0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Language (DML)</a:t>
            </a:r>
            <a:br>
              <a:rPr lang="en-US" dirty="0"/>
            </a:br>
            <a:r>
              <a:rPr lang="en-US" dirty="0"/>
              <a:t>Data Definition Language (DDL)</a:t>
            </a:r>
            <a:br>
              <a:rPr lang="en-US" dirty="0"/>
            </a:br>
            <a:r>
              <a:rPr lang="en-US" dirty="0"/>
              <a:t>Data Control Language (DCL)</a:t>
            </a:r>
          </a:p>
          <a:p>
            <a:endParaRPr lang="en-US" sz="1200" dirty="0"/>
          </a:p>
          <a:p>
            <a:r>
              <a:rPr lang="en-US" dirty="0"/>
              <a:t>Also includes:</a:t>
            </a:r>
          </a:p>
          <a:p>
            <a:pPr lvl="1"/>
            <a:r>
              <a:rPr lang="en-US" dirty="0"/>
              <a:t>View definition</a:t>
            </a:r>
          </a:p>
          <a:p>
            <a:pPr lvl="1"/>
            <a:r>
              <a:rPr lang="en-US" dirty="0"/>
              <a:t>Integrity &amp; Referential Constraints</a:t>
            </a:r>
          </a:p>
          <a:p>
            <a:pPr lvl="1"/>
            <a:r>
              <a:rPr lang="en-US" dirty="0"/>
              <a:t>Transactions</a:t>
            </a:r>
          </a:p>
          <a:p>
            <a:endParaRPr lang="en-US" sz="1200" dirty="0"/>
          </a:p>
          <a:p>
            <a:r>
              <a:rPr lang="en-US" dirty="0"/>
              <a:t>Important: SQL is based on </a:t>
            </a:r>
            <a:r>
              <a:rPr lang="en-US" b="1" dirty="0"/>
              <a:t>bags</a:t>
            </a:r>
            <a:r>
              <a:rPr lang="en-US" dirty="0"/>
              <a:t> (duplicates) not </a:t>
            </a:r>
            <a:r>
              <a:rPr lang="en-US" b="1" dirty="0"/>
              <a:t>sets</a:t>
            </a:r>
            <a:r>
              <a:rPr lang="en-US" dirty="0"/>
              <a:t> (no duplicates).</a:t>
            </a:r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F66C8CFA-8987-FE11-3F7C-4D4724486C2A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13AA93-F045-466C-A87C-4CD917BB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DIY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76F0A-F83F-4EC8-B119-87E0B98C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SQL queries to perform basic data analysis.</a:t>
            </a:r>
          </a:p>
          <a:p>
            <a:pPr lvl="1"/>
            <a:r>
              <a:rPr lang="en-US" dirty="0"/>
              <a:t>Subset of IMDb data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devcontainer</a:t>
            </a:r>
            <a:r>
              <a:rPr lang="en-US" dirty="0"/>
              <a:t> for Bootcamp 1, go to 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./</a:t>
            </a:r>
            <a:r>
              <a:rPr lang="en-US" b="1" dirty="0" err="1">
                <a:solidFill>
                  <a:schemeClr val="accent1"/>
                </a:solidFill>
                <a:latin typeface="Inconsolata" panose="00000509000000000000" pitchFamily="49" charset="0"/>
              </a:rPr>
              <a:t>sql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/</a:t>
            </a:r>
            <a:endParaRPr lang="en-US" dirty="0"/>
          </a:p>
          <a:p>
            <a:pPr lvl="1"/>
            <a:r>
              <a:rPr lang="en-US" dirty="0"/>
              <a:t>To check: 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./</a:t>
            </a:r>
            <a:r>
              <a:rPr lang="en-US" b="1" dirty="0" err="1">
                <a:solidFill>
                  <a:schemeClr val="accent1"/>
                </a:solidFill>
                <a:latin typeface="Inconsolata" panose="00000509000000000000" pitchFamily="49" charset="0"/>
              </a:rPr>
              <a:t>sql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/</a:t>
            </a:r>
            <a:r>
              <a:rPr lang="en-US" b="1" dirty="0" err="1">
                <a:solidFill>
                  <a:schemeClr val="accent1"/>
                </a:solidFill>
                <a:latin typeface="Inconsolata" panose="00000509000000000000" pitchFamily="49" charset="0"/>
              </a:rPr>
              <a:t>check.py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 PATH_TO_FILE</a:t>
            </a:r>
          </a:p>
          <a:p>
            <a:pPr lvl="1"/>
            <a:r>
              <a:rPr lang="en-US" dirty="0"/>
              <a:t>Where the files are like 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./</a:t>
            </a:r>
            <a:r>
              <a:rPr lang="en-US" b="1" dirty="0" err="1">
                <a:solidFill>
                  <a:schemeClr val="accent1"/>
                </a:solidFill>
                <a:latin typeface="Inconsolata" panose="00000509000000000000" pitchFamily="49" charset="0"/>
              </a:rPr>
              <a:t>sql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/q1_sample.sql</a:t>
            </a:r>
          </a:p>
          <a:p>
            <a:pPr marL="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 descr=" 5">
            <a:extLst>
              <a:ext uri="{FF2B5EF4-FFF2-40B4-BE49-F238E27FC236}">
                <a16:creationId xmlns:a16="http://schemas.microsoft.com/office/drawing/2014/main" id="{AA23E2E6-A7EB-8D0D-1651-128315F247BC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15F003-A129-4029-91E3-4722B129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78085-5199-4FC7-9897-F3E979F7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 from history / applications to present day systems.  Starting with storage.</a:t>
            </a:r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73454653-C6D6-098F-5304-7693A3C33AC1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1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07FD03-994A-41C3-A21A-F972FB8C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POLICY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BC28A-8EED-47D5-AFD8-9EF24217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total of </a:t>
            </a:r>
            <a:r>
              <a:rPr lang="en-US" b="1" u="sng" dirty="0"/>
              <a:t>4</a:t>
            </a:r>
            <a:r>
              <a:rPr lang="en-US" dirty="0"/>
              <a:t> late days for </a:t>
            </a:r>
            <a:r>
              <a:rPr lang="en-US" b="1" u="sng" dirty="0"/>
              <a:t>projects only</a:t>
            </a:r>
            <a:r>
              <a:rPr lang="en-US" dirty="0"/>
              <a:t>.</a:t>
            </a:r>
            <a:endParaRPr lang="en-US" sz="1200" dirty="0"/>
          </a:p>
          <a:p>
            <a:pPr lvl="1"/>
            <a:endParaRPr lang="en-US" dirty="0"/>
          </a:p>
          <a:p>
            <a:pPr lvl="1"/>
            <a:r>
              <a:rPr lang="en-US" dirty="0"/>
              <a:t>E.g., one project 4 days late, or four projects each 1 day late.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Late days rounded up to nearest integer. E.g., a submission that is 4 hours late will count as 1 day late.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hand in a homework late (or have used up your extension days for projects), you will lose </a:t>
            </a:r>
            <a:r>
              <a:rPr lang="en-US" b="1" u="sng" dirty="0"/>
              <a:t>25% per day</a:t>
            </a:r>
            <a:r>
              <a:rPr lang="en-US" dirty="0"/>
              <a:t>. After 4 days, the grade will be 0%.</a:t>
            </a:r>
          </a:p>
          <a:p>
            <a:endParaRPr lang="en-US" sz="1200" dirty="0"/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45FA14FE-ABDE-7A2E-1311-8C4C9664C4AF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 office hours have been added to the website.</a:t>
            </a:r>
          </a:p>
          <a:p>
            <a:endParaRPr lang="en-US" sz="1200" dirty="0"/>
          </a:p>
          <a:p>
            <a:r>
              <a:rPr lang="en-US" dirty="0"/>
              <a:t>We will have both in-person and remote (Zoom) options.</a:t>
            </a:r>
          </a:p>
          <a:p>
            <a:endParaRPr lang="en-US" sz="1200" dirty="0"/>
          </a:p>
          <a:p>
            <a:r>
              <a:rPr lang="en-US" dirty="0"/>
              <a:t>For in-person office hours, we are currently booking space.</a:t>
            </a:r>
          </a:p>
          <a:p>
            <a:endParaRPr lang="en-US" sz="1200" dirty="0"/>
          </a:p>
          <a:p>
            <a:r>
              <a:rPr lang="en-US" dirty="0"/>
              <a:t>Will be finalized by the end of this week.</a:t>
            </a:r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06FB6757-16F1-E9A0-9FBF-EF21C5460807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0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last class, the basic syntax for a query is: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8800" y="3202782"/>
            <a:ext cx="5486400" cy="923330"/>
          </a:xfrm>
          <a:prstGeom prst="rect">
            <a:avLst/>
          </a:prstGeom>
          <a:solidFill>
            <a:schemeClr val="bg1"/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column1, column2, ...</a:t>
            </a:r>
            <a:endParaRPr lang="en-US" sz="2000" b="0" dirty="0">
              <a:solidFill>
                <a:srgbClr val="EF3E42"/>
              </a:solidFill>
            </a:endParaRPr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table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predicate1, predicate2, ...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0A5525A0-B3B6-8C6A-56F3-67EA73F38984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3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Get the names and GPAs of all students who are older than 25 years old.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8800" y="3202782"/>
            <a:ext cx="5486400" cy="923330"/>
          </a:xfrm>
          <a:prstGeom prst="rect">
            <a:avLst/>
          </a:prstGeom>
          <a:solidFill>
            <a:schemeClr val="bg1"/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name, </a:t>
            </a:r>
            <a:r>
              <a:rPr lang="en-US" sz="2000" b="0" dirty="0" err="1"/>
              <a:t>gpa</a:t>
            </a:r>
            <a:endParaRPr lang="en-US" sz="2000" b="0" dirty="0">
              <a:solidFill>
                <a:srgbClr val="EF3E42"/>
              </a:solidFill>
            </a:endParaRPr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student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age &gt; 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CA50E-935C-4CC7-A445-AAD8AC5AC63C}"/>
              </a:ext>
            </a:extLst>
          </p:cNvPr>
          <p:cNvSpPr txBox="1"/>
          <p:nvPr/>
        </p:nvSpPr>
        <p:spPr>
          <a:xfrm>
            <a:off x="4964728" y="3713261"/>
            <a:ext cx="215924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EF3E42"/>
                </a:solidFill>
                <a:latin typeface="Inconsolata" panose="00000509000000000000" pitchFamily="49" charset="0"/>
              </a:rPr>
              <a:t>σ</a:t>
            </a:r>
            <a:r>
              <a:rPr lang="en-US" sz="2000" b="1" baseline="-25000" dirty="0" err="1">
                <a:solidFill>
                  <a:srgbClr val="EF3E42"/>
                </a:solidFill>
                <a:latin typeface="Inconsolata" panose="00000509000000000000" pitchFamily="49" charset="0"/>
              </a:rPr>
              <a:t>age</a:t>
            </a:r>
            <a:r>
              <a:rPr lang="en-US" sz="2000" b="1" baseline="-25000" dirty="0">
                <a:solidFill>
                  <a:srgbClr val="EF3E42"/>
                </a:solidFill>
                <a:latin typeface="Inconsolata" panose="00000509000000000000" pitchFamily="49" charset="0"/>
              </a:rPr>
              <a:t>&gt;25 </a:t>
            </a:r>
            <a:r>
              <a:rPr lang="en-US" sz="2000" b="1" dirty="0">
                <a:solidFill>
                  <a:srgbClr val="EF3E42"/>
                </a:solidFill>
                <a:latin typeface="Inconsolata" panose="00000509000000000000" pitchFamily="49" charset="0"/>
              </a:rPr>
              <a:t>(Selection)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1E29E-9D4C-4311-B11B-633EE8432CE4}"/>
              </a:ext>
            </a:extLst>
          </p:cNvPr>
          <p:cNvSpPr txBox="1"/>
          <p:nvPr/>
        </p:nvSpPr>
        <p:spPr>
          <a:xfrm>
            <a:off x="4815650" y="3254573"/>
            <a:ext cx="24574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l-GR" sz="2000" b="1" dirty="0">
                <a:solidFill>
                  <a:srgbClr val="EF3E42"/>
                </a:solidFill>
                <a:latin typeface="Inconsolata" panose="00000509000000000000" pitchFamily="49" charset="0"/>
              </a:rPr>
              <a:t>Π</a:t>
            </a:r>
            <a:r>
              <a:rPr lang="en-US" sz="2000" b="1" baseline="-25000" dirty="0" err="1">
                <a:solidFill>
                  <a:srgbClr val="EF3E42"/>
                </a:solidFill>
                <a:latin typeface="Inconsolata" panose="00000509000000000000" pitchFamily="49" charset="0"/>
              </a:rPr>
              <a:t>name,gpa</a:t>
            </a:r>
            <a:r>
              <a:rPr lang="en-US" sz="2000" b="1" baseline="-25000" dirty="0">
                <a:solidFill>
                  <a:srgbClr val="EF3E42"/>
                </a:solidFill>
                <a:latin typeface="Inconsolata" panose="00000509000000000000" pitchFamily="49" charset="0"/>
              </a:rPr>
              <a:t> </a:t>
            </a:r>
            <a:r>
              <a:rPr lang="en-US" sz="2000" b="1" dirty="0">
                <a:solidFill>
                  <a:srgbClr val="EF3E42"/>
                </a:solidFill>
                <a:latin typeface="Inconsolata" panose="00000509000000000000" pitchFamily="49" charset="0"/>
              </a:rPr>
              <a:t>(Projection)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3FF4F007-C8AA-0BDF-D709-E60ACB71CE43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5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SYNTAX: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relational algebra join operator (</a:t>
            </a:r>
            <a:r>
              <a:rPr lang="en-US" b="1" dirty="0">
                <a:solidFill>
                  <a:srgbClr val="EF3E42"/>
                </a:solidFill>
              </a:rPr>
              <a:t>⋈</a:t>
            </a:r>
            <a:r>
              <a:rPr lang="en-US" dirty="0"/>
              <a:t>) from last class.</a:t>
            </a:r>
          </a:p>
          <a:p>
            <a:endParaRPr lang="en-US" sz="1200" dirty="0"/>
          </a:p>
          <a:p>
            <a:r>
              <a:rPr lang="en-US" i="1" dirty="0"/>
              <a:t>Which students got an A in 15-721?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8800" y="3202782"/>
            <a:ext cx="54864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SELECT</a:t>
            </a:r>
            <a:r>
              <a:rPr lang="en-US" sz="2000" b="0" dirty="0"/>
              <a:t> s.name</a:t>
            </a:r>
            <a:endParaRPr lang="en-US" sz="2000" b="0" dirty="0">
              <a:solidFill>
                <a:srgbClr val="EF3E42"/>
              </a:solidFill>
            </a:endParaRPr>
          </a:p>
          <a:p>
            <a:r>
              <a:rPr lang="en-US" sz="2000" b="0" dirty="0"/>
              <a:t>  </a:t>
            </a:r>
            <a:r>
              <a:rPr lang="en-US" sz="2000" dirty="0"/>
              <a:t>FROM</a:t>
            </a:r>
            <a:r>
              <a:rPr lang="en-US" sz="2000" b="0" dirty="0"/>
              <a:t> enrolled </a:t>
            </a:r>
            <a:r>
              <a:rPr lang="en-US" sz="2000" dirty="0"/>
              <a:t>AS</a:t>
            </a:r>
            <a:r>
              <a:rPr lang="en-US" sz="2000" b="0" dirty="0"/>
              <a:t> e, student </a:t>
            </a:r>
            <a:r>
              <a:rPr lang="en-US" sz="2000" dirty="0"/>
              <a:t>AS</a:t>
            </a:r>
            <a:r>
              <a:rPr lang="en-US" sz="2000" b="0" dirty="0"/>
              <a:t> s</a:t>
            </a:r>
          </a:p>
          <a:p>
            <a:r>
              <a:rPr lang="en-US" sz="2000" b="0" dirty="0"/>
              <a:t> </a:t>
            </a:r>
            <a:r>
              <a:rPr lang="en-US" sz="2000" dirty="0"/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e.grade</a:t>
            </a:r>
            <a:r>
              <a:rPr lang="en-US" sz="2000" b="0" dirty="0"/>
              <a:t> = 'A' </a:t>
            </a:r>
            <a:r>
              <a:rPr lang="en-US" sz="2000" dirty="0"/>
              <a:t>AND</a:t>
            </a:r>
            <a:r>
              <a:rPr lang="en-US" sz="2000" b="0" dirty="0"/>
              <a:t> </a:t>
            </a:r>
            <a:r>
              <a:rPr lang="en-US" sz="2000" b="0" dirty="0" err="1"/>
              <a:t>e.cid</a:t>
            </a:r>
            <a:r>
              <a:rPr lang="en-US" sz="2000" b="0" dirty="0"/>
              <a:t> = '15-721'</a:t>
            </a:r>
          </a:p>
          <a:p>
            <a:r>
              <a:rPr lang="en-US" sz="2000" b="0" dirty="0"/>
              <a:t>   </a:t>
            </a:r>
            <a:r>
              <a:rPr lang="en-US" sz="2000" dirty="0"/>
              <a:t>AND</a:t>
            </a:r>
            <a:r>
              <a:rPr lang="en-US" sz="2000" b="0" dirty="0"/>
              <a:t> </a:t>
            </a:r>
            <a:r>
              <a:rPr lang="en-US" sz="2000" b="0" dirty="0" err="1">
                <a:solidFill>
                  <a:srgbClr val="EF3E42"/>
                </a:solidFill>
              </a:rPr>
              <a:t>e.sid</a:t>
            </a:r>
            <a:r>
              <a:rPr lang="en-US" sz="2000" b="0" dirty="0">
                <a:solidFill>
                  <a:srgbClr val="EF3E42"/>
                </a:solidFill>
              </a:rPr>
              <a:t> = </a:t>
            </a:r>
            <a:r>
              <a:rPr lang="en-US" sz="2000" b="0" dirty="0" err="1">
                <a:solidFill>
                  <a:srgbClr val="EF3E42"/>
                </a:solidFill>
              </a:rPr>
              <a:t>s.sid</a:t>
            </a:r>
            <a:endParaRPr lang="en-US" sz="2000" b="0" dirty="0"/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1FF7A994-3056-1AC6-4D11-99071F767F03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 –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Print the sequence of numbers from 1 to 10.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Demo: CTEs!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28800" y="1581150"/>
            <a:ext cx="548640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2000" dirty="0">
                <a:solidFill>
                  <a:srgbClr val="C30037"/>
                </a:solidFill>
              </a:rPr>
              <a:t>WITH</a:t>
            </a:r>
            <a:r>
              <a:rPr lang="en-US" sz="2000" b="0" dirty="0">
                <a:solidFill>
                  <a:srgbClr val="EF3E42"/>
                </a:solidFill>
              </a:rPr>
              <a:t> </a:t>
            </a:r>
            <a:r>
              <a:rPr lang="en-US" sz="2000" dirty="0">
                <a:solidFill>
                  <a:srgbClr val="C30037"/>
                </a:solidFill>
              </a:rPr>
              <a:t>RECURSIVE</a:t>
            </a:r>
            <a:r>
              <a:rPr lang="en-US" sz="2000" b="0" dirty="0"/>
              <a:t> </a:t>
            </a:r>
            <a:r>
              <a:rPr lang="en-US" sz="2000" b="0" dirty="0" err="1"/>
              <a:t>cteSource</a:t>
            </a:r>
            <a:r>
              <a:rPr lang="en-US" sz="2000" b="0" dirty="0"/>
              <a:t> (counter) </a:t>
            </a:r>
            <a:r>
              <a:rPr lang="en-US" sz="2000" dirty="0">
                <a:solidFill>
                  <a:srgbClr val="C30037"/>
                </a:solidFill>
              </a:rPr>
              <a:t>AS</a:t>
            </a:r>
            <a:r>
              <a:rPr lang="en-US" sz="2000" b="0" dirty="0"/>
              <a:t> (</a:t>
            </a:r>
          </a:p>
          <a:p>
            <a:r>
              <a:rPr lang="en-US" sz="2000" b="0" dirty="0"/>
              <a:t>   (</a:t>
            </a:r>
            <a:r>
              <a:rPr lang="en-US" sz="2000" dirty="0"/>
              <a:t>SELECT</a:t>
            </a:r>
            <a:r>
              <a:rPr lang="en-US" sz="2000" b="0" dirty="0"/>
              <a:t> 1)</a:t>
            </a:r>
          </a:p>
          <a:p>
            <a:r>
              <a:rPr lang="en-US" sz="2000" b="0" dirty="0"/>
              <a:t>   </a:t>
            </a:r>
            <a:r>
              <a:rPr lang="en-US" sz="2000" dirty="0"/>
              <a:t>UNION ALL</a:t>
            </a:r>
          </a:p>
          <a:p>
            <a:r>
              <a:rPr lang="en-US" sz="2000" b="0" dirty="0"/>
              <a:t>   (</a:t>
            </a:r>
            <a:r>
              <a:rPr lang="en-US" sz="2000" dirty="0"/>
              <a:t>SELECT</a:t>
            </a:r>
            <a:r>
              <a:rPr lang="en-US" sz="2000" b="0" dirty="0"/>
              <a:t> counter + 1 </a:t>
            </a:r>
            <a:r>
              <a:rPr lang="en-US" sz="2000" dirty="0"/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cteSource</a:t>
            </a:r>
            <a:endParaRPr lang="en-US" sz="2000" b="0" dirty="0"/>
          </a:p>
          <a:p>
            <a:r>
              <a:rPr lang="en-US" sz="2000" b="0" dirty="0"/>
              <a:t>     </a:t>
            </a:r>
            <a:r>
              <a:rPr lang="en-US" sz="2000" dirty="0"/>
              <a:t>WHERE</a:t>
            </a:r>
            <a:r>
              <a:rPr lang="en-US" sz="2000" b="0" dirty="0"/>
              <a:t> counter &lt; 10)</a:t>
            </a:r>
          </a:p>
          <a:p>
            <a:r>
              <a:rPr lang="en-US" sz="2000" b="0" dirty="0"/>
              <a:t>) </a:t>
            </a:r>
          </a:p>
          <a:p>
            <a:r>
              <a:rPr lang="en-US" sz="2000" dirty="0"/>
              <a:t>SELECT</a:t>
            </a:r>
            <a:r>
              <a:rPr lang="en-US" sz="2000" b="0" dirty="0"/>
              <a:t> * </a:t>
            </a:r>
            <a:r>
              <a:rPr lang="en-US" sz="2000" dirty="0"/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cteSource</a:t>
            </a:r>
            <a:endParaRPr lang="en-US" sz="2000" b="0" dirty="0"/>
          </a:p>
        </p:txBody>
      </p:sp>
      <p:sp>
        <p:nvSpPr>
          <p:cNvPr id="8" name="Rectangle 7"/>
          <p:cNvSpPr/>
          <p:nvPr/>
        </p:nvSpPr>
        <p:spPr>
          <a:xfrm>
            <a:off x="3215659" y="2447925"/>
            <a:ext cx="977139" cy="285750"/>
          </a:xfrm>
          <a:prstGeom prst="rect">
            <a:avLst/>
          </a:prstGeom>
          <a:solidFill>
            <a:srgbClr val="C30037">
              <a:alpha val="20000"/>
            </a:srgbClr>
          </a:solidFill>
          <a:ln w="28575">
            <a:solidFill>
              <a:srgbClr val="C30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cxnSp>
        <p:nvCxnSpPr>
          <p:cNvPr id="9" name="Elbow Connector 8"/>
          <p:cNvCxnSpPr>
            <a:cxnSpLocks/>
            <a:stCxn id="8" idx="3"/>
          </p:cNvCxnSpPr>
          <p:nvPr/>
        </p:nvCxnSpPr>
        <p:spPr bwMode="auto">
          <a:xfrm flipV="1">
            <a:off x="4192798" y="1972034"/>
            <a:ext cx="1042358" cy="618766"/>
          </a:xfrm>
          <a:prstGeom prst="straightConnector1">
            <a:avLst/>
          </a:prstGeom>
          <a:noFill/>
          <a:ln w="60325">
            <a:solidFill>
              <a:srgbClr val="C30037"/>
            </a:solidFill>
            <a:round/>
            <a:headEnd/>
            <a:tailEnd type="triangle" w="med" len="sm"/>
          </a:ln>
        </p:spPr>
      </p:cxn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5CB57A9A-2FEA-B820-DCB3-226815E733A0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6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Get the name of the student with the second highest grade for each course.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28800" y="2105358"/>
            <a:ext cx="5486400" cy="2585323"/>
          </a:xfrm>
          <a:prstGeom prst="rect">
            <a:avLst/>
          </a:prstGeom>
          <a:solidFill>
            <a:schemeClr val="bg1"/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28800" y="2105359"/>
            <a:ext cx="548640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SELECT</a:t>
            </a:r>
            <a:r>
              <a:rPr lang="en-US" b="0" dirty="0"/>
              <a:t> * </a:t>
            </a:r>
            <a:r>
              <a:rPr lang="en-US" dirty="0"/>
              <a:t>FROM</a:t>
            </a:r>
            <a:r>
              <a:rPr lang="en-US" b="0" dirty="0"/>
              <a:t> (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) </a:t>
            </a:r>
            <a:r>
              <a:rPr lang="en-US" dirty="0"/>
              <a:t>AS</a:t>
            </a:r>
            <a:r>
              <a:rPr lang="en-US" b="0" dirty="0"/>
              <a:t> ranking </a:t>
            </a:r>
            <a:r>
              <a:rPr lang="en-US" dirty="0"/>
              <a:t>WHERE</a:t>
            </a:r>
            <a:r>
              <a:rPr lang="en-US" b="0" dirty="0"/>
              <a:t> </a:t>
            </a:r>
            <a:r>
              <a:rPr lang="en-US" b="0" dirty="0" err="1"/>
              <a:t>ranking.grade_rank</a:t>
            </a:r>
            <a:r>
              <a:rPr lang="en-US" b="0" dirty="0"/>
              <a:t> = 2;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20240" y="2390775"/>
            <a:ext cx="5303520" cy="200977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prstDash val="sysDash"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algn="l">
              <a:defRPr/>
            </a:pPr>
            <a:r>
              <a:rPr lang="en-US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SELECT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 C.name, S.name,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E.grade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, </a:t>
            </a:r>
            <a:b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</a:b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     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RANK</a:t>
            </a:r>
            <a:r>
              <a:rPr lang="en-US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()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OVER</a:t>
            </a:r>
            <a:r>
              <a:rPr lang="en-US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 (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PARTITION</a:t>
            </a:r>
            <a:r>
              <a:rPr lang="en-US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BY</a:t>
            </a:r>
            <a:r>
              <a:rPr lang="en-US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 </a:t>
            </a:r>
            <a:r>
              <a:rPr lang="en-US" dirty="0" err="1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E.cid</a:t>
            </a:r>
            <a:br>
              <a:rPr lang="en-US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</a:br>
            <a:r>
              <a:rPr lang="en-US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                  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ORDER</a:t>
            </a:r>
            <a:r>
              <a:rPr lang="en-US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BY</a:t>
            </a:r>
            <a:r>
              <a:rPr lang="en-US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 </a:t>
            </a:r>
            <a:r>
              <a:rPr lang="en-US" dirty="0" err="1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E.grade</a:t>
            </a:r>
            <a:r>
              <a:rPr lang="en-US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 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ASC</a:t>
            </a:r>
            <a:br>
              <a:rPr lang="en-US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</a:br>
            <a:r>
              <a:rPr lang="en-US" dirty="0">
                <a:solidFill>
                  <a:srgbClr val="C30037"/>
                </a:solidFill>
                <a:latin typeface="Inconsolata" panose="00000509000000000000" pitchFamily="49" charset="0"/>
                <a:ea typeface="ＭＳ Ｐゴシック" pitchFamily="-112" charset="-128"/>
              </a:rPr>
              <a:t>                  )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 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AS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grade_rank</a:t>
            </a:r>
            <a:b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</a:b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     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FROM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 student S, course C, enrolled E</a:t>
            </a:r>
            <a:b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</a:b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    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WHERE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S.sid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 =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E.sid</a:t>
            </a:r>
            <a:b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</a:b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      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AND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C.cid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 =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</a:rPr>
              <a:t>E.cid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Inconsolata" panose="00000509000000000000" pitchFamily="49" charset="0"/>
              <a:ea typeface="ＭＳ Ｐゴシック" pitchFamily="-112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3419" y="3248025"/>
            <a:ext cx="1371600" cy="274320"/>
          </a:xfrm>
          <a:prstGeom prst="rect">
            <a:avLst/>
          </a:prstGeom>
          <a:solidFill>
            <a:srgbClr val="C30037">
              <a:alpha val="20000"/>
            </a:srgbClr>
          </a:solidFill>
          <a:ln w="28575">
            <a:solidFill>
              <a:srgbClr val="C30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3990974" y="4370117"/>
            <a:ext cx="2714625" cy="274320"/>
          </a:xfrm>
          <a:prstGeom prst="rect">
            <a:avLst/>
          </a:prstGeom>
          <a:solidFill>
            <a:srgbClr val="C30037">
              <a:alpha val="20000"/>
            </a:srgbClr>
          </a:solidFill>
          <a:ln w="28575">
            <a:solidFill>
              <a:srgbClr val="C30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B354E781-DD92-AD4E-3B74-6D74B2B31BA8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2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Aggregations + Group By</a:t>
            </a:r>
          </a:p>
          <a:p>
            <a:r>
              <a:rPr lang="en-US" dirty="0"/>
              <a:t>String / Date / Time Operations</a:t>
            </a:r>
          </a:p>
          <a:p>
            <a:r>
              <a:rPr lang="en-US" dirty="0"/>
              <a:t>Output Control + Redirection</a:t>
            </a:r>
          </a:p>
          <a:p>
            <a:r>
              <a:rPr lang="en-US" dirty="0"/>
              <a:t>Window Functions</a:t>
            </a:r>
          </a:p>
          <a:p>
            <a:r>
              <a:rPr lang="en-US" dirty="0"/>
              <a:t>Nested Queries</a:t>
            </a:r>
          </a:p>
          <a:p>
            <a:r>
              <a:rPr lang="en-US" dirty="0"/>
              <a:t>Lateral Joins</a:t>
            </a:r>
          </a:p>
          <a:p>
            <a:r>
              <a:rPr lang="en-US" dirty="0"/>
              <a:t>Common Table Expressions</a:t>
            </a:r>
          </a:p>
          <a:p>
            <a:endParaRPr lang="en-US" dirty="0"/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B7320055-95BD-3619-5814-F6230B7059C9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01B5-86ED-E42A-7791-50A0DF46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Lecture…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718AE-05CD-63A5-E4DD-7FEE48021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DD1AB5-42BA-4E8A-BFEE-435884E16AA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QL Box">
            <a:extLst>
              <a:ext uri="{FF2B5EF4-FFF2-40B4-BE49-F238E27FC236}">
                <a16:creationId xmlns:a16="http://schemas.microsoft.com/office/drawing/2014/main" id="{2776B729-40E5-FCE2-227B-82B57C507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709" y="2193185"/>
            <a:ext cx="4344581" cy="7571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0960" rIns="60960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b="1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  <a:cs typeface="DejaVu Sans Mono" pitchFamily="49" charset="0"/>
              </a:rPr>
              <a:t>SELECT</a:t>
            </a:r>
            <a:r>
              <a:rPr lang="en-US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  <a:cs typeface="DejaVu Sans Mono" pitchFamily="49" charset="0"/>
              </a:rPr>
              <a:t> </a:t>
            </a:r>
            <a:r>
              <a:rPr lang="en-US" sz="2400" u="none" dirty="0">
                <a:solidFill>
                  <a:schemeClr val="accent1"/>
                </a:solidFill>
                <a:latin typeface="Inconsolata" panose="00000509000000000000" pitchFamily="49" charset="0"/>
                <a:cs typeface="DejaVu Sans Mono" pitchFamily="49" charset="0"/>
              </a:rPr>
              <a:t>b_id-100, </a:t>
            </a:r>
            <a:r>
              <a:rPr lang="en-US" sz="2400" u="none" dirty="0" err="1">
                <a:solidFill>
                  <a:schemeClr val="accent1"/>
                </a:solidFill>
                <a:latin typeface="Inconsolata" panose="00000509000000000000" pitchFamily="49" charset="0"/>
                <a:cs typeface="DejaVu Sans Mono" pitchFamily="49" charset="0"/>
              </a:rPr>
              <a:t>a_id</a:t>
            </a:r>
            <a:br>
              <a:rPr lang="en-US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  <a:cs typeface="DejaVu Sans Mono" pitchFamily="49" charset="0"/>
              </a:rPr>
            </a:br>
            <a:r>
              <a:rPr lang="en-US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  <a:cs typeface="DejaVu Sans Mono" pitchFamily="49" charset="0"/>
              </a:rPr>
              <a:t>  </a:t>
            </a:r>
            <a:r>
              <a:rPr lang="en-US" sz="2400" b="1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  <a:cs typeface="DejaVu Sans Mono" pitchFamily="49" charset="0"/>
              </a:rPr>
              <a:t>FROM</a:t>
            </a:r>
            <a:r>
              <a:rPr lang="en-US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  <a:cs typeface="DejaVu Sans Mono" pitchFamily="49" charset="0"/>
              </a:rPr>
              <a:t> R </a:t>
            </a:r>
            <a:r>
              <a:rPr lang="en-US" sz="2400" b="1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  <a:cs typeface="DejaVu Sans Mono" pitchFamily="49" charset="0"/>
              </a:rPr>
              <a:t>WHERE</a:t>
            </a:r>
            <a:r>
              <a:rPr lang="en-US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  <a:cs typeface="DejaVu Sans Mono" pitchFamily="49" charset="0"/>
              </a:rPr>
              <a:t> </a:t>
            </a:r>
            <a:r>
              <a:rPr lang="en-US" sz="2400" u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  <a:cs typeface="DejaVu Sans Mono" pitchFamily="49" charset="0"/>
              </a:rPr>
              <a:t>a_id</a:t>
            </a:r>
            <a:r>
              <a:rPr lang="en-US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  <a:cs typeface="DejaVu Sans Mono" pitchFamily="49" charset="0"/>
              </a:rPr>
              <a:t> = 'a2';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3E7204-FAB7-CBA5-EFE1-3A9FE49C67D8}"/>
              </a:ext>
            </a:extLst>
          </p:cNvPr>
          <p:cNvGrpSpPr/>
          <p:nvPr/>
        </p:nvGrpSpPr>
        <p:grpSpPr>
          <a:xfrm>
            <a:off x="381000" y="1358881"/>
            <a:ext cx="3526928" cy="834304"/>
            <a:chOff x="381000" y="1358881"/>
            <a:chExt cx="3526928" cy="8343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CE625B-6353-5A19-C525-5F8A78231576}"/>
                </a:ext>
              </a:extLst>
            </p:cNvPr>
            <p:cNvSpPr txBox="1"/>
            <p:nvPr/>
          </p:nvSpPr>
          <p:spPr>
            <a:xfrm>
              <a:off x="381000" y="1358881"/>
              <a:ext cx="3526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u="none" dirty="0">
                  <a:latin typeface="Inconsolata" panose="00000509000000000000" pitchFamily="49" charset="0"/>
                  <a:cs typeface="DejaVu Sans Mono" pitchFamily="49" charset="0"/>
                </a:rPr>
                <a:t>“This is DML, get some rows”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F3A2532-900A-A545-8715-282D5E7491CE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2144464" y="1728213"/>
              <a:ext cx="557172" cy="46497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CDB283-B659-5D6C-40FC-CCCC73512184}"/>
              </a:ext>
            </a:extLst>
          </p:cNvPr>
          <p:cNvGrpSpPr/>
          <p:nvPr/>
        </p:nvGrpSpPr>
        <p:grpSpPr>
          <a:xfrm>
            <a:off x="4458173" y="1131872"/>
            <a:ext cx="4421403" cy="1211278"/>
            <a:chOff x="4458173" y="1131872"/>
            <a:chExt cx="4421403" cy="12112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DC289B-9A85-045D-FE15-F13F2D4ED03F}"/>
                    </a:ext>
                  </a:extLst>
                </p:cNvPr>
                <p:cNvSpPr txBox="1"/>
                <p:nvPr/>
              </p:nvSpPr>
              <p:spPr>
                <a:xfrm>
                  <a:off x="4458173" y="1131872"/>
                  <a:ext cx="4421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="1" u="none" dirty="0">
                      <a:solidFill>
                        <a:schemeClr val="tx1"/>
                      </a:solidFill>
                      <a:latin typeface="Inconsolata" panose="00000509000000000000" pitchFamily="49" charset="0"/>
                      <a:cs typeface="DejaVu Sans Mono" pitchFamily="49" charset="0"/>
                    </a:rPr>
                    <a:t>“Some column names (projection, </a:t>
                  </a:r>
                  <a14:m>
                    <m:oMath xmlns:m="http://schemas.openxmlformats.org/officeDocument/2006/math">
                      <m:r>
                        <a:rPr lang="en-US" sz="1800" b="1" i="0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DejaVu Sans Mono" pitchFamily="49" charset="0"/>
                        </a:rPr>
                        <m:t>𝚷</m:t>
                      </m:r>
                    </m:oMath>
                  </a14:m>
                  <a:r>
                    <a:rPr lang="en-US" sz="1800" b="1" u="none" dirty="0">
                      <a:solidFill>
                        <a:schemeClr val="tx1"/>
                      </a:solidFill>
                      <a:latin typeface="Inconsolata" panose="00000509000000000000" pitchFamily="49" charset="0"/>
                      <a:cs typeface="DejaVu Sans Mono" pitchFamily="49" charset="0"/>
                    </a:rPr>
                    <a:t>)”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DC289B-9A85-045D-FE15-F13F2D4ED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8173" y="1131872"/>
                  <a:ext cx="442140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57" t="-1333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BB4387-7ADC-EEF5-20C9-72B5BCA76D7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5671392" y="1501204"/>
              <a:ext cx="997483" cy="84194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75D301-48D0-7310-E1EC-D78D43B794BC}"/>
              </a:ext>
            </a:extLst>
          </p:cNvPr>
          <p:cNvGrpSpPr/>
          <p:nvPr/>
        </p:nvGrpSpPr>
        <p:grpSpPr>
          <a:xfrm>
            <a:off x="1027207" y="2885166"/>
            <a:ext cx="3087593" cy="1225682"/>
            <a:chOff x="5064723" y="84816"/>
            <a:chExt cx="3087593" cy="122568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B59184-E635-2F4D-EEF6-4698FA314BF4}"/>
                </a:ext>
              </a:extLst>
            </p:cNvPr>
            <p:cNvSpPr txBox="1"/>
            <p:nvPr/>
          </p:nvSpPr>
          <p:spPr>
            <a:xfrm>
              <a:off x="5064723" y="664167"/>
              <a:ext cx="30875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u="none" dirty="0">
                  <a:latin typeface="Inconsolata" panose="00000509000000000000" pitchFamily="49" charset="0"/>
                  <a:cs typeface="DejaVu Sans Mono" pitchFamily="49" charset="0"/>
                </a:rPr>
                <a:t>“Some table or result set to pull from”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D042257-CA2C-D339-6603-883A738C9DD3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6608520" y="84816"/>
              <a:ext cx="937246" cy="579351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A3CA18-2103-B619-BFB5-C6FF8CA17BBB}"/>
              </a:ext>
            </a:extLst>
          </p:cNvPr>
          <p:cNvGrpSpPr/>
          <p:nvPr/>
        </p:nvGrpSpPr>
        <p:grpSpPr>
          <a:xfrm>
            <a:off x="5178299" y="2808122"/>
            <a:ext cx="4045407" cy="1493432"/>
            <a:chOff x="5116266" y="-488404"/>
            <a:chExt cx="4045407" cy="149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948793C-E87A-12CB-A27C-48C82CEF8BBD}"/>
                    </a:ext>
                  </a:extLst>
                </p:cNvPr>
                <p:cNvSpPr txBox="1"/>
                <p:nvPr/>
              </p:nvSpPr>
              <p:spPr>
                <a:xfrm>
                  <a:off x="5116266" y="358697"/>
                  <a:ext cx="404540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u="none" dirty="0">
                      <a:latin typeface="Inconsolata" panose="00000509000000000000" pitchFamily="49" charset="0"/>
                      <a:cs typeface="DejaVu Sans Mono" pitchFamily="49" charset="0"/>
                    </a:rPr>
                    <a:t>“if this predicate is </a:t>
                  </a:r>
                  <a:r>
                    <a:rPr lang="en-US" sz="1800" b="1" u="none" dirty="0">
                      <a:solidFill>
                        <a:srgbClr val="C00000"/>
                      </a:solidFill>
                      <a:latin typeface="Inconsolata" panose="00000509000000000000" pitchFamily="49" charset="0"/>
                      <a:cs typeface="DejaVu Sans Mono" pitchFamily="49" charset="0"/>
                    </a:rPr>
                    <a:t>TRUE</a:t>
                  </a:r>
                  <a:r>
                    <a:rPr lang="en-US" sz="1800" b="1" u="none" dirty="0">
                      <a:latin typeface="Inconsolata" panose="00000509000000000000" pitchFamily="49" charset="0"/>
                      <a:cs typeface="DejaVu Sans Mono" pitchFamily="49" charset="0"/>
                    </a:rPr>
                    <a:t>"</a:t>
                  </a:r>
                  <a:r>
                    <a:rPr lang="en-US" sz="1800" b="1" u="none" dirty="0">
                      <a:solidFill>
                        <a:srgbClr val="C00000"/>
                      </a:solidFill>
                      <a:latin typeface="Inconsolata" panose="00000509000000000000" pitchFamily="49" charset="0"/>
                      <a:cs typeface="DejaVu Sans Mono" pitchFamily="49" charset="0"/>
                    </a:rPr>
                    <a:t> </a:t>
                  </a:r>
                </a:p>
                <a:p>
                  <a:r>
                    <a:rPr lang="en-US" b="1" dirty="0">
                      <a:latin typeface="Inconsolata" panose="00000509000000000000" pitchFamily="49" charset="0"/>
                      <a:cs typeface="DejaVu Sans Mono" pitchFamily="49" charset="0"/>
                    </a:rPr>
                    <a:t>(unfortunately named select,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DejaVu Sans Mono" pitchFamily="49" charset="0"/>
                        </a:rPr>
                        <m:t>𝝈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948793C-E87A-12CB-A27C-48C82CEF8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266" y="358697"/>
                  <a:ext cx="4045407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1250" t="-5882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889BBE-607F-CF57-A0B0-321C1B3A5444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609359" y="-488404"/>
              <a:ext cx="1529611" cy="847101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18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5B358C-70B7-4AC3-9A02-41062C9A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E2C32-3BF8-48F9-A6AE-46200124F1A2}"/>
              </a:ext>
            </a:extLst>
          </p:cNvPr>
          <p:cNvSpPr txBox="1"/>
          <p:nvPr/>
        </p:nvSpPr>
        <p:spPr>
          <a:xfrm>
            <a:off x="925619" y="1047750"/>
            <a:ext cx="31162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student(</a:t>
            </a:r>
            <a:r>
              <a:rPr lang="en-US" b="1" u="sng" dirty="0" err="1">
                <a:solidFill>
                  <a:srgbClr val="C30037"/>
                </a:solidFill>
                <a:latin typeface="Inconsolata" panose="00000509000000000000" pitchFamily="49" charset="0"/>
              </a:rPr>
              <a:t>sid</a:t>
            </a:r>
            <a:r>
              <a:rPr lang="en-US" b="1" dirty="0" err="1">
                <a:solidFill>
                  <a:srgbClr val="C30037"/>
                </a:solidFill>
                <a:latin typeface="Inconsolata" panose="00000509000000000000" pitchFamily="49" charset="0"/>
              </a:rPr>
              <a:t>,name,login,gpa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658A7-AF7A-4C17-86C4-1E8DC6211CF5}"/>
              </a:ext>
            </a:extLst>
          </p:cNvPr>
          <p:cNvSpPr txBox="1"/>
          <p:nvPr/>
        </p:nvSpPr>
        <p:spPr>
          <a:xfrm>
            <a:off x="5560752" y="1047750"/>
            <a:ext cx="26545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enrolled(</a:t>
            </a:r>
            <a:r>
              <a:rPr lang="en-US" b="1" u="sng" dirty="0" err="1">
                <a:solidFill>
                  <a:srgbClr val="C30037"/>
                </a:solidFill>
                <a:latin typeface="Inconsolata" panose="00000509000000000000" pitchFamily="49" charset="0"/>
              </a:rPr>
              <a:t>sid</a:t>
            </a:r>
            <a:r>
              <a:rPr lang="en-US" b="1" dirty="0" err="1">
                <a:solidFill>
                  <a:srgbClr val="C30037"/>
                </a:solidFill>
                <a:latin typeface="Inconsolata" panose="00000509000000000000" pitchFamily="49" charset="0"/>
              </a:rPr>
              <a:t>,</a:t>
            </a:r>
            <a:r>
              <a:rPr lang="en-US" b="1" u="sng" dirty="0" err="1">
                <a:solidFill>
                  <a:srgbClr val="C30037"/>
                </a:solidFill>
                <a:latin typeface="Inconsolata" panose="00000509000000000000" pitchFamily="49" charset="0"/>
              </a:rPr>
              <a:t>cid</a:t>
            </a:r>
            <a:r>
              <a:rPr lang="en-US" b="1" dirty="0" err="1">
                <a:solidFill>
                  <a:srgbClr val="C30037"/>
                </a:solidFill>
                <a:latin typeface="Inconsolata" panose="00000509000000000000" pitchFamily="49" charset="0"/>
              </a:rPr>
              <a:t>,grade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CA1301-52D0-41A7-8A32-7125DA05B38D}"/>
              </a:ext>
            </a:extLst>
          </p:cNvPr>
          <p:cNvSpPr txBox="1"/>
          <p:nvPr/>
        </p:nvSpPr>
        <p:spPr>
          <a:xfrm>
            <a:off x="1560408" y="2699321"/>
            <a:ext cx="18466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course(</a:t>
            </a:r>
            <a:r>
              <a:rPr lang="en-US" b="1" u="sng" dirty="0" err="1">
                <a:solidFill>
                  <a:srgbClr val="C30037"/>
                </a:solidFill>
                <a:latin typeface="Inconsolata" panose="00000509000000000000" pitchFamily="49" charset="0"/>
              </a:rPr>
              <a:t>cid</a:t>
            </a:r>
            <a:r>
              <a:rPr lang="en-US" b="1" dirty="0" err="1">
                <a:solidFill>
                  <a:srgbClr val="C30037"/>
                </a:solidFill>
                <a:latin typeface="Inconsolata" panose="00000509000000000000" pitchFamily="49" charset="0"/>
              </a:rPr>
              <a:t>,name</a:t>
            </a:r>
            <a:r>
              <a:rPr lang="en-US" b="1" dirty="0">
                <a:solidFill>
                  <a:srgbClr val="C30037"/>
                </a:solidFill>
                <a:latin typeface="Inconsolata" panose="00000509000000000000" pitchFamily="49" charset="0"/>
              </a:rPr>
              <a:t>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F55D5A2-C0C1-4573-91CE-6FB97A478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94988"/>
              </p:ext>
            </p:extLst>
          </p:nvPr>
        </p:nvGraphicFramePr>
        <p:xfrm>
          <a:off x="434547" y="1403921"/>
          <a:ext cx="4098382" cy="101193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6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896222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9513746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8241641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04497499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Inconsolata" panose="00000509000000000000" pitchFamily="49" charset="0"/>
                        </a:rPr>
                        <a:t>sid</a:t>
                      </a:r>
                      <a:endParaRPr lang="en-US" sz="16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nconsolata" panose="00000509000000000000" pitchFamily="49" charset="0"/>
                        </a:rPr>
                        <a:t>login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nconsolata" panose="00000509000000000000" pitchFamily="49" charset="0"/>
                        </a:rPr>
                        <a:t>age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Inconsolata" panose="00000509000000000000" pitchFamily="49" charset="0"/>
                        </a:rPr>
                        <a:t>gpa</a:t>
                      </a:r>
                      <a:endParaRPr lang="en-US" sz="16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53666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RZA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Inconsolata" panose="00000509000000000000" pitchFamily="49" charset="0"/>
                        </a:rPr>
                        <a:t>rza@cs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4.0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53688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Taylor	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Inconsolata" panose="00000509000000000000" pitchFamily="49" charset="0"/>
                        </a:rPr>
                        <a:t>swift@cs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27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3.9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53655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Tupac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shakur@cs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5303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603A279-1B38-4EC3-AC7A-3D6729C9F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27091"/>
              </p:ext>
            </p:extLst>
          </p:nvPr>
        </p:nvGraphicFramePr>
        <p:xfrm>
          <a:off x="5584127" y="1403921"/>
          <a:ext cx="2607822" cy="1499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6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667">
                  <a:extLst>
                    <a:ext uri="{9D8B030D-6E8A-4147-A177-3AD203B41FA5}">
                      <a16:colId xmlns:a16="http://schemas.microsoft.com/office/drawing/2014/main" val="3789622283"/>
                    </a:ext>
                  </a:extLst>
                </a:gridCol>
                <a:gridCol w="645881">
                  <a:extLst>
                    <a:ext uri="{9D8B030D-6E8A-4147-A177-3AD203B41FA5}">
                      <a16:colId xmlns:a16="http://schemas.microsoft.com/office/drawing/2014/main" val="389513746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Inconsolata" panose="00000509000000000000" pitchFamily="49" charset="0"/>
                        </a:rPr>
                        <a:t>sid</a:t>
                      </a:r>
                      <a:endParaRPr lang="en-US" sz="16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Inconsolata" panose="00000509000000000000" pitchFamily="49" charset="0"/>
                        </a:rPr>
                        <a:t>cid</a:t>
                      </a:r>
                      <a:endParaRPr lang="en-US" sz="16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nconsolata" panose="00000509000000000000" pitchFamily="49" charset="0"/>
                        </a:rPr>
                        <a:t>grade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53666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15-445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C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53688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15-721	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A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53688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15-826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5303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53655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15-445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2045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53666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15-721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98403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EB4F78-C056-4397-8B60-CB2494975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6052"/>
              </p:ext>
            </p:extLst>
          </p:nvPr>
        </p:nvGraphicFramePr>
        <p:xfrm>
          <a:off x="426338" y="3014420"/>
          <a:ext cx="4114800" cy="125577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1374">
                  <a:extLst>
                    <a:ext uri="{9D8B030D-6E8A-4147-A177-3AD203B41FA5}">
                      <a16:colId xmlns:a16="http://schemas.microsoft.com/office/drawing/2014/main" val="378962228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Inconsolata" panose="00000509000000000000" pitchFamily="49" charset="0"/>
                        </a:rPr>
                        <a:t>cid</a:t>
                      </a:r>
                      <a:endParaRPr lang="en-US" sz="16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15-445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nconsolata" panose="00000509000000000000" pitchFamily="49" charset="0"/>
                        </a:rPr>
                        <a:t>Database Systems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</a:rPr>
                        <a:t>15-721</a:t>
                      </a:r>
                      <a:endParaRPr lang="en-US" sz="16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nconsolata" panose="00000509000000000000" pitchFamily="49" charset="0"/>
                        </a:rPr>
                        <a:t>Advanced Database Systems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15-826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nconsolata" panose="00000509000000000000" pitchFamily="49" charset="0"/>
                        </a:rPr>
                        <a:t>Data Mining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5303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15-799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nconsolata" panose="00000509000000000000" pitchFamily="49" charset="0"/>
                        </a:rPr>
                        <a:t>Special Topics in Databases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512278"/>
                  </a:ext>
                </a:extLst>
              </a:tr>
            </a:tbl>
          </a:graphicData>
        </a:graphic>
      </p:graphicFrame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6148B6BF-6B5C-17C2-35E0-2B9F620EEB57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4047-7DC8-601F-1F7D-98C24908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C40F-D31D-7851-9ED7-3B6CF09C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AD157-84A3-DD57-EFA1-AC1E703FF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DD1AB5-42BA-4E8A-BFEE-435884E16AA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62199F-3026-8364-60EF-CC9854514FFE}"/>
              </a:ext>
            </a:extLst>
          </p:cNvPr>
          <p:cNvGrpSpPr/>
          <p:nvPr/>
        </p:nvGrpSpPr>
        <p:grpSpPr>
          <a:xfrm>
            <a:off x="0" y="768350"/>
            <a:ext cx="9144000" cy="4318000"/>
            <a:chOff x="0" y="825500"/>
            <a:chExt cx="9144000" cy="4318000"/>
          </a:xfrm>
        </p:grpSpPr>
        <p:pic>
          <p:nvPicPr>
            <p:cNvPr id="6" name="Picture 2" descr="The Usual Suspects">
              <a:extLst>
                <a:ext uri="{FF2B5EF4-FFF2-40B4-BE49-F238E27FC236}">
                  <a16:creationId xmlns:a16="http://schemas.microsoft.com/office/drawing/2014/main" id="{03E3632E-F298-206C-F939-33B5E2D1C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25500"/>
              <a:ext cx="9144000" cy="431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F1861E-141B-4161-8467-1C2B3A1D7F55}"/>
                </a:ext>
              </a:extLst>
            </p:cNvPr>
            <p:cNvGrpSpPr/>
            <p:nvPr/>
          </p:nvGrpSpPr>
          <p:grpSpPr>
            <a:xfrm>
              <a:off x="2667000" y="1276350"/>
              <a:ext cx="1201099" cy="793750"/>
              <a:chOff x="1295400" y="819150"/>
              <a:chExt cx="3276600" cy="216535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4F5FC25-B92A-3021-D8C1-DBD4D06B6AC9}"/>
                  </a:ext>
                </a:extLst>
              </p:cNvPr>
              <p:cNvSpPr/>
              <p:nvPr/>
            </p:nvSpPr>
            <p:spPr>
              <a:xfrm>
                <a:off x="1295400" y="825500"/>
                <a:ext cx="3276600" cy="2159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6DE8CA80-BFC7-4F9A-FDF2-836683AE1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04937" y="819150"/>
                <a:ext cx="3057525" cy="203835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B5B366-73C6-0656-B064-7EDE56D9EF2E}"/>
                </a:ext>
              </a:extLst>
            </p:cNvPr>
            <p:cNvGrpSpPr/>
            <p:nvPr/>
          </p:nvGrpSpPr>
          <p:grpSpPr>
            <a:xfrm>
              <a:off x="7195396" y="1047750"/>
              <a:ext cx="1582844" cy="791422"/>
              <a:chOff x="5181600" y="2876550"/>
              <a:chExt cx="3962400" cy="19812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24C5D26-D940-53F7-9D21-664D9EB33344}"/>
                  </a:ext>
                </a:extLst>
              </p:cNvPr>
              <p:cNvSpPr/>
              <p:nvPr/>
            </p:nvSpPr>
            <p:spPr>
              <a:xfrm>
                <a:off x="5181600" y="2876550"/>
                <a:ext cx="3962400" cy="1981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63011BBF-A285-64C6-5748-788A251A1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7478" y="2876550"/>
                <a:ext cx="3926522" cy="18589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6FE38E-F232-A653-3FE4-87BEFF2A3F37}"/>
                </a:ext>
              </a:extLst>
            </p:cNvPr>
            <p:cNvGrpSpPr/>
            <p:nvPr/>
          </p:nvGrpSpPr>
          <p:grpSpPr>
            <a:xfrm>
              <a:off x="5051892" y="839168"/>
              <a:ext cx="919557" cy="953543"/>
              <a:chOff x="4419600" y="710658"/>
              <a:chExt cx="2086449" cy="216356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C90E1FF-2608-4AB5-2DAC-568FED214CE5}"/>
                  </a:ext>
                </a:extLst>
              </p:cNvPr>
              <p:cNvSpPr/>
              <p:nvPr/>
            </p:nvSpPr>
            <p:spPr>
              <a:xfrm>
                <a:off x="4419600" y="710658"/>
                <a:ext cx="2058477" cy="2159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0" descr="Postgresql plain wordmark logo - Social media &amp; Logos Icons">
                <a:extLst>
                  <a:ext uri="{FF2B5EF4-FFF2-40B4-BE49-F238E27FC236}">
                    <a16:creationId xmlns:a16="http://schemas.microsoft.com/office/drawing/2014/main" id="{54CDB61E-C05D-B775-11D9-EC83072EE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5950" y="804122"/>
                <a:ext cx="2070099" cy="20700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56F7EC-9F53-949B-856E-830C7DBB6CE5}"/>
                </a:ext>
              </a:extLst>
            </p:cNvPr>
            <p:cNvGrpSpPr/>
            <p:nvPr/>
          </p:nvGrpSpPr>
          <p:grpSpPr>
            <a:xfrm>
              <a:off x="4042999" y="1002524"/>
              <a:ext cx="840054" cy="791422"/>
              <a:chOff x="3429000" y="2285471"/>
              <a:chExt cx="1676400" cy="157935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D6C615-983F-8D4C-41F4-6BB6E72C7A0A}"/>
                  </a:ext>
                </a:extLst>
              </p:cNvPr>
              <p:cNvSpPr/>
              <p:nvPr/>
            </p:nvSpPr>
            <p:spPr>
              <a:xfrm>
                <a:off x="3429000" y="2292164"/>
                <a:ext cx="1676400" cy="15726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B50A4BA4-6C27-F48E-32C2-364A58A87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46942" y="2285471"/>
                <a:ext cx="1504950" cy="1504950"/>
              </a:xfrm>
              <a:prstGeom prst="rect">
                <a:avLst/>
              </a:prstGeom>
            </p:spPr>
          </p:pic>
        </p:grpSp>
        <p:pic>
          <p:nvPicPr>
            <p:cNvPr id="11" name="Picture 16" descr="ORACLE DB">
              <a:extLst>
                <a:ext uri="{FF2B5EF4-FFF2-40B4-BE49-F238E27FC236}">
                  <a16:creationId xmlns:a16="http://schemas.microsoft.com/office/drawing/2014/main" id="{CF2E7355-B618-240A-F122-73E2A409C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984792"/>
              <a:ext cx="759776" cy="82495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0661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2024 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2024 Theme">
  <a:themeElements>
    <a:clrScheme name="CMU-DB F20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4123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9D9D9"/>
      </a:accent6>
      <a:hlink>
        <a:srgbClr val="C41230"/>
      </a:hlink>
      <a:folHlink>
        <a:srgbClr val="C4123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73416</TotalTime>
  <Words>3918</Words>
  <Application>Microsoft Macintosh PowerPoint</Application>
  <PresentationFormat>On-screen Show (16:9)</PresentationFormat>
  <Paragraphs>860</Paragraphs>
  <Slides>58</Slides>
  <Notes>58</Notes>
  <HiddenSlides>8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CRIMSON TEXT</vt:lpstr>
      <vt:lpstr>CRIMSON TEXT</vt:lpstr>
      <vt:lpstr>DejaVu Sans Mono</vt:lpstr>
      <vt:lpstr>Gentium Book Basic</vt:lpstr>
      <vt:lpstr>Inconsolata</vt:lpstr>
      <vt:lpstr>Lato</vt:lpstr>
      <vt:lpstr>Overpass</vt:lpstr>
      <vt:lpstr>Proxima Nova Rg</vt:lpstr>
      <vt:lpstr>System Font Regular</vt:lpstr>
      <vt:lpstr>Times New Roman</vt:lpstr>
      <vt:lpstr>F2024 Title</vt:lpstr>
      <vt:lpstr>F2024 Theme</vt:lpstr>
      <vt:lpstr>PowerPoint Presentation</vt:lpstr>
      <vt:lpstr>Last Class</vt:lpstr>
      <vt:lpstr>SQL History</vt:lpstr>
      <vt:lpstr>SQL History</vt:lpstr>
      <vt:lpstr>Relational Languages</vt:lpstr>
      <vt:lpstr>Today's Agenda</vt:lpstr>
      <vt:lpstr>From Last Lecture…</vt:lpstr>
      <vt:lpstr>Example Database</vt:lpstr>
      <vt:lpstr>Example Database</vt:lpstr>
      <vt:lpstr>Aggregates</vt:lpstr>
      <vt:lpstr>Aggregates</vt:lpstr>
      <vt:lpstr>Multiple Aggregates</vt:lpstr>
      <vt:lpstr>DISTINCT AGGREGATES</vt:lpstr>
      <vt:lpstr>Aggregates</vt:lpstr>
      <vt:lpstr>GROUP BY</vt:lpstr>
      <vt:lpstr>GROUP BY</vt:lpstr>
      <vt:lpstr>HAVING</vt:lpstr>
      <vt:lpstr>String Operations</vt:lpstr>
      <vt:lpstr>String Operations</vt:lpstr>
      <vt:lpstr>String Operations</vt:lpstr>
      <vt:lpstr>String Operations</vt:lpstr>
      <vt:lpstr>DATE/TIME Operations</vt:lpstr>
      <vt:lpstr>Output Redirection</vt:lpstr>
      <vt:lpstr>Output Redirection</vt:lpstr>
      <vt:lpstr>Output Control</vt:lpstr>
      <vt:lpstr>Output Control</vt:lpstr>
      <vt:lpstr>Window Functions</vt:lpstr>
      <vt:lpstr>Window Functions</vt:lpstr>
      <vt:lpstr>Window Functions</vt:lpstr>
      <vt:lpstr>Window Functions</vt:lpstr>
      <vt:lpstr>Window Functions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Lateral Joins</vt:lpstr>
      <vt:lpstr>Lateral Join</vt:lpstr>
      <vt:lpstr>PowerPoint Presentation</vt:lpstr>
      <vt:lpstr>PowerPoint Presentation</vt:lpstr>
      <vt:lpstr>Last Class</vt:lpstr>
      <vt:lpstr>Today's Agenda</vt:lpstr>
      <vt:lpstr>Common Table Expressions</vt:lpstr>
      <vt:lpstr>Common Table Expressions</vt:lpstr>
      <vt:lpstr>Common Table Expressions</vt:lpstr>
      <vt:lpstr>Other Things To Note</vt:lpstr>
      <vt:lpstr>Conclusion</vt:lpstr>
      <vt:lpstr>Now, DIY</vt:lpstr>
      <vt:lpstr>Next Class</vt:lpstr>
      <vt:lpstr>LATE POLICY</vt:lpstr>
      <vt:lpstr>OFFICE HOURS</vt:lpstr>
      <vt:lpstr>BASIC SYNTAX</vt:lpstr>
      <vt:lpstr>BASIC SYNTAX</vt:lpstr>
      <vt:lpstr>BASIC SYNTAX: JOINS</vt:lpstr>
      <vt:lpstr>CTE – RECURSION</vt:lpstr>
      <vt:lpstr>WINDOW FUNCTIONS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 15-445/645 Database Systems (Fall 2024) :: Modern SQL</dc:title>
  <dc:creator>Andy Pavlo</dc:creator>
  <cp:keywords>Databases, Carnegie Mellon University</cp:keywords>
  <cp:lastModifiedBy>Benjamin S. Berg</cp:lastModifiedBy>
  <cp:revision>5415</cp:revision>
  <dcterms:created xsi:type="dcterms:W3CDTF">2015-12-22T16:36:30Z</dcterms:created>
  <dcterms:modified xsi:type="dcterms:W3CDTF">2025-09-16T17:41:56Z</dcterms:modified>
</cp:coreProperties>
</file>