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  <p:sldMasterId id="2147483723" r:id="rId2"/>
  </p:sldMasterIdLst>
  <p:notesMasterIdLst>
    <p:notesMasterId r:id="rId45"/>
  </p:notesMasterIdLst>
  <p:sldIdLst>
    <p:sldId id="1953" r:id="rId3"/>
    <p:sldId id="1938" r:id="rId4"/>
    <p:sldId id="1937" r:id="rId5"/>
    <p:sldId id="590" r:id="rId6"/>
    <p:sldId id="654" r:id="rId7"/>
    <p:sldId id="635" r:id="rId8"/>
    <p:sldId id="655" r:id="rId9"/>
    <p:sldId id="656" r:id="rId10"/>
    <p:sldId id="666" r:id="rId11"/>
    <p:sldId id="452" r:id="rId12"/>
    <p:sldId id="409" r:id="rId13"/>
    <p:sldId id="1913" r:id="rId14"/>
    <p:sldId id="406" r:id="rId15"/>
    <p:sldId id="648" r:id="rId16"/>
    <p:sldId id="448" r:id="rId17"/>
    <p:sldId id="1949" r:id="rId18"/>
    <p:sldId id="1914" r:id="rId19"/>
    <p:sldId id="1924" r:id="rId20"/>
    <p:sldId id="664" r:id="rId21"/>
    <p:sldId id="1934" r:id="rId22"/>
    <p:sldId id="651" r:id="rId23"/>
    <p:sldId id="1929" r:id="rId24"/>
    <p:sldId id="661" r:id="rId25"/>
    <p:sldId id="1919" r:id="rId26"/>
    <p:sldId id="1920" r:id="rId27"/>
    <p:sldId id="662" r:id="rId28"/>
    <p:sldId id="1951" r:id="rId29"/>
    <p:sldId id="638" r:id="rId30"/>
    <p:sldId id="1952" r:id="rId31"/>
    <p:sldId id="669" r:id="rId32"/>
    <p:sldId id="1918" r:id="rId33"/>
    <p:sldId id="665" r:id="rId34"/>
    <p:sldId id="623" r:id="rId35"/>
    <p:sldId id="970" r:id="rId36"/>
    <p:sldId id="1095" r:id="rId37"/>
    <p:sldId id="1916" r:id="rId38"/>
    <p:sldId id="453" r:id="rId39"/>
    <p:sldId id="457" r:id="rId40"/>
    <p:sldId id="1933" r:id="rId41"/>
    <p:sldId id="1925" r:id="rId42"/>
    <p:sldId id="426" r:id="rId43"/>
    <p:sldId id="1930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755B3B8-7F58-478B-A231-0FE90BFAB063}">
          <p14:sldIdLst>
            <p14:sldId id="1953"/>
            <p14:sldId id="1938"/>
            <p14:sldId id="1937"/>
            <p14:sldId id="590"/>
          </p14:sldIdLst>
        </p14:section>
        <p14:section name="Background" id="{62BFB65C-4BF7-4AB8-91D6-454E1A41A7C9}">
          <p14:sldIdLst>
            <p14:sldId id="654"/>
            <p14:sldId id="635"/>
            <p14:sldId id="655"/>
            <p14:sldId id="656"/>
            <p14:sldId id="666"/>
            <p14:sldId id="452"/>
          </p14:sldIdLst>
        </p14:section>
        <p14:section name="Hash Functions" id="{28DFE09D-98CE-48EF-AAAD-F909AF82B096}">
          <p14:sldIdLst>
            <p14:sldId id="409"/>
            <p14:sldId id="1913"/>
            <p14:sldId id="406"/>
          </p14:sldIdLst>
        </p14:section>
        <p14:section name="Linear Probe Hashing" id="{039EB2A3-2C2F-4ED6-AF4A-001DA8D1F00B}">
          <p14:sldIdLst>
            <p14:sldId id="648"/>
            <p14:sldId id="448"/>
            <p14:sldId id="1949"/>
            <p14:sldId id="1914"/>
            <p14:sldId id="1924"/>
            <p14:sldId id="664"/>
            <p14:sldId id="1934"/>
          </p14:sldIdLst>
        </p14:section>
        <p14:section name="Cuckoo Hashing" id="{A6B98F94-FC0E-489E-BF43-6A7F9E10FB96}">
          <p14:sldIdLst>
            <p14:sldId id="651"/>
            <p14:sldId id="1929"/>
          </p14:sldIdLst>
        </p14:section>
        <p14:section name="Chained Hash Table" id="{D4B5ECB3-A398-404D-868F-188FD46F8338}">
          <p14:sldIdLst>
            <p14:sldId id="661"/>
            <p14:sldId id="1919"/>
            <p14:sldId id="1920"/>
          </p14:sldIdLst>
        </p14:section>
        <p14:section name="Extendible Hashing" id="{D26EA2CE-8021-43F3-8671-82325CB47FB3}">
          <p14:sldIdLst>
            <p14:sldId id="662"/>
            <p14:sldId id="1951"/>
          </p14:sldIdLst>
        </p14:section>
        <p14:section name="Linear Hashing" id="{A534C2B0-D65A-4FE8-A040-EECEAF0E5E3F}">
          <p14:sldIdLst>
            <p14:sldId id="638"/>
            <p14:sldId id="1952"/>
            <p14:sldId id="669"/>
            <p14:sldId id="1918"/>
          </p14:sldIdLst>
        </p14:section>
        <p14:section name="Conclusion" id="{DEB9626B-B8CD-44DA-BE8F-C04D2D73E369}">
          <p14:sldIdLst>
            <p14:sldId id="665"/>
            <p14:sldId id="623"/>
            <p14:sldId id="970"/>
            <p14:sldId id="1095"/>
          </p14:sldIdLst>
        </p14:section>
        <p14:section name="OLD" id="{F0B89022-1C44-42BD-B0FA-7640A0BD7994}">
          <p14:sldIdLst>
            <p14:sldId id="1916"/>
            <p14:sldId id="453"/>
            <p14:sldId id="457"/>
            <p14:sldId id="1933"/>
            <p14:sldId id="1925"/>
            <p14:sldId id="426"/>
            <p14:sldId id="19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6BD8"/>
    <a:srgbClr val="646464"/>
    <a:srgbClr val="EF3E42"/>
    <a:srgbClr val="84BCDA"/>
    <a:srgbClr val="256389"/>
    <a:srgbClr val="F76D6D"/>
    <a:srgbClr val="474866"/>
    <a:srgbClr val="101010"/>
    <a:srgbClr val="384588"/>
    <a:srgbClr val="71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7" autoAdjust="0"/>
    <p:restoredTop sz="79660" autoAdjust="0"/>
  </p:normalViewPr>
  <p:slideViewPr>
    <p:cSldViewPr>
      <p:cViewPr varScale="1">
        <p:scale>
          <a:sx n="128" d="100"/>
          <a:sy n="128" d="100"/>
        </p:scale>
        <p:origin x="12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9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87063769806551"/>
          <c:y val="0.15187048047565482"/>
          <c:w val="0.78664090599786152"/>
          <c:h val="0.608083989501312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crc64</c:v>
                </c:pt>
              </c:strCache>
            </c:strRef>
          </c:tx>
          <c:spPr>
            <a:ln w="34925">
              <a:solidFill>
                <a:schemeClr val="tx1">
                  <a:lumMod val="85000"/>
                  <a:lumOff val="15000"/>
                </a:schemeClr>
              </a:solidFill>
            </a:ln>
          </c:spPr>
          <c:marker>
            <c:symbol val="none"/>
          </c:marker>
          <c:cat>
            <c:numRef>
              <c:f>Sheet1!$A$2:$A$256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Sheet1!$B$2:$B$256</c:f>
              <c:numCache>
                <c:formatCode>General</c:formatCode>
                <c:ptCount val="255"/>
                <c:pt idx="0">
                  <c:v>919</c:v>
                </c:pt>
                <c:pt idx="1">
                  <c:v>1266</c:v>
                </c:pt>
                <c:pt idx="2">
                  <c:v>1559</c:v>
                </c:pt>
                <c:pt idx="3">
                  <c:v>1601</c:v>
                </c:pt>
                <c:pt idx="4">
                  <c:v>1649</c:v>
                </c:pt>
                <c:pt idx="5">
                  <c:v>1613</c:v>
                </c:pt>
                <c:pt idx="6">
                  <c:v>1708</c:v>
                </c:pt>
                <c:pt idx="7">
                  <c:v>1783</c:v>
                </c:pt>
                <c:pt idx="8">
                  <c:v>1696</c:v>
                </c:pt>
                <c:pt idx="9">
                  <c:v>1681</c:v>
                </c:pt>
                <c:pt idx="10">
                  <c:v>1517</c:v>
                </c:pt>
                <c:pt idx="11">
                  <c:v>1481</c:v>
                </c:pt>
                <c:pt idx="12">
                  <c:v>1401</c:v>
                </c:pt>
                <c:pt idx="13">
                  <c:v>1341</c:v>
                </c:pt>
                <c:pt idx="14">
                  <c:v>1411</c:v>
                </c:pt>
                <c:pt idx="15">
                  <c:v>1341</c:v>
                </c:pt>
                <c:pt idx="16">
                  <c:v>1333</c:v>
                </c:pt>
                <c:pt idx="17">
                  <c:v>1268</c:v>
                </c:pt>
                <c:pt idx="18">
                  <c:v>1236</c:v>
                </c:pt>
                <c:pt idx="19">
                  <c:v>1268</c:v>
                </c:pt>
                <c:pt idx="20">
                  <c:v>1217</c:v>
                </c:pt>
                <c:pt idx="21">
                  <c:v>1169</c:v>
                </c:pt>
                <c:pt idx="22">
                  <c:v>1164</c:v>
                </c:pt>
                <c:pt idx="23">
                  <c:v>1167</c:v>
                </c:pt>
                <c:pt idx="24">
                  <c:v>1159</c:v>
                </c:pt>
                <c:pt idx="25">
                  <c:v>1155</c:v>
                </c:pt>
                <c:pt idx="26">
                  <c:v>1085</c:v>
                </c:pt>
                <c:pt idx="27">
                  <c:v>1088</c:v>
                </c:pt>
                <c:pt idx="28">
                  <c:v>1078</c:v>
                </c:pt>
                <c:pt idx="29">
                  <c:v>1057</c:v>
                </c:pt>
                <c:pt idx="30">
                  <c:v>1086</c:v>
                </c:pt>
                <c:pt idx="31">
                  <c:v>1051</c:v>
                </c:pt>
                <c:pt idx="32">
                  <c:v>1021</c:v>
                </c:pt>
                <c:pt idx="33">
                  <c:v>1014</c:v>
                </c:pt>
                <c:pt idx="34">
                  <c:v>974</c:v>
                </c:pt>
                <c:pt idx="35">
                  <c:v>942</c:v>
                </c:pt>
                <c:pt idx="36">
                  <c:v>926</c:v>
                </c:pt>
                <c:pt idx="37">
                  <c:v>910</c:v>
                </c:pt>
                <c:pt idx="38">
                  <c:v>932</c:v>
                </c:pt>
                <c:pt idx="39">
                  <c:v>916</c:v>
                </c:pt>
                <c:pt idx="40">
                  <c:v>895</c:v>
                </c:pt>
                <c:pt idx="41">
                  <c:v>895</c:v>
                </c:pt>
                <c:pt idx="42">
                  <c:v>893</c:v>
                </c:pt>
                <c:pt idx="43">
                  <c:v>883</c:v>
                </c:pt>
                <c:pt idx="44">
                  <c:v>872</c:v>
                </c:pt>
                <c:pt idx="45">
                  <c:v>864</c:v>
                </c:pt>
                <c:pt idx="46">
                  <c:v>862</c:v>
                </c:pt>
                <c:pt idx="47">
                  <c:v>834</c:v>
                </c:pt>
                <c:pt idx="48">
                  <c:v>837</c:v>
                </c:pt>
                <c:pt idx="49">
                  <c:v>838</c:v>
                </c:pt>
                <c:pt idx="50">
                  <c:v>811</c:v>
                </c:pt>
                <c:pt idx="51">
                  <c:v>825</c:v>
                </c:pt>
                <c:pt idx="52">
                  <c:v>804</c:v>
                </c:pt>
                <c:pt idx="53">
                  <c:v>798</c:v>
                </c:pt>
                <c:pt idx="54">
                  <c:v>810</c:v>
                </c:pt>
                <c:pt idx="55">
                  <c:v>812</c:v>
                </c:pt>
                <c:pt idx="56">
                  <c:v>790</c:v>
                </c:pt>
                <c:pt idx="57">
                  <c:v>810</c:v>
                </c:pt>
                <c:pt idx="58">
                  <c:v>804</c:v>
                </c:pt>
                <c:pt idx="59">
                  <c:v>801</c:v>
                </c:pt>
                <c:pt idx="60">
                  <c:v>778</c:v>
                </c:pt>
                <c:pt idx="61">
                  <c:v>775</c:v>
                </c:pt>
                <c:pt idx="62">
                  <c:v>772</c:v>
                </c:pt>
                <c:pt idx="63">
                  <c:v>778</c:v>
                </c:pt>
                <c:pt idx="64">
                  <c:v>759</c:v>
                </c:pt>
                <c:pt idx="65">
                  <c:v>752</c:v>
                </c:pt>
                <c:pt idx="66">
                  <c:v>753</c:v>
                </c:pt>
                <c:pt idx="67">
                  <c:v>762</c:v>
                </c:pt>
                <c:pt idx="68">
                  <c:v>760</c:v>
                </c:pt>
                <c:pt idx="69">
                  <c:v>757</c:v>
                </c:pt>
                <c:pt idx="70">
                  <c:v>755</c:v>
                </c:pt>
                <c:pt idx="71">
                  <c:v>758</c:v>
                </c:pt>
                <c:pt idx="72">
                  <c:v>750</c:v>
                </c:pt>
                <c:pt idx="73">
                  <c:v>733</c:v>
                </c:pt>
                <c:pt idx="74">
                  <c:v>746</c:v>
                </c:pt>
                <c:pt idx="75">
                  <c:v>725</c:v>
                </c:pt>
                <c:pt idx="76">
                  <c:v>727</c:v>
                </c:pt>
                <c:pt idx="77">
                  <c:v>729</c:v>
                </c:pt>
                <c:pt idx="78">
                  <c:v>733</c:v>
                </c:pt>
                <c:pt idx="79">
                  <c:v>720</c:v>
                </c:pt>
                <c:pt idx="80">
                  <c:v>732</c:v>
                </c:pt>
                <c:pt idx="81">
                  <c:v>733</c:v>
                </c:pt>
                <c:pt idx="82">
                  <c:v>712</c:v>
                </c:pt>
                <c:pt idx="83">
                  <c:v>739</c:v>
                </c:pt>
                <c:pt idx="84">
                  <c:v>731</c:v>
                </c:pt>
                <c:pt idx="85">
                  <c:v>728</c:v>
                </c:pt>
                <c:pt idx="86">
                  <c:v>727</c:v>
                </c:pt>
                <c:pt idx="87">
                  <c:v>714</c:v>
                </c:pt>
                <c:pt idx="88">
                  <c:v>720</c:v>
                </c:pt>
                <c:pt idx="89">
                  <c:v>716</c:v>
                </c:pt>
                <c:pt idx="90">
                  <c:v>702</c:v>
                </c:pt>
                <c:pt idx="91">
                  <c:v>716</c:v>
                </c:pt>
                <c:pt idx="92">
                  <c:v>717</c:v>
                </c:pt>
                <c:pt idx="93">
                  <c:v>715</c:v>
                </c:pt>
                <c:pt idx="94">
                  <c:v>714</c:v>
                </c:pt>
                <c:pt idx="95">
                  <c:v>718</c:v>
                </c:pt>
                <c:pt idx="96">
                  <c:v>708</c:v>
                </c:pt>
                <c:pt idx="97">
                  <c:v>704</c:v>
                </c:pt>
                <c:pt idx="98">
                  <c:v>703</c:v>
                </c:pt>
                <c:pt idx="99">
                  <c:v>696</c:v>
                </c:pt>
                <c:pt idx="100">
                  <c:v>706</c:v>
                </c:pt>
                <c:pt idx="101">
                  <c:v>703</c:v>
                </c:pt>
                <c:pt idx="102">
                  <c:v>707</c:v>
                </c:pt>
                <c:pt idx="103">
                  <c:v>705</c:v>
                </c:pt>
                <c:pt idx="104">
                  <c:v>707</c:v>
                </c:pt>
                <c:pt idx="105">
                  <c:v>698</c:v>
                </c:pt>
                <c:pt idx="106">
                  <c:v>706</c:v>
                </c:pt>
                <c:pt idx="107">
                  <c:v>706</c:v>
                </c:pt>
                <c:pt idx="108">
                  <c:v>703</c:v>
                </c:pt>
                <c:pt idx="109">
                  <c:v>697</c:v>
                </c:pt>
                <c:pt idx="110">
                  <c:v>694</c:v>
                </c:pt>
                <c:pt idx="111">
                  <c:v>687</c:v>
                </c:pt>
                <c:pt idx="112">
                  <c:v>684</c:v>
                </c:pt>
                <c:pt idx="113">
                  <c:v>684</c:v>
                </c:pt>
                <c:pt idx="114">
                  <c:v>694</c:v>
                </c:pt>
                <c:pt idx="115">
                  <c:v>696</c:v>
                </c:pt>
                <c:pt idx="116">
                  <c:v>699</c:v>
                </c:pt>
                <c:pt idx="117">
                  <c:v>682</c:v>
                </c:pt>
                <c:pt idx="118">
                  <c:v>691</c:v>
                </c:pt>
                <c:pt idx="119">
                  <c:v>690</c:v>
                </c:pt>
                <c:pt idx="120">
                  <c:v>696</c:v>
                </c:pt>
                <c:pt idx="121">
                  <c:v>683</c:v>
                </c:pt>
                <c:pt idx="122">
                  <c:v>690</c:v>
                </c:pt>
                <c:pt idx="123">
                  <c:v>678</c:v>
                </c:pt>
                <c:pt idx="124">
                  <c:v>688</c:v>
                </c:pt>
                <c:pt idx="125">
                  <c:v>683</c:v>
                </c:pt>
                <c:pt idx="126">
                  <c:v>689</c:v>
                </c:pt>
                <c:pt idx="127">
                  <c:v>682</c:v>
                </c:pt>
                <c:pt idx="128">
                  <c:v>685</c:v>
                </c:pt>
                <c:pt idx="129">
                  <c:v>679</c:v>
                </c:pt>
                <c:pt idx="130">
                  <c:v>678</c:v>
                </c:pt>
                <c:pt idx="131">
                  <c:v>687</c:v>
                </c:pt>
                <c:pt idx="132">
                  <c:v>672</c:v>
                </c:pt>
                <c:pt idx="133">
                  <c:v>668</c:v>
                </c:pt>
                <c:pt idx="134">
                  <c:v>676</c:v>
                </c:pt>
                <c:pt idx="135">
                  <c:v>682</c:v>
                </c:pt>
                <c:pt idx="136">
                  <c:v>688</c:v>
                </c:pt>
                <c:pt idx="137">
                  <c:v>672</c:v>
                </c:pt>
                <c:pt idx="138">
                  <c:v>668</c:v>
                </c:pt>
                <c:pt idx="139">
                  <c:v>674</c:v>
                </c:pt>
                <c:pt idx="140">
                  <c:v>668</c:v>
                </c:pt>
                <c:pt idx="141">
                  <c:v>672</c:v>
                </c:pt>
                <c:pt idx="142">
                  <c:v>675</c:v>
                </c:pt>
                <c:pt idx="143">
                  <c:v>670</c:v>
                </c:pt>
                <c:pt idx="144">
                  <c:v>667</c:v>
                </c:pt>
                <c:pt idx="145">
                  <c:v>664</c:v>
                </c:pt>
                <c:pt idx="146">
                  <c:v>666</c:v>
                </c:pt>
                <c:pt idx="147">
                  <c:v>669</c:v>
                </c:pt>
                <c:pt idx="148">
                  <c:v>667</c:v>
                </c:pt>
                <c:pt idx="149">
                  <c:v>664</c:v>
                </c:pt>
                <c:pt idx="150">
                  <c:v>665</c:v>
                </c:pt>
                <c:pt idx="151">
                  <c:v>669</c:v>
                </c:pt>
                <c:pt idx="152">
                  <c:v>658</c:v>
                </c:pt>
                <c:pt idx="153">
                  <c:v>664</c:v>
                </c:pt>
                <c:pt idx="154">
                  <c:v>670</c:v>
                </c:pt>
                <c:pt idx="155">
                  <c:v>657</c:v>
                </c:pt>
                <c:pt idx="156">
                  <c:v>661</c:v>
                </c:pt>
                <c:pt idx="157">
                  <c:v>662</c:v>
                </c:pt>
                <c:pt idx="158">
                  <c:v>666</c:v>
                </c:pt>
                <c:pt idx="159">
                  <c:v>676</c:v>
                </c:pt>
                <c:pt idx="160">
                  <c:v>673</c:v>
                </c:pt>
                <c:pt idx="161">
                  <c:v>666</c:v>
                </c:pt>
                <c:pt idx="162">
                  <c:v>660</c:v>
                </c:pt>
                <c:pt idx="163">
                  <c:v>665</c:v>
                </c:pt>
                <c:pt idx="164">
                  <c:v>657</c:v>
                </c:pt>
                <c:pt idx="165">
                  <c:v>670</c:v>
                </c:pt>
                <c:pt idx="166">
                  <c:v>672</c:v>
                </c:pt>
                <c:pt idx="167">
                  <c:v>675</c:v>
                </c:pt>
                <c:pt idx="168">
                  <c:v>672</c:v>
                </c:pt>
                <c:pt idx="169">
                  <c:v>668</c:v>
                </c:pt>
                <c:pt idx="170">
                  <c:v>669</c:v>
                </c:pt>
                <c:pt idx="171">
                  <c:v>670</c:v>
                </c:pt>
                <c:pt idx="172">
                  <c:v>667</c:v>
                </c:pt>
                <c:pt idx="173">
                  <c:v>657</c:v>
                </c:pt>
                <c:pt idx="174">
                  <c:v>645</c:v>
                </c:pt>
                <c:pt idx="175">
                  <c:v>640</c:v>
                </c:pt>
                <c:pt idx="176">
                  <c:v>648</c:v>
                </c:pt>
                <c:pt idx="177">
                  <c:v>660</c:v>
                </c:pt>
                <c:pt idx="178">
                  <c:v>658</c:v>
                </c:pt>
                <c:pt idx="179">
                  <c:v>657</c:v>
                </c:pt>
                <c:pt idx="180">
                  <c:v>657</c:v>
                </c:pt>
                <c:pt idx="181">
                  <c:v>655</c:v>
                </c:pt>
                <c:pt idx="182">
                  <c:v>656</c:v>
                </c:pt>
                <c:pt idx="183">
                  <c:v>654</c:v>
                </c:pt>
                <c:pt idx="184">
                  <c:v>649</c:v>
                </c:pt>
                <c:pt idx="185">
                  <c:v>655</c:v>
                </c:pt>
                <c:pt idx="186">
                  <c:v>654</c:v>
                </c:pt>
                <c:pt idx="187">
                  <c:v>658</c:v>
                </c:pt>
                <c:pt idx="188">
                  <c:v>661</c:v>
                </c:pt>
                <c:pt idx="189">
                  <c:v>667</c:v>
                </c:pt>
                <c:pt idx="190">
                  <c:v>663</c:v>
                </c:pt>
                <c:pt idx="191">
                  <c:v>651</c:v>
                </c:pt>
                <c:pt idx="192">
                  <c:v>652</c:v>
                </c:pt>
                <c:pt idx="193">
                  <c:v>657</c:v>
                </c:pt>
                <c:pt idx="194">
                  <c:v>654</c:v>
                </c:pt>
                <c:pt idx="195">
                  <c:v>662</c:v>
                </c:pt>
                <c:pt idx="196">
                  <c:v>666</c:v>
                </c:pt>
                <c:pt idx="197">
                  <c:v>646</c:v>
                </c:pt>
                <c:pt idx="198">
                  <c:v>647</c:v>
                </c:pt>
                <c:pt idx="199">
                  <c:v>662</c:v>
                </c:pt>
                <c:pt idx="200">
                  <c:v>663</c:v>
                </c:pt>
                <c:pt idx="201">
                  <c:v>660</c:v>
                </c:pt>
                <c:pt idx="202">
                  <c:v>661</c:v>
                </c:pt>
                <c:pt idx="203">
                  <c:v>655</c:v>
                </c:pt>
                <c:pt idx="204">
                  <c:v>658</c:v>
                </c:pt>
                <c:pt idx="205">
                  <c:v>654</c:v>
                </c:pt>
                <c:pt idx="206">
                  <c:v>662</c:v>
                </c:pt>
                <c:pt idx="207">
                  <c:v>658</c:v>
                </c:pt>
                <c:pt idx="208">
                  <c:v>660</c:v>
                </c:pt>
                <c:pt idx="209">
                  <c:v>663</c:v>
                </c:pt>
                <c:pt idx="210">
                  <c:v>652</c:v>
                </c:pt>
                <c:pt idx="211">
                  <c:v>648</c:v>
                </c:pt>
                <c:pt idx="212">
                  <c:v>646</c:v>
                </c:pt>
                <c:pt idx="213">
                  <c:v>651</c:v>
                </c:pt>
                <c:pt idx="214">
                  <c:v>647</c:v>
                </c:pt>
                <c:pt idx="215">
                  <c:v>654</c:v>
                </c:pt>
                <c:pt idx="216">
                  <c:v>655</c:v>
                </c:pt>
                <c:pt idx="217">
                  <c:v>655</c:v>
                </c:pt>
                <c:pt idx="218">
                  <c:v>661</c:v>
                </c:pt>
                <c:pt idx="219">
                  <c:v>655</c:v>
                </c:pt>
                <c:pt idx="220">
                  <c:v>649</c:v>
                </c:pt>
                <c:pt idx="221">
                  <c:v>654</c:v>
                </c:pt>
                <c:pt idx="222">
                  <c:v>651</c:v>
                </c:pt>
                <c:pt idx="223">
                  <c:v>651</c:v>
                </c:pt>
                <c:pt idx="224">
                  <c:v>653</c:v>
                </c:pt>
                <c:pt idx="225">
                  <c:v>644</c:v>
                </c:pt>
                <c:pt idx="226">
                  <c:v>644</c:v>
                </c:pt>
                <c:pt idx="227">
                  <c:v>641</c:v>
                </c:pt>
                <c:pt idx="228">
                  <c:v>640</c:v>
                </c:pt>
                <c:pt idx="229">
                  <c:v>652</c:v>
                </c:pt>
                <c:pt idx="230">
                  <c:v>656</c:v>
                </c:pt>
                <c:pt idx="231">
                  <c:v>649</c:v>
                </c:pt>
                <c:pt idx="232">
                  <c:v>656</c:v>
                </c:pt>
                <c:pt idx="233">
                  <c:v>651</c:v>
                </c:pt>
                <c:pt idx="234">
                  <c:v>651</c:v>
                </c:pt>
                <c:pt idx="235">
                  <c:v>651</c:v>
                </c:pt>
                <c:pt idx="236">
                  <c:v>646</c:v>
                </c:pt>
                <c:pt idx="237">
                  <c:v>647</c:v>
                </c:pt>
                <c:pt idx="238">
                  <c:v>652</c:v>
                </c:pt>
                <c:pt idx="239">
                  <c:v>654</c:v>
                </c:pt>
                <c:pt idx="240">
                  <c:v>653</c:v>
                </c:pt>
                <c:pt idx="241">
                  <c:v>654</c:v>
                </c:pt>
                <c:pt idx="242">
                  <c:v>650</c:v>
                </c:pt>
                <c:pt idx="243">
                  <c:v>658</c:v>
                </c:pt>
                <c:pt idx="244">
                  <c:v>655</c:v>
                </c:pt>
                <c:pt idx="245">
                  <c:v>642</c:v>
                </c:pt>
                <c:pt idx="246">
                  <c:v>649</c:v>
                </c:pt>
                <c:pt idx="247">
                  <c:v>657</c:v>
                </c:pt>
                <c:pt idx="248">
                  <c:v>642</c:v>
                </c:pt>
                <c:pt idx="249">
                  <c:v>637</c:v>
                </c:pt>
                <c:pt idx="250">
                  <c:v>640</c:v>
                </c:pt>
                <c:pt idx="251">
                  <c:v>641</c:v>
                </c:pt>
                <c:pt idx="252">
                  <c:v>649</c:v>
                </c:pt>
                <c:pt idx="253">
                  <c:v>649</c:v>
                </c:pt>
                <c:pt idx="254">
                  <c:v>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B-4F4A-99EC-C0B7DC7DA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std::hash</c:v>
                </c:pt>
              </c:strCache>
            </c:strRef>
          </c:tx>
          <c:spPr>
            <a:ln w="34925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Sheet1!$C$2:$C$256</c:f>
              <c:numCache>
                <c:formatCode>General</c:formatCode>
                <c:ptCount val="255"/>
                <c:pt idx="0">
                  <c:v>420</c:v>
                </c:pt>
                <c:pt idx="1">
                  <c:v>753</c:v>
                </c:pt>
                <c:pt idx="2">
                  <c:v>974</c:v>
                </c:pt>
                <c:pt idx="3">
                  <c:v>1115</c:v>
                </c:pt>
                <c:pt idx="4">
                  <c:v>1259</c:v>
                </c:pt>
                <c:pt idx="5">
                  <c:v>1351</c:v>
                </c:pt>
                <c:pt idx="6">
                  <c:v>1446</c:v>
                </c:pt>
                <c:pt idx="7">
                  <c:v>3457</c:v>
                </c:pt>
                <c:pt idx="8">
                  <c:v>3009</c:v>
                </c:pt>
                <c:pt idx="9">
                  <c:v>3140</c:v>
                </c:pt>
                <c:pt idx="10">
                  <c:v>3137</c:v>
                </c:pt>
                <c:pt idx="11">
                  <c:v>3183</c:v>
                </c:pt>
                <c:pt idx="12">
                  <c:v>3174</c:v>
                </c:pt>
                <c:pt idx="13">
                  <c:v>3237</c:v>
                </c:pt>
                <c:pt idx="14">
                  <c:v>3218</c:v>
                </c:pt>
                <c:pt idx="15">
                  <c:v>4452</c:v>
                </c:pt>
                <c:pt idx="16">
                  <c:v>4850</c:v>
                </c:pt>
                <c:pt idx="17">
                  <c:v>4832</c:v>
                </c:pt>
                <c:pt idx="18">
                  <c:v>4622</c:v>
                </c:pt>
                <c:pt idx="19">
                  <c:v>4574</c:v>
                </c:pt>
                <c:pt idx="20">
                  <c:v>4610</c:v>
                </c:pt>
                <c:pt idx="21">
                  <c:v>4501</c:v>
                </c:pt>
                <c:pt idx="22">
                  <c:v>4517</c:v>
                </c:pt>
                <c:pt idx="23">
                  <c:v>6621</c:v>
                </c:pt>
                <c:pt idx="24">
                  <c:v>6158</c:v>
                </c:pt>
                <c:pt idx="25">
                  <c:v>6062</c:v>
                </c:pt>
                <c:pt idx="26">
                  <c:v>5787</c:v>
                </c:pt>
                <c:pt idx="27">
                  <c:v>5729</c:v>
                </c:pt>
                <c:pt idx="28">
                  <c:v>5656</c:v>
                </c:pt>
                <c:pt idx="29">
                  <c:v>5570</c:v>
                </c:pt>
                <c:pt idx="30">
                  <c:v>5448</c:v>
                </c:pt>
                <c:pt idx="31">
                  <c:v>7829</c:v>
                </c:pt>
                <c:pt idx="32">
                  <c:v>7088</c:v>
                </c:pt>
                <c:pt idx="33">
                  <c:v>6768</c:v>
                </c:pt>
                <c:pt idx="34">
                  <c:v>6651</c:v>
                </c:pt>
                <c:pt idx="35">
                  <c:v>6546</c:v>
                </c:pt>
                <c:pt idx="36">
                  <c:v>6372</c:v>
                </c:pt>
                <c:pt idx="37">
                  <c:v>6313</c:v>
                </c:pt>
                <c:pt idx="38">
                  <c:v>6188</c:v>
                </c:pt>
                <c:pt idx="39">
                  <c:v>8707</c:v>
                </c:pt>
                <c:pt idx="40">
                  <c:v>7902</c:v>
                </c:pt>
                <c:pt idx="41">
                  <c:v>7649</c:v>
                </c:pt>
                <c:pt idx="42">
                  <c:v>7358</c:v>
                </c:pt>
                <c:pt idx="43">
                  <c:v>7189</c:v>
                </c:pt>
                <c:pt idx="44">
                  <c:v>6668</c:v>
                </c:pt>
                <c:pt idx="45">
                  <c:v>6534</c:v>
                </c:pt>
                <c:pt idx="46">
                  <c:v>6480</c:v>
                </c:pt>
                <c:pt idx="47">
                  <c:v>8975</c:v>
                </c:pt>
                <c:pt idx="48">
                  <c:v>8131</c:v>
                </c:pt>
                <c:pt idx="49">
                  <c:v>7854</c:v>
                </c:pt>
                <c:pt idx="50">
                  <c:v>7702</c:v>
                </c:pt>
                <c:pt idx="51">
                  <c:v>7519</c:v>
                </c:pt>
                <c:pt idx="52">
                  <c:v>7387</c:v>
                </c:pt>
                <c:pt idx="53">
                  <c:v>7191</c:v>
                </c:pt>
                <c:pt idx="54">
                  <c:v>6969</c:v>
                </c:pt>
                <c:pt idx="55">
                  <c:v>9552</c:v>
                </c:pt>
                <c:pt idx="56">
                  <c:v>8650</c:v>
                </c:pt>
                <c:pt idx="57">
                  <c:v>8343</c:v>
                </c:pt>
                <c:pt idx="58">
                  <c:v>8212</c:v>
                </c:pt>
                <c:pt idx="59">
                  <c:v>7647</c:v>
                </c:pt>
                <c:pt idx="60">
                  <c:v>7331</c:v>
                </c:pt>
                <c:pt idx="61">
                  <c:v>7414</c:v>
                </c:pt>
                <c:pt idx="62">
                  <c:v>7198</c:v>
                </c:pt>
                <c:pt idx="63">
                  <c:v>9657</c:v>
                </c:pt>
                <c:pt idx="64">
                  <c:v>9020</c:v>
                </c:pt>
                <c:pt idx="65">
                  <c:v>8578</c:v>
                </c:pt>
                <c:pt idx="66">
                  <c:v>8340</c:v>
                </c:pt>
                <c:pt idx="67">
                  <c:v>8103</c:v>
                </c:pt>
                <c:pt idx="68">
                  <c:v>7876</c:v>
                </c:pt>
                <c:pt idx="69">
                  <c:v>7597</c:v>
                </c:pt>
                <c:pt idx="70">
                  <c:v>7508</c:v>
                </c:pt>
                <c:pt idx="71">
                  <c:v>10093</c:v>
                </c:pt>
                <c:pt idx="72">
                  <c:v>9397</c:v>
                </c:pt>
                <c:pt idx="73">
                  <c:v>9173</c:v>
                </c:pt>
                <c:pt idx="74">
                  <c:v>9041</c:v>
                </c:pt>
                <c:pt idx="75">
                  <c:v>8656</c:v>
                </c:pt>
                <c:pt idx="76">
                  <c:v>8209</c:v>
                </c:pt>
                <c:pt idx="77">
                  <c:v>7991</c:v>
                </c:pt>
                <c:pt idx="78">
                  <c:v>7930</c:v>
                </c:pt>
                <c:pt idx="79">
                  <c:v>10525</c:v>
                </c:pt>
                <c:pt idx="80">
                  <c:v>9668</c:v>
                </c:pt>
                <c:pt idx="81">
                  <c:v>9312</c:v>
                </c:pt>
                <c:pt idx="82">
                  <c:v>9048</c:v>
                </c:pt>
                <c:pt idx="83">
                  <c:v>8542</c:v>
                </c:pt>
                <c:pt idx="84">
                  <c:v>8264</c:v>
                </c:pt>
                <c:pt idx="85">
                  <c:v>8120</c:v>
                </c:pt>
                <c:pt idx="86">
                  <c:v>8002</c:v>
                </c:pt>
                <c:pt idx="87">
                  <c:v>10497</c:v>
                </c:pt>
                <c:pt idx="88">
                  <c:v>9732</c:v>
                </c:pt>
                <c:pt idx="89">
                  <c:v>9629</c:v>
                </c:pt>
                <c:pt idx="90">
                  <c:v>9264</c:v>
                </c:pt>
                <c:pt idx="91">
                  <c:v>9146</c:v>
                </c:pt>
                <c:pt idx="92">
                  <c:v>8577</c:v>
                </c:pt>
                <c:pt idx="93">
                  <c:v>8199</c:v>
                </c:pt>
                <c:pt idx="94">
                  <c:v>7987</c:v>
                </c:pt>
                <c:pt idx="95">
                  <c:v>10554</c:v>
                </c:pt>
                <c:pt idx="96">
                  <c:v>9891</c:v>
                </c:pt>
                <c:pt idx="97">
                  <c:v>9515</c:v>
                </c:pt>
                <c:pt idx="98">
                  <c:v>9450</c:v>
                </c:pt>
                <c:pt idx="99">
                  <c:v>9094</c:v>
                </c:pt>
                <c:pt idx="100">
                  <c:v>8443</c:v>
                </c:pt>
                <c:pt idx="101">
                  <c:v>8252</c:v>
                </c:pt>
                <c:pt idx="102">
                  <c:v>8146</c:v>
                </c:pt>
                <c:pt idx="103">
                  <c:v>10852</c:v>
                </c:pt>
                <c:pt idx="104">
                  <c:v>10131</c:v>
                </c:pt>
                <c:pt idx="105">
                  <c:v>9547</c:v>
                </c:pt>
                <c:pt idx="106">
                  <c:v>9495</c:v>
                </c:pt>
                <c:pt idx="107">
                  <c:v>9073</c:v>
                </c:pt>
                <c:pt idx="108">
                  <c:v>8509</c:v>
                </c:pt>
                <c:pt idx="109">
                  <c:v>8013</c:v>
                </c:pt>
                <c:pt idx="110">
                  <c:v>7926</c:v>
                </c:pt>
                <c:pt idx="111">
                  <c:v>10287</c:v>
                </c:pt>
                <c:pt idx="112">
                  <c:v>9757</c:v>
                </c:pt>
                <c:pt idx="113">
                  <c:v>9626</c:v>
                </c:pt>
                <c:pt idx="114">
                  <c:v>9386</c:v>
                </c:pt>
                <c:pt idx="115">
                  <c:v>9267</c:v>
                </c:pt>
                <c:pt idx="116">
                  <c:v>8802</c:v>
                </c:pt>
                <c:pt idx="117">
                  <c:v>8212</c:v>
                </c:pt>
                <c:pt idx="118">
                  <c:v>7910</c:v>
                </c:pt>
                <c:pt idx="119">
                  <c:v>10045</c:v>
                </c:pt>
                <c:pt idx="120">
                  <c:v>9394</c:v>
                </c:pt>
                <c:pt idx="121">
                  <c:v>9407</c:v>
                </c:pt>
                <c:pt idx="122">
                  <c:v>9359</c:v>
                </c:pt>
                <c:pt idx="123">
                  <c:v>9535</c:v>
                </c:pt>
                <c:pt idx="124">
                  <c:v>8881</c:v>
                </c:pt>
                <c:pt idx="125">
                  <c:v>8487</c:v>
                </c:pt>
                <c:pt idx="126">
                  <c:v>8195</c:v>
                </c:pt>
                <c:pt idx="127">
                  <c:v>10685</c:v>
                </c:pt>
                <c:pt idx="128">
                  <c:v>10038</c:v>
                </c:pt>
                <c:pt idx="129">
                  <c:v>9724</c:v>
                </c:pt>
                <c:pt idx="130">
                  <c:v>9810</c:v>
                </c:pt>
                <c:pt idx="131">
                  <c:v>9546</c:v>
                </c:pt>
                <c:pt idx="132">
                  <c:v>8873</c:v>
                </c:pt>
                <c:pt idx="133">
                  <c:v>8345</c:v>
                </c:pt>
                <c:pt idx="134">
                  <c:v>8466</c:v>
                </c:pt>
                <c:pt idx="135">
                  <c:v>10758</c:v>
                </c:pt>
                <c:pt idx="136">
                  <c:v>10049</c:v>
                </c:pt>
                <c:pt idx="137">
                  <c:v>10001</c:v>
                </c:pt>
                <c:pt idx="138">
                  <c:v>9466</c:v>
                </c:pt>
                <c:pt idx="139">
                  <c:v>9565</c:v>
                </c:pt>
                <c:pt idx="140">
                  <c:v>8691</c:v>
                </c:pt>
                <c:pt idx="141">
                  <c:v>8669</c:v>
                </c:pt>
                <c:pt idx="142">
                  <c:v>8362</c:v>
                </c:pt>
                <c:pt idx="143">
                  <c:v>10269</c:v>
                </c:pt>
                <c:pt idx="144">
                  <c:v>9778</c:v>
                </c:pt>
                <c:pt idx="145">
                  <c:v>9865</c:v>
                </c:pt>
                <c:pt idx="146">
                  <c:v>9381</c:v>
                </c:pt>
                <c:pt idx="147">
                  <c:v>9458</c:v>
                </c:pt>
                <c:pt idx="148">
                  <c:v>9285</c:v>
                </c:pt>
                <c:pt idx="149">
                  <c:v>8832</c:v>
                </c:pt>
                <c:pt idx="150">
                  <c:v>8814</c:v>
                </c:pt>
                <c:pt idx="151">
                  <c:v>10370</c:v>
                </c:pt>
                <c:pt idx="152">
                  <c:v>9743</c:v>
                </c:pt>
                <c:pt idx="153">
                  <c:v>9736</c:v>
                </c:pt>
                <c:pt idx="154">
                  <c:v>9660</c:v>
                </c:pt>
                <c:pt idx="155">
                  <c:v>9253</c:v>
                </c:pt>
                <c:pt idx="156">
                  <c:v>9088</c:v>
                </c:pt>
                <c:pt idx="157">
                  <c:v>9109</c:v>
                </c:pt>
                <c:pt idx="158">
                  <c:v>8597</c:v>
                </c:pt>
                <c:pt idx="159">
                  <c:v>10239</c:v>
                </c:pt>
                <c:pt idx="160">
                  <c:v>10098</c:v>
                </c:pt>
                <c:pt idx="161">
                  <c:v>9818</c:v>
                </c:pt>
                <c:pt idx="162">
                  <c:v>9752</c:v>
                </c:pt>
                <c:pt idx="163">
                  <c:v>9795</c:v>
                </c:pt>
                <c:pt idx="164">
                  <c:v>9365</c:v>
                </c:pt>
                <c:pt idx="165">
                  <c:v>9102</c:v>
                </c:pt>
                <c:pt idx="166">
                  <c:v>8821</c:v>
                </c:pt>
                <c:pt idx="167">
                  <c:v>10457</c:v>
                </c:pt>
                <c:pt idx="168">
                  <c:v>10265</c:v>
                </c:pt>
                <c:pt idx="169">
                  <c:v>10120</c:v>
                </c:pt>
                <c:pt idx="170">
                  <c:v>10091</c:v>
                </c:pt>
                <c:pt idx="171">
                  <c:v>9843</c:v>
                </c:pt>
                <c:pt idx="172">
                  <c:v>9369</c:v>
                </c:pt>
                <c:pt idx="173">
                  <c:v>9305</c:v>
                </c:pt>
                <c:pt idx="174">
                  <c:v>8782</c:v>
                </c:pt>
                <c:pt idx="175">
                  <c:v>10386</c:v>
                </c:pt>
                <c:pt idx="176">
                  <c:v>9938</c:v>
                </c:pt>
                <c:pt idx="177">
                  <c:v>10247</c:v>
                </c:pt>
                <c:pt idx="178">
                  <c:v>9772</c:v>
                </c:pt>
                <c:pt idx="179">
                  <c:v>9696</c:v>
                </c:pt>
                <c:pt idx="180">
                  <c:v>9475</c:v>
                </c:pt>
                <c:pt idx="181">
                  <c:v>8751</c:v>
                </c:pt>
                <c:pt idx="182">
                  <c:v>8641</c:v>
                </c:pt>
                <c:pt idx="183">
                  <c:v>10274</c:v>
                </c:pt>
                <c:pt idx="184">
                  <c:v>9950</c:v>
                </c:pt>
                <c:pt idx="185">
                  <c:v>9948</c:v>
                </c:pt>
                <c:pt idx="186">
                  <c:v>9760</c:v>
                </c:pt>
                <c:pt idx="187">
                  <c:v>9654</c:v>
                </c:pt>
                <c:pt idx="188">
                  <c:v>9259</c:v>
                </c:pt>
                <c:pt idx="189">
                  <c:v>8902</c:v>
                </c:pt>
                <c:pt idx="190">
                  <c:v>8656</c:v>
                </c:pt>
                <c:pt idx="191">
                  <c:v>10277</c:v>
                </c:pt>
                <c:pt idx="192">
                  <c:v>9773</c:v>
                </c:pt>
                <c:pt idx="193">
                  <c:v>9915</c:v>
                </c:pt>
                <c:pt idx="194">
                  <c:v>9893</c:v>
                </c:pt>
                <c:pt idx="195">
                  <c:v>9218</c:v>
                </c:pt>
                <c:pt idx="196">
                  <c:v>9040</c:v>
                </c:pt>
                <c:pt idx="197">
                  <c:v>9119</c:v>
                </c:pt>
                <c:pt idx="198">
                  <c:v>8908</c:v>
                </c:pt>
                <c:pt idx="199">
                  <c:v>10647</c:v>
                </c:pt>
                <c:pt idx="200">
                  <c:v>10273</c:v>
                </c:pt>
                <c:pt idx="201">
                  <c:v>9844</c:v>
                </c:pt>
                <c:pt idx="202">
                  <c:v>9483</c:v>
                </c:pt>
                <c:pt idx="203">
                  <c:v>9432</c:v>
                </c:pt>
                <c:pt idx="204">
                  <c:v>9359</c:v>
                </c:pt>
                <c:pt idx="205">
                  <c:v>9113</c:v>
                </c:pt>
                <c:pt idx="206">
                  <c:v>8914</c:v>
                </c:pt>
                <c:pt idx="207">
                  <c:v>10188</c:v>
                </c:pt>
                <c:pt idx="208">
                  <c:v>9941</c:v>
                </c:pt>
                <c:pt idx="209">
                  <c:v>9677</c:v>
                </c:pt>
                <c:pt idx="210">
                  <c:v>9588</c:v>
                </c:pt>
                <c:pt idx="211">
                  <c:v>9418</c:v>
                </c:pt>
                <c:pt idx="212">
                  <c:v>9123</c:v>
                </c:pt>
                <c:pt idx="213">
                  <c:v>9155</c:v>
                </c:pt>
                <c:pt idx="214">
                  <c:v>9128</c:v>
                </c:pt>
                <c:pt idx="215">
                  <c:v>10116</c:v>
                </c:pt>
                <c:pt idx="216">
                  <c:v>10004</c:v>
                </c:pt>
                <c:pt idx="217">
                  <c:v>9911</c:v>
                </c:pt>
                <c:pt idx="218">
                  <c:v>9941</c:v>
                </c:pt>
                <c:pt idx="219">
                  <c:v>9479</c:v>
                </c:pt>
                <c:pt idx="220">
                  <c:v>9304</c:v>
                </c:pt>
                <c:pt idx="221">
                  <c:v>9027</c:v>
                </c:pt>
                <c:pt idx="222">
                  <c:v>9214</c:v>
                </c:pt>
                <c:pt idx="223">
                  <c:v>10056</c:v>
                </c:pt>
                <c:pt idx="224">
                  <c:v>9753</c:v>
                </c:pt>
                <c:pt idx="225">
                  <c:v>9675</c:v>
                </c:pt>
                <c:pt idx="226">
                  <c:v>9811</c:v>
                </c:pt>
                <c:pt idx="227">
                  <c:v>9815</c:v>
                </c:pt>
                <c:pt idx="228">
                  <c:v>9193</c:v>
                </c:pt>
                <c:pt idx="229">
                  <c:v>9037</c:v>
                </c:pt>
                <c:pt idx="230">
                  <c:v>9338</c:v>
                </c:pt>
                <c:pt idx="231">
                  <c:v>10317</c:v>
                </c:pt>
                <c:pt idx="232">
                  <c:v>10007</c:v>
                </c:pt>
                <c:pt idx="233">
                  <c:v>9802</c:v>
                </c:pt>
                <c:pt idx="234">
                  <c:v>9473</c:v>
                </c:pt>
                <c:pt idx="235">
                  <c:v>9318</c:v>
                </c:pt>
                <c:pt idx="236">
                  <c:v>9594</c:v>
                </c:pt>
                <c:pt idx="237">
                  <c:v>9378</c:v>
                </c:pt>
                <c:pt idx="238">
                  <c:v>9410</c:v>
                </c:pt>
                <c:pt idx="239">
                  <c:v>10098</c:v>
                </c:pt>
                <c:pt idx="240">
                  <c:v>9773</c:v>
                </c:pt>
                <c:pt idx="241">
                  <c:v>9797</c:v>
                </c:pt>
                <c:pt idx="242">
                  <c:v>9678</c:v>
                </c:pt>
                <c:pt idx="243">
                  <c:v>9668</c:v>
                </c:pt>
                <c:pt idx="244">
                  <c:v>9485</c:v>
                </c:pt>
                <c:pt idx="245">
                  <c:v>9369</c:v>
                </c:pt>
                <c:pt idx="246">
                  <c:v>9478</c:v>
                </c:pt>
                <c:pt idx="247">
                  <c:v>10282</c:v>
                </c:pt>
                <c:pt idx="248">
                  <c:v>10005</c:v>
                </c:pt>
                <c:pt idx="249">
                  <c:v>9891</c:v>
                </c:pt>
                <c:pt idx="250">
                  <c:v>9939</c:v>
                </c:pt>
                <c:pt idx="251">
                  <c:v>9962</c:v>
                </c:pt>
                <c:pt idx="252">
                  <c:v>9756</c:v>
                </c:pt>
                <c:pt idx="253">
                  <c:v>9539</c:v>
                </c:pt>
                <c:pt idx="254">
                  <c:v>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3B-4F4A-99EC-C0B7DC7DA1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MurmurHash3</c:v>
                </c:pt>
              </c:strCache>
            </c:strRef>
          </c:tx>
          <c:spPr>
            <a:ln w="34925"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Sheet1!$D$2:$D$256</c:f>
              <c:numCache>
                <c:formatCode>General</c:formatCode>
                <c:ptCount val="255"/>
                <c:pt idx="0">
                  <c:v>335</c:v>
                </c:pt>
                <c:pt idx="1">
                  <c:v>625</c:v>
                </c:pt>
                <c:pt idx="2">
                  <c:v>880</c:v>
                </c:pt>
                <c:pt idx="3">
                  <c:v>1094</c:v>
                </c:pt>
                <c:pt idx="4">
                  <c:v>1313</c:v>
                </c:pt>
                <c:pt idx="5">
                  <c:v>1497</c:v>
                </c:pt>
                <c:pt idx="6">
                  <c:v>1686</c:v>
                </c:pt>
                <c:pt idx="7">
                  <c:v>1933</c:v>
                </c:pt>
                <c:pt idx="8">
                  <c:v>1980</c:v>
                </c:pt>
                <c:pt idx="9">
                  <c:v>2093</c:v>
                </c:pt>
                <c:pt idx="10">
                  <c:v>2195</c:v>
                </c:pt>
                <c:pt idx="11">
                  <c:v>2318</c:v>
                </c:pt>
                <c:pt idx="12">
                  <c:v>2456</c:v>
                </c:pt>
                <c:pt idx="13">
                  <c:v>2578</c:v>
                </c:pt>
                <c:pt idx="14">
                  <c:v>2733</c:v>
                </c:pt>
                <c:pt idx="15">
                  <c:v>4680</c:v>
                </c:pt>
                <c:pt idx="16">
                  <c:v>4546</c:v>
                </c:pt>
                <c:pt idx="17">
                  <c:v>4577</c:v>
                </c:pt>
                <c:pt idx="18">
                  <c:v>4663</c:v>
                </c:pt>
                <c:pt idx="19">
                  <c:v>4627</c:v>
                </c:pt>
                <c:pt idx="20">
                  <c:v>4547</c:v>
                </c:pt>
                <c:pt idx="21">
                  <c:v>4653</c:v>
                </c:pt>
                <c:pt idx="22">
                  <c:v>4591</c:v>
                </c:pt>
                <c:pt idx="23">
                  <c:v>4738</c:v>
                </c:pt>
                <c:pt idx="24">
                  <c:v>4609</c:v>
                </c:pt>
                <c:pt idx="25">
                  <c:v>4655</c:v>
                </c:pt>
                <c:pt idx="26">
                  <c:v>4750</c:v>
                </c:pt>
                <c:pt idx="27">
                  <c:v>4623</c:v>
                </c:pt>
                <c:pt idx="28">
                  <c:v>4703</c:v>
                </c:pt>
                <c:pt idx="29">
                  <c:v>4845</c:v>
                </c:pt>
                <c:pt idx="30">
                  <c:v>4860</c:v>
                </c:pt>
                <c:pt idx="31">
                  <c:v>6037</c:v>
                </c:pt>
                <c:pt idx="32">
                  <c:v>6013</c:v>
                </c:pt>
                <c:pt idx="33">
                  <c:v>5888</c:v>
                </c:pt>
                <c:pt idx="34">
                  <c:v>6008</c:v>
                </c:pt>
                <c:pt idx="35">
                  <c:v>6049</c:v>
                </c:pt>
                <c:pt idx="36">
                  <c:v>6028</c:v>
                </c:pt>
                <c:pt idx="37">
                  <c:v>6117</c:v>
                </c:pt>
                <c:pt idx="38">
                  <c:v>6038</c:v>
                </c:pt>
                <c:pt idx="39">
                  <c:v>6002</c:v>
                </c:pt>
                <c:pt idx="40">
                  <c:v>5822</c:v>
                </c:pt>
                <c:pt idx="41">
                  <c:v>5778</c:v>
                </c:pt>
                <c:pt idx="42">
                  <c:v>5804</c:v>
                </c:pt>
                <c:pt idx="43">
                  <c:v>5908</c:v>
                </c:pt>
                <c:pt idx="44">
                  <c:v>5707</c:v>
                </c:pt>
                <c:pt idx="45">
                  <c:v>5674</c:v>
                </c:pt>
                <c:pt idx="46">
                  <c:v>5807</c:v>
                </c:pt>
                <c:pt idx="47">
                  <c:v>7653</c:v>
                </c:pt>
                <c:pt idx="48">
                  <c:v>7532</c:v>
                </c:pt>
                <c:pt idx="49">
                  <c:v>7508</c:v>
                </c:pt>
                <c:pt idx="50">
                  <c:v>7573</c:v>
                </c:pt>
                <c:pt idx="51">
                  <c:v>7576</c:v>
                </c:pt>
                <c:pt idx="52">
                  <c:v>7427</c:v>
                </c:pt>
                <c:pt idx="53">
                  <c:v>7090</c:v>
                </c:pt>
                <c:pt idx="54">
                  <c:v>7054</c:v>
                </c:pt>
                <c:pt idx="55">
                  <c:v>7156</c:v>
                </c:pt>
                <c:pt idx="56">
                  <c:v>6882</c:v>
                </c:pt>
                <c:pt idx="57">
                  <c:v>6852</c:v>
                </c:pt>
                <c:pt idx="58">
                  <c:v>6806</c:v>
                </c:pt>
                <c:pt idx="59">
                  <c:v>6696</c:v>
                </c:pt>
                <c:pt idx="60">
                  <c:v>6597</c:v>
                </c:pt>
                <c:pt idx="61">
                  <c:v>6587</c:v>
                </c:pt>
                <c:pt idx="62">
                  <c:v>6529</c:v>
                </c:pt>
                <c:pt idx="63">
                  <c:v>7941</c:v>
                </c:pt>
                <c:pt idx="64">
                  <c:v>7909</c:v>
                </c:pt>
                <c:pt idx="65">
                  <c:v>8120</c:v>
                </c:pt>
                <c:pt idx="66">
                  <c:v>7966</c:v>
                </c:pt>
                <c:pt idx="67">
                  <c:v>7906</c:v>
                </c:pt>
                <c:pt idx="68">
                  <c:v>7859</c:v>
                </c:pt>
                <c:pt idx="69">
                  <c:v>7887</c:v>
                </c:pt>
                <c:pt idx="70">
                  <c:v>7715</c:v>
                </c:pt>
                <c:pt idx="71">
                  <c:v>7635</c:v>
                </c:pt>
                <c:pt idx="72">
                  <c:v>7211</c:v>
                </c:pt>
                <c:pt idx="73">
                  <c:v>7458</c:v>
                </c:pt>
                <c:pt idx="74">
                  <c:v>7433</c:v>
                </c:pt>
                <c:pt idx="75">
                  <c:v>7395</c:v>
                </c:pt>
                <c:pt idx="76">
                  <c:v>7187</c:v>
                </c:pt>
                <c:pt idx="77">
                  <c:v>7140</c:v>
                </c:pt>
                <c:pt idx="78">
                  <c:v>7218</c:v>
                </c:pt>
                <c:pt idx="79">
                  <c:v>9343</c:v>
                </c:pt>
                <c:pt idx="80">
                  <c:v>8977</c:v>
                </c:pt>
                <c:pt idx="81">
                  <c:v>8873</c:v>
                </c:pt>
                <c:pt idx="82">
                  <c:v>8689</c:v>
                </c:pt>
                <c:pt idx="83">
                  <c:v>8531</c:v>
                </c:pt>
                <c:pt idx="84">
                  <c:v>8509</c:v>
                </c:pt>
                <c:pt idx="85">
                  <c:v>7941</c:v>
                </c:pt>
                <c:pt idx="86">
                  <c:v>8019</c:v>
                </c:pt>
                <c:pt idx="87">
                  <c:v>8124</c:v>
                </c:pt>
                <c:pt idx="88">
                  <c:v>7693</c:v>
                </c:pt>
                <c:pt idx="89">
                  <c:v>7829</c:v>
                </c:pt>
                <c:pt idx="90">
                  <c:v>7736</c:v>
                </c:pt>
                <c:pt idx="91">
                  <c:v>7681</c:v>
                </c:pt>
                <c:pt idx="92">
                  <c:v>7809</c:v>
                </c:pt>
                <c:pt idx="93">
                  <c:v>7775</c:v>
                </c:pt>
                <c:pt idx="94">
                  <c:v>7566</c:v>
                </c:pt>
                <c:pt idx="95">
                  <c:v>8886</c:v>
                </c:pt>
                <c:pt idx="96">
                  <c:v>8648</c:v>
                </c:pt>
                <c:pt idx="97">
                  <c:v>8696</c:v>
                </c:pt>
                <c:pt idx="98">
                  <c:v>8224</c:v>
                </c:pt>
                <c:pt idx="99">
                  <c:v>7740</c:v>
                </c:pt>
                <c:pt idx="100">
                  <c:v>7693</c:v>
                </c:pt>
                <c:pt idx="101">
                  <c:v>7572</c:v>
                </c:pt>
                <c:pt idx="102">
                  <c:v>7738</c:v>
                </c:pt>
                <c:pt idx="103">
                  <c:v>7819</c:v>
                </c:pt>
                <c:pt idx="104">
                  <c:v>7580</c:v>
                </c:pt>
                <c:pt idx="105">
                  <c:v>7846</c:v>
                </c:pt>
                <c:pt idx="106">
                  <c:v>7768</c:v>
                </c:pt>
                <c:pt idx="107">
                  <c:v>7823</c:v>
                </c:pt>
                <c:pt idx="108">
                  <c:v>8047</c:v>
                </c:pt>
                <c:pt idx="109">
                  <c:v>8105</c:v>
                </c:pt>
                <c:pt idx="110">
                  <c:v>8054</c:v>
                </c:pt>
                <c:pt idx="111">
                  <c:v>9476</c:v>
                </c:pt>
                <c:pt idx="112">
                  <c:v>9115</c:v>
                </c:pt>
                <c:pt idx="113">
                  <c:v>8805</c:v>
                </c:pt>
                <c:pt idx="114">
                  <c:v>7919</c:v>
                </c:pt>
                <c:pt idx="115">
                  <c:v>7910</c:v>
                </c:pt>
                <c:pt idx="116">
                  <c:v>7885</c:v>
                </c:pt>
                <c:pt idx="117">
                  <c:v>8093</c:v>
                </c:pt>
                <c:pt idx="118">
                  <c:v>8062</c:v>
                </c:pt>
                <c:pt idx="119">
                  <c:v>8051</c:v>
                </c:pt>
                <c:pt idx="120">
                  <c:v>7743</c:v>
                </c:pt>
                <c:pt idx="121">
                  <c:v>7873</c:v>
                </c:pt>
                <c:pt idx="122">
                  <c:v>7953</c:v>
                </c:pt>
                <c:pt idx="123">
                  <c:v>8245</c:v>
                </c:pt>
                <c:pt idx="124">
                  <c:v>8001</c:v>
                </c:pt>
                <c:pt idx="125">
                  <c:v>8216</c:v>
                </c:pt>
                <c:pt idx="126">
                  <c:v>8256</c:v>
                </c:pt>
                <c:pt idx="127">
                  <c:v>8725</c:v>
                </c:pt>
                <c:pt idx="128">
                  <c:v>8487</c:v>
                </c:pt>
                <c:pt idx="129">
                  <c:v>8603</c:v>
                </c:pt>
                <c:pt idx="130">
                  <c:v>8147</c:v>
                </c:pt>
                <c:pt idx="131">
                  <c:v>8243</c:v>
                </c:pt>
                <c:pt idx="132">
                  <c:v>8037</c:v>
                </c:pt>
                <c:pt idx="133">
                  <c:v>8076</c:v>
                </c:pt>
                <c:pt idx="134">
                  <c:v>7870</c:v>
                </c:pt>
                <c:pt idx="135">
                  <c:v>7984</c:v>
                </c:pt>
                <c:pt idx="136">
                  <c:v>7768</c:v>
                </c:pt>
                <c:pt idx="137">
                  <c:v>7884</c:v>
                </c:pt>
                <c:pt idx="138">
                  <c:v>8275</c:v>
                </c:pt>
                <c:pt idx="139">
                  <c:v>8313</c:v>
                </c:pt>
                <c:pt idx="140">
                  <c:v>8364</c:v>
                </c:pt>
                <c:pt idx="141">
                  <c:v>8616</c:v>
                </c:pt>
                <c:pt idx="142">
                  <c:v>8638</c:v>
                </c:pt>
                <c:pt idx="143">
                  <c:v>9606</c:v>
                </c:pt>
                <c:pt idx="144">
                  <c:v>9676</c:v>
                </c:pt>
                <c:pt idx="145">
                  <c:v>8577</c:v>
                </c:pt>
                <c:pt idx="146">
                  <c:v>8346</c:v>
                </c:pt>
                <c:pt idx="147">
                  <c:v>8282</c:v>
                </c:pt>
                <c:pt idx="148">
                  <c:v>8151</c:v>
                </c:pt>
                <c:pt idx="149">
                  <c:v>8143</c:v>
                </c:pt>
                <c:pt idx="150">
                  <c:v>8187</c:v>
                </c:pt>
                <c:pt idx="151">
                  <c:v>8063</c:v>
                </c:pt>
                <c:pt idx="152">
                  <c:v>8001</c:v>
                </c:pt>
                <c:pt idx="153">
                  <c:v>8269</c:v>
                </c:pt>
                <c:pt idx="154">
                  <c:v>8486</c:v>
                </c:pt>
                <c:pt idx="155">
                  <c:v>8677</c:v>
                </c:pt>
                <c:pt idx="156">
                  <c:v>8685</c:v>
                </c:pt>
                <c:pt idx="157">
                  <c:v>8608</c:v>
                </c:pt>
                <c:pt idx="158">
                  <c:v>8874</c:v>
                </c:pt>
                <c:pt idx="159">
                  <c:v>9035</c:v>
                </c:pt>
                <c:pt idx="160">
                  <c:v>8696</c:v>
                </c:pt>
                <c:pt idx="161">
                  <c:v>8469</c:v>
                </c:pt>
                <c:pt idx="162">
                  <c:v>7991</c:v>
                </c:pt>
                <c:pt idx="163">
                  <c:v>7879</c:v>
                </c:pt>
                <c:pt idx="164">
                  <c:v>7722</c:v>
                </c:pt>
                <c:pt idx="165">
                  <c:v>7859</c:v>
                </c:pt>
                <c:pt idx="166">
                  <c:v>7775</c:v>
                </c:pt>
                <c:pt idx="167">
                  <c:v>7784</c:v>
                </c:pt>
                <c:pt idx="168">
                  <c:v>8013</c:v>
                </c:pt>
                <c:pt idx="169">
                  <c:v>8204</c:v>
                </c:pt>
                <c:pt idx="170">
                  <c:v>8531</c:v>
                </c:pt>
                <c:pt idx="171">
                  <c:v>8725</c:v>
                </c:pt>
                <c:pt idx="172">
                  <c:v>8708</c:v>
                </c:pt>
                <c:pt idx="173">
                  <c:v>8598</c:v>
                </c:pt>
                <c:pt idx="174">
                  <c:v>8621</c:v>
                </c:pt>
                <c:pt idx="175">
                  <c:v>9038</c:v>
                </c:pt>
                <c:pt idx="176">
                  <c:v>9022</c:v>
                </c:pt>
                <c:pt idx="177">
                  <c:v>9070</c:v>
                </c:pt>
                <c:pt idx="178">
                  <c:v>8789</c:v>
                </c:pt>
                <c:pt idx="179">
                  <c:v>8290</c:v>
                </c:pt>
                <c:pt idx="180">
                  <c:v>8376</c:v>
                </c:pt>
                <c:pt idx="181">
                  <c:v>8015</c:v>
                </c:pt>
                <c:pt idx="182">
                  <c:v>8143</c:v>
                </c:pt>
                <c:pt idx="183">
                  <c:v>8308</c:v>
                </c:pt>
                <c:pt idx="184">
                  <c:v>8272</c:v>
                </c:pt>
                <c:pt idx="185">
                  <c:v>8821</c:v>
                </c:pt>
                <c:pt idx="186">
                  <c:v>8754</c:v>
                </c:pt>
                <c:pt idx="187">
                  <c:v>9009</c:v>
                </c:pt>
                <c:pt idx="188">
                  <c:v>8901</c:v>
                </c:pt>
                <c:pt idx="189">
                  <c:v>8865</c:v>
                </c:pt>
                <c:pt idx="190">
                  <c:v>8988</c:v>
                </c:pt>
                <c:pt idx="191">
                  <c:v>8797</c:v>
                </c:pt>
                <c:pt idx="192">
                  <c:v>8680</c:v>
                </c:pt>
                <c:pt idx="193">
                  <c:v>8660</c:v>
                </c:pt>
                <c:pt idx="194">
                  <c:v>8729</c:v>
                </c:pt>
                <c:pt idx="195">
                  <c:v>8701</c:v>
                </c:pt>
                <c:pt idx="196">
                  <c:v>8681</c:v>
                </c:pt>
                <c:pt idx="197">
                  <c:v>8362</c:v>
                </c:pt>
                <c:pt idx="198">
                  <c:v>8384</c:v>
                </c:pt>
                <c:pt idx="199">
                  <c:v>8336</c:v>
                </c:pt>
                <c:pt idx="200">
                  <c:v>8328</c:v>
                </c:pt>
                <c:pt idx="201">
                  <c:v>8851</c:v>
                </c:pt>
                <c:pt idx="202">
                  <c:v>9120</c:v>
                </c:pt>
                <c:pt idx="203">
                  <c:v>9242</c:v>
                </c:pt>
                <c:pt idx="204">
                  <c:v>9228</c:v>
                </c:pt>
                <c:pt idx="205">
                  <c:v>9028</c:v>
                </c:pt>
                <c:pt idx="206">
                  <c:v>9135</c:v>
                </c:pt>
                <c:pt idx="207">
                  <c:v>9336</c:v>
                </c:pt>
                <c:pt idx="208">
                  <c:v>9231</c:v>
                </c:pt>
                <c:pt idx="209">
                  <c:v>8991</c:v>
                </c:pt>
                <c:pt idx="210">
                  <c:v>9076</c:v>
                </c:pt>
                <c:pt idx="211">
                  <c:v>8707</c:v>
                </c:pt>
                <c:pt idx="212">
                  <c:v>8664</c:v>
                </c:pt>
                <c:pt idx="213">
                  <c:v>8745</c:v>
                </c:pt>
                <c:pt idx="214">
                  <c:v>8720</c:v>
                </c:pt>
                <c:pt idx="215">
                  <c:v>8980</c:v>
                </c:pt>
                <c:pt idx="216">
                  <c:v>8610</c:v>
                </c:pt>
                <c:pt idx="217">
                  <c:v>8769</c:v>
                </c:pt>
                <c:pt idx="218">
                  <c:v>9266</c:v>
                </c:pt>
                <c:pt idx="219">
                  <c:v>9339</c:v>
                </c:pt>
                <c:pt idx="220">
                  <c:v>9096</c:v>
                </c:pt>
                <c:pt idx="221">
                  <c:v>9367</c:v>
                </c:pt>
                <c:pt idx="222">
                  <c:v>9295</c:v>
                </c:pt>
                <c:pt idx="223">
                  <c:v>9038</c:v>
                </c:pt>
                <c:pt idx="224">
                  <c:v>9036</c:v>
                </c:pt>
                <c:pt idx="225">
                  <c:v>8857</c:v>
                </c:pt>
                <c:pt idx="226">
                  <c:v>8832</c:v>
                </c:pt>
                <c:pt idx="227">
                  <c:v>8993</c:v>
                </c:pt>
                <c:pt idx="228">
                  <c:v>9008</c:v>
                </c:pt>
                <c:pt idx="229">
                  <c:v>8879</c:v>
                </c:pt>
                <c:pt idx="230">
                  <c:v>8843</c:v>
                </c:pt>
                <c:pt idx="231">
                  <c:v>8768</c:v>
                </c:pt>
                <c:pt idx="232">
                  <c:v>8969</c:v>
                </c:pt>
                <c:pt idx="233">
                  <c:v>8931</c:v>
                </c:pt>
                <c:pt idx="234">
                  <c:v>9225</c:v>
                </c:pt>
                <c:pt idx="235">
                  <c:v>9409</c:v>
                </c:pt>
                <c:pt idx="236">
                  <c:v>9259</c:v>
                </c:pt>
                <c:pt idx="237">
                  <c:v>9218</c:v>
                </c:pt>
                <c:pt idx="238">
                  <c:v>9133</c:v>
                </c:pt>
                <c:pt idx="239">
                  <c:v>9199</c:v>
                </c:pt>
                <c:pt idx="240">
                  <c:v>9100</c:v>
                </c:pt>
                <c:pt idx="241">
                  <c:v>9045</c:v>
                </c:pt>
                <c:pt idx="242">
                  <c:v>9032</c:v>
                </c:pt>
                <c:pt idx="243">
                  <c:v>8846</c:v>
                </c:pt>
                <c:pt idx="244">
                  <c:v>8935</c:v>
                </c:pt>
                <c:pt idx="245">
                  <c:v>8847</c:v>
                </c:pt>
                <c:pt idx="246">
                  <c:v>8856</c:v>
                </c:pt>
                <c:pt idx="247">
                  <c:v>8880</c:v>
                </c:pt>
                <c:pt idx="248">
                  <c:v>8624</c:v>
                </c:pt>
                <c:pt idx="249">
                  <c:v>9020</c:v>
                </c:pt>
                <c:pt idx="250">
                  <c:v>9249</c:v>
                </c:pt>
                <c:pt idx="251">
                  <c:v>9262</c:v>
                </c:pt>
                <c:pt idx="252">
                  <c:v>9356</c:v>
                </c:pt>
                <c:pt idx="253">
                  <c:v>9478</c:v>
                </c:pt>
                <c:pt idx="254">
                  <c:v>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3B-4F4A-99EC-C0B7DC7DA1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CityHash</c:v>
                </c:pt>
              </c:strCache>
            </c:strRef>
          </c:tx>
          <c:spPr>
            <a:ln w="34925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Sheet1!$E$2:$E$256</c:f>
              <c:numCache>
                <c:formatCode>General</c:formatCode>
                <c:ptCount val="255"/>
                <c:pt idx="0">
                  <c:v>564</c:v>
                </c:pt>
                <c:pt idx="1">
                  <c:v>1126</c:v>
                </c:pt>
                <c:pt idx="2">
                  <c:v>1678</c:v>
                </c:pt>
                <c:pt idx="3">
                  <c:v>2394</c:v>
                </c:pt>
                <c:pt idx="4">
                  <c:v>3015</c:v>
                </c:pt>
                <c:pt idx="5">
                  <c:v>3594</c:v>
                </c:pt>
                <c:pt idx="6">
                  <c:v>4182</c:v>
                </c:pt>
                <c:pt idx="7">
                  <c:v>4113</c:v>
                </c:pt>
                <c:pt idx="8">
                  <c:v>4630</c:v>
                </c:pt>
                <c:pt idx="9">
                  <c:v>5147</c:v>
                </c:pt>
                <c:pt idx="10">
                  <c:v>5718</c:v>
                </c:pt>
                <c:pt idx="11">
                  <c:v>6318</c:v>
                </c:pt>
                <c:pt idx="12">
                  <c:v>6809</c:v>
                </c:pt>
                <c:pt idx="13">
                  <c:v>7304</c:v>
                </c:pt>
                <c:pt idx="14">
                  <c:v>7914</c:v>
                </c:pt>
                <c:pt idx="15">
                  <c:v>8540</c:v>
                </c:pt>
                <c:pt idx="16">
                  <c:v>7770</c:v>
                </c:pt>
                <c:pt idx="17">
                  <c:v>8156</c:v>
                </c:pt>
                <c:pt idx="18">
                  <c:v>8752</c:v>
                </c:pt>
                <c:pt idx="19">
                  <c:v>9187</c:v>
                </c:pt>
                <c:pt idx="20">
                  <c:v>9585</c:v>
                </c:pt>
                <c:pt idx="21">
                  <c:v>10119</c:v>
                </c:pt>
                <c:pt idx="22">
                  <c:v>10503</c:v>
                </c:pt>
                <c:pt idx="23">
                  <c:v>10920</c:v>
                </c:pt>
                <c:pt idx="24">
                  <c:v>11347</c:v>
                </c:pt>
                <c:pt idx="25">
                  <c:v>11852</c:v>
                </c:pt>
                <c:pt idx="26">
                  <c:v>12438</c:v>
                </c:pt>
                <c:pt idx="27">
                  <c:v>12860</c:v>
                </c:pt>
                <c:pt idx="28">
                  <c:v>13224</c:v>
                </c:pt>
                <c:pt idx="29">
                  <c:v>13546</c:v>
                </c:pt>
                <c:pt idx="30">
                  <c:v>14227</c:v>
                </c:pt>
                <c:pt idx="31">
                  <c:v>14619</c:v>
                </c:pt>
                <c:pt idx="32">
                  <c:v>7637</c:v>
                </c:pt>
                <c:pt idx="33">
                  <c:v>7700</c:v>
                </c:pt>
                <c:pt idx="34">
                  <c:v>8055</c:v>
                </c:pt>
                <c:pt idx="35">
                  <c:v>8273</c:v>
                </c:pt>
                <c:pt idx="36">
                  <c:v>8509</c:v>
                </c:pt>
                <c:pt idx="37">
                  <c:v>8853</c:v>
                </c:pt>
                <c:pt idx="38">
                  <c:v>8967</c:v>
                </c:pt>
                <c:pt idx="39">
                  <c:v>9267</c:v>
                </c:pt>
                <c:pt idx="40">
                  <c:v>9301</c:v>
                </c:pt>
                <c:pt idx="41">
                  <c:v>9618</c:v>
                </c:pt>
                <c:pt idx="42">
                  <c:v>9839</c:v>
                </c:pt>
                <c:pt idx="43">
                  <c:v>10157</c:v>
                </c:pt>
                <c:pt idx="44">
                  <c:v>10312</c:v>
                </c:pt>
                <c:pt idx="45">
                  <c:v>10454</c:v>
                </c:pt>
                <c:pt idx="46">
                  <c:v>10680</c:v>
                </c:pt>
                <c:pt idx="47">
                  <c:v>11182</c:v>
                </c:pt>
                <c:pt idx="48">
                  <c:v>11480</c:v>
                </c:pt>
                <c:pt idx="49">
                  <c:v>11730</c:v>
                </c:pt>
                <c:pt idx="50">
                  <c:v>12016</c:v>
                </c:pt>
                <c:pt idx="51">
                  <c:v>12036</c:v>
                </c:pt>
                <c:pt idx="52">
                  <c:v>12233</c:v>
                </c:pt>
                <c:pt idx="53">
                  <c:v>12671</c:v>
                </c:pt>
                <c:pt idx="54">
                  <c:v>12681</c:v>
                </c:pt>
                <c:pt idx="55">
                  <c:v>13023</c:v>
                </c:pt>
                <c:pt idx="56">
                  <c:v>13075</c:v>
                </c:pt>
                <c:pt idx="57">
                  <c:v>13447</c:v>
                </c:pt>
                <c:pt idx="58">
                  <c:v>13695</c:v>
                </c:pt>
                <c:pt idx="59">
                  <c:v>13848</c:v>
                </c:pt>
                <c:pt idx="60">
                  <c:v>14195</c:v>
                </c:pt>
                <c:pt idx="61">
                  <c:v>14436</c:v>
                </c:pt>
                <c:pt idx="62">
                  <c:v>14827</c:v>
                </c:pt>
                <c:pt idx="63">
                  <c:v>15087</c:v>
                </c:pt>
                <c:pt idx="64">
                  <c:v>6667</c:v>
                </c:pt>
                <c:pt idx="65">
                  <c:v>6660</c:v>
                </c:pt>
                <c:pt idx="66">
                  <c:v>6828</c:v>
                </c:pt>
                <c:pt idx="67">
                  <c:v>6972</c:v>
                </c:pt>
                <c:pt idx="68">
                  <c:v>7074</c:v>
                </c:pt>
                <c:pt idx="69">
                  <c:v>7316</c:v>
                </c:pt>
                <c:pt idx="70">
                  <c:v>7377</c:v>
                </c:pt>
                <c:pt idx="71">
                  <c:v>7268</c:v>
                </c:pt>
                <c:pt idx="72">
                  <c:v>7177</c:v>
                </c:pt>
                <c:pt idx="73">
                  <c:v>7355</c:v>
                </c:pt>
                <c:pt idx="74">
                  <c:v>7478</c:v>
                </c:pt>
                <c:pt idx="75">
                  <c:v>7374</c:v>
                </c:pt>
                <c:pt idx="76">
                  <c:v>7502</c:v>
                </c:pt>
                <c:pt idx="77">
                  <c:v>7668</c:v>
                </c:pt>
                <c:pt idx="78">
                  <c:v>7737</c:v>
                </c:pt>
                <c:pt idx="79">
                  <c:v>8154</c:v>
                </c:pt>
                <c:pt idx="80">
                  <c:v>8185</c:v>
                </c:pt>
                <c:pt idx="81">
                  <c:v>8153</c:v>
                </c:pt>
                <c:pt idx="82">
                  <c:v>8361</c:v>
                </c:pt>
                <c:pt idx="83">
                  <c:v>8514</c:v>
                </c:pt>
                <c:pt idx="84">
                  <c:v>8657</c:v>
                </c:pt>
                <c:pt idx="85">
                  <c:v>8689</c:v>
                </c:pt>
                <c:pt idx="86">
                  <c:v>8841</c:v>
                </c:pt>
                <c:pt idx="87">
                  <c:v>9152</c:v>
                </c:pt>
                <c:pt idx="88">
                  <c:v>9201</c:v>
                </c:pt>
                <c:pt idx="89">
                  <c:v>9151</c:v>
                </c:pt>
                <c:pt idx="90">
                  <c:v>9051</c:v>
                </c:pt>
                <c:pt idx="91">
                  <c:v>9066</c:v>
                </c:pt>
                <c:pt idx="92">
                  <c:v>9178</c:v>
                </c:pt>
                <c:pt idx="93">
                  <c:v>9448</c:v>
                </c:pt>
                <c:pt idx="94">
                  <c:v>9010</c:v>
                </c:pt>
                <c:pt idx="95">
                  <c:v>9557</c:v>
                </c:pt>
                <c:pt idx="96">
                  <c:v>9827</c:v>
                </c:pt>
                <c:pt idx="97">
                  <c:v>10162</c:v>
                </c:pt>
                <c:pt idx="98">
                  <c:v>10159</c:v>
                </c:pt>
                <c:pt idx="99">
                  <c:v>10218</c:v>
                </c:pt>
                <c:pt idx="100">
                  <c:v>10415</c:v>
                </c:pt>
                <c:pt idx="101">
                  <c:v>10498</c:v>
                </c:pt>
                <c:pt idx="102">
                  <c:v>10586</c:v>
                </c:pt>
                <c:pt idx="103">
                  <c:v>10800</c:v>
                </c:pt>
                <c:pt idx="104">
                  <c:v>10667</c:v>
                </c:pt>
                <c:pt idx="105">
                  <c:v>10733</c:v>
                </c:pt>
                <c:pt idx="106">
                  <c:v>11082</c:v>
                </c:pt>
                <c:pt idx="107">
                  <c:v>11362</c:v>
                </c:pt>
                <c:pt idx="108">
                  <c:v>11411</c:v>
                </c:pt>
                <c:pt idx="109">
                  <c:v>11517</c:v>
                </c:pt>
                <c:pt idx="110">
                  <c:v>11359</c:v>
                </c:pt>
                <c:pt idx="111">
                  <c:v>11291</c:v>
                </c:pt>
                <c:pt idx="112">
                  <c:v>11029</c:v>
                </c:pt>
                <c:pt idx="113">
                  <c:v>11448</c:v>
                </c:pt>
                <c:pt idx="114">
                  <c:v>11696</c:v>
                </c:pt>
                <c:pt idx="115">
                  <c:v>11885</c:v>
                </c:pt>
                <c:pt idx="116">
                  <c:v>11882</c:v>
                </c:pt>
                <c:pt idx="117">
                  <c:v>11915</c:v>
                </c:pt>
                <c:pt idx="118">
                  <c:v>12064</c:v>
                </c:pt>
                <c:pt idx="119">
                  <c:v>12325</c:v>
                </c:pt>
                <c:pt idx="120">
                  <c:v>12409</c:v>
                </c:pt>
                <c:pt idx="121">
                  <c:v>12054</c:v>
                </c:pt>
                <c:pt idx="122">
                  <c:v>11741</c:v>
                </c:pt>
                <c:pt idx="123">
                  <c:v>12131</c:v>
                </c:pt>
                <c:pt idx="124">
                  <c:v>12674</c:v>
                </c:pt>
                <c:pt idx="125">
                  <c:v>12749</c:v>
                </c:pt>
                <c:pt idx="126">
                  <c:v>12876</c:v>
                </c:pt>
                <c:pt idx="127">
                  <c:v>13161</c:v>
                </c:pt>
                <c:pt idx="128">
                  <c:v>9768</c:v>
                </c:pt>
                <c:pt idx="129">
                  <c:v>9837</c:v>
                </c:pt>
                <c:pt idx="130">
                  <c:v>10018</c:v>
                </c:pt>
                <c:pt idx="131">
                  <c:v>9959</c:v>
                </c:pt>
                <c:pt idx="132">
                  <c:v>10095</c:v>
                </c:pt>
                <c:pt idx="133">
                  <c:v>10173</c:v>
                </c:pt>
                <c:pt idx="134">
                  <c:v>10163</c:v>
                </c:pt>
                <c:pt idx="135">
                  <c:v>10502</c:v>
                </c:pt>
                <c:pt idx="136">
                  <c:v>10349</c:v>
                </c:pt>
                <c:pt idx="137">
                  <c:v>10328</c:v>
                </c:pt>
                <c:pt idx="138">
                  <c:v>10149</c:v>
                </c:pt>
                <c:pt idx="139">
                  <c:v>10368</c:v>
                </c:pt>
                <c:pt idx="140">
                  <c:v>10369</c:v>
                </c:pt>
                <c:pt idx="141">
                  <c:v>10453</c:v>
                </c:pt>
                <c:pt idx="142">
                  <c:v>10656</c:v>
                </c:pt>
                <c:pt idx="143">
                  <c:v>11018</c:v>
                </c:pt>
                <c:pt idx="144">
                  <c:v>10930</c:v>
                </c:pt>
                <c:pt idx="145">
                  <c:v>10930</c:v>
                </c:pt>
                <c:pt idx="146">
                  <c:v>11187</c:v>
                </c:pt>
                <c:pt idx="147">
                  <c:v>11297</c:v>
                </c:pt>
                <c:pt idx="148">
                  <c:v>11253</c:v>
                </c:pt>
                <c:pt idx="149">
                  <c:v>11325</c:v>
                </c:pt>
                <c:pt idx="150">
                  <c:v>11473</c:v>
                </c:pt>
                <c:pt idx="151">
                  <c:v>11487</c:v>
                </c:pt>
                <c:pt idx="152">
                  <c:v>11335</c:v>
                </c:pt>
                <c:pt idx="153">
                  <c:v>11024</c:v>
                </c:pt>
                <c:pt idx="154">
                  <c:v>11141</c:v>
                </c:pt>
                <c:pt idx="155">
                  <c:v>11218</c:v>
                </c:pt>
                <c:pt idx="156">
                  <c:v>11801</c:v>
                </c:pt>
                <c:pt idx="157">
                  <c:v>11962</c:v>
                </c:pt>
                <c:pt idx="158">
                  <c:v>12005</c:v>
                </c:pt>
                <c:pt idx="159">
                  <c:v>12257</c:v>
                </c:pt>
                <c:pt idx="160">
                  <c:v>12147</c:v>
                </c:pt>
                <c:pt idx="161">
                  <c:v>12382</c:v>
                </c:pt>
                <c:pt idx="162">
                  <c:v>12608</c:v>
                </c:pt>
                <c:pt idx="163">
                  <c:v>12409</c:v>
                </c:pt>
                <c:pt idx="164">
                  <c:v>12667</c:v>
                </c:pt>
                <c:pt idx="165">
                  <c:v>12843</c:v>
                </c:pt>
                <c:pt idx="166">
                  <c:v>12997</c:v>
                </c:pt>
                <c:pt idx="167">
                  <c:v>13016</c:v>
                </c:pt>
                <c:pt idx="168">
                  <c:v>12833</c:v>
                </c:pt>
                <c:pt idx="169">
                  <c:v>12857</c:v>
                </c:pt>
                <c:pt idx="170">
                  <c:v>13306</c:v>
                </c:pt>
                <c:pt idx="171">
                  <c:v>13157</c:v>
                </c:pt>
                <c:pt idx="172">
                  <c:v>13065</c:v>
                </c:pt>
                <c:pt idx="173">
                  <c:v>13428</c:v>
                </c:pt>
                <c:pt idx="174">
                  <c:v>13621</c:v>
                </c:pt>
                <c:pt idx="175">
                  <c:v>13152</c:v>
                </c:pt>
                <c:pt idx="176">
                  <c:v>13050</c:v>
                </c:pt>
                <c:pt idx="177">
                  <c:v>13182</c:v>
                </c:pt>
                <c:pt idx="178">
                  <c:v>13304</c:v>
                </c:pt>
                <c:pt idx="179">
                  <c:v>13716</c:v>
                </c:pt>
                <c:pt idx="180">
                  <c:v>13990</c:v>
                </c:pt>
                <c:pt idx="181">
                  <c:v>13957</c:v>
                </c:pt>
                <c:pt idx="182">
                  <c:v>14106</c:v>
                </c:pt>
                <c:pt idx="183">
                  <c:v>14092</c:v>
                </c:pt>
                <c:pt idx="184">
                  <c:v>14051</c:v>
                </c:pt>
                <c:pt idx="185">
                  <c:v>14316</c:v>
                </c:pt>
                <c:pt idx="186">
                  <c:v>14133</c:v>
                </c:pt>
                <c:pt idx="187">
                  <c:v>14118</c:v>
                </c:pt>
                <c:pt idx="188">
                  <c:v>14271</c:v>
                </c:pt>
                <c:pt idx="189">
                  <c:v>14487</c:v>
                </c:pt>
                <c:pt idx="190">
                  <c:v>14281</c:v>
                </c:pt>
                <c:pt idx="191">
                  <c:v>14370</c:v>
                </c:pt>
                <c:pt idx="192">
                  <c:v>12066</c:v>
                </c:pt>
                <c:pt idx="193">
                  <c:v>11529</c:v>
                </c:pt>
                <c:pt idx="194">
                  <c:v>11340</c:v>
                </c:pt>
                <c:pt idx="195">
                  <c:v>11144</c:v>
                </c:pt>
                <c:pt idx="196">
                  <c:v>12065</c:v>
                </c:pt>
                <c:pt idx="197">
                  <c:v>12012</c:v>
                </c:pt>
                <c:pt idx="198">
                  <c:v>12455</c:v>
                </c:pt>
                <c:pt idx="199">
                  <c:v>12440</c:v>
                </c:pt>
                <c:pt idx="200">
                  <c:v>12062</c:v>
                </c:pt>
                <c:pt idx="201">
                  <c:v>12154</c:v>
                </c:pt>
                <c:pt idx="202">
                  <c:v>12331</c:v>
                </c:pt>
                <c:pt idx="203">
                  <c:v>12354</c:v>
                </c:pt>
                <c:pt idx="204">
                  <c:v>12625</c:v>
                </c:pt>
                <c:pt idx="205">
                  <c:v>12692</c:v>
                </c:pt>
                <c:pt idx="206">
                  <c:v>12691</c:v>
                </c:pt>
                <c:pt idx="207">
                  <c:v>13200</c:v>
                </c:pt>
                <c:pt idx="208">
                  <c:v>13129</c:v>
                </c:pt>
                <c:pt idx="209">
                  <c:v>12994</c:v>
                </c:pt>
                <c:pt idx="210">
                  <c:v>13161</c:v>
                </c:pt>
                <c:pt idx="211">
                  <c:v>13133</c:v>
                </c:pt>
                <c:pt idx="212">
                  <c:v>13032</c:v>
                </c:pt>
                <c:pt idx="213">
                  <c:v>13276</c:v>
                </c:pt>
                <c:pt idx="214">
                  <c:v>13335</c:v>
                </c:pt>
                <c:pt idx="215">
                  <c:v>13512</c:v>
                </c:pt>
                <c:pt idx="216">
                  <c:v>13343</c:v>
                </c:pt>
                <c:pt idx="217">
                  <c:v>13705</c:v>
                </c:pt>
                <c:pt idx="218">
                  <c:v>13643</c:v>
                </c:pt>
                <c:pt idx="219">
                  <c:v>13815</c:v>
                </c:pt>
                <c:pt idx="220">
                  <c:v>13930</c:v>
                </c:pt>
                <c:pt idx="221">
                  <c:v>13922</c:v>
                </c:pt>
                <c:pt idx="222">
                  <c:v>13860</c:v>
                </c:pt>
                <c:pt idx="223">
                  <c:v>14178</c:v>
                </c:pt>
                <c:pt idx="224">
                  <c:v>13751</c:v>
                </c:pt>
                <c:pt idx="225">
                  <c:v>13727</c:v>
                </c:pt>
                <c:pt idx="226">
                  <c:v>13948</c:v>
                </c:pt>
                <c:pt idx="227">
                  <c:v>14326</c:v>
                </c:pt>
                <c:pt idx="228">
                  <c:v>13940</c:v>
                </c:pt>
                <c:pt idx="229">
                  <c:v>14447</c:v>
                </c:pt>
                <c:pt idx="230">
                  <c:v>14351</c:v>
                </c:pt>
                <c:pt idx="231">
                  <c:v>14755</c:v>
                </c:pt>
                <c:pt idx="232">
                  <c:v>14186</c:v>
                </c:pt>
                <c:pt idx="233">
                  <c:v>14339</c:v>
                </c:pt>
                <c:pt idx="234">
                  <c:v>14375</c:v>
                </c:pt>
                <c:pt idx="235">
                  <c:v>14686</c:v>
                </c:pt>
                <c:pt idx="236">
                  <c:v>14773</c:v>
                </c:pt>
                <c:pt idx="237">
                  <c:v>14273</c:v>
                </c:pt>
                <c:pt idx="238">
                  <c:v>14660</c:v>
                </c:pt>
                <c:pt idx="239">
                  <c:v>15066</c:v>
                </c:pt>
                <c:pt idx="240">
                  <c:v>14870</c:v>
                </c:pt>
                <c:pt idx="241">
                  <c:v>14644</c:v>
                </c:pt>
                <c:pt idx="242">
                  <c:v>14755</c:v>
                </c:pt>
                <c:pt idx="243">
                  <c:v>15110</c:v>
                </c:pt>
                <c:pt idx="244">
                  <c:v>15301</c:v>
                </c:pt>
                <c:pt idx="245">
                  <c:v>15373</c:v>
                </c:pt>
                <c:pt idx="246">
                  <c:v>15172</c:v>
                </c:pt>
                <c:pt idx="247">
                  <c:v>15603</c:v>
                </c:pt>
                <c:pt idx="248">
                  <c:v>15763</c:v>
                </c:pt>
                <c:pt idx="249">
                  <c:v>15499</c:v>
                </c:pt>
                <c:pt idx="250">
                  <c:v>15843</c:v>
                </c:pt>
                <c:pt idx="251">
                  <c:v>15974</c:v>
                </c:pt>
                <c:pt idx="252">
                  <c:v>15858</c:v>
                </c:pt>
                <c:pt idx="253">
                  <c:v>15803</c:v>
                </c:pt>
                <c:pt idx="254">
                  <c:v>16217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3B-4F4A-99EC-C0B7DC7DA1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FarmHash</c:v>
                </c:pt>
              </c:strCache>
            </c:strRef>
          </c:tx>
          <c:marker>
            <c:symbol val="none"/>
          </c:marker>
          <c:cat>
            <c:numRef>
              <c:f>Sheet1!$A$2:$A$256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Sheet1!$F$2:$F$256</c:f>
              <c:numCache>
                <c:formatCode>General</c:formatCode>
                <c:ptCount val="255"/>
                <c:pt idx="0">
                  <c:v>544</c:v>
                </c:pt>
                <c:pt idx="1">
                  <c:v>1092</c:v>
                </c:pt>
                <c:pt idx="2">
                  <c:v>1637</c:v>
                </c:pt>
                <c:pt idx="3">
                  <c:v>2390</c:v>
                </c:pt>
                <c:pt idx="4">
                  <c:v>2987</c:v>
                </c:pt>
                <c:pt idx="5">
                  <c:v>3597</c:v>
                </c:pt>
                <c:pt idx="6">
                  <c:v>4250</c:v>
                </c:pt>
                <c:pt idx="7">
                  <c:v>4193</c:v>
                </c:pt>
                <c:pt idx="8">
                  <c:v>4622</c:v>
                </c:pt>
                <c:pt idx="9">
                  <c:v>5228</c:v>
                </c:pt>
                <c:pt idx="10">
                  <c:v>5750</c:v>
                </c:pt>
                <c:pt idx="11">
                  <c:v>6233</c:v>
                </c:pt>
                <c:pt idx="12">
                  <c:v>6792</c:v>
                </c:pt>
                <c:pt idx="13">
                  <c:v>7227</c:v>
                </c:pt>
                <c:pt idx="14">
                  <c:v>7844</c:v>
                </c:pt>
                <c:pt idx="15">
                  <c:v>8402</c:v>
                </c:pt>
                <c:pt idx="16">
                  <c:v>7408</c:v>
                </c:pt>
                <c:pt idx="17">
                  <c:v>7894</c:v>
                </c:pt>
                <c:pt idx="18">
                  <c:v>8278</c:v>
                </c:pt>
                <c:pt idx="19">
                  <c:v>8687</c:v>
                </c:pt>
                <c:pt idx="20">
                  <c:v>9250</c:v>
                </c:pt>
                <c:pt idx="21">
                  <c:v>9688</c:v>
                </c:pt>
                <c:pt idx="22">
                  <c:v>10231</c:v>
                </c:pt>
                <c:pt idx="23">
                  <c:v>10537</c:v>
                </c:pt>
                <c:pt idx="24">
                  <c:v>11011</c:v>
                </c:pt>
                <c:pt idx="25">
                  <c:v>11384</c:v>
                </c:pt>
                <c:pt idx="26">
                  <c:v>11607</c:v>
                </c:pt>
                <c:pt idx="27">
                  <c:v>12095</c:v>
                </c:pt>
                <c:pt idx="28">
                  <c:v>12533</c:v>
                </c:pt>
                <c:pt idx="29">
                  <c:v>13097</c:v>
                </c:pt>
                <c:pt idx="30">
                  <c:v>13472</c:v>
                </c:pt>
                <c:pt idx="31">
                  <c:v>14018</c:v>
                </c:pt>
                <c:pt idx="32">
                  <c:v>6858</c:v>
                </c:pt>
                <c:pt idx="33">
                  <c:v>7058</c:v>
                </c:pt>
                <c:pt idx="34">
                  <c:v>7250</c:v>
                </c:pt>
                <c:pt idx="35">
                  <c:v>7409</c:v>
                </c:pt>
                <c:pt idx="36">
                  <c:v>7509</c:v>
                </c:pt>
                <c:pt idx="37">
                  <c:v>7710</c:v>
                </c:pt>
                <c:pt idx="38">
                  <c:v>8047</c:v>
                </c:pt>
                <c:pt idx="39">
                  <c:v>8537</c:v>
                </c:pt>
                <c:pt idx="40">
                  <c:v>8526</c:v>
                </c:pt>
                <c:pt idx="41">
                  <c:v>8526</c:v>
                </c:pt>
                <c:pt idx="42">
                  <c:v>8980</c:v>
                </c:pt>
                <c:pt idx="43">
                  <c:v>9021</c:v>
                </c:pt>
                <c:pt idx="44">
                  <c:v>9310</c:v>
                </c:pt>
                <c:pt idx="45">
                  <c:v>9308</c:v>
                </c:pt>
                <c:pt idx="46">
                  <c:v>9452</c:v>
                </c:pt>
                <c:pt idx="47">
                  <c:v>10325</c:v>
                </c:pt>
                <c:pt idx="48">
                  <c:v>10574</c:v>
                </c:pt>
                <c:pt idx="49">
                  <c:v>10784</c:v>
                </c:pt>
                <c:pt idx="50">
                  <c:v>11003</c:v>
                </c:pt>
                <c:pt idx="51">
                  <c:v>11351</c:v>
                </c:pt>
                <c:pt idx="52">
                  <c:v>11565</c:v>
                </c:pt>
                <c:pt idx="53">
                  <c:v>11506</c:v>
                </c:pt>
                <c:pt idx="54">
                  <c:v>11811</c:v>
                </c:pt>
                <c:pt idx="55">
                  <c:v>12086</c:v>
                </c:pt>
                <c:pt idx="56">
                  <c:v>12147</c:v>
                </c:pt>
                <c:pt idx="57">
                  <c:v>12364</c:v>
                </c:pt>
                <c:pt idx="58">
                  <c:v>12177</c:v>
                </c:pt>
                <c:pt idx="59">
                  <c:v>12486</c:v>
                </c:pt>
                <c:pt idx="60">
                  <c:v>12764</c:v>
                </c:pt>
                <c:pt idx="61">
                  <c:v>12960</c:v>
                </c:pt>
                <c:pt idx="62">
                  <c:v>13439</c:v>
                </c:pt>
                <c:pt idx="63">
                  <c:v>13303</c:v>
                </c:pt>
                <c:pt idx="64">
                  <c:v>6174</c:v>
                </c:pt>
                <c:pt idx="65">
                  <c:v>6253</c:v>
                </c:pt>
                <c:pt idx="66">
                  <c:v>6300</c:v>
                </c:pt>
                <c:pt idx="67">
                  <c:v>6432</c:v>
                </c:pt>
                <c:pt idx="68">
                  <c:v>6564</c:v>
                </c:pt>
                <c:pt idx="69">
                  <c:v>6775</c:v>
                </c:pt>
                <c:pt idx="70">
                  <c:v>6893</c:v>
                </c:pt>
                <c:pt idx="71">
                  <c:v>6922</c:v>
                </c:pt>
                <c:pt idx="72">
                  <c:v>6848</c:v>
                </c:pt>
                <c:pt idx="73">
                  <c:v>6864</c:v>
                </c:pt>
                <c:pt idx="74">
                  <c:v>6959</c:v>
                </c:pt>
                <c:pt idx="75">
                  <c:v>7019</c:v>
                </c:pt>
                <c:pt idx="76">
                  <c:v>7174</c:v>
                </c:pt>
                <c:pt idx="77">
                  <c:v>7463</c:v>
                </c:pt>
                <c:pt idx="78">
                  <c:v>7616</c:v>
                </c:pt>
                <c:pt idx="79">
                  <c:v>7856</c:v>
                </c:pt>
                <c:pt idx="80">
                  <c:v>7957</c:v>
                </c:pt>
                <c:pt idx="81">
                  <c:v>8026</c:v>
                </c:pt>
                <c:pt idx="82">
                  <c:v>8079</c:v>
                </c:pt>
                <c:pt idx="83">
                  <c:v>8137</c:v>
                </c:pt>
                <c:pt idx="84">
                  <c:v>8243</c:v>
                </c:pt>
                <c:pt idx="85">
                  <c:v>8462</c:v>
                </c:pt>
                <c:pt idx="86">
                  <c:v>8366</c:v>
                </c:pt>
                <c:pt idx="87">
                  <c:v>8378</c:v>
                </c:pt>
                <c:pt idx="88">
                  <c:v>8654</c:v>
                </c:pt>
                <c:pt idx="89">
                  <c:v>8801</c:v>
                </c:pt>
                <c:pt idx="90">
                  <c:v>8885</c:v>
                </c:pt>
                <c:pt idx="91">
                  <c:v>8564</c:v>
                </c:pt>
                <c:pt idx="92">
                  <c:v>8466</c:v>
                </c:pt>
                <c:pt idx="93">
                  <c:v>8659</c:v>
                </c:pt>
                <c:pt idx="94">
                  <c:v>9036</c:v>
                </c:pt>
                <c:pt idx="95">
                  <c:v>9064</c:v>
                </c:pt>
                <c:pt idx="96">
                  <c:v>8570</c:v>
                </c:pt>
                <c:pt idx="97">
                  <c:v>9209</c:v>
                </c:pt>
                <c:pt idx="98">
                  <c:v>9607</c:v>
                </c:pt>
                <c:pt idx="99">
                  <c:v>9781</c:v>
                </c:pt>
                <c:pt idx="100">
                  <c:v>9707</c:v>
                </c:pt>
                <c:pt idx="101">
                  <c:v>9782</c:v>
                </c:pt>
                <c:pt idx="102">
                  <c:v>9678</c:v>
                </c:pt>
                <c:pt idx="103">
                  <c:v>9525</c:v>
                </c:pt>
                <c:pt idx="104">
                  <c:v>9569</c:v>
                </c:pt>
                <c:pt idx="105">
                  <c:v>9686</c:v>
                </c:pt>
                <c:pt idx="106">
                  <c:v>9980</c:v>
                </c:pt>
                <c:pt idx="107">
                  <c:v>10164</c:v>
                </c:pt>
                <c:pt idx="108">
                  <c:v>10331</c:v>
                </c:pt>
                <c:pt idx="109">
                  <c:v>10359</c:v>
                </c:pt>
                <c:pt idx="110">
                  <c:v>10467</c:v>
                </c:pt>
                <c:pt idx="111">
                  <c:v>10427</c:v>
                </c:pt>
                <c:pt idx="112">
                  <c:v>10666</c:v>
                </c:pt>
                <c:pt idx="113">
                  <c:v>10828</c:v>
                </c:pt>
                <c:pt idx="114">
                  <c:v>10890</c:v>
                </c:pt>
                <c:pt idx="115">
                  <c:v>11140</c:v>
                </c:pt>
                <c:pt idx="116">
                  <c:v>11252</c:v>
                </c:pt>
                <c:pt idx="117">
                  <c:v>11193</c:v>
                </c:pt>
                <c:pt idx="118">
                  <c:v>10943</c:v>
                </c:pt>
                <c:pt idx="119">
                  <c:v>11563</c:v>
                </c:pt>
                <c:pt idx="120">
                  <c:v>11535</c:v>
                </c:pt>
                <c:pt idx="121">
                  <c:v>11419</c:v>
                </c:pt>
                <c:pt idx="122">
                  <c:v>11601</c:v>
                </c:pt>
                <c:pt idx="123">
                  <c:v>11709</c:v>
                </c:pt>
                <c:pt idx="124">
                  <c:v>11915</c:v>
                </c:pt>
                <c:pt idx="125">
                  <c:v>12205</c:v>
                </c:pt>
                <c:pt idx="126">
                  <c:v>12461</c:v>
                </c:pt>
                <c:pt idx="127">
                  <c:v>12573</c:v>
                </c:pt>
                <c:pt idx="128">
                  <c:v>9669</c:v>
                </c:pt>
                <c:pt idx="129">
                  <c:v>9646</c:v>
                </c:pt>
                <c:pt idx="130">
                  <c:v>9632</c:v>
                </c:pt>
                <c:pt idx="131">
                  <c:v>9728</c:v>
                </c:pt>
                <c:pt idx="132">
                  <c:v>10053</c:v>
                </c:pt>
                <c:pt idx="133">
                  <c:v>10150</c:v>
                </c:pt>
                <c:pt idx="134">
                  <c:v>10224</c:v>
                </c:pt>
                <c:pt idx="135">
                  <c:v>10253</c:v>
                </c:pt>
                <c:pt idx="136">
                  <c:v>9827</c:v>
                </c:pt>
                <c:pt idx="137">
                  <c:v>9875</c:v>
                </c:pt>
                <c:pt idx="138">
                  <c:v>10401</c:v>
                </c:pt>
                <c:pt idx="139">
                  <c:v>10318</c:v>
                </c:pt>
                <c:pt idx="140">
                  <c:v>10360</c:v>
                </c:pt>
                <c:pt idx="141">
                  <c:v>10633</c:v>
                </c:pt>
                <c:pt idx="142">
                  <c:v>10748</c:v>
                </c:pt>
                <c:pt idx="143">
                  <c:v>10861</c:v>
                </c:pt>
                <c:pt idx="144">
                  <c:v>10899</c:v>
                </c:pt>
                <c:pt idx="145">
                  <c:v>10955</c:v>
                </c:pt>
                <c:pt idx="146">
                  <c:v>11135</c:v>
                </c:pt>
                <c:pt idx="147">
                  <c:v>11144</c:v>
                </c:pt>
                <c:pt idx="148">
                  <c:v>11170</c:v>
                </c:pt>
                <c:pt idx="149">
                  <c:v>11361</c:v>
                </c:pt>
                <c:pt idx="150">
                  <c:v>11458</c:v>
                </c:pt>
                <c:pt idx="151">
                  <c:v>11402</c:v>
                </c:pt>
                <c:pt idx="152">
                  <c:v>10899</c:v>
                </c:pt>
                <c:pt idx="153">
                  <c:v>11195</c:v>
                </c:pt>
                <c:pt idx="154">
                  <c:v>11312</c:v>
                </c:pt>
                <c:pt idx="155">
                  <c:v>11466</c:v>
                </c:pt>
                <c:pt idx="156">
                  <c:v>11609</c:v>
                </c:pt>
                <c:pt idx="157">
                  <c:v>11729</c:v>
                </c:pt>
                <c:pt idx="158">
                  <c:v>11695</c:v>
                </c:pt>
                <c:pt idx="159">
                  <c:v>11461</c:v>
                </c:pt>
                <c:pt idx="160">
                  <c:v>11495</c:v>
                </c:pt>
                <c:pt idx="161">
                  <c:v>11249</c:v>
                </c:pt>
                <c:pt idx="162">
                  <c:v>11082</c:v>
                </c:pt>
                <c:pt idx="163">
                  <c:v>11261</c:v>
                </c:pt>
                <c:pt idx="164">
                  <c:v>11295</c:v>
                </c:pt>
                <c:pt idx="165">
                  <c:v>11713</c:v>
                </c:pt>
                <c:pt idx="166">
                  <c:v>12337</c:v>
                </c:pt>
                <c:pt idx="167">
                  <c:v>12644</c:v>
                </c:pt>
                <c:pt idx="168">
                  <c:v>12408</c:v>
                </c:pt>
                <c:pt idx="169">
                  <c:v>12391</c:v>
                </c:pt>
                <c:pt idx="170">
                  <c:v>12795</c:v>
                </c:pt>
                <c:pt idx="171">
                  <c:v>12957</c:v>
                </c:pt>
                <c:pt idx="172">
                  <c:v>12904</c:v>
                </c:pt>
                <c:pt idx="173">
                  <c:v>12708</c:v>
                </c:pt>
                <c:pt idx="174">
                  <c:v>12544</c:v>
                </c:pt>
                <c:pt idx="175">
                  <c:v>12570</c:v>
                </c:pt>
                <c:pt idx="176">
                  <c:v>12660</c:v>
                </c:pt>
                <c:pt idx="177">
                  <c:v>12615</c:v>
                </c:pt>
                <c:pt idx="178">
                  <c:v>13028</c:v>
                </c:pt>
                <c:pt idx="179">
                  <c:v>13177</c:v>
                </c:pt>
                <c:pt idx="180">
                  <c:v>13410</c:v>
                </c:pt>
                <c:pt idx="181">
                  <c:v>13326</c:v>
                </c:pt>
                <c:pt idx="182">
                  <c:v>13306</c:v>
                </c:pt>
                <c:pt idx="183">
                  <c:v>13027</c:v>
                </c:pt>
                <c:pt idx="184">
                  <c:v>12605</c:v>
                </c:pt>
                <c:pt idx="185">
                  <c:v>12785</c:v>
                </c:pt>
                <c:pt idx="186">
                  <c:v>12962</c:v>
                </c:pt>
                <c:pt idx="187">
                  <c:v>12978</c:v>
                </c:pt>
                <c:pt idx="188">
                  <c:v>13512</c:v>
                </c:pt>
                <c:pt idx="189">
                  <c:v>13090</c:v>
                </c:pt>
                <c:pt idx="190">
                  <c:v>13486</c:v>
                </c:pt>
                <c:pt idx="191">
                  <c:v>13973</c:v>
                </c:pt>
                <c:pt idx="192">
                  <c:v>11372</c:v>
                </c:pt>
                <c:pt idx="193">
                  <c:v>11343</c:v>
                </c:pt>
                <c:pt idx="194">
                  <c:v>11196</c:v>
                </c:pt>
                <c:pt idx="195">
                  <c:v>11443</c:v>
                </c:pt>
                <c:pt idx="196">
                  <c:v>11734</c:v>
                </c:pt>
                <c:pt idx="197">
                  <c:v>11601</c:v>
                </c:pt>
                <c:pt idx="198">
                  <c:v>11608</c:v>
                </c:pt>
                <c:pt idx="199">
                  <c:v>11458</c:v>
                </c:pt>
                <c:pt idx="200">
                  <c:v>11087</c:v>
                </c:pt>
                <c:pt idx="201">
                  <c:v>11317</c:v>
                </c:pt>
                <c:pt idx="202">
                  <c:v>11459</c:v>
                </c:pt>
                <c:pt idx="203">
                  <c:v>11815</c:v>
                </c:pt>
                <c:pt idx="204">
                  <c:v>11829</c:v>
                </c:pt>
                <c:pt idx="205">
                  <c:v>12007</c:v>
                </c:pt>
                <c:pt idx="206">
                  <c:v>11735</c:v>
                </c:pt>
                <c:pt idx="207">
                  <c:v>12672</c:v>
                </c:pt>
                <c:pt idx="208">
                  <c:v>12177</c:v>
                </c:pt>
                <c:pt idx="209">
                  <c:v>12504</c:v>
                </c:pt>
                <c:pt idx="210">
                  <c:v>12604</c:v>
                </c:pt>
                <c:pt idx="211">
                  <c:v>12636</c:v>
                </c:pt>
                <c:pt idx="212">
                  <c:v>12560</c:v>
                </c:pt>
                <c:pt idx="213">
                  <c:v>12752</c:v>
                </c:pt>
                <c:pt idx="214">
                  <c:v>12723</c:v>
                </c:pt>
                <c:pt idx="215">
                  <c:v>13116</c:v>
                </c:pt>
                <c:pt idx="216">
                  <c:v>13054</c:v>
                </c:pt>
                <c:pt idx="217">
                  <c:v>12922</c:v>
                </c:pt>
                <c:pt idx="218">
                  <c:v>12997</c:v>
                </c:pt>
                <c:pt idx="219">
                  <c:v>13264</c:v>
                </c:pt>
                <c:pt idx="220">
                  <c:v>12475</c:v>
                </c:pt>
                <c:pt idx="221">
                  <c:v>12564</c:v>
                </c:pt>
                <c:pt idx="222">
                  <c:v>12961</c:v>
                </c:pt>
                <c:pt idx="223">
                  <c:v>13474</c:v>
                </c:pt>
                <c:pt idx="224">
                  <c:v>13164</c:v>
                </c:pt>
                <c:pt idx="225">
                  <c:v>13282</c:v>
                </c:pt>
                <c:pt idx="226">
                  <c:v>13702</c:v>
                </c:pt>
                <c:pt idx="227">
                  <c:v>13865</c:v>
                </c:pt>
                <c:pt idx="228">
                  <c:v>13855</c:v>
                </c:pt>
                <c:pt idx="229">
                  <c:v>13719</c:v>
                </c:pt>
                <c:pt idx="230">
                  <c:v>13760</c:v>
                </c:pt>
                <c:pt idx="231">
                  <c:v>14188</c:v>
                </c:pt>
                <c:pt idx="232">
                  <c:v>13705</c:v>
                </c:pt>
                <c:pt idx="233">
                  <c:v>14120</c:v>
                </c:pt>
                <c:pt idx="234">
                  <c:v>14381</c:v>
                </c:pt>
                <c:pt idx="235">
                  <c:v>14237</c:v>
                </c:pt>
                <c:pt idx="236">
                  <c:v>14346</c:v>
                </c:pt>
                <c:pt idx="237">
                  <c:v>14513</c:v>
                </c:pt>
                <c:pt idx="238">
                  <c:v>14603</c:v>
                </c:pt>
                <c:pt idx="239">
                  <c:v>14569</c:v>
                </c:pt>
                <c:pt idx="240">
                  <c:v>14684</c:v>
                </c:pt>
                <c:pt idx="241">
                  <c:v>14701</c:v>
                </c:pt>
                <c:pt idx="242">
                  <c:v>14677</c:v>
                </c:pt>
                <c:pt idx="243">
                  <c:v>14925</c:v>
                </c:pt>
                <c:pt idx="244">
                  <c:v>14035</c:v>
                </c:pt>
                <c:pt idx="245">
                  <c:v>14397</c:v>
                </c:pt>
                <c:pt idx="246">
                  <c:v>15092</c:v>
                </c:pt>
                <c:pt idx="247">
                  <c:v>14937</c:v>
                </c:pt>
                <c:pt idx="248">
                  <c:v>15020</c:v>
                </c:pt>
                <c:pt idx="249">
                  <c:v>15192</c:v>
                </c:pt>
                <c:pt idx="250">
                  <c:v>14893</c:v>
                </c:pt>
                <c:pt idx="251">
                  <c:v>15011</c:v>
                </c:pt>
                <c:pt idx="252">
                  <c:v>15178</c:v>
                </c:pt>
                <c:pt idx="253">
                  <c:v>15233</c:v>
                </c:pt>
                <c:pt idx="254">
                  <c:v>15257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3B-4F4A-99EC-C0B7DC7DA1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XXHash3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Sheet1!$G$2:$G$256</c:f>
              <c:numCache>
                <c:formatCode>General</c:formatCode>
                <c:ptCount val="255"/>
                <c:pt idx="0">
                  <c:v>603</c:v>
                </c:pt>
                <c:pt idx="1">
                  <c:v>1213</c:v>
                </c:pt>
                <c:pt idx="2">
                  <c:v>1804</c:v>
                </c:pt>
                <c:pt idx="3">
                  <c:v>2039</c:v>
                </c:pt>
                <c:pt idx="4">
                  <c:v>2555</c:v>
                </c:pt>
                <c:pt idx="5">
                  <c:v>3063</c:v>
                </c:pt>
                <c:pt idx="6">
                  <c:v>3604</c:v>
                </c:pt>
                <c:pt idx="7">
                  <c:v>4133</c:v>
                </c:pt>
                <c:pt idx="8">
                  <c:v>6002</c:v>
                </c:pt>
                <c:pt idx="9">
                  <c:v>6655</c:v>
                </c:pt>
                <c:pt idx="10">
                  <c:v>7031</c:v>
                </c:pt>
                <c:pt idx="11">
                  <c:v>7699</c:v>
                </c:pt>
                <c:pt idx="12">
                  <c:v>8485</c:v>
                </c:pt>
                <c:pt idx="13">
                  <c:v>9139</c:v>
                </c:pt>
                <c:pt idx="14">
                  <c:v>9821</c:v>
                </c:pt>
                <c:pt idx="15">
                  <c:v>10444</c:v>
                </c:pt>
                <c:pt idx="16">
                  <c:v>8648</c:v>
                </c:pt>
                <c:pt idx="17">
                  <c:v>9195</c:v>
                </c:pt>
                <c:pt idx="18">
                  <c:v>9714</c:v>
                </c:pt>
                <c:pt idx="19">
                  <c:v>10333</c:v>
                </c:pt>
                <c:pt idx="20">
                  <c:v>10875</c:v>
                </c:pt>
                <c:pt idx="21">
                  <c:v>11372</c:v>
                </c:pt>
                <c:pt idx="22">
                  <c:v>11812</c:v>
                </c:pt>
                <c:pt idx="23">
                  <c:v>12419</c:v>
                </c:pt>
                <c:pt idx="24">
                  <c:v>12897</c:v>
                </c:pt>
                <c:pt idx="25">
                  <c:v>13473</c:v>
                </c:pt>
                <c:pt idx="26">
                  <c:v>13908</c:v>
                </c:pt>
                <c:pt idx="27">
                  <c:v>14414</c:v>
                </c:pt>
                <c:pt idx="28">
                  <c:v>14909</c:v>
                </c:pt>
                <c:pt idx="29">
                  <c:v>15475</c:v>
                </c:pt>
                <c:pt idx="30">
                  <c:v>16094</c:v>
                </c:pt>
                <c:pt idx="31">
                  <c:v>16582</c:v>
                </c:pt>
                <c:pt idx="32">
                  <c:v>11044</c:v>
                </c:pt>
                <c:pt idx="33">
                  <c:v>11262</c:v>
                </c:pt>
                <c:pt idx="34">
                  <c:v>11841</c:v>
                </c:pt>
                <c:pt idx="35">
                  <c:v>12194</c:v>
                </c:pt>
                <c:pt idx="36">
                  <c:v>12543</c:v>
                </c:pt>
                <c:pt idx="37">
                  <c:v>12828</c:v>
                </c:pt>
                <c:pt idx="38">
                  <c:v>13096</c:v>
                </c:pt>
                <c:pt idx="39">
                  <c:v>13332</c:v>
                </c:pt>
                <c:pt idx="40">
                  <c:v>13740</c:v>
                </c:pt>
                <c:pt idx="41">
                  <c:v>14191</c:v>
                </c:pt>
                <c:pt idx="42">
                  <c:v>11071</c:v>
                </c:pt>
                <c:pt idx="43">
                  <c:v>14667</c:v>
                </c:pt>
                <c:pt idx="44">
                  <c:v>15202</c:v>
                </c:pt>
                <c:pt idx="45">
                  <c:v>15460</c:v>
                </c:pt>
                <c:pt idx="46">
                  <c:v>15845</c:v>
                </c:pt>
                <c:pt idx="47">
                  <c:v>15471</c:v>
                </c:pt>
                <c:pt idx="48">
                  <c:v>16676</c:v>
                </c:pt>
                <c:pt idx="49">
                  <c:v>16828</c:v>
                </c:pt>
                <c:pt idx="50">
                  <c:v>17041</c:v>
                </c:pt>
                <c:pt idx="51">
                  <c:v>17380</c:v>
                </c:pt>
                <c:pt idx="52">
                  <c:v>17621</c:v>
                </c:pt>
                <c:pt idx="53">
                  <c:v>18345</c:v>
                </c:pt>
                <c:pt idx="54">
                  <c:v>18755</c:v>
                </c:pt>
                <c:pt idx="55">
                  <c:v>19015</c:v>
                </c:pt>
                <c:pt idx="56">
                  <c:v>19452</c:v>
                </c:pt>
                <c:pt idx="57">
                  <c:v>19968</c:v>
                </c:pt>
                <c:pt idx="58">
                  <c:v>20331</c:v>
                </c:pt>
                <c:pt idx="59">
                  <c:v>20548</c:v>
                </c:pt>
                <c:pt idx="60">
                  <c:v>20812</c:v>
                </c:pt>
                <c:pt idx="61">
                  <c:v>21160</c:v>
                </c:pt>
                <c:pt idx="62">
                  <c:v>21667</c:v>
                </c:pt>
                <c:pt idx="63">
                  <c:v>22137</c:v>
                </c:pt>
                <c:pt idx="64">
                  <c:v>16773</c:v>
                </c:pt>
                <c:pt idx="65">
                  <c:v>17054</c:v>
                </c:pt>
                <c:pt idx="66">
                  <c:v>17308</c:v>
                </c:pt>
                <c:pt idx="67">
                  <c:v>17577</c:v>
                </c:pt>
                <c:pt idx="68">
                  <c:v>17878</c:v>
                </c:pt>
                <c:pt idx="69">
                  <c:v>18061</c:v>
                </c:pt>
                <c:pt idx="70">
                  <c:v>18363</c:v>
                </c:pt>
                <c:pt idx="71">
                  <c:v>18478</c:v>
                </c:pt>
                <c:pt idx="72">
                  <c:v>18829</c:v>
                </c:pt>
                <c:pt idx="73">
                  <c:v>18892</c:v>
                </c:pt>
                <c:pt idx="74">
                  <c:v>19359</c:v>
                </c:pt>
                <c:pt idx="75">
                  <c:v>19751</c:v>
                </c:pt>
                <c:pt idx="76">
                  <c:v>19919</c:v>
                </c:pt>
                <c:pt idx="77">
                  <c:v>20054</c:v>
                </c:pt>
                <c:pt idx="78">
                  <c:v>20236</c:v>
                </c:pt>
                <c:pt idx="79">
                  <c:v>20633</c:v>
                </c:pt>
                <c:pt idx="80">
                  <c:v>20626</c:v>
                </c:pt>
                <c:pt idx="81">
                  <c:v>20889</c:v>
                </c:pt>
                <c:pt idx="82">
                  <c:v>21191</c:v>
                </c:pt>
                <c:pt idx="83">
                  <c:v>21467</c:v>
                </c:pt>
                <c:pt idx="84">
                  <c:v>21818</c:v>
                </c:pt>
                <c:pt idx="85">
                  <c:v>22139</c:v>
                </c:pt>
                <c:pt idx="86">
                  <c:v>18200</c:v>
                </c:pt>
                <c:pt idx="87">
                  <c:v>22417</c:v>
                </c:pt>
                <c:pt idx="88">
                  <c:v>22968</c:v>
                </c:pt>
                <c:pt idx="89">
                  <c:v>23310</c:v>
                </c:pt>
                <c:pt idx="90">
                  <c:v>23454</c:v>
                </c:pt>
                <c:pt idx="91">
                  <c:v>23004</c:v>
                </c:pt>
                <c:pt idx="92">
                  <c:v>23493</c:v>
                </c:pt>
                <c:pt idx="93">
                  <c:v>23853</c:v>
                </c:pt>
                <c:pt idx="94">
                  <c:v>24132</c:v>
                </c:pt>
                <c:pt idx="95">
                  <c:v>24147</c:v>
                </c:pt>
                <c:pt idx="96">
                  <c:v>19825</c:v>
                </c:pt>
                <c:pt idx="97">
                  <c:v>20282</c:v>
                </c:pt>
                <c:pt idx="98">
                  <c:v>20914</c:v>
                </c:pt>
                <c:pt idx="99">
                  <c:v>21167</c:v>
                </c:pt>
                <c:pt idx="100">
                  <c:v>21397</c:v>
                </c:pt>
                <c:pt idx="101">
                  <c:v>21477</c:v>
                </c:pt>
                <c:pt idx="102">
                  <c:v>21694</c:v>
                </c:pt>
                <c:pt idx="103">
                  <c:v>21857</c:v>
                </c:pt>
                <c:pt idx="104">
                  <c:v>21708</c:v>
                </c:pt>
                <c:pt idx="105">
                  <c:v>22075</c:v>
                </c:pt>
                <c:pt idx="106">
                  <c:v>22234</c:v>
                </c:pt>
                <c:pt idx="107">
                  <c:v>22649</c:v>
                </c:pt>
                <c:pt idx="108">
                  <c:v>22911</c:v>
                </c:pt>
                <c:pt idx="109">
                  <c:v>23203</c:v>
                </c:pt>
                <c:pt idx="110">
                  <c:v>23323</c:v>
                </c:pt>
                <c:pt idx="111">
                  <c:v>23654</c:v>
                </c:pt>
                <c:pt idx="112">
                  <c:v>23845</c:v>
                </c:pt>
                <c:pt idx="113">
                  <c:v>24025</c:v>
                </c:pt>
                <c:pt idx="114">
                  <c:v>24280</c:v>
                </c:pt>
                <c:pt idx="115">
                  <c:v>24567</c:v>
                </c:pt>
                <c:pt idx="116">
                  <c:v>24748</c:v>
                </c:pt>
                <c:pt idx="117">
                  <c:v>24795</c:v>
                </c:pt>
                <c:pt idx="118">
                  <c:v>25089</c:v>
                </c:pt>
                <c:pt idx="119">
                  <c:v>24273</c:v>
                </c:pt>
                <c:pt idx="120">
                  <c:v>21688</c:v>
                </c:pt>
                <c:pt idx="121">
                  <c:v>25208</c:v>
                </c:pt>
                <c:pt idx="122">
                  <c:v>25480</c:v>
                </c:pt>
                <c:pt idx="123">
                  <c:v>25609</c:v>
                </c:pt>
                <c:pt idx="124">
                  <c:v>26312</c:v>
                </c:pt>
                <c:pt idx="125">
                  <c:v>25669</c:v>
                </c:pt>
                <c:pt idx="126">
                  <c:v>26417</c:v>
                </c:pt>
                <c:pt idx="127">
                  <c:v>26814</c:v>
                </c:pt>
                <c:pt idx="128">
                  <c:v>18723</c:v>
                </c:pt>
                <c:pt idx="129">
                  <c:v>18869</c:v>
                </c:pt>
                <c:pt idx="130">
                  <c:v>18879</c:v>
                </c:pt>
                <c:pt idx="131">
                  <c:v>18965</c:v>
                </c:pt>
                <c:pt idx="132">
                  <c:v>18821</c:v>
                </c:pt>
                <c:pt idx="133">
                  <c:v>18316</c:v>
                </c:pt>
                <c:pt idx="134">
                  <c:v>18695</c:v>
                </c:pt>
                <c:pt idx="135">
                  <c:v>19410</c:v>
                </c:pt>
                <c:pt idx="136">
                  <c:v>19671</c:v>
                </c:pt>
                <c:pt idx="137">
                  <c:v>20029</c:v>
                </c:pt>
                <c:pt idx="138">
                  <c:v>20023</c:v>
                </c:pt>
                <c:pt idx="139">
                  <c:v>20275</c:v>
                </c:pt>
                <c:pt idx="140">
                  <c:v>20146</c:v>
                </c:pt>
                <c:pt idx="141">
                  <c:v>20338</c:v>
                </c:pt>
                <c:pt idx="142">
                  <c:v>20724</c:v>
                </c:pt>
                <c:pt idx="143">
                  <c:v>16118</c:v>
                </c:pt>
                <c:pt idx="144">
                  <c:v>16958</c:v>
                </c:pt>
                <c:pt idx="145">
                  <c:v>17520</c:v>
                </c:pt>
                <c:pt idx="146">
                  <c:v>17235</c:v>
                </c:pt>
                <c:pt idx="147">
                  <c:v>17116</c:v>
                </c:pt>
                <c:pt idx="148">
                  <c:v>17965</c:v>
                </c:pt>
                <c:pt idx="149">
                  <c:v>18285</c:v>
                </c:pt>
                <c:pt idx="150">
                  <c:v>18491</c:v>
                </c:pt>
                <c:pt idx="151">
                  <c:v>18533</c:v>
                </c:pt>
                <c:pt idx="152">
                  <c:v>18584</c:v>
                </c:pt>
                <c:pt idx="153">
                  <c:v>18859</c:v>
                </c:pt>
                <c:pt idx="154">
                  <c:v>18847</c:v>
                </c:pt>
                <c:pt idx="155">
                  <c:v>19083</c:v>
                </c:pt>
                <c:pt idx="156">
                  <c:v>19150</c:v>
                </c:pt>
                <c:pt idx="157">
                  <c:v>19056</c:v>
                </c:pt>
                <c:pt idx="158">
                  <c:v>18847</c:v>
                </c:pt>
                <c:pt idx="159">
                  <c:v>17758</c:v>
                </c:pt>
                <c:pt idx="160">
                  <c:v>17700</c:v>
                </c:pt>
                <c:pt idx="161">
                  <c:v>16784</c:v>
                </c:pt>
                <c:pt idx="162">
                  <c:v>18361</c:v>
                </c:pt>
                <c:pt idx="163">
                  <c:v>18574</c:v>
                </c:pt>
                <c:pt idx="164">
                  <c:v>18751</c:v>
                </c:pt>
                <c:pt idx="165">
                  <c:v>18947</c:v>
                </c:pt>
                <c:pt idx="166">
                  <c:v>18644</c:v>
                </c:pt>
                <c:pt idx="167">
                  <c:v>19028</c:v>
                </c:pt>
                <c:pt idx="168">
                  <c:v>18943</c:v>
                </c:pt>
                <c:pt idx="169">
                  <c:v>19054</c:v>
                </c:pt>
                <c:pt idx="170">
                  <c:v>19103</c:v>
                </c:pt>
                <c:pt idx="171">
                  <c:v>19282</c:v>
                </c:pt>
                <c:pt idx="172">
                  <c:v>19797</c:v>
                </c:pt>
                <c:pt idx="173">
                  <c:v>20117</c:v>
                </c:pt>
                <c:pt idx="174">
                  <c:v>20291</c:v>
                </c:pt>
                <c:pt idx="175">
                  <c:v>18704</c:v>
                </c:pt>
                <c:pt idx="176">
                  <c:v>18826</c:v>
                </c:pt>
                <c:pt idx="177">
                  <c:v>19150</c:v>
                </c:pt>
                <c:pt idx="178">
                  <c:v>17316</c:v>
                </c:pt>
                <c:pt idx="179">
                  <c:v>18788</c:v>
                </c:pt>
                <c:pt idx="180">
                  <c:v>18794</c:v>
                </c:pt>
                <c:pt idx="181">
                  <c:v>19026</c:v>
                </c:pt>
                <c:pt idx="182">
                  <c:v>19606</c:v>
                </c:pt>
                <c:pt idx="183">
                  <c:v>19831</c:v>
                </c:pt>
                <c:pt idx="184">
                  <c:v>19884</c:v>
                </c:pt>
                <c:pt idx="185">
                  <c:v>20009</c:v>
                </c:pt>
                <c:pt idx="186">
                  <c:v>19718</c:v>
                </c:pt>
                <c:pt idx="187">
                  <c:v>20138</c:v>
                </c:pt>
                <c:pt idx="188">
                  <c:v>20026</c:v>
                </c:pt>
                <c:pt idx="189">
                  <c:v>20419</c:v>
                </c:pt>
                <c:pt idx="190">
                  <c:v>20573</c:v>
                </c:pt>
                <c:pt idx="191">
                  <c:v>20180</c:v>
                </c:pt>
                <c:pt idx="192">
                  <c:v>20181</c:v>
                </c:pt>
                <c:pt idx="193">
                  <c:v>20348</c:v>
                </c:pt>
                <c:pt idx="194">
                  <c:v>18644</c:v>
                </c:pt>
                <c:pt idx="195">
                  <c:v>20299</c:v>
                </c:pt>
                <c:pt idx="196">
                  <c:v>20272</c:v>
                </c:pt>
                <c:pt idx="197">
                  <c:v>20411</c:v>
                </c:pt>
                <c:pt idx="198">
                  <c:v>20892</c:v>
                </c:pt>
                <c:pt idx="199">
                  <c:v>20914</c:v>
                </c:pt>
                <c:pt idx="200">
                  <c:v>20772</c:v>
                </c:pt>
                <c:pt idx="201">
                  <c:v>20811</c:v>
                </c:pt>
                <c:pt idx="202">
                  <c:v>20925</c:v>
                </c:pt>
                <c:pt idx="203">
                  <c:v>20961</c:v>
                </c:pt>
                <c:pt idx="204">
                  <c:v>21163</c:v>
                </c:pt>
                <c:pt idx="205">
                  <c:v>21302</c:v>
                </c:pt>
                <c:pt idx="206">
                  <c:v>21400</c:v>
                </c:pt>
                <c:pt idx="207">
                  <c:v>20057</c:v>
                </c:pt>
                <c:pt idx="208">
                  <c:v>20396</c:v>
                </c:pt>
                <c:pt idx="209">
                  <c:v>20554</c:v>
                </c:pt>
                <c:pt idx="210">
                  <c:v>18906</c:v>
                </c:pt>
                <c:pt idx="211">
                  <c:v>20449</c:v>
                </c:pt>
                <c:pt idx="212">
                  <c:v>20463</c:v>
                </c:pt>
                <c:pt idx="213">
                  <c:v>20941</c:v>
                </c:pt>
                <c:pt idx="214">
                  <c:v>21111</c:v>
                </c:pt>
                <c:pt idx="215">
                  <c:v>21021</c:v>
                </c:pt>
                <c:pt idx="216">
                  <c:v>21140</c:v>
                </c:pt>
                <c:pt idx="217">
                  <c:v>21330</c:v>
                </c:pt>
                <c:pt idx="218">
                  <c:v>21420</c:v>
                </c:pt>
                <c:pt idx="219">
                  <c:v>21301</c:v>
                </c:pt>
                <c:pt idx="220">
                  <c:v>21249</c:v>
                </c:pt>
                <c:pt idx="221">
                  <c:v>21308</c:v>
                </c:pt>
                <c:pt idx="222">
                  <c:v>21546</c:v>
                </c:pt>
                <c:pt idx="223">
                  <c:v>20495</c:v>
                </c:pt>
                <c:pt idx="224">
                  <c:v>18818</c:v>
                </c:pt>
                <c:pt idx="225">
                  <c:v>19906</c:v>
                </c:pt>
                <c:pt idx="226">
                  <c:v>20318</c:v>
                </c:pt>
                <c:pt idx="227">
                  <c:v>20645</c:v>
                </c:pt>
                <c:pt idx="228">
                  <c:v>20526</c:v>
                </c:pt>
                <c:pt idx="229">
                  <c:v>20462</c:v>
                </c:pt>
                <c:pt idx="230">
                  <c:v>20630</c:v>
                </c:pt>
                <c:pt idx="231">
                  <c:v>21172</c:v>
                </c:pt>
                <c:pt idx="232">
                  <c:v>21010</c:v>
                </c:pt>
                <c:pt idx="233">
                  <c:v>21128</c:v>
                </c:pt>
                <c:pt idx="234">
                  <c:v>21007</c:v>
                </c:pt>
                <c:pt idx="235">
                  <c:v>21099</c:v>
                </c:pt>
                <c:pt idx="236">
                  <c:v>21416</c:v>
                </c:pt>
                <c:pt idx="237">
                  <c:v>21576</c:v>
                </c:pt>
                <c:pt idx="238">
                  <c:v>19755</c:v>
                </c:pt>
                <c:pt idx="239">
                  <c:v>20603</c:v>
                </c:pt>
                <c:pt idx="240">
                  <c:v>20924</c:v>
                </c:pt>
                <c:pt idx="241">
                  <c:v>21068</c:v>
                </c:pt>
                <c:pt idx="242">
                  <c:v>20899</c:v>
                </c:pt>
                <c:pt idx="243">
                  <c:v>20886</c:v>
                </c:pt>
                <c:pt idx="244">
                  <c:v>21133</c:v>
                </c:pt>
                <c:pt idx="245">
                  <c:v>21381</c:v>
                </c:pt>
                <c:pt idx="246">
                  <c:v>21479</c:v>
                </c:pt>
                <c:pt idx="247">
                  <c:v>21569</c:v>
                </c:pt>
                <c:pt idx="248">
                  <c:v>21655</c:v>
                </c:pt>
                <c:pt idx="249">
                  <c:v>21693</c:v>
                </c:pt>
                <c:pt idx="250">
                  <c:v>21840</c:v>
                </c:pt>
                <c:pt idx="251">
                  <c:v>19935</c:v>
                </c:pt>
                <c:pt idx="252">
                  <c:v>21236</c:v>
                </c:pt>
                <c:pt idx="253">
                  <c:v>21416</c:v>
                </c:pt>
                <c:pt idx="254">
                  <c:v>21925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F4-4747-BCEA-8A8079CB1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295488"/>
        <c:axId val="301314048"/>
      </c:lineChart>
      <c:catAx>
        <c:axId val="301295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defRPr>
                </a:pPr>
                <a:r>
                  <a:rPr lang="en-US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Key Size (bytes)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defRPr>
            </a:pPr>
            <a:endParaRPr lang="en-US"/>
          </a:p>
        </c:txPr>
        <c:crossAx val="301314048"/>
        <c:crosses val="autoZero"/>
        <c:auto val="1"/>
        <c:lblAlgn val="ctr"/>
        <c:lblOffset val="100"/>
        <c:tickLblSkip val="50"/>
        <c:tickMarkSkip val="10"/>
        <c:noMultiLvlLbl val="0"/>
      </c:catAx>
      <c:valAx>
        <c:axId val="301314048"/>
        <c:scaling>
          <c:orientation val="minMax"/>
          <c:max val="28000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defRPr>
                </a:pPr>
                <a:r>
                  <a:rPr lang="en-US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Throughput (MB/sec)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defRPr>
            </a:pPr>
            <a:endParaRPr lang="en-US"/>
          </a:p>
        </c:txPr>
        <c:crossAx val="301295488"/>
        <c:crosses val="autoZero"/>
        <c:crossBetween val="midCat"/>
        <c:majorUnit val="7000"/>
      </c:valAx>
    </c:plotArea>
    <c:legend>
      <c:legendPos val="t"/>
      <c:layout>
        <c:manualLayout>
          <c:xMode val="edge"/>
          <c:yMode val="edge"/>
          <c:x val="6.8027210884353737E-4"/>
          <c:y val="0"/>
          <c:w val="0.99931977252843396"/>
          <c:h val="0.11403376048582162"/>
        </c:manualLayout>
      </c:layout>
      <c:overlay val="0"/>
      <c:txPr>
        <a:bodyPr/>
        <a:lstStyle/>
        <a:p>
          <a:pPr>
            <a:defRPr sz="1800">
              <a:solidFill>
                <a:schemeClr val="tx1">
                  <a:lumMod val="65000"/>
                  <a:lumOff val="35000"/>
                </a:schemeClr>
              </a:solidFill>
              <a:latin typeface="Crimson Text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30A1-66E6-451E-8A7F-24EDBB733F02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2FDE-2E55-4B3D-B7EA-09D0CC108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12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7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1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5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01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9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48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05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62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1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2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3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1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52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80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1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9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36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10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10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82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48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50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46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24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5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25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2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7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1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4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8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b.cs.cmu.ed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MU LOGO" hidden="1">
            <a:extLst>
              <a:ext uri="{FF2B5EF4-FFF2-40B4-BE49-F238E27FC236}">
                <a16:creationId xmlns:a16="http://schemas.microsoft.com/office/drawing/2014/main" id="{A6279927-EE9F-8A29-2CCB-28AAACD5E8C1}"/>
              </a:ext>
            </a:extLst>
          </p:cNvPr>
          <p:cNvGrpSpPr/>
          <p:nvPr/>
        </p:nvGrpSpPr>
        <p:grpSpPr>
          <a:xfrm>
            <a:off x="325636" y="471153"/>
            <a:ext cx="914400" cy="548640"/>
            <a:chOff x="325636" y="760714"/>
            <a:chExt cx="914400" cy="5486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EBE596A-5B25-6A4A-3895-76D6B8649774}"/>
                </a:ext>
              </a:extLst>
            </p:cNvPr>
            <p:cNvSpPr/>
            <p:nvPr/>
          </p:nvSpPr>
          <p:spPr>
            <a:xfrm>
              <a:off x="325636" y="760714"/>
              <a:ext cx="914400" cy="548640"/>
            </a:xfrm>
            <a:prstGeom prst="roundRect">
              <a:avLst>
                <a:gd name="adj" fmla="val 1910"/>
              </a:avLst>
            </a:prstGeom>
            <a:solidFill>
              <a:srgbClr val="C300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pic>
          <p:nvPicPr>
            <p:cNvPr id="34" name="Graphic 33">
              <a:hlinkClick r:id="rId2"/>
              <a:extLst>
                <a:ext uri="{FF2B5EF4-FFF2-40B4-BE49-F238E27FC236}">
                  <a16:creationId xmlns:a16="http://schemas.microsoft.com/office/drawing/2014/main" id="{42BCC96F-C450-CF5C-629F-09937B0D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7076" y="797240"/>
              <a:ext cx="731520" cy="475588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2852B086-E288-CBD2-C5C5-DFEC76D96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922" y="240601"/>
            <a:ext cx="3291840" cy="2915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D0993A-BF60-CE79-0F1C-786FEAAE2891}"/>
              </a:ext>
            </a:extLst>
          </p:cNvPr>
          <p:cNvSpPr txBox="1">
            <a:spLocks/>
          </p:cNvSpPr>
          <p:nvPr/>
        </p:nvSpPr>
        <p:spPr>
          <a:xfrm>
            <a:off x="0" y="1790327"/>
            <a:ext cx="9144000" cy="1470025"/>
          </a:xfrm>
          <a:prstGeom prst="rect">
            <a:avLst/>
          </a:prstGeom>
          <a:solidFill>
            <a:srgbClr val="4B9CD3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dirty="0">
                <a:solidFill>
                  <a:schemeClr val="bg1"/>
                </a:solidFill>
                <a:effectLst/>
                <a:latin typeface="+mj-lt"/>
              </a:rPr>
              <a:t>COMP 421: Files &amp; Databases</a:t>
            </a:r>
            <a:endParaRPr lang="en-US" sz="44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CDE41B-5E08-2993-AFF2-8F1706E56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3260725"/>
            <a:ext cx="6019800" cy="1063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Name!</a:t>
            </a:r>
          </a:p>
        </p:txBody>
      </p:sp>
    </p:spTree>
    <p:extLst>
      <p:ext uri="{BB962C8B-B14F-4D97-AF65-F5344CB8AC3E}">
        <p14:creationId xmlns:p14="http://schemas.microsoft.com/office/powerpoint/2010/main" val="12296188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75488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738A1-3F8B-F678-C69C-FFB31A0D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261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880" y="971550"/>
            <a:ext cx="4389120" cy="36576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6CF122-5223-8FC2-39AE-F66176D1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39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A415270-53F7-23E6-805D-9160C949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890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707E67-347D-98D8-549D-5A3070895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6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68C0F3-3232-CB1F-B9FF-BCF57414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971550"/>
            <a:ext cx="78867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1pPr>
            <a:lvl2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2pPr>
            <a:lvl3pPr marL="9144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3pPr>
            <a:lvl4pPr marL="13716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4pPr>
            <a:lvl5pPr marL="18288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26A410E-1393-BE00-D124-9AC4FEA3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98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9E75BC5-5E05-9EB9-A2CF-34ADD0499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9050"/>
            <a:ext cx="9144000" cy="689371"/>
          </a:xfrm>
        </p:spPr>
        <p:txBody>
          <a:bodyPr lIns="0" r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25DEA1-F8C4-6E87-1A5B-8EC9E0A2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000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y Choose Unc For A Graduate Degree In Computer Science - Unc Chapel Hill (1287x369), Png Download">
            <a:extLst>
              <a:ext uri="{FF2B5EF4-FFF2-40B4-BE49-F238E27FC236}">
                <a16:creationId xmlns:a16="http://schemas.microsoft.com/office/drawing/2014/main" id="{88E8CE7D-D053-708D-6190-70AECFF14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8313"/>
            <a:ext cx="1066800" cy="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689371"/>
          </a:xfrm>
          <a:prstGeom prst="rect">
            <a:avLst/>
          </a:prstGeom>
          <a:solidFill>
            <a:srgbClr val="4C9DD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Second level</a:t>
            </a:r>
          </a:p>
        </p:txBody>
      </p:sp>
      <p:pic>
        <p:nvPicPr>
          <p:cNvPr id="7" name="Picture 2" descr="Why Choose Unc For A Graduate Degree In Computer Science - Unc Chapel Hill (1287x369), Png Download">
            <a:extLst>
              <a:ext uri="{FF2B5EF4-FFF2-40B4-BE49-F238E27FC236}">
                <a16:creationId xmlns:a16="http://schemas.microsoft.com/office/drawing/2014/main" id="{90BB534A-2FFF-458A-936D-5FA907B1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8313"/>
            <a:ext cx="1066800" cy="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84061F-78F2-C458-0FBD-F39CC26B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9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 spc="0">
          <a:solidFill>
            <a:schemeClr val="bg1"/>
          </a:solidFill>
          <a:latin typeface="+mj-lt"/>
          <a:ea typeface="Open Sans" pitchFamily="34" charset="0"/>
          <a:cs typeface="Open Sans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2900" algn="l" defTabSz="914400" rtl="0" eaLnBrk="1" latinLnBrk="0" hangingPunct="1">
        <a:spcBef>
          <a:spcPts val="0"/>
        </a:spcBef>
        <a:buFont typeface="Times New Roman" pitchFamily="18" charset="0"/>
        <a:buChar char="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urban.github.io/smhasher/" TargetMode="External"/><Relationship Id="rId3" Type="http://schemas.openxmlformats.org/officeDocument/2006/relationships/hyperlink" Target="https://create.stephan-brumme.com/crc32/" TargetMode="External"/><Relationship Id="rId7" Type="http://schemas.openxmlformats.org/officeDocument/2006/relationships/hyperlink" Target="https://github.com/google/farmhas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yan4973.github.io/xxHash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google/cityhash" TargetMode="External"/><Relationship Id="rId10" Type="http://schemas.openxmlformats.org/officeDocument/2006/relationships/hyperlink" Target="https://github.com/rurban/smhasher/blob/master/README.md#summary" TargetMode="External"/><Relationship Id="rId4" Type="http://schemas.openxmlformats.org/officeDocument/2006/relationships/hyperlink" Target="https://github.com/aappleby/smhasher" TargetMode="Externa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15721.courses.cs.cmu.ed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khouse.com/blog/hash-tables-in-clickhouse-and-zero-cost-abstraction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ficient/libcucko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ur.st/bloomfilte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hyperlink" Target="https://github.com/rurban/smhasher" TargetMode="External"/><Relationship Id="rId4" Type="http://schemas.openxmlformats.org/officeDocument/2006/relationships/hyperlink" Target="https://github.com/apavlo/hash-function-benchmark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B46BA-9A37-5C05-05B0-C3915F8BD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Lecture 8: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A33A3-DF55-4F49-2B47-EC6E41530B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58238" y="30163"/>
            <a:ext cx="385762" cy="255587"/>
          </a:xfrm>
          <a:prstGeom prst="rect">
            <a:avLst/>
          </a:prstGeom>
        </p:spPr>
        <p:txBody>
          <a:bodyPr/>
          <a:lstStyle/>
          <a:p>
            <a:fld id="{97DD1AB5-42BA-4E8A-BFEE-435884E16A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039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A76466-EDFF-42DF-8BEC-8A7E5D2D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16C92-32DB-4B82-B97B-12458426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Decision #1: Hash Function</a:t>
            </a:r>
          </a:p>
          <a:p>
            <a:pPr lvl="1"/>
            <a:r>
              <a:rPr lang="en-US" dirty="0"/>
              <a:t>How to map a large key space into a smaller domain.</a:t>
            </a:r>
          </a:p>
          <a:p>
            <a:pPr lvl="1"/>
            <a:r>
              <a:rPr lang="en-US" dirty="0"/>
              <a:t>Trade-off between being fast vs. collision rate.</a:t>
            </a:r>
          </a:p>
          <a:p>
            <a:endParaRPr lang="en-US" sz="1200" dirty="0"/>
          </a:p>
          <a:p>
            <a:r>
              <a:rPr lang="en-US" b="1" dirty="0"/>
              <a:t>Design Decision #2: Hashing Scheme</a:t>
            </a:r>
          </a:p>
          <a:p>
            <a:pPr lvl="1"/>
            <a:r>
              <a:rPr lang="en-US" dirty="0"/>
              <a:t>How to handle key collisions after hashing.</a:t>
            </a:r>
          </a:p>
          <a:p>
            <a:pPr lvl="1"/>
            <a:r>
              <a:rPr lang="en-US" dirty="0"/>
              <a:t>Trade-off between allocating a large hash table vs. additional instructions to get/put keys.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060988E4-CD3E-42F7-9990-A24722E7B6B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140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input key, return an integer representation of that key.</a:t>
            </a:r>
          </a:p>
          <a:p>
            <a:pPr lvl="1"/>
            <a:r>
              <a:rPr lang="en-US" dirty="0"/>
              <a:t>Converts arbitrary byte array into a fixed-length code.</a:t>
            </a:r>
          </a:p>
          <a:p>
            <a:endParaRPr lang="en-US" sz="1200" dirty="0"/>
          </a:p>
          <a:p>
            <a:r>
              <a:rPr lang="en-US" dirty="0"/>
              <a:t>We want something that is fast and has a low collision rate.</a:t>
            </a:r>
          </a:p>
          <a:p>
            <a:endParaRPr lang="en-US" dirty="0"/>
          </a:p>
          <a:p>
            <a:r>
              <a:rPr lang="en-US" dirty="0"/>
              <a:t>We do </a:t>
            </a:r>
            <a:r>
              <a:rPr lang="en-US" u="sng" dirty="0"/>
              <a:t>not</a:t>
            </a:r>
            <a:r>
              <a:rPr lang="en-US" dirty="0"/>
              <a:t> want to use a cryptographic hash function for DBMS hash tables (e.g., </a:t>
            </a:r>
            <a:r>
              <a:rPr lang="en-US" dirty="0">
                <a:hlinkClick r:id="rId3"/>
              </a:rPr>
              <a:t>SHA-2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DF0D1A84-8485-2F06-3EEA-E8035CEE99B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107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CRC-64</a:t>
            </a:r>
            <a:r>
              <a:rPr lang="en-US" b="1" dirty="0"/>
              <a:t> (1975)</a:t>
            </a:r>
          </a:p>
          <a:p>
            <a:pPr lvl="1"/>
            <a:r>
              <a:rPr lang="en-US" sz="1900" dirty="0"/>
              <a:t>Used in networking for error detection.</a:t>
            </a:r>
          </a:p>
          <a:p>
            <a:r>
              <a:rPr lang="en-US" b="1" dirty="0">
                <a:hlinkClick r:id="rId4"/>
              </a:rPr>
              <a:t>MurmurHash</a:t>
            </a:r>
            <a:r>
              <a:rPr lang="en-US" b="1" dirty="0"/>
              <a:t> (2008)</a:t>
            </a:r>
          </a:p>
          <a:p>
            <a:pPr marL="342900" lvl="1"/>
            <a:r>
              <a:rPr lang="en-US" sz="1900" dirty="0"/>
              <a:t>Designed as a fast, general-purpose hash function.</a:t>
            </a:r>
          </a:p>
          <a:p>
            <a:r>
              <a:rPr lang="en-US" b="1" dirty="0">
                <a:hlinkClick r:id="rId5"/>
              </a:rPr>
              <a:t>Google </a:t>
            </a:r>
            <a:r>
              <a:rPr lang="en-US" b="1" dirty="0" err="1">
                <a:hlinkClick r:id="rId5"/>
              </a:rPr>
              <a:t>CityHash</a:t>
            </a:r>
            <a:r>
              <a:rPr lang="en-US" b="1" dirty="0"/>
              <a:t> (2011)</a:t>
            </a:r>
          </a:p>
          <a:p>
            <a:pPr marL="342900" lvl="1"/>
            <a:r>
              <a:rPr lang="en-US" sz="1900" dirty="0"/>
              <a:t>Designed to be faster for short keys (&lt;64 bytes).</a:t>
            </a:r>
          </a:p>
          <a:p>
            <a:r>
              <a:rPr lang="en-US" b="1" dirty="0">
                <a:hlinkClick r:id="rId6"/>
              </a:rPr>
              <a:t>Facebook XXHash</a:t>
            </a:r>
            <a:r>
              <a:rPr lang="en-US" b="1" dirty="0"/>
              <a:t> (2012)</a:t>
            </a:r>
          </a:p>
          <a:p>
            <a:pPr marL="342900" lvl="1"/>
            <a:r>
              <a:rPr lang="en-US" sz="1900" dirty="0"/>
              <a:t>From the creator of </a:t>
            </a:r>
            <a:r>
              <a:rPr lang="en-US" sz="1900" dirty="0" err="1"/>
              <a:t>zstd</a:t>
            </a:r>
            <a:r>
              <a:rPr lang="en-US" sz="1900" dirty="0"/>
              <a:t> compression.</a:t>
            </a:r>
          </a:p>
          <a:p>
            <a:r>
              <a:rPr lang="en-US" b="1" dirty="0">
                <a:hlinkClick r:id="rId7"/>
              </a:rPr>
              <a:t>Google </a:t>
            </a:r>
            <a:r>
              <a:rPr lang="en-US" b="1" dirty="0" err="1">
                <a:hlinkClick r:id="rId7"/>
              </a:rPr>
              <a:t>FarmHash</a:t>
            </a:r>
            <a:r>
              <a:rPr lang="en-US" b="1" dirty="0"/>
              <a:t> (2014)</a:t>
            </a:r>
          </a:p>
          <a:p>
            <a:pPr lvl="1"/>
            <a:r>
              <a:rPr lang="en-US" sz="1900" dirty="0"/>
              <a:t>Newer version of </a:t>
            </a:r>
            <a:r>
              <a:rPr lang="en-US" sz="1900" dirty="0" err="1"/>
              <a:t>CityHash</a:t>
            </a:r>
            <a:r>
              <a:rPr lang="en-US" sz="1900" dirty="0"/>
              <a:t> with better collision rates.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AC6315-5353-3521-093D-A06E2E5D1D42}"/>
              </a:ext>
            </a:extLst>
          </p:cNvPr>
          <p:cNvGrpSpPr/>
          <p:nvPr/>
        </p:nvGrpSpPr>
        <p:grpSpPr>
          <a:xfrm>
            <a:off x="1346888" y="2965106"/>
            <a:ext cx="7599420" cy="640080"/>
            <a:chOff x="228600" y="1767271"/>
            <a:chExt cx="759942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E3771A-8A4D-6383-D3EB-A22EE5BE8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767271"/>
              <a:ext cx="4343400" cy="640080"/>
            </a:xfrm>
            <a:prstGeom prst="rect">
              <a:avLst/>
            </a:prstGeom>
            <a:noFill/>
            <a:ln w="50800" algn="ctr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1870" tIns="50935" rIns="101870" bIns="50935" anchor="ctr"/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D080B-FB86-C287-B48E-08EC166E0DFD}"/>
                </a:ext>
              </a:extLst>
            </p:cNvPr>
            <p:cNvSpPr txBox="1"/>
            <p:nvPr/>
          </p:nvSpPr>
          <p:spPr>
            <a:xfrm>
              <a:off x="4572000" y="1868087"/>
              <a:ext cx="32560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+mj-lt"/>
                </a:rPr>
                <a:t>← State-of-the-art</a:t>
              </a:r>
            </a:p>
          </p:txBody>
        </p:sp>
      </p:grp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CDB20578-7476-4105-CED0-28915A83455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2176DEEA-D8D8-689B-193F-F516779AE1D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 rot="-60000">
            <a:off x="338287" y="977900"/>
            <a:ext cx="5943600" cy="374862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hlinkClick r:id="rId10"/>
            <a:extLst>
              <a:ext uri="{FF2B5EF4-FFF2-40B4-BE49-F238E27FC236}">
                <a16:creationId xmlns:a16="http://schemas.microsoft.com/office/drawing/2014/main" id="{68562C6F-3AD4-6FC1-C29E-28D2817A0A9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 rot="204503">
            <a:off x="3686918" y="1117721"/>
            <a:ext cx="5029200" cy="376388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391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Hashing Schemes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 #1: Linear Probe Hashing</a:t>
            </a:r>
          </a:p>
          <a:p>
            <a:r>
              <a:rPr lang="en-US" b="1" dirty="0"/>
              <a:t>Approach #2: Cuckoo Hashing</a:t>
            </a:r>
          </a:p>
          <a:p>
            <a:endParaRPr lang="en-US" sz="1200" b="1" dirty="0"/>
          </a:p>
          <a:p>
            <a:r>
              <a:rPr lang="en-US" dirty="0"/>
              <a:t>There are several other schemes covered in the </a:t>
            </a:r>
            <a:r>
              <a:rPr lang="en-US" dirty="0">
                <a:hlinkClick r:id="rId3"/>
              </a:rPr>
              <a:t>Advanced DB course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Robin Hood Hashing</a:t>
            </a:r>
          </a:p>
          <a:p>
            <a:pPr lvl="1"/>
            <a:r>
              <a:rPr lang="en-US" dirty="0"/>
              <a:t>Hopscotch Hashing</a:t>
            </a:r>
          </a:p>
          <a:p>
            <a:pPr lvl="1"/>
            <a:r>
              <a:rPr lang="en-US" dirty="0"/>
              <a:t>Swiss Tables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6F304570-2638-2D03-BC9A-9DD3D8FC5E0E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7526F8-91BE-7CCB-F4EA-5DE86EBFB3B0}"/>
              </a:ext>
            </a:extLst>
          </p:cNvPr>
          <p:cNvGrpSpPr/>
          <p:nvPr/>
        </p:nvGrpSpPr>
        <p:grpSpPr>
          <a:xfrm>
            <a:off x="1346888" y="971550"/>
            <a:ext cx="7643824" cy="822960"/>
            <a:chOff x="1346888" y="971550"/>
            <a:chExt cx="7643824" cy="8229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86B508-0B8C-5FE4-4126-017CC44B3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888" y="971550"/>
              <a:ext cx="4846320" cy="822960"/>
            </a:xfrm>
            <a:prstGeom prst="rect">
              <a:avLst/>
            </a:prstGeom>
            <a:noFill/>
            <a:ln w="50800" algn="ctr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1870" tIns="50935" rIns="101870" bIns="50935" anchor="ctr"/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8BC32-8E5F-AB4A-D2CE-9BF08E0AF19B}"/>
                </a:ext>
              </a:extLst>
            </p:cNvPr>
            <p:cNvGrpSpPr/>
            <p:nvPr/>
          </p:nvGrpSpPr>
          <p:grpSpPr>
            <a:xfrm>
              <a:off x="6248400" y="1204730"/>
              <a:ext cx="2742312" cy="452620"/>
              <a:chOff x="6303047" y="1053989"/>
              <a:chExt cx="2742312" cy="4526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64440-D0FC-EA44-B62E-76A0F27F5532}"/>
                  </a:ext>
                </a:extLst>
              </p:cNvPr>
              <p:cNvSpPr txBox="1"/>
              <p:nvPr/>
            </p:nvSpPr>
            <p:spPr>
              <a:xfrm>
                <a:off x="6303047" y="1075722"/>
                <a:ext cx="2725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/>
                    </a:solidFill>
                    <a:latin typeface="+mj-lt"/>
                  </a:rPr>
                  <a:t>←</a:t>
                </a:r>
                <a:endParaRPr lang="en-US" sz="2400" b="1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6725BC-92A1-EE90-CFD8-2C73558B729A}"/>
                  </a:ext>
                </a:extLst>
              </p:cNvPr>
              <p:cNvSpPr txBox="1"/>
              <p:nvPr/>
            </p:nvSpPr>
            <p:spPr>
              <a:xfrm>
                <a:off x="6607191" y="1053989"/>
                <a:ext cx="2438168" cy="406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36576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  <a:latin typeface="+mj-lt"/>
                  </a:rPr>
                  <a:t>Open Addressing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104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Probe Hashing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giant table of fixed-length slots.</a:t>
            </a:r>
            <a:endParaRPr lang="en-US" sz="1200" dirty="0"/>
          </a:p>
          <a:p>
            <a:r>
              <a:rPr lang="en-US" dirty="0"/>
              <a:t>Resolve collisions by linearly searching for the next free slot in the table.</a:t>
            </a:r>
          </a:p>
          <a:p>
            <a:pPr lvl="1"/>
            <a:r>
              <a:rPr lang="en-US" dirty="0"/>
              <a:t>To determine whether an element is present, hash to a location in the table and scan for it.</a:t>
            </a:r>
          </a:p>
          <a:p>
            <a:pPr lvl="1"/>
            <a:r>
              <a:rPr lang="en-US" dirty="0"/>
              <a:t>Store keys in table to know when to stop scanning.</a:t>
            </a:r>
          </a:p>
          <a:p>
            <a:pPr lvl="1"/>
            <a:r>
              <a:rPr lang="en-US" dirty="0"/>
              <a:t>Insertions and deletions are generalizations of lookups.</a:t>
            </a:r>
          </a:p>
          <a:p>
            <a:endParaRPr lang="en-US" sz="1200" dirty="0"/>
          </a:p>
          <a:p>
            <a:r>
              <a:rPr lang="en-US" dirty="0"/>
              <a:t>The table's </a:t>
            </a:r>
            <a:r>
              <a:rPr lang="en-US" b="1" u="sng" dirty="0"/>
              <a:t>load factor</a:t>
            </a:r>
            <a:r>
              <a:rPr lang="en-US" dirty="0"/>
              <a:t> determines when it is becoming too full and should be resized.</a:t>
            </a:r>
          </a:p>
          <a:p>
            <a:pPr lvl="1"/>
            <a:r>
              <a:rPr lang="en-US" dirty="0"/>
              <a:t>Allocate a new table twice as large and rehash entries.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E485F5C0-7DBD-5099-9AF7-A716630FFA0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B8326646-8F50-1AFE-A237-A7AD5A41E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7080" y="4058088"/>
            <a:ext cx="365760" cy="875862"/>
          </a:xfrm>
          <a:prstGeom prst="rect">
            <a:avLst/>
          </a:prstGeom>
        </p:spPr>
      </p:pic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8F5B7AE9-7FDF-712A-7C4C-B54C337EE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0800" y="4671785"/>
            <a:ext cx="1828800" cy="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499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971800" y="1276350"/>
            <a:ext cx="2424286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  <a:latin typeface="DejaVu Sans Mono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B04AD-ABAB-46B9-97AE-B34D37124606}"/>
              </a:ext>
            </a:extLst>
          </p:cNvPr>
          <p:cNvGrpSpPr/>
          <p:nvPr/>
        </p:nvGrpSpPr>
        <p:grpSpPr>
          <a:xfrm>
            <a:off x="5096256" y="2275600"/>
            <a:ext cx="694944" cy="529376"/>
            <a:chOff x="5091286" y="2275600"/>
            <a:chExt cx="694944" cy="52937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825B0A-C6ED-4E95-B55C-801330620E40}"/>
                </a:ext>
              </a:extLst>
            </p:cNvPr>
            <p:cNvCxnSpPr>
              <a:cxnSpLocks/>
              <a:stCxn id="74" idx="0"/>
            </p:cNvCxnSpPr>
            <p:nvPr/>
          </p:nvCxnSpPr>
          <p:spPr bwMode="auto">
            <a:xfrm flipH="1">
              <a:off x="5091286" y="2275600"/>
              <a:ext cx="694944" cy="893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D919748-003A-449C-BE9A-4ADD2E7FE593}"/>
                </a:ext>
              </a:extLst>
            </p:cNvPr>
            <p:cNvCxnSpPr>
              <a:cxnSpLocks/>
              <a:stCxn id="75" idx="2"/>
            </p:cNvCxnSpPr>
            <p:nvPr/>
          </p:nvCxnSpPr>
          <p:spPr bwMode="auto">
            <a:xfrm flipH="1" flipV="1">
              <a:off x="5125576" y="2776461"/>
              <a:ext cx="660654" cy="285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Key/Value">
            <a:extLst>
              <a:ext uri="{FF2B5EF4-FFF2-40B4-BE49-F238E27FC236}">
                <a16:creationId xmlns:a16="http://schemas.microsoft.com/office/drawing/2014/main" id="{3E19B39F-EA34-4CA3-97F6-4A977BFA4045}"/>
              </a:ext>
            </a:extLst>
          </p:cNvPr>
          <p:cNvGrpSpPr/>
          <p:nvPr/>
        </p:nvGrpSpPr>
        <p:grpSpPr>
          <a:xfrm>
            <a:off x="5777086" y="2266950"/>
            <a:ext cx="2987040" cy="548640"/>
            <a:chOff x="5791200" y="2568270"/>
            <a:chExt cx="2987040" cy="54864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1D8C08-6D88-485A-A5F2-2EF31CF7BCE9}"/>
                </a:ext>
              </a:extLst>
            </p:cNvPr>
            <p:cNvSpPr/>
            <p:nvPr/>
          </p:nvSpPr>
          <p:spPr>
            <a:xfrm>
              <a:off x="5791200" y="2576920"/>
              <a:ext cx="18288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>
                <a:solidFill>
                  <a:srgbClr val="F76D6D"/>
                </a:solidFill>
                <a:latin typeface="Consolas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26B065-68B3-40D3-938B-D4F9E71E3197}"/>
                </a:ext>
              </a:extLst>
            </p:cNvPr>
            <p:cNvSpPr/>
            <p:nvPr/>
          </p:nvSpPr>
          <p:spPr>
            <a:xfrm>
              <a:off x="5791200" y="3014856"/>
              <a:ext cx="18288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>
                <a:solidFill>
                  <a:srgbClr val="F76D6D"/>
                </a:solidFill>
                <a:latin typeface="Consolas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DFB0D6A-4A35-4A15-8E84-A1F1DF28E748}"/>
                </a:ext>
              </a:extLst>
            </p:cNvPr>
            <p:cNvSpPr txBox="1"/>
            <p:nvPr/>
          </p:nvSpPr>
          <p:spPr>
            <a:xfrm>
              <a:off x="5791200" y="2568270"/>
              <a:ext cx="29870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" tIns="18288" rIns="18288" bIns="73152" rtlCol="0" anchor="b" anchorCtr="0">
              <a:no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F76D6D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2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&lt;key&gt;</a:t>
              </a:r>
              <a:r>
                <a:rPr lang="en-US" sz="32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|</a:t>
              </a:r>
              <a:r>
                <a:rPr lang="en-US" sz="32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&lt;value&gt;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Probe Hashing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86594" y="1876181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686594" y="224193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686594" y="260769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86594" y="297856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D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73464" y="1402626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hash(key) % N</a:t>
            </a:r>
          </a:p>
        </p:txBody>
      </p:sp>
      <p:cxnSp>
        <p:nvCxnSpPr>
          <p:cNvPr id="57" name="Straight Connector 36"/>
          <p:cNvCxnSpPr>
            <a:cxnSpLocks noChangeShapeType="1"/>
            <a:stCxn id="85" idx="3"/>
            <a:endCxn id="27" idx="1"/>
          </p:cNvCxnSpPr>
          <p:nvPr/>
        </p:nvCxnSpPr>
        <p:spPr bwMode="auto">
          <a:xfrm flipV="1">
            <a:off x="2143794" y="1657350"/>
            <a:ext cx="1098516" cy="76746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36"/>
          <p:cNvCxnSpPr>
            <a:cxnSpLocks noChangeShapeType="1"/>
            <a:stCxn id="88" idx="3"/>
            <a:endCxn id="29" idx="1"/>
          </p:cNvCxnSpPr>
          <p:nvPr/>
        </p:nvCxnSpPr>
        <p:spPr bwMode="auto">
          <a:xfrm flipV="1">
            <a:off x="2143794" y="2572196"/>
            <a:ext cx="1098516" cy="21838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36"/>
          <p:cNvCxnSpPr>
            <a:cxnSpLocks noChangeShapeType="1"/>
            <a:stCxn id="82" idx="3"/>
            <a:endCxn id="29" idx="1"/>
          </p:cNvCxnSpPr>
          <p:nvPr/>
        </p:nvCxnSpPr>
        <p:spPr bwMode="auto">
          <a:xfrm>
            <a:off x="2143794" y="2059061"/>
            <a:ext cx="1098516" cy="513135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 flipV="1">
            <a:off x="3242310" y="1450125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3242310" y="190754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3242310" y="2364971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3242310" y="282239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 flipV="1">
            <a:off x="3242310" y="3279817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3235253" y="419466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17" name="Group 3"/>
          <p:cNvGrpSpPr/>
          <p:nvPr/>
        </p:nvGrpSpPr>
        <p:grpSpPr>
          <a:xfrm>
            <a:off x="2832102" y="2362015"/>
            <a:ext cx="2066288" cy="369333"/>
            <a:chOff x="3637424" y="2851150"/>
            <a:chExt cx="2066288" cy="369333"/>
          </a:xfrm>
        </p:grpSpPr>
        <p:sp>
          <p:nvSpPr>
            <p:cNvPr id="106" name="TextBox 4"/>
            <p:cNvSpPr txBox="1"/>
            <p:nvPr/>
          </p:nvSpPr>
          <p:spPr>
            <a:xfrm>
              <a:off x="4470400" y="2851150"/>
              <a:ext cx="123331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07" name="TextBox 15"/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819402" y="2831915"/>
            <a:ext cx="1809401" cy="369333"/>
            <a:chOff x="3624724" y="2851150"/>
            <a:chExt cx="1809401" cy="369333"/>
          </a:xfrm>
        </p:grpSpPr>
        <p:sp>
          <p:nvSpPr>
            <p:cNvPr id="112" name="TextBox 111"/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13" name="TextBox 15"/>
            <p:cNvSpPr txBox="1">
              <a:spLocks noChangeArrowheads="1"/>
            </p:cNvSpPr>
            <p:nvPr/>
          </p:nvSpPr>
          <p:spPr bwMode="auto">
            <a:xfrm>
              <a:off x="3624724" y="2851151"/>
              <a:ext cx="9472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C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122" name="Straight Connector 36"/>
          <p:cNvCxnSpPr>
            <a:cxnSpLocks noChangeShapeType="1"/>
            <a:stCxn id="29" idx="3"/>
            <a:endCxn id="70" idx="3"/>
          </p:cNvCxnSpPr>
          <p:nvPr/>
        </p:nvCxnSpPr>
        <p:spPr bwMode="auto">
          <a:xfrm>
            <a:off x="5125576" y="2572196"/>
            <a:ext cx="12700" cy="457423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9E3043-8E5D-46AC-84D2-14FD57FB5674}"/>
              </a:ext>
            </a:extLst>
          </p:cNvPr>
          <p:cNvGrpSpPr/>
          <p:nvPr/>
        </p:nvGrpSpPr>
        <p:grpSpPr>
          <a:xfrm>
            <a:off x="2819400" y="3250746"/>
            <a:ext cx="1809403" cy="369333"/>
            <a:chOff x="3624722" y="2851150"/>
            <a:chExt cx="1809403" cy="369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AD0D3A-CDA8-4CBE-B24D-99702EDC982A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4B19F0F9-74B9-4F64-B068-56DEE363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722" y="2851151"/>
              <a:ext cx="94727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D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6D2F624-C660-40CC-87F5-5A231CA1724C}"/>
              </a:ext>
            </a:extLst>
          </p:cNvPr>
          <p:cNvCxnSpPr>
            <a:cxnSpLocks noChangeShapeType="1"/>
            <a:stCxn id="94" idx="3"/>
            <a:endCxn id="70" idx="1"/>
          </p:cNvCxnSpPr>
          <p:nvPr/>
        </p:nvCxnSpPr>
        <p:spPr bwMode="auto">
          <a:xfrm flipV="1">
            <a:off x="2143794" y="3029619"/>
            <a:ext cx="1098516" cy="13182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id="{578DBA3A-C9F3-41DC-934D-05F8DE6EE59D}"/>
              </a:ext>
            </a:extLst>
          </p:cNvPr>
          <p:cNvCxnSpPr>
            <a:cxnSpLocks noChangeShapeType="1"/>
            <a:stCxn id="70" idx="3"/>
            <a:endCxn id="76" idx="3"/>
          </p:cNvCxnSpPr>
          <p:nvPr/>
        </p:nvCxnSpPr>
        <p:spPr bwMode="auto">
          <a:xfrm>
            <a:off x="5125576" y="3029619"/>
            <a:ext cx="12700" cy="457423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72682F2-0E6F-4CF9-9F56-485D0162E714}"/>
              </a:ext>
            </a:extLst>
          </p:cNvPr>
          <p:cNvSpPr/>
          <p:nvPr/>
        </p:nvSpPr>
        <p:spPr>
          <a:xfrm flipV="1">
            <a:off x="3235253" y="3737240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A25A87-9DB2-4F77-A415-EDA4F7910D8E}"/>
              </a:ext>
            </a:extLst>
          </p:cNvPr>
          <p:cNvSpPr/>
          <p:nvPr/>
        </p:nvSpPr>
        <p:spPr>
          <a:xfrm>
            <a:off x="1686594" y="333939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86DE32-BA0A-465E-93AB-B54C3ED4941F}"/>
              </a:ext>
            </a:extLst>
          </p:cNvPr>
          <p:cNvGrpSpPr/>
          <p:nvPr/>
        </p:nvGrpSpPr>
        <p:grpSpPr>
          <a:xfrm>
            <a:off x="2832102" y="3725023"/>
            <a:ext cx="1796701" cy="369333"/>
            <a:chOff x="3637424" y="2851150"/>
            <a:chExt cx="1796701" cy="36933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6316F-DE6B-460C-86E1-2320DA3BEBCF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79DA3CEC-46A4-4AAA-95F2-22D37D845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E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64" name="Straight Connector 36">
            <a:extLst>
              <a:ext uri="{FF2B5EF4-FFF2-40B4-BE49-F238E27FC236}">
                <a16:creationId xmlns:a16="http://schemas.microsoft.com/office/drawing/2014/main" id="{7795D616-C5DB-4CB1-AE90-EE671BFC87CA}"/>
              </a:ext>
            </a:extLst>
          </p:cNvPr>
          <p:cNvCxnSpPr>
            <a:cxnSpLocks noChangeShapeType="1"/>
            <a:stCxn id="76" idx="3"/>
            <a:endCxn id="55" idx="3"/>
          </p:cNvCxnSpPr>
          <p:nvPr/>
        </p:nvCxnSpPr>
        <p:spPr bwMode="auto">
          <a:xfrm flipH="1">
            <a:off x="5118519" y="3487042"/>
            <a:ext cx="7057" cy="457423"/>
          </a:xfrm>
          <a:prstGeom prst="curvedConnector3">
            <a:avLst>
              <a:gd name="adj1" fmla="val -3239337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36">
            <a:extLst>
              <a:ext uri="{FF2B5EF4-FFF2-40B4-BE49-F238E27FC236}">
                <a16:creationId xmlns:a16="http://schemas.microsoft.com/office/drawing/2014/main" id="{CDE55826-9A46-4AE6-9D7E-EB7E629B1CEE}"/>
              </a:ext>
            </a:extLst>
          </p:cNvPr>
          <p:cNvCxnSpPr>
            <a:cxnSpLocks noChangeShapeType="1"/>
            <a:stCxn id="59" idx="3"/>
            <a:endCxn id="29" idx="1"/>
          </p:cNvCxnSpPr>
          <p:nvPr/>
        </p:nvCxnSpPr>
        <p:spPr bwMode="auto">
          <a:xfrm flipV="1">
            <a:off x="2143794" y="2572196"/>
            <a:ext cx="1098516" cy="950081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1E8EDA9-2890-45C0-97AA-F46DD656AB7E}"/>
              </a:ext>
            </a:extLst>
          </p:cNvPr>
          <p:cNvSpPr/>
          <p:nvPr/>
        </p:nvSpPr>
        <p:spPr>
          <a:xfrm>
            <a:off x="1686594" y="3697280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F</a:t>
            </a:r>
          </a:p>
        </p:txBody>
      </p:sp>
      <p:cxnSp>
        <p:nvCxnSpPr>
          <p:cNvPr id="73" name="Straight Connector 36">
            <a:extLst>
              <a:ext uri="{FF2B5EF4-FFF2-40B4-BE49-F238E27FC236}">
                <a16:creationId xmlns:a16="http://schemas.microsoft.com/office/drawing/2014/main" id="{C61BCAC7-CCD7-4C04-8AB2-DAB6EA7203E6}"/>
              </a:ext>
            </a:extLst>
          </p:cNvPr>
          <p:cNvCxnSpPr>
            <a:cxnSpLocks noChangeShapeType="1"/>
            <a:stCxn id="72" idx="3"/>
            <a:endCxn id="55" idx="1"/>
          </p:cNvCxnSpPr>
          <p:nvPr/>
        </p:nvCxnSpPr>
        <p:spPr bwMode="auto">
          <a:xfrm>
            <a:off x="2143794" y="3880160"/>
            <a:ext cx="1091459" cy="64305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97A67E-7DCC-48FA-8433-184D965DECE0}"/>
              </a:ext>
            </a:extLst>
          </p:cNvPr>
          <p:cNvGrpSpPr/>
          <p:nvPr/>
        </p:nvGrpSpPr>
        <p:grpSpPr>
          <a:xfrm>
            <a:off x="2832102" y="4183617"/>
            <a:ext cx="1796701" cy="369333"/>
            <a:chOff x="3637424" y="2851150"/>
            <a:chExt cx="1796701" cy="3693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F1D286-8A57-4239-9206-DC7A452DB881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79" name="TextBox 15">
              <a:extLst>
                <a:ext uri="{FF2B5EF4-FFF2-40B4-BE49-F238E27FC236}">
                  <a16:creationId xmlns:a16="http://schemas.microsoft.com/office/drawing/2014/main" id="{4D8A7517-AC50-479C-9882-A290828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F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90" name="Straight Connector 36">
            <a:extLst>
              <a:ext uri="{FF2B5EF4-FFF2-40B4-BE49-F238E27FC236}">
                <a16:creationId xmlns:a16="http://schemas.microsoft.com/office/drawing/2014/main" id="{617357CC-EF14-49C9-9B11-6E3A36CF8DF1}"/>
              </a:ext>
            </a:extLst>
          </p:cNvPr>
          <p:cNvCxnSpPr>
            <a:cxnSpLocks noChangeShapeType="1"/>
            <a:stCxn id="55" idx="3"/>
            <a:endCxn id="89" idx="3"/>
          </p:cNvCxnSpPr>
          <p:nvPr/>
        </p:nvCxnSpPr>
        <p:spPr bwMode="auto">
          <a:xfrm>
            <a:off x="5118519" y="3944465"/>
            <a:ext cx="12700" cy="457424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F5165E8D-A41B-D350-9BBD-155AA2C346F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7" name="B-VAL">
            <a:extLst>
              <a:ext uri="{FF2B5EF4-FFF2-40B4-BE49-F238E27FC236}">
                <a16:creationId xmlns:a16="http://schemas.microsoft.com/office/drawing/2014/main" id="{F58488D4-F7C9-5252-C79D-C803FC105CFF}"/>
              </a:ext>
            </a:extLst>
          </p:cNvPr>
          <p:cNvGrpSpPr/>
          <p:nvPr/>
        </p:nvGrpSpPr>
        <p:grpSpPr>
          <a:xfrm>
            <a:off x="2822958" y="1444258"/>
            <a:ext cx="1831493" cy="369333"/>
            <a:chOff x="3602632" y="2851150"/>
            <a:chExt cx="1831493" cy="3693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6BD082-0E1B-E383-2B6C-BEBBA711E2AD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F26140C7-919C-95A6-BDD6-C764A404D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632" y="2851151"/>
              <a:ext cx="96936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852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C551-8DFF-0754-1B75-3A389C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– Key/Value Entries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3E36B-A9DE-B833-F329-9B2D709A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Fixed-length Key/Values:</a:t>
            </a:r>
          </a:p>
          <a:p>
            <a:pPr lvl="1"/>
            <a:r>
              <a:rPr lang="en-US" dirty="0"/>
              <a:t>Store inline within the hash table pages.</a:t>
            </a:r>
          </a:p>
          <a:p>
            <a:pPr lvl="1"/>
            <a:r>
              <a:rPr lang="en-US" dirty="0"/>
              <a:t>Optional: Store the key's hash with the key for faster comparisons.</a:t>
            </a:r>
          </a:p>
          <a:p>
            <a:pPr lvl="1"/>
            <a:endParaRPr lang="en-US" dirty="0"/>
          </a:p>
          <a:p>
            <a:r>
              <a:rPr lang="en-US" b="1" dirty="0"/>
              <a:t>Variable-length Key/Values:</a:t>
            </a:r>
          </a:p>
          <a:p>
            <a:pPr lvl="1"/>
            <a:r>
              <a:rPr lang="en-US" dirty="0"/>
              <a:t>Insert key/value data in separate a private temporary table.</a:t>
            </a:r>
          </a:p>
          <a:p>
            <a:pPr lvl="1"/>
            <a:r>
              <a:rPr lang="en-US" dirty="0"/>
              <a:t>Store the hash as the key and use the record id pointing to its corresponding entry in the temporary table as the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93C1A-11D0-50D2-3E65-341117719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84E446-6CCF-5FF0-A1E1-EF2E722A0D21}"/>
              </a:ext>
            </a:extLst>
          </p:cNvPr>
          <p:cNvGrpSpPr/>
          <p:nvPr/>
        </p:nvGrpSpPr>
        <p:grpSpPr>
          <a:xfrm>
            <a:off x="5667758" y="1047750"/>
            <a:ext cx="2714241" cy="274320"/>
            <a:chOff x="5370322" y="1410887"/>
            <a:chExt cx="2714241" cy="274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C8F25-E1BA-EE3E-5D2F-A9DC86ACEEF3}"/>
                </a:ext>
              </a:extLst>
            </p:cNvPr>
            <p:cNvSpPr/>
            <p:nvPr/>
          </p:nvSpPr>
          <p:spPr>
            <a:xfrm>
              <a:off x="6275069" y="1410887"/>
              <a:ext cx="904747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AF053-87C9-2820-5BD5-74D69C1898C8}"/>
                </a:ext>
              </a:extLst>
            </p:cNvPr>
            <p:cNvSpPr/>
            <p:nvPr/>
          </p:nvSpPr>
          <p:spPr>
            <a:xfrm>
              <a:off x="7179816" y="1410887"/>
              <a:ext cx="904747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rPr>
                <a:t>value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FB7D2E-A68B-DF5B-F571-CCE044F317C9}"/>
                </a:ext>
              </a:extLst>
            </p:cNvPr>
            <p:cNvSpPr/>
            <p:nvPr/>
          </p:nvSpPr>
          <p:spPr>
            <a:xfrm>
              <a:off x="5370322" y="1410887"/>
              <a:ext cx="904747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hash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3079A9-A239-F2DD-7326-C3B1261A7262}"/>
              </a:ext>
            </a:extLst>
          </p:cNvPr>
          <p:cNvGrpSpPr/>
          <p:nvPr/>
        </p:nvGrpSpPr>
        <p:grpSpPr>
          <a:xfrm>
            <a:off x="5667758" y="1319305"/>
            <a:ext cx="2714241" cy="274320"/>
            <a:chOff x="5370322" y="1410887"/>
            <a:chExt cx="2714241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35028-4554-E8AB-294C-E19B53EB55F6}"/>
                </a:ext>
              </a:extLst>
            </p:cNvPr>
            <p:cNvSpPr/>
            <p:nvPr/>
          </p:nvSpPr>
          <p:spPr>
            <a:xfrm>
              <a:off x="6275069" y="1410887"/>
              <a:ext cx="904747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97F088-F03C-B1B3-3605-99F43085ABDA}"/>
                </a:ext>
              </a:extLst>
            </p:cNvPr>
            <p:cNvSpPr/>
            <p:nvPr/>
          </p:nvSpPr>
          <p:spPr>
            <a:xfrm>
              <a:off x="7179816" y="1410887"/>
              <a:ext cx="904747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rPr>
                <a:t>value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B23170-0ABD-3C4C-0DF9-92E1783FDCA5}"/>
                </a:ext>
              </a:extLst>
            </p:cNvPr>
            <p:cNvSpPr/>
            <p:nvPr/>
          </p:nvSpPr>
          <p:spPr>
            <a:xfrm>
              <a:off x="5370322" y="1410887"/>
              <a:ext cx="904747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hash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EC9F8E-8CBF-7207-A2DD-0F1D9D49A99A}"/>
              </a:ext>
            </a:extLst>
          </p:cNvPr>
          <p:cNvGrpSpPr/>
          <p:nvPr/>
        </p:nvGrpSpPr>
        <p:grpSpPr>
          <a:xfrm>
            <a:off x="5667758" y="1590861"/>
            <a:ext cx="2714241" cy="274320"/>
            <a:chOff x="5370322" y="1410887"/>
            <a:chExt cx="2714241" cy="2743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E1E05B-776C-CF96-FB68-8FD8F61CB9B3}"/>
                </a:ext>
              </a:extLst>
            </p:cNvPr>
            <p:cNvSpPr/>
            <p:nvPr/>
          </p:nvSpPr>
          <p:spPr>
            <a:xfrm>
              <a:off x="6275069" y="1410887"/>
              <a:ext cx="904747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rPr>
                <a:t>key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2760C5-1B1F-AB92-91A5-BAAFCD766FA8}"/>
                </a:ext>
              </a:extLst>
            </p:cNvPr>
            <p:cNvSpPr/>
            <p:nvPr/>
          </p:nvSpPr>
          <p:spPr>
            <a:xfrm>
              <a:off x="7179816" y="1410887"/>
              <a:ext cx="904747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rPr>
                <a:t>value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FFBDDE-21EF-636B-D49E-DD491EC1D379}"/>
                </a:ext>
              </a:extLst>
            </p:cNvPr>
            <p:cNvSpPr/>
            <p:nvPr/>
          </p:nvSpPr>
          <p:spPr>
            <a:xfrm>
              <a:off x="5370322" y="1410887"/>
              <a:ext cx="904747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hash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FE3CE56-BFDC-D43A-D30E-A9EB1DC4BA4F}"/>
              </a:ext>
            </a:extLst>
          </p:cNvPr>
          <p:cNvSpPr txBox="1"/>
          <p:nvPr/>
        </p:nvSpPr>
        <p:spPr>
          <a:xfrm>
            <a:off x="6960758" y="1821418"/>
            <a:ext cx="961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⋮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nconsolata" panose="00000509000000000000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21D87F-B677-BE4B-2D87-6D70290C3584}"/>
              </a:ext>
            </a:extLst>
          </p:cNvPr>
          <p:cNvGrpSpPr/>
          <p:nvPr/>
        </p:nvGrpSpPr>
        <p:grpSpPr>
          <a:xfrm>
            <a:off x="6120131" y="2484440"/>
            <a:ext cx="1809494" cy="1143000"/>
            <a:chOff x="8458200" y="971550"/>
            <a:chExt cx="1809494" cy="1143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FFA8B58-C1C1-897C-363D-07B10A861729}"/>
                </a:ext>
              </a:extLst>
            </p:cNvPr>
            <p:cNvGrpSpPr/>
            <p:nvPr/>
          </p:nvGrpSpPr>
          <p:grpSpPr>
            <a:xfrm>
              <a:off x="8458200" y="971550"/>
              <a:ext cx="1809494" cy="274320"/>
              <a:chOff x="6477501" y="2291901"/>
              <a:chExt cx="1809494" cy="2743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40605E-0085-210C-5E17-F39061CCEDB0}"/>
                  </a:ext>
                </a:extLst>
              </p:cNvPr>
              <p:cNvSpPr/>
              <p:nvPr/>
            </p:nvSpPr>
            <p:spPr>
              <a:xfrm>
                <a:off x="7382248" y="2291901"/>
                <a:ext cx="904747" cy="2743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RecordId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87D508-4909-5E6E-B5A0-3B8F99F4D7B4}"/>
                  </a:ext>
                </a:extLst>
              </p:cNvPr>
              <p:cNvSpPr/>
              <p:nvPr/>
            </p:nvSpPr>
            <p:spPr>
              <a:xfrm>
                <a:off x="6477501" y="2291901"/>
                <a:ext cx="904747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hash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60769B3-58C8-AB02-ED57-0B1E2364D98B}"/>
                </a:ext>
              </a:extLst>
            </p:cNvPr>
            <p:cNvGrpSpPr/>
            <p:nvPr/>
          </p:nvGrpSpPr>
          <p:grpSpPr>
            <a:xfrm>
              <a:off x="8458200" y="1243105"/>
              <a:ext cx="1809494" cy="274320"/>
              <a:chOff x="6477501" y="2291901"/>
              <a:chExt cx="1809494" cy="2743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E820B16-A9F9-933D-D97A-97E41C3FD6B9}"/>
                  </a:ext>
                </a:extLst>
              </p:cNvPr>
              <p:cNvSpPr/>
              <p:nvPr/>
            </p:nvSpPr>
            <p:spPr>
              <a:xfrm>
                <a:off x="7382248" y="2291901"/>
                <a:ext cx="904747" cy="2743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RecordId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D08288-41BC-8AB0-B696-955A748FA984}"/>
                  </a:ext>
                </a:extLst>
              </p:cNvPr>
              <p:cNvSpPr/>
              <p:nvPr/>
            </p:nvSpPr>
            <p:spPr>
              <a:xfrm>
                <a:off x="6477501" y="2291901"/>
                <a:ext cx="904747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hash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9030B0E-247B-E41C-6081-871FBFA63C05}"/>
                </a:ext>
              </a:extLst>
            </p:cNvPr>
            <p:cNvGrpSpPr/>
            <p:nvPr/>
          </p:nvGrpSpPr>
          <p:grpSpPr>
            <a:xfrm>
              <a:off x="8458200" y="1514661"/>
              <a:ext cx="1809494" cy="274320"/>
              <a:chOff x="6477501" y="2291901"/>
              <a:chExt cx="1809494" cy="2743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4F9EDF2-A80C-A75A-6FC1-09450BCABA92}"/>
                  </a:ext>
                </a:extLst>
              </p:cNvPr>
              <p:cNvSpPr/>
              <p:nvPr/>
            </p:nvSpPr>
            <p:spPr>
              <a:xfrm>
                <a:off x="7382248" y="2291901"/>
                <a:ext cx="904747" cy="2743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RecordId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6C223B-1089-AE51-0E02-9FB77C213F4D}"/>
                  </a:ext>
                </a:extLst>
              </p:cNvPr>
              <p:cNvSpPr/>
              <p:nvPr/>
            </p:nvSpPr>
            <p:spPr>
              <a:xfrm>
                <a:off x="6477501" y="2291901"/>
                <a:ext cx="904747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hash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6E6D07-C840-B539-4FD0-BF89F89A1345}"/>
                </a:ext>
              </a:extLst>
            </p:cNvPr>
            <p:cNvSpPr txBox="1"/>
            <p:nvPr/>
          </p:nvSpPr>
          <p:spPr>
            <a:xfrm>
              <a:off x="9314857" y="1745218"/>
              <a:ext cx="9618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⋮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1469C6-4BBF-B6B4-6118-29868CE1C38C}"/>
              </a:ext>
            </a:extLst>
          </p:cNvPr>
          <p:cNvGrpSpPr/>
          <p:nvPr/>
        </p:nvGrpSpPr>
        <p:grpSpPr>
          <a:xfrm>
            <a:off x="5927598" y="3661730"/>
            <a:ext cx="2194560" cy="1228721"/>
            <a:chOff x="5817870" y="3476629"/>
            <a:chExt cx="2194560" cy="12287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AD1D6F-2C9F-4EE6-77D3-017559387FA8}"/>
                </a:ext>
              </a:extLst>
            </p:cNvPr>
            <p:cNvSpPr/>
            <p:nvPr/>
          </p:nvSpPr>
          <p:spPr>
            <a:xfrm>
              <a:off x="5817870" y="3790950"/>
              <a:ext cx="2194560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6464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45720" tIns="0" rIns="45720" rtlCol="0" anchor="ctr" anchorCtr="0">
              <a:noAutofit/>
            </a:bodyPr>
            <a:lstStyle/>
            <a:p>
              <a:pPr algn="ctr"/>
              <a:endParaRPr lang="en-US" sz="2800" b="1" i="1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08F8B3-91E2-993F-2844-F07503BB016B}"/>
                </a:ext>
              </a:extLst>
            </p:cNvPr>
            <p:cNvSpPr txBox="1"/>
            <p:nvPr/>
          </p:nvSpPr>
          <p:spPr>
            <a:xfrm>
              <a:off x="5935716" y="3476629"/>
              <a:ext cx="1958870" cy="3139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2400">
                  <a:solidFill>
                    <a:srgbClr val="EF3E42"/>
                  </a:solidFill>
                  <a:latin typeface="Museo Sans 700" panose="02000000000000000000" pitchFamily="50" charset="0"/>
                </a:defRPr>
              </a:lvl1pPr>
            </a:lstStyle>
            <a:p>
              <a:r>
                <a:rPr lang="en-US" b="1" i="1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Temp Table Page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8EC68A-A3CE-EB46-16F3-F10DDEAE10DA}"/>
                </a:ext>
              </a:extLst>
            </p:cNvPr>
            <p:cNvSpPr/>
            <p:nvPr/>
          </p:nvSpPr>
          <p:spPr>
            <a:xfrm>
              <a:off x="5817870" y="3790950"/>
              <a:ext cx="173736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45720" rIns="45720" rtlCol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C30037"/>
                  </a:solidFill>
                  <a:latin typeface="Inconsolata" panose="00000509000000000000" pitchFamily="49" charset="0"/>
                </a:rPr>
                <a:t>key |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69CDD5-E8A8-73AF-A105-A5FBF7D5F8BE}"/>
                </a:ext>
              </a:extLst>
            </p:cNvPr>
            <p:cNvSpPr/>
            <p:nvPr/>
          </p:nvSpPr>
          <p:spPr>
            <a:xfrm>
              <a:off x="5817870" y="4065270"/>
              <a:ext cx="218313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45720" rIns="45720" rtlCol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C30037"/>
                  </a:solidFill>
                  <a:latin typeface="Inconsolata" panose="00000509000000000000" pitchFamily="49" charset="0"/>
                </a:rPr>
                <a:t>key |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value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D6DE84-B715-6904-95E2-8E16CD75EE8C}"/>
                </a:ext>
              </a:extLst>
            </p:cNvPr>
            <p:cNvSpPr/>
            <p:nvPr/>
          </p:nvSpPr>
          <p:spPr>
            <a:xfrm>
              <a:off x="5817870" y="4339590"/>
              <a:ext cx="192024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45720" rIns="45720" rtlCol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C30037"/>
                  </a:solidFill>
                  <a:latin typeface="Inconsolata" panose="00000509000000000000" pitchFamily="49" charset="0"/>
                </a:rPr>
                <a:t>key |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value</a:t>
              </a: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4AADE97-2005-4476-5155-BA2D946E8038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H="1">
            <a:off x="5927598" y="2621600"/>
            <a:ext cx="2002027" cy="1765931"/>
          </a:xfrm>
          <a:prstGeom prst="bentConnector5">
            <a:avLst>
              <a:gd name="adj1" fmla="val -11418"/>
              <a:gd name="adj2" fmla="val 50000"/>
              <a:gd name="adj3" fmla="val 117127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5149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971800" y="1276350"/>
            <a:ext cx="2424286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  <a:latin typeface="DejaVu Sans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Probe Hashing – Deletes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1A8139-267C-4CFB-80CF-E48D7CD596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38800" y="1352550"/>
            <a:ext cx="3505200" cy="32416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Approach #1: Movement</a:t>
            </a:r>
          </a:p>
          <a:p>
            <a:pPr lvl="1"/>
            <a:r>
              <a:rPr lang="en-US" dirty="0"/>
              <a:t>Rehash keys until you find the first empty slot.</a:t>
            </a:r>
          </a:p>
          <a:p>
            <a:pPr lvl="1"/>
            <a:r>
              <a:rPr lang="en-US" dirty="0"/>
              <a:t>Expensive! May need to reorganize the entire table.</a:t>
            </a:r>
          </a:p>
          <a:p>
            <a:pPr lvl="1"/>
            <a:r>
              <a:rPr lang="en-US" dirty="0"/>
              <a:t>No DBMS does this.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86594" y="187617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686594" y="224193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686594" y="260769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86594" y="297856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D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73464" y="1402626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hash(key) % N</a:t>
            </a:r>
          </a:p>
        </p:txBody>
      </p:sp>
      <p:cxnSp>
        <p:nvCxnSpPr>
          <p:cNvPr id="61" name="Straight Connector 36"/>
          <p:cNvCxnSpPr>
            <a:cxnSpLocks noChangeShapeType="1"/>
            <a:stCxn id="88" idx="3"/>
            <a:endCxn id="29" idx="1"/>
          </p:cNvCxnSpPr>
          <p:nvPr/>
        </p:nvCxnSpPr>
        <p:spPr bwMode="auto">
          <a:xfrm flipV="1">
            <a:off x="2143794" y="2572196"/>
            <a:ext cx="1098516" cy="21838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 flipV="1">
            <a:off x="3242310" y="1450125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3242310" y="190754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3242310" y="2364971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3242509" y="282840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 flipV="1">
            <a:off x="3242310" y="3279817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3235253" y="419466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17" name="Group 3"/>
          <p:cNvGrpSpPr/>
          <p:nvPr/>
        </p:nvGrpSpPr>
        <p:grpSpPr>
          <a:xfrm>
            <a:off x="2854122" y="2364699"/>
            <a:ext cx="2023918" cy="369333"/>
            <a:chOff x="3637424" y="2851150"/>
            <a:chExt cx="2023918" cy="369333"/>
          </a:xfrm>
        </p:grpSpPr>
        <p:sp>
          <p:nvSpPr>
            <p:cNvPr id="106" name="TextBox 5"/>
            <p:cNvSpPr txBox="1"/>
            <p:nvPr/>
          </p:nvSpPr>
          <p:spPr>
            <a:xfrm>
              <a:off x="4470400" y="2851150"/>
              <a:ext cx="119094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07" name="TextBox 15"/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844978" y="1446942"/>
            <a:ext cx="1831493" cy="369333"/>
            <a:chOff x="3602632" y="2851150"/>
            <a:chExt cx="1831493" cy="369333"/>
          </a:xfrm>
        </p:grpSpPr>
        <p:sp>
          <p:nvSpPr>
            <p:cNvPr id="109" name="TextBox 108"/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10" name="TextBox 15"/>
            <p:cNvSpPr txBox="1">
              <a:spLocks noChangeArrowheads="1"/>
            </p:cNvSpPr>
            <p:nvPr/>
          </p:nvSpPr>
          <p:spPr bwMode="auto">
            <a:xfrm>
              <a:off x="3602632" y="2851151"/>
              <a:ext cx="96936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841422" y="2834599"/>
            <a:ext cx="1809401" cy="369333"/>
            <a:chOff x="3624724" y="2851150"/>
            <a:chExt cx="1809401" cy="369333"/>
          </a:xfrm>
        </p:grpSpPr>
        <p:sp>
          <p:nvSpPr>
            <p:cNvPr id="112" name="TextBox 111"/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13" name="TextBox 15"/>
            <p:cNvSpPr txBox="1">
              <a:spLocks noChangeArrowheads="1"/>
            </p:cNvSpPr>
            <p:nvPr/>
          </p:nvSpPr>
          <p:spPr bwMode="auto">
            <a:xfrm>
              <a:off x="3624724" y="2851151"/>
              <a:ext cx="9472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C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122" name="Straight Connector 36"/>
          <p:cNvCxnSpPr>
            <a:cxnSpLocks noChangeShapeType="1"/>
            <a:stCxn id="29" idx="3"/>
            <a:endCxn id="70" idx="3"/>
          </p:cNvCxnSpPr>
          <p:nvPr/>
        </p:nvCxnSpPr>
        <p:spPr bwMode="auto">
          <a:xfrm>
            <a:off x="5125576" y="2572196"/>
            <a:ext cx="199" cy="463437"/>
          </a:xfrm>
          <a:prstGeom prst="curvedConnector3">
            <a:avLst>
              <a:gd name="adj1" fmla="val 114974372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6D2F624-C660-40CC-87F5-5A231CA1724C}"/>
              </a:ext>
            </a:extLst>
          </p:cNvPr>
          <p:cNvCxnSpPr>
            <a:cxnSpLocks noChangeShapeType="1"/>
            <a:stCxn id="94" idx="3"/>
            <a:endCxn id="70" idx="1"/>
          </p:cNvCxnSpPr>
          <p:nvPr/>
        </p:nvCxnSpPr>
        <p:spPr bwMode="auto">
          <a:xfrm flipV="1">
            <a:off x="2143794" y="3035633"/>
            <a:ext cx="1098715" cy="125814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72682F2-0E6F-4CF9-9F56-485D0162E714}"/>
              </a:ext>
            </a:extLst>
          </p:cNvPr>
          <p:cNvSpPr/>
          <p:nvPr/>
        </p:nvSpPr>
        <p:spPr>
          <a:xfrm flipV="1">
            <a:off x="3235253" y="3737240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A25A87-9DB2-4F77-A415-EDA4F7910D8E}"/>
              </a:ext>
            </a:extLst>
          </p:cNvPr>
          <p:cNvSpPr/>
          <p:nvPr/>
        </p:nvSpPr>
        <p:spPr>
          <a:xfrm>
            <a:off x="1686594" y="333939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E8EDA9-2890-45C0-97AA-F46DD656AB7E}"/>
              </a:ext>
            </a:extLst>
          </p:cNvPr>
          <p:cNvSpPr/>
          <p:nvPr/>
        </p:nvSpPr>
        <p:spPr>
          <a:xfrm>
            <a:off x="1686594" y="3697280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F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B1729-73B2-4127-AE41-B71F86AFCBC7}"/>
              </a:ext>
            </a:extLst>
          </p:cNvPr>
          <p:cNvGrpSpPr/>
          <p:nvPr/>
        </p:nvGrpSpPr>
        <p:grpSpPr>
          <a:xfrm>
            <a:off x="2841420" y="3253430"/>
            <a:ext cx="1809403" cy="1302204"/>
            <a:chOff x="3200400" y="3301731"/>
            <a:chExt cx="1809403" cy="13022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09E3043-8E5D-46AC-84D2-14FD57FB5674}"/>
                </a:ext>
              </a:extLst>
            </p:cNvPr>
            <p:cNvGrpSpPr/>
            <p:nvPr/>
          </p:nvGrpSpPr>
          <p:grpSpPr>
            <a:xfrm>
              <a:off x="3200400" y="3301731"/>
              <a:ext cx="1809403" cy="369333"/>
              <a:chOff x="3624722" y="2851150"/>
              <a:chExt cx="1809403" cy="36933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AD0D3A-CDA8-4CBE-B24D-99702EDC982A}"/>
                  </a:ext>
                </a:extLst>
              </p:cNvPr>
              <p:cNvSpPr txBox="1"/>
              <p:nvPr/>
            </p:nvSpPr>
            <p:spPr>
              <a:xfrm>
                <a:off x="4470400" y="2851150"/>
                <a:ext cx="963725" cy="369332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|</a:t>
                </a:r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value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endParaRPr>
              </a:p>
            </p:txBody>
          </p:sp>
          <p:sp>
            <p:nvSpPr>
              <p:cNvPr id="45" name="TextBox 15">
                <a:extLst>
                  <a:ext uri="{FF2B5EF4-FFF2-40B4-BE49-F238E27FC236}">
                    <a16:creationId xmlns:a16="http://schemas.microsoft.com/office/drawing/2014/main" id="{4B19F0F9-74B9-4F64-B068-56DEE3635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722" y="2851151"/>
                <a:ext cx="94727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en-US"/>
                </a:defPPr>
                <a:lvl1pPr eaLnBrk="0" hangingPunct="0">
                  <a:defRPr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ＭＳ Ｐゴシック" charset="-128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1"/>
                    </a:solidFill>
                    <a:latin typeface="Crimson Text" pitchFamily="2" charset="0"/>
                  </a:rPr>
                  <a:t>D</a:t>
                </a:r>
                <a:endParaRPr lang="en-US" sz="2000" dirty="0">
                  <a:solidFill>
                    <a:schemeClr val="accent1"/>
                  </a:solidFill>
                  <a:latin typeface="Crimson Text" pitchFamily="2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86DE32-BA0A-465E-93AB-B54C3ED4941F}"/>
                </a:ext>
              </a:extLst>
            </p:cNvPr>
            <p:cNvGrpSpPr/>
            <p:nvPr/>
          </p:nvGrpSpPr>
          <p:grpSpPr>
            <a:xfrm>
              <a:off x="3213102" y="3776008"/>
              <a:ext cx="1796701" cy="369333"/>
              <a:chOff x="3637424" y="2851150"/>
              <a:chExt cx="1796701" cy="36933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96316F-DE6B-460C-86E1-2320DA3BEBCF}"/>
                  </a:ext>
                </a:extLst>
              </p:cNvPr>
              <p:cNvSpPr txBox="1"/>
              <p:nvPr/>
            </p:nvSpPr>
            <p:spPr>
              <a:xfrm>
                <a:off x="4470400" y="2851150"/>
                <a:ext cx="963725" cy="369332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|</a:t>
                </a:r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value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endParaRPr>
              </a:p>
            </p:txBody>
          </p:sp>
          <p:sp>
            <p:nvSpPr>
              <p:cNvPr id="63" name="TextBox 15">
                <a:extLst>
                  <a:ext uri="{FF2B5EF4-FFF2-40B4-BE49-F238E27FC236}">
                    <a16:creationId xmlns:a16="http://schemas.microsoft.com/office/drawing/2014/main" id="{79DA3CEC-46A4-4AAA-95F2-22D37D845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424" y="2851151"/>
                <a:ext cx="9345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en-US"/>
                </a:defPPr>
                <a:lvl1pPr eaLnBrk="0" hangingPunct="0">
                  <a:defRPr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ＭＳ Ｐゴシック" charset="-128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1"/>
                    </a:solidFill>
                    <a:latin typeface="Crimson Text" pitchFamily="2" charset="0"/>
                  </a:rPr>
                  <a:t>E</a:t>
                </a:r>
                <a:endParaRPr lang="en-US" sz="2000" dirty="0">
                  <a:solidFill>
                    <a:schemeClr val="accent1"/>
                  </a:solidFill>
                  <a:latin typeface="Crimson Text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97A67E-7DCC-48FA-8433-184D965DECE0}"/>
                </a:ext>
              </a:extLst>
            </p:cNvPr>
            <p:cNvGrpSpPr/>
            <p:nvPr/>
          </p:nvGrpSpPr>
          <p:grpSpPr>
            <a:xfrm>
              <a:off x="3213102" y="4234602"/>
              <a:ext cx="1796701" cy="369333"/>
              <a:chOff x="3637424" y="2851150"/>
              <a:chExt cx="1796701" cy="36933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5F1D286-8A57-4239-9206-DC7A452DB881}"/>
                  </a:ext>
                </a:extLst>
              </p:cNvPr>
              <p:cNvSpPr txBox="1"/>
              <p:nvPr/>
            </p:nvSpPr>
            <p:spPr>
              <a:xfrm>
                <a:off x="4470400" y="2851150"/>
                <a:ext cx="963725" cy="369332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|</a:t>
                </a:r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value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endParaRPr>
              </a:p>
            </p:txBody>
          </p:sp>
          <p:sp>
            <p:nvSpPr>
              <p:cNvPr id="79" name="TextBox 15">
                <a:extLst>
                  <a:ext uri="{FF2B5EF4-FFF2-40B4-BE49-F238E27FC236}">
                    <a16:creationId xmlns:a16="http://schemas.microsoft.com/office/drawing/2014/main" id="{4D8A7517-AC50-479C-9882-A290828F2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424" y="2851151"/>
                <a:ext cx="9345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en-US"/>
                </a:defPPr>
                <a:lvl1pPr eaLnBrk="0" hangingPunct="0">
                  <a:defRPr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ＭＳ Ｐゴシック" charset="-128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1"/>
                    </a:solidFill>
                    <a:latin typeface="Crimson Text" pitchFamily="2" charset="0"/>
                  </a:rPr>
                  <a:t>F</a:t>
                </a:r>
                <a:endParaRPr lang="en-US" sz="2000" dirty="0">
                  <a:solidFill>
                    <a:schemeClr val="accent1"/>
                  </a:solidFill>
                  <a:latin typeface="Crimson Text" pitchFamily="2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068B9-E391-498B-BC2C-A263DEA1485A}"/>
              </a:ext>
            </a:extLst>
          </p:cNvPr>
          <p:cNvGrpSpPr/>
          <p:nvPr/>
        </p:nvGrpSpPr>
        <p:grpSpPr>
          <a:xfrm>
            <a:off x="381000" y="2569513"/>
            <a:ext cx="1348851" cy="402205"/>
            <a:chOff x="288032" y="2569513"/>
            <a:chExt cx="1348851" cy="402205"/>
          </a:xfrm>
        </p:grpSpPr>
        <p:sp>
          <p:nvSpPr>
            <p:cNvPr id="95" name="Right Arrow 6">
              <a:extLst>
                <a:ext uri="{FF2B5EF4-FFF2-40B4-BE49-F238E27FC236}">
                  <a16:creationId xmlns:a16="http://schemas.microsoft.com/office/drawing/2014/main" id="{939A84DB-FD31-411C-A5EF-EB59ED8F1C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7318" y="2605958"/>
              <a:ext cx="329565" cy="36576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chemeClr val="accent1"/>
            </a:solidFill>
            <a:ln w="28575">
              <a:noFill/>
              <a:round/>
              <a:headEnd type="none" w="sm" len="sm"/>
              <a:tailEnd type="triangle" w="med" len="med"/>
            </a:ln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2F815C-D733-4F87-A224-267F43B393F8}"/>
                </a:ext>
              </a:extLst>
            </p:cNvPr>
            <p:cNvSpPr txBox="1"/>
            <p:nvPr/>
          </p:nvSpPr>
          <p:spPr>
            <a:xfrm>
              <a:off x="288032" y="2569513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Delete</a:t>
              </a:r>
            </a:p>
          </p:txBody>
        </p:sp>
      </p:grpSp>
      <p:pic>
        <p:nvPicPr>
          <p:cNvPr id="5" name="Skull">
            <a:extLst>
              <a:ext uri="{FF2B5EF4-FFF2-40B4-BE49-F238E27FC236}">
                <a16:creationId xmlns:a16="http://schemas.microsoft.com/office/drawing/2014/main" id="{36676A49-1AC3-4C2A-BFE4-26648E037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4122" y="2875613"/>
            <a:ext cx="320040" cy="320040"/>
          </a:xfrm>
          <a:prstGeom prst="rect">
            <a:avLst/>
          </a:prstGeom>
        </p:spPr>
      </p:pic>
      <p:sp>
        <p:nvSpPr>
          <p:cNvPr id="97" name="Highlight Box">
            <a:extLst>
              <a:ext uri="{FF2B5EF4-FFF2-40B4-BE49-F238E27FC236}">
                <a16:creationId xmlns:a16="http://schemas.microsoft.com/office/drawing/2014/main" id="{5B9814CF-F5A2-4A83-A8BC-33BF0DA526B2}"/>
              </a:ext>
            </a:extLst>
          </p:cNvPr>
          <p:cNvSpPr/>
          <p:nvPr/>
        </p:nvSpPr>
        <p:spPr>
          <a:xfrm>
            <a:off x="3242310" y="2831378"/>
            <a:ext cx="1883664" cy="41148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C95E41-EBC0-4B3E-B89F-AF033CDA0027}"/>
              </a:ext>
            </a:extLst>
          </p:cNvPr>
          <p:cNvGrpSpPr/>
          <p:nvPr/>
        </p:nvGrpSpPr>
        <p:grpSpPr>
          <a:xfrm>
            <a:off x="834739" y="2952062"/>
            <a:ext cx="887186" cy="402205"/>
            <a:chOff x="749697" y="3332509"/>
            <a:chExt cx="887186" cy="402205"/>
          </a:xfrm>
        </p:grpSpPr>
        <p:sp>
          <p:nvSpPr>
            <p:cNvPr id="101" name="Right Arrow 6">
              <a:extLst>
                <a:ext uri="{FF2B5EF4-FFF2-40B4-BE49-F238E27FC236}">
                  <a16:creationId xmlns:a16="http://schemas.microsoft.com/office/drawing/2014/main" id="{A12AB800-1A40-4989-826C-47CACAC46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7318" y="3368954"/>
              <a:ext cx="329565" cy="36576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chemeClr val="accent1"/>
            </a:solidFill>
            <a:ln w="28575">
              <a:noFill/>
              <a:round/>
              <a:headEnd type="none" w="sm" len="sm"/>
              <a:tailEnd type="triangle" w="med" len="med"/>
            </a:ln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1A37FC-84F8-48DD-8AA7-7C9DA5444CA1}"/>
                </a:ext>
              </a:extLst>
            </p:cNvPr>
            <p:cNvSpPr txBox="1"/>
            <p:nvPr/>
          </p:nvSpPr>
          <p:spPr>
            <a:xfrm>
              <a:off x="749697" y="3332509"/>
              <a:ext cx="4616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Get</a:t>
              </a:r>
            </a:p>
          </p:txBody>
        </p:sp>
      </p:grpSp>
      <p:sp>
        <p:nvSpPr>
          <p:cNvPr id="103" name="Highlight Box">
            <a:extLst>
              <a:ext uri="{FF2B5EF4-FFF2-40B4-BE49-F238E27FC236}">
                <a16:creationId xmlns:a16="http://schemas.microsoft.com/office/drawing/2014/main" id="{1E2D7A90-BE4D-416D-9161-649FF112C8D7}"/>
              </a:ext>
            </a:extLst>
          </p:cNvPr>
          <p:cNvSpPr/>
          <p:nvPr/>
        </p:nvSpPr>
        <p:spPr>
          <a:xfrm>
            <a:off x="3242310" y="1450125"/>
            <a:ext cx="1883664" cy="41148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36">
            <a:extLst>
              <a:ext uri="{FF2B5EF4-FFF2-40B4-BE49-F238E27FC236}">
                <a16:creationId xmlns:a16="http://schemas.microsoft.com/office/drawing/2014/main" id="{D2B5D547-3159-472D-9036-62C3C3076C26}"/>
              </a:ext>
            </a:extLst>
          </p:cNvPr>
          <p:cNvCxnSpPr>
            <a:cxnSpLocks noChangeShapeType="1"/>
            <a:stCxn id="103" idx="3"/>
            <a:endCxn id="89" idx="3"/>
          </p:cNvCxnSpPr>
          <p:nvPr/>
        </p:nvCxnSpPr>
        <p:spPr bwMode="auto">
          <a:xfrm flipH="1">
            <a:off x="5118519" y="1655865"/>
            <a:ext cx="7455" cy="2746024"/>
          </a:xfrm>
          <a:prstGeom prst="curvedConnector3">
            <a:avLst>
              <a:gd name="adj1" fmla="val -5749497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36">
            <a:extLst>
              <a:ext uri="{FF2B5EF4-FFF2-40B4-BE49-F238E27FC236}">
                <a16:creationId xmlns:a16="http://schemas.microsoft.com/office/drawing/2014/main" id="{D274F773-4423-44B1-9317-6AE760E79FC3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2143794" y="1655865"/>
            <a:ext cx="1098516" cy="768953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Connector 36">
            <a:extLst>
              <a:ext uri="{FF2B5EF4-FFF2-40B4-BE49-F238E27FC236}">
                <a16:creationId xmlns:a16="http://schemas.microsoft.com/office/drawing/2014/main" id="{B4CFD8A4-9FD9-4711-9E7C-8F72E6ABCFA9}"/>
              </a:ext>
            </a:extLst>
          </p:cNvPr>
          <p:cNvCxnSpPr>
            <a:cxnSpLocks noChangeShapeType="1"/>
            <a:endCxn id="29" idx="1"/>
          </p:cNvCxnSpPr>
          <p:nvPr/>
        </p:nvCxnSpPr>
        <p:spPr bwMode="auto">
          <a:xfrm flipV="1">
            <a:off x="2143794" y="2572196"/>
            <a:ext cx="1098516" cy="950081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36">
            <a:extLst>
              <a:ext uri="{FF2B5EF4-FFF2-40B4-BE49-F238E27FC236}">
                <a16:creationId xmlns:a16="http://schemas.microsoft.com/office/drawing/2014/main" id="{A5CFDBBB-E0D6-4B66-9412-0944A3E407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3794" y="3880160"/>
            <a:ext cx="1257973" cy="64305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538D11D6-6C59-CD17-9380-C7B4A939854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351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6.17284E-7 L -2.22222E-6 -0.08055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7" grpId="0" animBg="1"/>
      <p:bldP spid="97" grpId="1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971800" y="1276350"/>
            <a:ext cx="2424286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  <a:latin typeface="DejaVu Sans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Probe Hashing – Deletes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1A8139-267C-4CFB-80CF-E48D7CD596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38800" y="1352550"/>
            <a:ext cx="3505200" cy="32416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Approach #2: Tombstone</a:t>
            </a:r>
          </a:p>
          <a:p>
            <a:pPr lvl="1"/>
            <a:r>
              <a:rPr lang="en-US" dirty="0"/>
              <a:t>Maintain separate bit map to indicate that the entry in the slot is logically deleted.</a:t>
            </a:r>
          </a:p>
          <a:p>
            <a:pPr lvl="1"/>
            <a:r>
              <a:rPr lang="en-US" dirty="0"/>
              <a:t>Reuse the slot for new keys.</a:t>
            </a:r>
          </a:p>
          <a:p>
            <a:pPr lvl="1"/>
            <a:r>
              <a:rPr lang="en-US" dirty="0"/>
              <a:t>May need periodic garbage collection.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86594" y="187617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686594" y="224193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686594" y="260769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86594" y="297856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D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73464" y="1402626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hash(key) % N</a:t>
            </a:r>
          </a:p>
        </p:txBody>
      </p:sp>
      <p:cxnSp>
        <p:nvCxnSpPr>
          <p:cNvPr id="61" name="Straight Connector 36"/>
          <p:cNvCxnSpPr>
            <a:cxnSpLocks noChangeShapeType="1"/>
            <a:stCxn id="88" idx="3"/>
            <a:endCxn id="29" idx="1"/>
          </p:cNvCxnSpPr>
          <p:nvPr/>
        </p:nvCxnSpPr>
        <p:spPr bwMode="auto">
          <a:xfrm flipV="1">
            <a:off x="2143794" y="2572196"/>
            <a:ext cx="1098516" cy="21838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 flipV="1">
            <a:off x="3242310" y="1450125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3242310" y="190754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3242310" y="2364971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3242509" y="282840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 flipV="1">
            <a:off x="3242310" y="3279817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3235253" y="419466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17" name="Group 4"/>
          <p:cNvGrpSpPr/>
          <p:nvPr/>
        </p:nvGrpSpPr>
        <p:grpSpPr>
          <a:xfrm>
            <a:off x="2807171" y="2374325"/>
            <a:ext cx="2040888" cy="369333"/>
            <a:chOff x="3637424" y="2851150"/>
            <a:chExt cx="2040888" cy="369333"/>
          </a:xfrm>
        </p:grpSpPr>
        <p:sp>
          <p:nvSpPr>
            <p:cNvPr id="106" name="TextBox 8"/>
            <p:cNvSpPr txBox="1"/>
            <p:nvPr/>
          </p:nvSpPr>
          <p:spPr>
            <a:xfrm>
              <a:off x="4470400" y="2851150"/>
              <a:ext cx="120791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07" name="TextBox 15"/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798027" y="1456568"/>
            <a:ext cx="1831493" cy="369333"/>
            <a:chOff x="3602632" y="2851150"/>
            <a:chExt cx="1831493" cy="369333"/>
          </a:xfrm>
        </p:grpSpPr>
        <p:sp>
          <p:nvSpPr>
            <p:cNvPr id="109" name="TextBox 108"/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10" name="TextBox 15"/>
            <p:cNvSpPr txBox="1">
              <a:spLocks noChangeArrowheads="1"/>
            </p:cNvSpPr>
            <p:nvPr/>
          </p:nvSpPr>
          <p:spPr bwMode="auto">
            <a:xfrm>
              <a:off x="3602632" y="2851151"/>
              <a:ext cx="96936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89534" y="2844257"/>
            <a:ext cx="1809401" cy="369333"/>
            <a:chOff x="3624724" y="2851150"/>
            <a:chExt cx="1809401" cy="369333"/>
          </a:xfrm>
        </p:grpSpPr>
        <p:sp>
          <p:nvSpPr>
            <p:cNvPr id="112" name="TextBox 111"/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13" name="TextBox 15"/>
            <p:cNvSpPr txBox="1">
              <a:spLocks noChangeArrowheads="1"/>
            </p:cNvSpPr>
            <p:nvPr/>
          </p:nvSpPr>
          <p:spPr bwMode="auto">
            <a:xfrm>
              <a:off x="3624724" y="2851151"/>
              <a:ext cx="9472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C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122" name="Straight Connector 36"/>
          <p:cNvCxnSpPr>
            <a:cxnSpLocks noChangeShapeType="1"/>
            <a:stCxn id="29" idx="3"/>
            <a:endCxn id="70" idx="3"/>
          </p:cNvCxnSpPr>
          <p:nvPr/>
        </p:nvCxnSpPr>
        <p:spPr bwMode="auto">
          <a:xfrm>
            <a:off x="5125576" y="2572196"/>
            <a:ext cx="199" cy="463437"/>
          </a:xfrm>
          <a:prstGeom prst="curvedConnector3">
            <a:avLst>
              <a:gd name="adj1" fmla="val 114974372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6D2F624-C660-40CC-87F5-5A231CA1724C}"/>
              </a:ext>
            </a:extLst>
          </p:cNvPr>
          <p:cNvCxnSpPr>
            <a:cxnSpLocks noChangeShapeType="1"/>
            <a:stCxn id="94" idx="3"/>
            <a:endCxn id="70" idx="1"/>
          </p:cNvCxnSpPr>
          <p:nvPr/>
        </p:nvCxnSpPr>
        <p:spPr bwMode="auto">
          <a:xfrm flipV="1">
            <a:off x="2143794" y="3035633"/>
            <a:ext cx="1098715" cy="125814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72682F2-0E6F-4CF9-9F56-485D0162E714}"/>
              </a:ext>
            </a:extLst>
          </p:cNvPr>
          <p:cNvSpPr/>
          <p:nvPr/>
        </p:nvSpPr>
        <p:spPr>
          <a:xfrm flipV="1">
            <a:off x="3235253" y="3737240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A25A87-9DB2-4F77-A415-EDA4F7910D8E}"/>
              </a:ext>
            </a:extLst>
          </p:cNvPr>
          <p:cNvSpPr/>
          <p:nvPr/>
        </p:nvSpPr>
        <p:spPr>
          <a:xfrm>
            <a:off x="1686594" y="333939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E8EDA9-2890-45C0-97AA-F46DD656AB7E}"/>
              </a:ext>
            </a:extLst>
          </p:cNvPr>
          <p:cNvSpPr/>
          <p:nvPr/>
        </p:nvSpPr>
        <p:spPr>
          <a:xfrm>
            <a:off x="1686594" y="3697280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F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B1729-73B2-4127-AE41-B71F86AFCBC7}"/>
              </a:ext>
            </a:extLst>
          </p:cNvPr>
          <p:cNvGrpSpPr/>
          <p:nvPr/>
        </p:nvGrpSpPr>
        <p:grpSpPr>
          <a:xfrm>
            <a:off x="2794469" y="3263056"/>
            <a:ext cx="1809403" cy="1302204"/>
            <a:chOff x="3200400" y="3301731"/>
            <a:chExt cx="1809403" cy="13022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09E3043-8E5D-46AC-84D2-14FD57FB5674}"/>
                </a:ext>
              </a:extLst>
            </p:cNvPr>
            <p:cNvGrpSpPr/>
            <p:nvPr/>
          </p:nvGrpSpPr>
          <p:grpSpPr>
            <a:xfrm>
              <a:off x="3200400" y="3301731"/>
              <a:ext cx="1809403" cy="369333"/>
              <a:chOff x="3624722" y="2851150"/>
              <a:chExt cx="1809403" cy="36933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AD0D3A-CDA8-4CBE-B24D-99702EDC982A}"/>
                  </a:ext>
                </a:extLst>
              </p:cNvPr>
              <p:cNvSpPr txBox="1"/>
              <p:nvPr/>
            </p:nvSpPr>
            <p:spPr>
              <a:xfrm>
                <a:off x="4470400" y="2851150"/>
                <a:ext cx="963725" cy="369332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|</a:t>
                </a:r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value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endParaRPr>
              </a:p>
            </p:txBody>
          </p:sp>
          <p:sp>
            <p:nvSpPr>
              <p:cNvPr id="45" name="TextBox 15">
                <a:extLst>
                  <a:ext uri="{FF2B5EF4-FFF2-40B4-BE49-F238E27FC236}">
                    <a16:creationId xmlns:a16="http://schemas.microsoft.com/office/drawing/2014/main" id="{4B19F0F9-74B9-4F64-B068-56DEE3635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722" y="2851151"/>
                <a:ext cx="94727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en-US"/>
                </a:defPPr>
                <a:lvl1pPr eaLnBrk="0" hangingPunct="0">
                  <a:defRPr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ＭＳ Ｐゴシック" charset="-128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1"/>
                    </a:solidFill>
                    <a:latin typeface="Crimson Text" pitchFamily="2" charset="0"/>
                  </a:rPr>
                  <a:t>D</a:t>
                </a:r>
                <a:endParaRPr lang="en-US" sz="2000" dirty="0">
                  <a:solidFill>
                    <a:schemeClr val="accent1"/>
                  </a:solidFill>
                  <a:latin typeface="Crimson Text" pitchFamily="2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86DE32-BA0A-465E-93AB-B54C3ED4941F}"/>
                </a:ext>
              </a:extLst>
            </p:cNvPr>
            <p:cNvGrpSpPr/>
            <p:nvPr/>
          </p:nvGrpSpPr>
          <p:grpSpPr>
            <a:xfrm>
              <a:off x="3213102" y="3776008"/>
              <a:ext cx="1796701" cy="369333"/>
              <a:chOff x="3637424" y="2851150"/>
              <a:chExt cx="1796701" cy="36933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96316F-DE6B-460C-86E1-2320DA3BEBCF}"/>
                  </a:ext>
                </a:extLst>
              </p:cNvPr>
              <p:cNvSpPr txBox="1"/>
              <p:nvPr/>
            </p:nvSpPr>
            <p:spPr>
              <a:xfrm>
                <a:off x="4470400" y="2851150"/>
                <a:ext cx="963725" cy="369332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|</a:t>
                </a:r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value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endParaRPr>
              </a:p>
            </p:txBody>
          </p:sp>
          <p:sp>
            <p:nvSpPr>
              <p:cNvPr id="63" name="TextBox 15">
                <a:extLst>
                  <a:ext uri="{FF2B5EF4-FFF2-40B4-BE49-F238E27FC236}">
                    <a16:creationId xmlns:a16="http://schemas.microsoft.com/office/drawing/2014/main" id="{79DA3CEC-46A4-4AAA-95F2-22D37D845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424" y="2851151"/>
                <a:ext cx="9345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en-US"/>
                </a:defPPr>
                <a:lvl1pPr eaLnBrk="0" hangingPunct="0">
                  <a:defRPr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ＭＳ Ｐゴシック" charset="-128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1"/>
                    </a:solidFill>
                    <a:latin typeface="Crimson Text" pitchFamily="2" charset="0"/>
                  </a:rPr>
                  <a:t>E</a:t>
                </a:r>
                <a:endParaRPr lang="en-US" sz="2000" dirty="0">
                  <a:solidFill>
                    <a:schemeClr val="accent1"/>
                  </a:solidFill>
                  <a:latin typeface="Crimson Text" pitchFamily="2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97A67E-7DCC-48FA-8433-184D965DECE0}"/>
                </a:ext>
              </a:extLst>
            </p:cNvPr>
            <p:cNvGrpSpPr/>
            <p:nvPr/>
          </p:nvGrpSpPr>
          <p:grpSpPr>
            <a:xfrm>
              <a:off x="3213102" y="4234602"/>
              <a:ext cx="1796701" cy="369333"/>
              <a:chOff x="3637424" y="2851150"/>
              <a:chExt cx="1796701" cy="36933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5F1D286-8A57-4239-9206-DC7A452DB881}"/>
                  </a:ext>
                </a:extLst>
              </p:cNvPr>
              <p:cNvSpPr txBox="1"/>
              <p:nvPr/>
            </p:nvSpPr>
            <p:spPr>
              <a:xfrm>
                <a:off x="4470400" y="2851150"/>
                <a:ext cx="963725" cy="369332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|</a:t>
                </a:r>
                <a:r>
                  <a:rPr lang="en-US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rimson Text" pitchFamily="2" charset="0"/>
                  </a:rPr>
                  <a:t> value</a:t>
                </a:r>
                <a:endPara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endParaRPr>
              </a:p>
            </p:txBody>
          </p:sp>
          <p:sp>
            <p:nvSpPr>
              <p:cNvPr id="79" name="TextBox 15">
                <a:extLst>
                  <a:ext uri="{FF2B5EF4-FFF2-40B4-BE49-F238E27FC236}">
                    <a16:creationId xmlns:a16="http://schemas.microsoft.com/office/drawing/2014/main" id="{4D8A7517-AC50-479C-9882-A290828F2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424" y="2851151"/>
                <a:ext cx="9345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en-US"/>
                </a:defPPr>
                <a:lvl1pPr eaLnBrk="0" hangingPunct="0">
                  <a:defRPr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ＭＳ Ｐゴシック" charset="-128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1"/>
                    </a:solidFill>
                    <a:latin typeface="Crimson Text" pitchFamily="2" charset="0"/>
                  </a:rPr>
                  <a:t>F</a:t>
                </a:r>
                <a:endParaRPr lang="en-US" sz="2000" dirty="0">
                  <a:solidFill>
                    <a:schemeClr val="accent1"/>
                  </a:solidFill>
                  <a:latin typeface="Crimson Text" pitchFamily="2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068B9-E391-498B-BC2C-A263DEA1485A}"/>
              </a:ext>
            </a:extLst>
          </p:cNvPr>
          <p:cNvGrpSpPr/>
          <p:nvPr/>
        </p:nvGrpSpPr>
        <p:grpSpPr>
          <a:xfrm>
            <a:off x="381000" y="2569513"/>
            <a:ext cx="1348851" cy="402205"/>
            <a:chOff x="288032" y="2569513"/>
            <a:chExt cx="1348851" cy="402205"/>
          </a:xfrm>
        </p:grpSpPr>
        <p:sp>
          <p:nvSpPr>
            <p:cNvPr id="95" name="Right Arrow 6">
              <a:extLst>
                <a:ext uri="{FF2B5EF4-FFF2-40B4-BE49-F238E27FC236}">
                  <a16:creationId xmlns:a16="http://schemas.microsoft.com/office/drawing/2014/main" id="{939A84DB-FD31-411C-A5EF-EB59ED8F1C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7318" y="2605958"/>
              <a:ext cx="329565" cy="36576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chemeClr val="accent1"/>
            </a:solidFill>
            <a:ln w="28575">
              <a:noFill/>
              <a:round/>
              <a:headEnd type="none" w="sm" len="sm"/>
              <a:tailEnd type="triangle" w="med" len="med"/>
            </a:ln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2F815C-D733-4F87-A224-267F43B393F8}"/>
                </a:ext>
              </a:extLst>
            </p:cNvPr>
            <p:cNvSpPr txBox="1"/>
            <p:nvPr/>
          </p:nvSpPr>
          <p:spPr>
            <a:xfrm>
              <a:off x="288032" y="2569513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Delete</a:t>
              </a:r>
            </a:p>
          </p:txBody>
        </p:sp>
      </p:grpSp>
      <p:sp>
        <p:nvSpPr>
          <p:cNvPr id="97" name="Highlight Box">
            <a:extLst>
              <a:ext uri="{FF2B5EF4-FFF2-40B4-BE49-F238E27FC236}">
                <a16:creationId xmlns:a16="http://schemas.microsoft.com/office/drawing/2014/main" id="{5B9814CF-F5A2-4A83-A8BC-33BF0DA526B2}"/>
              </a:ext>
            </a:extLst>
          </p:cNvPr>
          <p:cNvSpPr/>
          <p:nvPr/>
        </p:nvSpPr>
        <p:spPr>
          <a:xfrm>
            <a:off x="3242310" y="2831378"/>
            <a:ext cx="1883664" cy="41148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ombstone">
            <a:extLst>
              <a:ext uri="{FF2B5EF4-FFF2-40B4-BE49-F238E27FC236}">
                <a16:creationId xmlns:a16="http://schemas.microsoft.com/office/drawing/2014/main" id="{8132385E-56CE-437D-8836-46FBC5CE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5522" y="2887215"/>
            <a:ext cx="320040" cy="320040"/>
          </a:xfrm>
          <a:prstGeom prst="rect">
            <a:avLst/>
          </a:prstGeom>
        </p:spPr>
      </p:pic>
      <p:cxnSp>
        <p:nvCxnSpPr>
          <p:cNvPr id="99" name="Straight Connector 36">
            <a:extLst>
              <a:ext uri="{FF2B5EF4-FFF2-40B4-BE49-F238E27FC236}">
                <a16:creationId xmlns:a16="http://schemas.microsoft.com/office/drawing/2014/main" id="{3FED07B0-5FAD-46CE-B521-D013AF6B72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5576" y="3029619"/>
            <a:ext cx="12700" cy="457423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C95E41-EBC0-4B3E-B89F-AF033CDA0027}"/>
              </a:ext>
            </a:extLst>
          </p:cNvPr>
          <p:cNvGrpSpPr/>
          <p:nvPr/>
        </p:nvGrpSpPr>
        <p:grpSpPr>
          <a:xfrm>
            <a:off x="834739" y="2952062"/>
            <a:ext cx="887186" cy="402205"/>
            <a:chOff x="749697" y="3332509"/>
            <a:chExt cx="887186" cy="402205"/>
          </a:xfrm>
        </p:grpSpPr>
        <p:sp>
          <p:nvSpPr>
            <p:cNvPr id="101" name="Right Arrow 6">
              <a:extLst>
                <a:ext uri="{FF2B5EF4-FFF2-40B4-BE49-F238E27FC236}">
                  <a16:creationId xmlns:a16="http://schemas.microsoft.com/office/drawing/2014/main" id="{A12AB800-1A40-4989-826C-47CACAC46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7318" y="3368954"/>
              <a:ext cx="329565" cy="36576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chemeClr val="accent1"/>
            </a:solidFill>
            <a:ln w="28575">
              <a:noFill/>
              <a:round/>
              <a:headEnd type="none" w="sm" len="sm"/>
              <a:tailEnd type="triangle" w="med" len="med"/>
            </a:ln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1A37FC-84F8-48DD-8AA7-7C9DA5444CA1}"/>
                </a:ext>
              </a:extLst>
            </p:cNvPr>
            <p:cNvSpPr txBox="1"/>
            <p:nvPr/>
          </p:nvSpPr>
          <p:spPr>
            <a:xfrm>
              <a:off x="749697" y="3332509"/>
              <a:ext cx="4616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Get</a:t>
              </a:r>
            </a:p>
          </p:txBody>
        </p:sp>
      </p:grpSp>
      <p:sp>
        <p:nvSpPr>
          <p:cNvPr id="67" name="Highlight Box">
            <a:extLst>
              <a:ext uri="{FF2B5EF4-FFF2-40B4-BE49-F238E27FC236}">
                <a16:creationId xmlns:a16="http://schemas.microsoft.com/office/drawing/2014/main" id="{253DC30E-C846-4F5A-8936-DCFD0FD00F73}"/>
              </a:ext>
            </a:extLst>
          </p:cNvPr>
          <p:cNvSpPr/>
          <p:nvPr/>
        </p:nvSpPr>
        <p:spPr>
          <a:xfrm>
            <a:off x="3242310" y="3282787"/>
            <a:ext cx="1883664" cy="41148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D52E9-D955-874D-0409-61EE984846B6}"/>
              </a:ext>
            </a:extLst>
          </p:cNvPr>
          <p:cNvSpPr/>
          <p:nvPr/>
        </p:nvSpPr>
        <p:spPr>
          <a:xfrm>
            <a:off x="1681319" y="4047981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G</a:t>
            </a:r>
          </a:p>
        </p:txBody>
      </p:sp>
      <p:cxnSp>
        <p:nvCxnSpPr>
          <p:cNvPr id="6" name="Straight Connector 36">
            <a:extLst>
              <a:ext uri="{FF2B5EF4-FFF2-40B4-BE49-F238E27FC236}">
                <a16:creationId xmlns:a16="http://schemas.microsoft.com/office/drawing/2014/main" id="{DCE97276-DE48-DFD9-EB0A-0484FA5EFE6B}"/>
              </a:ext>
            </a:extLst>
          </p:cNvPr>
          <p:cNvCxnSpPr>
            <a:cxnSpLocks noChangeShapeType="1"/>
            <a:stCxn id="4" idx="3"/>
            <a:endCxn id="97" idx="1"/>
          </p:cNvCxnSpPr>
          <p:nvPr/>
        </p:nvCxnSpPr>
        <p:spPr bwMode="auto">
          <a:xfrm flipV="1">
            <a:off x="2138519" y="3037118"/>
            <a:ext cx="1103791" cy="1193743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F139BE-37D8-E0C8-A675-6D8FFAAF55BB}"/>
              </a:ext>
            </a:extLst>
          </p:cNvPr>
          <p:cNvGrpSpPr/>
          <p:nvPr/>
        </p:nvGrpSpPr>
        <p:grpSpPr>
          <a:xfrm>
            <a:off x="3002693" y="2844225"/>
            <a:ext cx="1806064" cy="369333"/>
            <a:chOff x="3832946" y="2851150"/>
            <a:chExt cx="1806064" cy="3693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CD6C2C-FA7F-8F3B-9940-82220805A979}"/>
                </a:ext>
              </a:extLst>
            </p:cNvPr>
            <p:cNvSpPr txBox="1"/>
            <p:nvPr/>
          </p:nvSpPr>
          <p:spPr>
            <a:xfrm>
              <a:off x="4470399" y="2851150"/>
              <a:ext cx="1168611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7EDB1-F5F9-0AC6-7042-C33335F5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946" y="2851151"/>
              <a:ext cx="739053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G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6CA10E-D4AA-BB04-BB45-346811C3FCF3}"/>
              </a:ext>
            </a:extLst>
          </p:cNvPr>
          <p:cNvGrpSpPr/>
          <p:nvPr/>
        </p:nvGrpSpPr>
        <p:grpSpPr>
          <a:xfrm>
            <a:off x="834738" y="4023745"/>
            <a:ext cx="887187" cy="402205"/>
            <a:chOff x="749696" y="3332509"/>
            <a:chExt cx="887187" cy="402205"/>
          </a:xfrm>
        </p:grpSpPr>
        <p:sp>
          <p:nvSpPr>
            <p:cNvPr id="19" name="Right Arrow 6">
              <a:extLst>
                <a:ext uri="{FF2B5EF4-FFF2-40B4-BE49-F238E27FC236}">
                  <a16:creationId xmlns:a16="http://schemas.microsoft.com/office/drawing/2014/main" id="{3E11E301-8DAD-C803-C0A8-E79ED97C69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7318" y="3368954"/>
              <a:ext cx="329565" cy="36576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chemeClr val="accent1"/>
            </a:solidFill>
            <a:ln w="28575">
              <a:noFill/>
              <a:round/>
              <a:headEnd type="none" w="sm" len="sm"/>
              <a:tailEnd type="triangle" w="med" len="med"/>
            </a:ln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B835C8-3427-5A2F-CD85-E04F333669D1}"/>
                </a:ext>
              </a:extLst>
            </p:cNvPr>
            <p:cNvSpPr txBox="1"/>
            <p:nvPr/>
          </p:nvSpPr>
          <p:spPr>
            <a:xfrm>
              <a:off x="749696" y="3332509"/>
              <a:ext cx="46166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</a:t>
              </a:r>
            </a:p>
          </p:txBody>
        </p:sp>
      </p:grp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1F2081EB-7B0E-3585-93E3-94D3B99DF1B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617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67" grpId="0" animBg="1"/>
      <p:bldP spid="67" grpId="1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C963D-CFB0-4C91-8595-7A03F85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– Non-unique Keys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7835-585A-48B1-8DA8-617F91C9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Choice #1: Separate Linked List</a:t>
            </a:r>
          </a:p>
          <a:p>
            <a:pPr lvl="1"/>
            <a:r>
              <a:rPr lang="en-US" dirty="0"/>
              <a:t>Store values in separate storage area for each key.</a:t>
            </a:r>
          </a:p>
          <a:p>
            <a:pPr lvl="1"/>
            <a:r>
              <a:rPr lang="en-US" dirty="0"/>
              <a:t>Value lists can overflow to multiple pages if the number of duplicates is large.</a:t>
            </a:r>
          </a:p>
          <a:p>
            <a:endParaRPr lang="en-US" dirty="0"/>
          </a:p>
          <a:p>
            <a:r>
              <a:rPr lang="en-US" b="1" dirty="0"/>
              <a:t>Choice #2: Redundant Keys</a:t>
            </a:r>
          </a:p>
          <a:p>
            <a:pPr lvl="1"/>
            <a:r>
              <a:rPr lang="en-US" dirty="0"/>
              <a:t>Store duplicate keys entries together in</a:t>
            </a:r>
            <a:br>
              <a:rPr lang="en-US" dirty="0"/>
            </a:br>
            <a:r>
              <a:rPr lang="en-US" dirty="0"/>
              <a:t>the hash table.</a:t>
            </a:r>
          </a:p>
          <a:p>
            <a:pPr lvl="1"/>
            <a:r>
              <a:rPr lang="en-US" dirty="0"/>
              <a:t>This is what most systems do.</a:t>
            </a:r>
          </a:p>
        </p:txBody>
      </p:sp>
      <p:grpSp>
        <p:nvGrpSpPr>
          <p:cNvPr id="11" name="before-Bucket">
            <a:extLst>
              <a:ext uri="{FF2B5EF4-FFF2-40B4-BE49-F238E27FC236}">
                <a16:creationId xmlns:a16="http://schemas.microsoft.com/office/drawing/2014/main" id="{478FDF18-CCB2-4E0C-AF63-E810D7B78844}"/>
              </a:ext>
            </a:extLst>
          </p:cNvPr>
          <p:cNvGrpSpPr/>
          <p:nvPr/>
        </p:nvGrpSpPr>
        <p:grpSpPr>
          <a:xfrm>
            <a:off x="5695219" y="1137702"/>
            <a:ext cx="1097280" cy="892175"/>
            <a:chOff x="3580274" y="927168"/>
            <a:chExt cx="1097280" cy="8921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5483CC-3554-4BEB-952F-00040A45F0E8}"/>
                </a:ext>
              </a:extLst>
            </p:cNvPr>
            <p:cNvSpPr/>
            <p:nvPr/>
          </p:nvSpPr>
          <p:spPr>
            <a:xfrm>
              <a:off x="3580274" y="927168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4A50BD-DD01-4061-9EFA-634E9B416E2F}"/>
                </a:ext>
              </a:extLst>
            </p:cNvPr>
            <p:cNvGrpSpPr/>
            <p:nvPr/>
          </p:nvGrpSpPr>
          <p:grpSpPr>
            <a:xfrm>
              <a:off x="3671714" y="993568"/>
              <a:ext cx="914400" cy="765330"/>
              <a:chOff x="3245557" y="931630"/>
              <a:chExt cx="914400" cy="76533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451D8D6-E18E-4ED0-87AB-F3560BE5911B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XYZ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E6A4DF-F686-4119-8D29-23D828F543B3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ABC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68515A-4019-449A-8386-F6883DF58713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8" name="before-Bucket">
            <a:extLst>
              <a:ext uri="{FF2B5EF4-FFF2-40B4-BE49-F238E27FC236}">
                <a16:creationId xmlns:a16="http://schemas.microsoft.com/office/drawing/2014/main" id="{4874716C-8D3C-47DD-8E2B-C77D2EA671DF}"/>
              </a:ext>
            </a:extLst>
          </p:cNvPr>
          <p:cNvGrpSpPr/>
          <p:nvPr/>
        </p:nvGrpSpPr>
        <p:grpSpPr>
          <a:xfrm>
            <a:off x="7749540" y="1136002"/>
            <a:ext cx="838200" cy="681523"/>
            <a:chOff x="3580274" y="927168"/>
            <a:chExt cx="1097280" cy="8921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077ED8-BC6B-4122-BE8D-43CC72A98C7A}"/>
                </a:ext>
              </a:extLst>
            </p:cNvPr>
            <p:cNvSpPr/>
            <p:nvPr/>
          </p:nvSpPr>
          <p:spPr>
            <a:xfrm>
              <a:off x="3580274" y="927168"/>
              <a:ext cx="1097280" cy="892175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0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898047C-4327-4B2E-B444-C1597F63FDFD}"/>
                </a:ext>
              </a:extLst>
            </p:cNvPr>
            <p:cNvGrpSpPr/>
            <p:nvPr/>
          </p:nvGrpSpPr>
          <p:grpSpPr>
            <a:xfrm>
              <a:off x="3671714" y="993568"/>
              <a:ext cx="914400" cy="765330"/>
              <a:chOff x="3245557" y="931630"/>
              <a:chExt cx="914400" cy="76533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D7878A-9FF8-4F5B-8E62-3F619726FAE5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894444-D623-47DE-92AF-6B29D7F53610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A05D938-037F-4BD1-B86E-C51A192FD4F6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value3</a:t>
                </a:r>
              </a:p>
            </p:txBody>
          </p:sp>
        </p:grpSp>
      </p:grpSp>
      <p:sp>
        <p:nvSpPr>
          <p:cNvPr id="24" name="TextBox 15">
            <a:extLst>
              <a:ext uri="{FF2B5EF4-FFF2-40B4-BE49-F238E27FC236}">
                <a16:creationId xmlns:a16="http://schemas.microsoft.com/office/drawing/2014/main" id="{DE7105F7-9988-48FA-AE21-829DF491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283" y="819150"/>
            <a:ext cx="1232710" cy="313932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>
                <a:solidFill>
                  <a:srgbClr val="F76D6D"/>
                </a:solidFill>
                <a:latin typeface="Proxima Nova Rg" panose="02000506030000020004" pitchFamily="50" charset="0"/>
              </a:defRPr>
            </a:lvl1pPr>
          </a:lstStyle>
          <a:p>
            <a:r>
              <a:rPr lang="en-US" b="1" i="1" dirty="0">
                <a:solidFill>
                  <a:srgbClr val="646464"/>
                </a:solidFill>
                <a:latin typeface="Crimson Text" panose="02000503000000000000" pitchFamily="2" charset="0"/>
              </a:rPr>
              <a:t>Value Lists</a:t>
            </a:r>
          </a:p>
        </p:txBody>
      </p: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FF71BDEF-6BC6-4FFF-9FA9-FCCBCB5FF48F}"/>
              </a:ext>
            </a:extLst>
          </p:cNvPr>
          <p:cNvCxnSpPr>
            <a:cxnSpLocks noChangeShapeType="1"/>
            <a:stCxn id="15" idx="3"/>
            <a:endCxn id="19" idx="1"/>
          </p:cNvCxnSpPr>
          <p:nvPr/>
        </p:nvCxnSpPr>
        <p:spPr bwMode="auto">
          <a:xfrm>
            <a:off x="6701059" y="1318402"/>
            <a:ext cx="1048481" cy="15836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before-Bucket">
            <a:extLst>
              <a:ext uri="{FF2B5EF4-FFF2-40B4-BE49-F238E27FC236}">
                <a16:creationId xmlns:a16="http://schemas.microsoft.com/office/drawing/2014/main" id="{01A98FE5-706F-4B03-A88C-FFF74B6A386C}"/>
              </a:ext>
            </a:extLst>
          </p:cNvPr>
          <p:cNvGrpSpPr/>
          <p:nvPr/>
        </p:nvGrpSpPr>
        <p:grpSpPr>
          <a:xfrm>
            <a:off x="7749540" y="1903250"/>
            <a:ext cx="838200" cy="681523"/>
            <a:chOff x="3580274" y="927168"/>
            <a:chExt cx="1097280" cy="8921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499808-7BB9-4592-89B2-1E324E710BE0}"/>
                </a:ext>
              </a:extLst>
            </p:cNvPr>
            <p:cNvSpPr/>
            <p:nvPr/>
          </p:nvSpPr>
          <p:spPr>
            <a:xfrm>
              <a:off x="3580274" y="927168"/>
              <a:ext cx="1097280" cy="892175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0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2181F0-C644-4F0C-AC7A-8E40F5C22BF1}"/>
                </a:ext>
              </a:extLst>
            </p:cNvPr>
            <p:cNvGrpSpPr/>
            <p:nvPr/>
          </p:nvGrpSpPr>
          <p:grpSpPr>
            <a:xfrm>
              <a:off x="3671714" y="993568"/>
              <a:ext cx="914400" cy="765330"/>
              <a:chOff x="3245557" y="931630"/>
              <a:chExt cx="914400" cy="76533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37AA17-1836-4E7B-BDFB-5EF890007A39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359C4A9-4B26-4B5F-A75A-82EB5F520EBB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A72D320-309C-464E-8965-AD75036F9965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endParaRPr lang="en-US" sz="14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4" name="Straight Connector 36">
            <a:extLst>
              <a:ext uri="{FF2B5EF4-FFF2-40B4-BE49-F238E27FC236}">
                <a16:creationId xmlns:a16="http://schemas.microsoft.com/office/drawing/2014/main" id="{7FF671BB-63FA-4E08-8B79-D5849121E6AD}"/>
              </a:ext>
            </a:extLst>
          </p:cNvPr>
          <p:cNvCxnSpPr>
            <a:cxnSpLocks noChangeShapeType="1"/>
            <a:stCxn id="16" idx="3"/>
            <a:endCxn id="29" idx="1"/>
          </p:cNvCxnSpPr>
          <p:nvPr/>
        </p:nvCxnSpPr>
        <p:spPr bwMode="auto">
          <a:xfrm>
            <a:off x="6701059" y="1586767"/>
            <a:ext cx="1048481" cy="657245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26CCFE-8789-4B3D-B44B-C65F4C1B2615}"/>
              </a:ext>
            </a:extLst>
          </p:cNvPr>
          <p:cNvCxnSpPr/>
          <p:nvPr/>
        </p:nvCxnSpPr>
        <p:spPr>
          <a:xfrm>
            <a:off x="5455920" y="2952750"/>
            <a:ext cx="3383280" cy="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E6C7E5A-D7C0-4BA5-829F-93ADEAEC25AA}"/>
              </a:ext>
            </a:extLst>
          </p:cNvPr>
          <p:cNvGrpSpPr/>
          <p:nvPr/>
        </p:nvGrpSpPr>
        <p:grpSpPr>
          <a:xfrm>
            <a:off x="6629400" y="3181350"/>
            <a:ext cx="1280160" cy="1554480"/>
            <a:chOff x="5695219" y="3333750"/>
            <a:chExt cx="1280160" cy="155448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13308E-1D3B-47BD-A168-7A9D8E38A8F4}"/>
                </a:ext>
              </a:extLst>
            </p:cNvPr>
            <p:cNvSpPr/>
            <p:nvPr/>
          </p:nvSpPr>
          <p:spPr>
            <a:xfrm>
              <a:off x="5695219" y="3333750"/>
              <a:ext cx="1280160" cy="1554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A2FA9F-AB1F-4B11-A7D0-4A98FB42CB4A}"/>
                </a:ext>
              </a:extLst>
            </p:cNvPr>
            <p:cNvGrpSpPr/>
            <p:nvPr/>
          </p:nvGrpSpPr>
          <p:grpSpPr>
            <a:xfrm>
              <a:off x="5786659" y="3448080"/>
              <a:ext cx="1097280" cy="1325821"/>
              <a:chOff x="5786659" y="3400151"/>
              <a:chExt cx="1097280" cy="132582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8992A80-6F39-4F4C-AAD1-52059E587D68}"/>
                  </a:ext>
                </a:extLst>
              </p:cNvPr>
              <p:cNvSpPr/>
              <p:nvPr/>
            </p:nvSpPr>
            <p:spPr>
              <a:xfrm>
                <a:off x="5786659" y="3400151"/>
                <a:ext cx="109728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XYZ</a:t>
                </a:r>
                <a:r>
                  <a:rPr lang="en-US" sz="1400" b="1" i="1" dirty="0">
                    <a:solidFill>
                      <a:srgbClr val="EF3E42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sz="1400" b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| </a:t>
                </a:r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2406509-8F68-4702-9898-007DABC200C8}"/>
                  </a:ext>
                </a:extLst>
              </p:cNvPr>
              <p:cNvSpPr/>
              <p:nvPr/>
            </p:nvSpPr>
            <p:spPr>
              <a:xfrm>
                <a:off x="5786659" y="3674456"/>
                <a:ext cx="109728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4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ABC</a:t>
                </a:r>
                <a:r>
                  <a:rPr lang="en-US" sz="1400" b="1" i="1" dirty="0">
                    <a:solidFill>
                      <a:srgbClr val="EF3E42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sz="1400" b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| </a:t>
                </a:r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2CCDEE7-57DA-40F7-AEC7-3D2401E863E4}"/>
                  </a:ext>
                </a:extLst>
              </p:cNvPr>
              <p:cNvSpPr/>
              <p:nvPr/>
            </p:nvSpPr>
            <p:spPr>
              <a:xfrm>
                <a:off x="5786659" y="3948761"/>
                <a:ext cx="109728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4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XYZ</a:t>
                </a:r>
                <a:r>
                  <a:rPr lang="en-US" sz="1400" b="1" i="1" dirty="0">
                    <a:solidFill>
                      <a:srgbClr val="EF3E42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sz="1400" b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| </a:t>
                </a:r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D5281B8-C3F8-438F-BC4E-DABDD6FE2471}"/>
                  </a:ext>
                </a:extLst>
              </p:cNvPr>
              <p:cNvSpPr/>
              <p:nvPr/>
            </p:nvSpPr>
            <p:spPr>
              <a:xfrm>
                <a:off x="5786659" y="4223066"/>
                <a:ext cx="109728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18288" rIns="9144" bIns="18288" rtlCol="0" anchor="ctr"/>
              <a:lstStyle/>
              <a:p>
                <a:pPr algn="ctr"/>
                <a:r>
                  <a:rPr lang="en-US" sz="14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XYZ</a:t>
                </a:r>
                <a:r>
                  <a:rPr lang="en-US" sz="1400" b="1" i="1" dirty="0">
                    <a:solidFill>
                      <a:srgbClr val="EF3E42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sz="1400" b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| </a:t>
                </a:r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B707B6-46DE-4B21-B1F7-450B0F281EAE}"/>
                  </a:ext>
                </a:extLst>
              </p:cNvPr>
              <p:cNvSpPr/>
              <p:nvPr/>
            </p:nvSpPr>
            <p:spPr>
              <a:xfrm>
                <a:off x="5786659" y="4497372"/>
                <a:ext cx="109728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400" b="1" i="1" dirty="0">
                    <a:solidFill>
                      <a:schemeClr val="accent1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ABC</a:t>
                </a:r>
                <a:r>
                  <a:rPr lang="en-US" sz="1400" b="1" i="1" dirty="0">
                    <a:solidFill>
                      <a:srgbClr val="EF3E42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 </a:t>
                </a:r>
                <a:r>
                  <a:rPr lang="en-US" sz="1400" b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| </a:t>
                </a:r>
                <a:r>
                  <a:rPr lang="en-US" sz="1400" b="1" i="1" dirty="0">
                    <a:solidFill>
                      <a:srgbClr val="646464"/>
                    </a:solidFill>
                    <a:latin typeface="Crimson Text" panose="02000503000000000000" pitchFamily="2" charset="0"/>
                    <a:ea typeface="DejaVu Sans Mono" pitchFamily="49" charset="0"/>
                    <a:cs typeface="Consolas" pitchFamily="49" charset="0"/>
                  </a:rPr>
                  <a:t>value2</a:t>
                </a:r>
              </a:p>
            </p:txBody>
          </p:sp>
        </p:grpSp>
      </p:grpSp>
      <p:sp>
        <p:nvSpPr>
          <p:cNvPr id="7" name="Slide Number Placeholder 3" descr=" 5">
            <a:extLst>
              <a:ext uri="{FF2B5EF4-FFF2-40B4-BE49-F238E27FC236}">
                <a16:creationId xmlns:a16="http://schemas.microsoft.com/office/drawing/2014/main" id="{1BC54568-175A-AD9A-0529-5E9B4152259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529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E046087-4A0B-44FD-A01E-D5D1AE3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Announcements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89DBE1E-E6AE-42EA-A60D-1CEC3BCD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42950"/>
            <a:ext cx="7162800" cy="3657600"/>
          </a:xfrm>
        </p:spPr>
        <p:txBody>
          <a:bodyPr/>
          <a:lstStyle/>
          <a:p>
            <a:r>
              <a:rPr lang="en-US" altLang="en-US" b="1" dirty="0">
                <a:solidFill>
                  <a:srgbClr val="C30037"/>
                </a:solidFill>
                <a:ea typeface="ＭＳ Ｐゴシック" panose="020B0600070205080204" pitchFamily="34" charset="-128"/>
              </a:rPr>
              <a:t>Project #1</a:t>
            </a:r>
            <a:r>
              <a:rPr lang="en-US" altLang="en-US" dirty="0">
                <a:solidFill>
                  <a:srgbClr val="EF3E4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due Sept 29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@ 11:59pm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C30037"/>
                </a:solidFill>
                <a:ea typeface="ＭＳ Ｐゴシック" panose="020B0600070205080204" pitchFamily="34" charset="-128"/>
              </a:rPr>
              <a:t>Project #2</a:t>
            </a:r>
            <a:r>
              <a:rPr lang="en-US" altLang="en-US" dirty="0">
                <a:solidFill>
                  <a:srgbClr val="EF3E4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released later today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Midterm Exam: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Because of the missed class, the midterm will be Monday, 10/20.  This should resolve a couple of exam conflicts for 1 or 2 students.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midterm will include material up to and including "joins (10/13)"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8D939524-0A91-9925-040F-D182CB5D870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70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518D-556E-7689-D5B5-9521BD6D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CA59-02F1-A944-EBA4-A2367BC8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hash table implementations based on key type(s) and sizes.</a:t>
            </a:r>
          </a:p>
          <a:p>
            <a:pPr lvl="1"/>
            <a:r>
              <a:rPr lang="en-US" dirty="0"/>
              <a:t>Example: Maintain multiple hash tables for different string sizes for a set of keys.</a:t>
            </a:r>
          </a:p>
          <a:p>
            <a:endParaRPr lang="en-US" sz="1200" dirty="0"/>
          </a:p>
          <a:p>
            <a:r>
              <a:rPr lang="en-US" dirty="0"/>
              <a:t>Store metadata separate in a separate array.</a:t>
            </a:r>
          </a:p>
          <a:p>
            <a:pPr lvl="1"/>
            <a:r>
              <a:rPr lang="en-US" dirty="0"/>
              <a:t>Packed bitmap tracks whether a slot is empty/tombstone.</a:t>
            </a:r>
          </a:p>
          <a:p>
            <a:endParaRPr lang="en-US" sz="1200" dirty="0"/>
          </a:p>
          <a:p>
            <a:r>
              <a:rPr lang="en-US" dirty="0"/>
              <a:t>Use table + slot versioning metadata to quickly invalidate all entries in the hash table.</a:t>
            </a:r>
          </a:p>
          <a:p>
            <a:pPr lvl="1"/>
            <a:r>
              <a:rPr lang="en-US" dirty="0"/>
              <a:t>Example: If table version does not match slot version, then treat the slot as empty.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838C-FB8E-9743-9B04-EC9151C41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19A76-05CD-2E61-B484-ECF5C0F64428}"/>
              </a:ext>
            </a:extLst>
          </p:cNvPr>
          <p:cNvSpPr txBox="1"/>
          <p:nvPr/>
        </p:nvSpPr>
        <p:spPr>
          <a:xfrm>
            <a:off x="0" y="4620280"/>
            <a:ext cx="1253677" cy="523220"/>
          </a:xfrm>
          <a:prstGeom prst="rect">
            <a:avLst/>
          </a:prstGeom>
          <a:noFill/>
        </p:spPr>
        <p:txBody>
          <a:bodyPr wrap="none" lIns="73152" rIns="0" bIns="320040" rtlCol="0">
            <a:spAutoFit/>
          </a:bodyPr>
          <a:lstStyle>
            <a:defPPr>
              <a:defRPr lang="en-US"/>
            </a:defPPr>
            <a:lvl1pPr lvl="0">
              <a:defRPr kumimoji="0" sz="1000" b="0" i="0" u="none" strike="noStrike" cap="none" spc="0" normalizeH="0" baseline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useo Sans 300" panose="02000000000000000000" pitchFamily="50" charset="0"/>
              </a:defRPr>
            </a:lvl1pPr>
          </a:lstStyle>
          <a:p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Maksim Kita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87E454-C8C6-FFCD-F57D-836881B4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161895">
            <a:off x="5007539" y="336657"/>
            <a:ext cx="3848099" cy="45720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11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hash functions to find multiple locations in the hash table to insert records.</a:t>
            </a:r>
          </a:p>
          <a:p>
            <a:pPr lvl="1"/>
            <a:r>
              <a:rPr lang="en-US" dirty="0"/>
              <a:t>On insert, check multiple locations and pick the one that is empty.</a:t>
            </a:r>
          </a:p>
          <a:p>
            <a:pPr lvl="1"/>
            <a:r>
              <a:rPr lang="en-US" dirty="0"/>
              <a:t>If no location is available, evict the element from one of them and then re-hash it find a new location.</a:t>
            </a:r>
          </a:p>
          <a:p>
            <a:endParaRPr lang="en-US" sz="200" dirty="0"/>
          </a:p>
          <a:p>
            <a:r>
              <a:rPr lang="en-US" dirty="0"/>
              <a:t>Look-ups and deletions are always </a:t>
            </a:r>
            <a:r>
              <a:rPr lang="en-US" b="1" dirty="0">
                <a:solidFill>
                  <a:schemeClr val="accent1"/>
                </a:solidFill>
              </a:rPr>
              <a:t>O(1)</a:t>
            </a:r>
            <a:r>
              <a:rPr lang="en-US" dirty="0"/>
              <a:t> because only one location per hash table is checked.</a:t>
            </a:r>
          </a:p>
          <a:p>
            <a:endParaRPr lang="en-US" sz="200" dirty="0"/>
          </a:p>
          <a:p>
            <a:r>
              <a:rPr lang="en-US" dirty="0"/>
              <a:t>Best </a:t>
            </a:r>
            <a:r>
              <a:rPr lang="en-US" dirty="0">
                <a:hlinkClick r:id="rId3"/>
              </a:rPr>
              <a:t>open-source implementation</a:t>
            </a:r>
            <a:r>
              <a:rPr lang="en-US" dirty="0"/>
              <a:t> is from CMU.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D86102D5-8B46-4FF7-84AE-A3C8646A368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89ED76-3C88-20ED-49A3-C906CD8BF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646" y="4497502"/>
            <a:ext cx="1463040" cy="4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32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5EB-80CB-BD6D-91B6-947752E6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F2E30-0674-98D6-6B1D-C821C6B3B0BF}"/>
              </a:ext>
            </a:extLst>
          </p:cNvPr>
          <p:cNvSpPr/>
          <p:nvPr/>
        </p:nvSpPr>
        <p:spPr>
          <a:xfrm>
            <a:off x="4932824" y="954640"/>
            <a:ext cx="2424286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  <a:latin typeface="DejaVu Sans Mono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D3D2-E1C7-DFB0-EC81-4115C3E373E1}"/>
              </a:ext>
            </a:extLst>
          </p:cNvPr>
          <p:cNvSpPr/>
          <p:nvPr/>
        </p:nvSpPr>
        <p:spPr>
          <a:xfrm flipV="1">
            <a:off x="5203334" y="1128415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0D335-5C42-337F-C57A-0062AA7D244B}"/>
              </a:ext>
            </a:extLst>
          </p:cNvPr>
          <p:cNvSpPr/>
          <p:nvPr/>
        </p:nvSpPr>
        <p:spPr>
          <a:xfrm flipV="1">
            <a:off x="5203334" y="158583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EDC2-62FA-9279-8115-C627EEC330AC}"/>
              </a:ext>
            </a:extLst>
          </p:cNvPr>
          <p:cNvSpPr/>
          <p:nvPr/>
        </p:nvSpPr>
        <p:spPr>
          <a:xfrm flipV="1">
            <a:off x="5203334" y="2043261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9D233-4B10-1C71-8CDF-41D9EA7408C0}"/>
              </a:ext>
            </a:extLst>
          </p:cNvPr>
          <p:cNvSpPr/>
          <p:nvPr/>
        </p:nvSpPr>
        <p:spPr>
          <a:xfrm flipV="1">
            <a:off x="5203334" y="250068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3DF38-48CC-2056-17F5-A42E19A4AE6A}"/>
              </a:ext>
            </a:extLst>
          </p:cNvPr>
          <p:cNvSpPr/>
          <p:nvPr/>
        </p:nvSpPr>
        <p:spPr>
          <a:xfrm flipV="1">
            <a:off x="5203334" y="2958107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CF9DE-2971-3D37-5C80-48A508697C3C}"/>
              </a:ext>
            </a:extLst>
          </p:cNvPr>
          <p:cNvSpPr/>
          <p:nvPr/>
        </p:nvSpPr>
        <p:spPr>
          <a:xfrm flipV="1">
            <a:off x="5196277" y="387295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12" name="A-VAL">
            <a:extLst>
              <a:ext uri="{FF2B5EF4-FFF2-40B4-BE49-F238E27FC236}">
                <a16:creationId xmlns:a16="http://schemas.microsoft.com/office/drawing/2014/main" id="{C22039A3-5F86-5884-AAD7-982A0315AD6C}"/>
              </a:ext>
            </a:extLst>
          </p:cNvPr>
          <p:cNvGrpSpPr/>
          <p:nvPr/>
        </p:nvGrpSpPr>
        <p:grpSpPr>
          <a:xfrm>
            <a:off x="5334368" y="2077942"/>
            <a:ext cx="1304843" cy="369333"/>
            <a:chOff x="4129282" y="2851150"/>
            <a:chExt cx="1304843" cy="3693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312E95-9570-2B84-527B-72C7E57751A5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D6C9146D-ABDD-5966-A5DE-9056DEF0C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282" y="2851151"/>
              <a:ext cx="44271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</a:p>
          </p:txBody>
        </p:sp>
      </p:grpSp>
      <p:grpSp>
        <p:nvGrpSpPr>
          <p:cNvPr id="3" name="B2-VAL">
            <a:extLst>
              <a:ext uri="{FF2B5EF4-FFF2-40B4-BE49-F238E27FC236}">
                <a16:creationId xmlns:a16="http://schemas.microsoft.com/office/drawing/2014/main" id="{213ED5E1-159F-8771-ED3F-C409D1BA33E2}"/>
              </a:ext>
            </a:extLst>
          </p:cNvPr>
          <p:cNvGrpSpPr/>
          <p:nvPr/>
        </p:nvGrpSpPr>
        <p:grpSpPr>
          <a:xfrm>
            <a:off x="5410200" y="1160185"/>
            <a:ext cx="1669342" cy="369333"/>
            <a:chOff x="5410200" y="1312585"/>
            <a:chExt cx="1669342" cy="3693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F7901-D169-12C1-C412-BBEEC9D8D687}"/>
                </a:ext>
              </a:extLst>
            </p:cNvPr>
            <p:cNvSpPr txBox="1"/>
            <p:nvPr/>
          </p:nvSpPr>
          <p:spPr>
            <a:xfrm>
              <a:off x="5701133" y="1312585"/>
              <a:ext cx="1378409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709FA67-97D3-4DD8-2E41-FE1A31F10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312586"/>
              <a:ext cx="39253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rgbClr val="2C6BD8"/>
                  </a:solidFill>
                  <a:latin typeface="Crimson Text" pitchFamily="2" charset="0"/>
                </a:rPr>
                <a:t>B</a:t>
              </a:r>
            </a:p>
          </p:txBody>
        </p:sp>
      </p:grpSp>
      <p:grpSp>
        <p:nvGrpSpPr>
          <p:cNvPr id="18" name="C2-VAL">
            <a:extLst>
              <a:ext uri="{FF2B5EF4-FFF2-40B4-BE49-F238E27FC236}">
                <a16:creationId xmlns:a16="http://schemas.microsoft.com/office/drawing/2014/main" id="{6185201A-3275-9691-868C-C45E856F6DCE}"/>
              </a:ext>
            </a:extLst>
          </p:cNvPr>
          <p:cNvGrpSpPr/>
          <p:nvPr/>
        </p:nvGrpSpPr>
        <p:grpSpPr>
          <a:xfrm>
            <a:off x="5334368" y="1158076"/>
            <a:ext cx="1323432" cy="369333"/>
            <a:chOff x="4136338" y="1474732"/>
            <a:chExt cx="1323432" cy="3693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ABE287-4229-8F90-75B8-3B38C1866218}"/>
                </a:ext>
              </a:extLst>
            </p:cNvPr>
            <p:cNvSpPr txBox="1"/>
            <p:nvPr/>
          </p:nvSpPr>
          <p:spPr>
            <a:xfrm>
              <a:off x="4496045" y="1474732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400" b="1" dirty="0">
                <a:solidFill>
                  <a:srgbClr val="EF3E42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87B50E99-363F-CAAE-06DA-E6A19566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338" y="1474733"/>
              <a:ext cx="46130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rgbClr val="2C6BD8"/>
                  </a:solidFill>
                  <a:latin typeface="Crimson Text" pitchFamily="2" charset="0"/>
                </a:rPr>
                <a:t>C</a:t>
              </a:r>
            </a:p>
          </p:txBody>
        </p:sp>
      </p:grpSp>
      <p:grpSp>
        <p:nvGrpSpPr>
          <p:cNvPr id="43" name="B1-VAL">
            <a:extLst>
              <a:ext uri="{FF2B5EF4-FFF2-40B4-BE49-F238E27FC236}">
                <a16:creationId xmlns:a16="http://schemas.microsoft.com/office/drawing/2014/main" id="{E6DFBF82-ECF8-177A-8A51-AD6025274B87}"/>
              </a:ext>
            </a:extLst>
          </p:cNvPr>
          <p:cNvGrpSpPr/>
          <p:nvPr/>
        </p:nvGrpSpPr>
        <p:grpSpPr>
          <a:xfrm>
            <a:off x="5334368" y="2077942"/>
            <a:ext cx="1304843" cy="369333"/>
            <a:chOff x="4129282" y="2851150"/>
            <a:chExt cx="1304843" cy="36933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B9AAFE-73AB-CDD1-1A75-65631F8F7318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EDD7869F-C0F7-D5C4-A89C-A43EB7A5C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282" y="2851151"/>
              <a:ext cx="44271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8A921FD-C1DE-A81D-BE17-F24D2EAF3C6F}"/>
              </a:ext>
            </a:extLst>
          </p:cNvPr>
          <p:cNvSpPr/>
          <p:nvPr/>
        </p:nvSpPr>
        <p:spPr>
          <a:xfrm flipV="1">
            <a:off x="5196277" y="3415530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35" name="A2-VAL">
            <a:extLst>
              <a:ext uri="{FF2B5EF4-FFF2-40B4-BE49-F238E27FC236}">
                <a16:creationId xmlns:a16="http://schemas.microsoft.com/office/drawing/2014/main" id="{0144E07E-A320-AC21-1926-5EC0D4D00A92}"/>
              </a:ext>
            </a:extLst>
          </p:cNvPr>
          <p:cNvGrpSpPr/>
          <p:nvPr/>
        </p:nvGrpSpPr>
        <p:grpSpPr>
          <a:xfrm>
            <a:off x="5410200" y="3438085"/>
            <a:ext cx="1254660" cy="369333"/>
            <a:chOff x="4216978" y="2393722"/>
            <a:chExt cx="1254660" cy="3693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552205-1B11-81E6-3815-5A79312D2DF2}"/>
                </a:ext>
              </a:extLst>
            </p:cNvPr>
            <p:cNvSpPr txBox="1"/>
            <p:nvPr/>
          </p:nvSpPr>
          <p:spPr>
            <a:xfrm>
              <a:off x="4507913" y="2393722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95A34285-BC9C-C102-7A7A-C99C5004E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978" y="2393723"/>
              <a:ext cx="39253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rgbClr val="2C6BD8"/>
                  </a:solidFill>
                  <a:latin typeface="Crimson Text" pitchFamily="2" charset="0"/>
                </a:rPr>
                <a:t>A</a:t>
              </a:r>
              <a:endParaRPr lang="en-US" sz="2000" dirty="0">
                <a:solidFill>
                  <a:srgbClr val="2C6BD8"/>
                </a:solidFill>
                <a:latin typeface="Crimson Text" pitchFamily="2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E89B94B-9447-3FAA-B41E-A60C430DD8D0}"/>
              </a:ext>
            </a:extLst>
          </p:cNvPr>
          <p:cNvSpPr txBox="1"/>
          <p:nvPr/>
        </p:nvSpPr>
        <p:spPr>
          <a:xfrm>
            <a:off x="1524000" y="895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A: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BC9572-B645-D473-2BC5-997C8DA727D1}"/>
              </a:ext>
            </a:extLst>
          </p:cNvPr>
          <p:cNvSpPr txBox="1"/>
          <p:nvPr/>
        </p:nvSpPr>
        <p:spPr>
          <a:xfrm>
            <a:off x="2565635" y="93779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1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5F238-C873-EE72-11F4-EE51CAFA5E94}"/>
              </a:ext>
            </a:extLst>
          </p:cNvPr>
          <p:cNvSpPr txBox="1"/>
          <p:nvPr/>
        </p:nvSpPr>
        <p:spPr>
          <a:xfrm>
            <a:off x="2565634" y="1276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rgbClr val="2C6BD8"/>
                </a:solidFill>
                <a:latin typeface="Crimson Text" pitchFamily="2" charset="0"/>
              </a:rPr>
              <a:t>2</a:t>
            </a:r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(A)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1769CE-7225-F29A-A680-1A6C4E81A803}"/>
              </a:ext>
            </a:extLst>
          </p:cNvPr>
          <p:cNvSpPr txBox="1"/>
          <p:nvPr/>
        </p:nvSpPr>
        <p:spPr>
          <a:xfrm>
            <a:off x="1524000" y="1738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B: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2C2701-8F79-43D5-DD5A-A21C66D32F1B}"/>
              </a:ext>
            </a:extLst>
          </p:cNvPr>
          <p:cNvSpPr txBox="1"/>
          <p:nvPr/>
        </p:nvSpPr>
        <p:spPr>
          <a:xfrm>
            <a:off x="2565635" y="178046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1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(B)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9502B6-4A5C-1752-7FBB-351B613D335F}"/>
              </a:ext>
            </a:extLst>
          </p:cNvPr>
          <p:cNvSpPr txBox="1"/>
          <p:nvPr/>
        </p:nvSpPr>
        <p:spPr>
          <a:xfrm>
            <a:off x="2565634" y="211901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rgbClr val="2C6BD8"/>
                </a:solidFill>
                <a:latin typeface="Crimson Text" pitchFamily="2" charset="0"/>
              </a:rPr>
              <a:t>2</a:t>
            </a:r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(B)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CFE2B4-FCE1-93DC-E90C-47499A35B470}"/>
              </a:ext>
            </a:extLst>
          </p:cNvPr>
          <p:cNvSpPr txBox="1"/>
          <p:nvPr/>
        </p:nvSpPr>
        <p:spPr>
          <a:xfrm>
            <a:off x="1524000" y="25717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C: 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1DA3DE-7A61-951D-CE43-2F6CB5DC2D7E}"/>
              </a:ext>
            </a:extLst>
          </p:cNvPr>
          <p:cNvSpPr txBox="1"/>
          <p:nvPr/>
        </p:nvSpPr>
        <p:spPr>
          <a:xfrm>
            <a:off x="2565635" y="2614195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1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(C)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969CB0-4CBF-951F-49CF-9EB383B1052A}"/>
              </a:ext>
            </a:extLst>
          </p:cNvPr>
          <p:cNvSpPr txBox="1"/>
          <p:nvPr/>
        </p:nvSpPr>
        <p:spPr>
          <a:xfrm>
            <a:off x="2565634" y="2981047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rgbClr val="2C6BD8"/>
                </a:solidFill>
                <a:latin typeface="Crimson Text" pitchFamily="2" charset="0"/>
              </a:rPr>
              <a:t>2</a:t>
            </a:r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(C)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67B6F-2A11-FAF7-BDE6-318A2D69B47F}"/>
              </a:ext>
            </a:extLst>
          </p:cNvPr>
          <p:cNvSpPr txBox="1"/>
          <p:nvPr/>
        </p:nvSpPr>
        <p:spPr>
          <a:xfrm>
            <a:off x="2576855" y="3347899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1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(B)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80A07B-6F27-3BED-0D63-015EBBDE13F9}"/>
              </a:ext>
            </a:extLst>
          </p:cNvPr>
          <p:cNvSpPr txBox="1"/>
          <p:nvPr/>
        </p:nvSpPr>
        <p:spPr>
          <a:xfrm>
            <a:off x="2565634" y="37147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rgbClr val="2C6BD8"/>
                </a:solidFill>
                <a:latin typeface="Crimson Text" pitchFamily="2" charset="0"/>
              </a:rPr>
              <a:t>2</a:t>
            </a:r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(A)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948838-BD5C-31A6-B934-8143122EBEB7}"/>
              </a:ext>
            </a:extLst>
          </p:cNvPr>
          <p:cNvSpPr txBox="1"/>
          <p:nvPr/>
        </p:nvSpPr>
        <p:spPr>
          <a:xfrm>
            <a:off x="1526214" y="41356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Get B: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3115C8-3170-3002-4A71-F24DB326BC2C}"/>
              </a:ext>
            </a:extLst>
          </p:cNvPr>
          <p:cNvSpPr txBox="1"/>
          <p:nvPr/>
        </p:nvSpPr>
        <p:spPr>
          <a:xfrm>
            <a:off x="2567849" y="417809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1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(B)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356419-4873-3BBC-644E-A381FFD23CCF}"/>
              </a:ext>
            </a:extLst>
          </p:cNvPr>
          <p:cNvSpPr txBox="1"/>
          <p:nvPr/>
        </p:nvSpPr>
        <p:spPr>
          <a:xfrm>
            <a:off x="2567848" y="4516647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rgbClr val="2C6BD8"/>
                </a:solidFill>
                <a:latin typeface="Crimson Text" pitchFamily="2" charset="0"/>
              </a:rPr>
              <a:t>2</a:t>
            </a:r>
            <a:r>
              <a:rPr lang="en-US" sz="2000" b="1" i="1" dirty="0">
                <a:solidFill>
                  <a:srgbClr val="2C6BD8"/>
                </a:solidFill>
                <a:latin typeface="Crimson Text" pitchFamily="2" charset="0"/>
              </a:rPr>
              <a:t>(B)</a:t>
            </a:r>
          </a:p>
        </p:txBody>
      </p:sp>
      <p:cxnSp>
        <p:nvCxnSpPr>
          <p:cNvPr id="15" name="hasharrow">
            <a:extLst>
              <a:ext uri="{FF2B5EF4-FFF2-40B4-BE49-F238E27FC236}">
                <a16:creationId xmlns:a16="http://schemas.microsoft.com/office/drawing/2014/main" id="{B41A2CE9-A6B5-57E6-BD89-4E2A9024C92C}"/>
              </a:ext>
            </a:extLst>
          </p:cNvPr>
          <p:cNvCxnSpPr>
            <a:cxnSpLocks noChangeShapeType="1"/>
            <a:stCxn id="40" idx="3"/>
            <a:endCxn id="26" idx="1"/>
          </p:cNvCxnSpPr>
          <p:nvPr/>
        </p:nvCxnSpPr>
        <p:spPr bwMode="auto">
          <a:xfrm>
            <a:off x="3590273" y="1476405"/>
            <a:ext cx="1606004" cy="214635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rgbClr val="2C6BD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hasharrow">
            <a:extLst>
              <a:ext uri="{FF2B5EF4-FFF2-40B4-BE49-F238E27FC236}">
                <a16:creationId xmlns:a16="http://schemas.microsoft.com/office/drawing/2014/main" id="{9963E76F-2C37-E7E7-6A15-AE50E5ED77CD}"/>
              </a:ext>
            </a:extLst>
          </p:cNvPr>
          <p:cNvCxnSpPr>
            <a:cxnSpLocks noChangeShapeType="1"/>
            <a:stCxn id="39" idx="3"/>
            <a:endCxn id="8" idx="1"/>
          </p:cNvCxnSpPr>
          <p:nvPr/>
        </p:nvCxnSpPr>
        <p:spPr bwMode="auto">
          <a:xfrm>
            <a:off x="3598290" y="1137850"/>
            <a:ext cx="1605044" cy="1112636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hasharrow">
            <a:extLst>
              <a:ext uri="{FF2B5EF4-FFF2-40B4-BE49-F238E27FC236}">
                <a16:creationId xmlns:a16="http://schemas.microsoft.com/office/drawing/2014/main" id="{56BC7A4F-99F4-5933-7F71-A3938CA1D30C}"/>
              </a:ext>
            </a:extLst>
          </p:cNvPr>
          <p:cNvCxnSpPr>
            <a:cxnSpLocks noChangeShapeType="1"/>
            <a:stCxn id="64" idx="3"/>
            <a:endCxn id="8" idx="1"/>
          </p:cNvCxnSpPr>
          <p:nvPr/>
        </p:nvCxnSpPr>
        <p:spPr bwMode="auto">
          <a:xfrm>
            <a:off x="3548596" y="1980515"/>
            <a:ext cx="1654738" cy="269971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hasharrow">
            <a:extLst>
              <a:ext uri="{FF2B5EF4-FFF2-40B4-BE49-F238E27FC236}">
                <a16:creationId xmlns:a16="http://schemas.microsoft.com/office/drawing/2014/main" id="{A59FE37E-CDA6-FB02-32AA-C82396976F4B}"/>
              </a:ext>
            </a:extLst>
          </p:cNvPr>
          <p:cNvCxnSpPr>
            <a:cxnSpLocks noChangeShapeType="1"/>
            <a:stCxn id="65" idx="3"/>
            <a:endCxn id="6" idx="1"/>
          </p:cNvCxnSpPr>
          <p:nvPr/>
        </p:nvCxnSpPr>
        <p:spPr bwMode="auto">
          <a:xfrm flipV="1">
            <a:off x="3572641" y="1335640"/>
            <a:ext cx="1630693" cy="98343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rgbClr val="2C6BD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hasharrow">
            <a:extLst>
              <a:ext uri="{FF2B5EF4-FFF2-40B4-BE49-F238E27FC236}">
                <a16:creationId xmlns:a16="http://schemas.microsoft.com/office/drawing/2014/main" id="{1D307079-B778-9A63-6F1C-4760C558CEC6}"/>
              </a:ext>
            </a:extLst>
          </p:cNvPr>
          <p:cNvCxnSpPr>
            <a:cxnSpLocks noChangeShapeType="1"/>
            <a:stCxn id="75" idx="3"/>
            <a:endCxn id="8" idx="1"/>
          </p:cNvCxnSpPr>
          <p:nvPr/>
        </p:nvCxnSpPr>
        <p:spPr bwMode="auto">
          <a:xfrm flipV="1">
            <a:off x="3555008" y="2250486"/>
            <a:ext cx="1648326" cy="563764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hasharrow">
            <a:extLst>
              <a:ext uri="{FF2B5EF4-FFF2-40B4-BE49-F238E27FC236}">
                <a16:creationId xmlns:a16="http://schemas.microsoft.com/office/drawing/2014/main" id="{F42052ED-9053-ACC5-A365-C76F14D0A230}"/>
              </a:ext>
            </a:extLst>
          </p:cNvPr>
          <p:cNvCxnSpPr>
            <a:cxnSpLocks noChangeShapeType="1"/>
            <a:stCxn id="76" idx="3"/>
            <a:endCxn id="6" idx="1"/>
          </p:cNvCxnSpPr>
          <p:nvPr/>
        </p:nvCxnSpPr>
        <p:spPr bwMode="auto">
          <a:xfrm flipV="1">
            <a:off x="3579053" y="1335640"/>
            <a:ext cx="1624281" cy="1845462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rgbClr val="2C6BD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Highlight Box">
            <a:extLst>
              <a:ext uri="{FF2B5EF4-FFF2-40B4-BE49-F238E27FC236}">
                <a16:creationId xmlns:a16="http://schemas.microsoft.com/office/drawing/2014/main" id="{E507BD2C-A998-9730-0B96-90136B1FF8BC}"/>
              </a:ext>
            </a:extLst>
          </p:cNvPr>
          <p:cNvSpPr/>
          <p:nvPr/>
        </p:nvSpPr>
        <p:spPr>
          <a:xfrm>
            <a:off x="5196276" y="1142620"/>
            <a:ext cx="1890323" cy="39534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hasharrow">
            <a:extLst>
              <a:ext uri="{FF2B5EF4-FFF2-40B4-BE49-F238E27FC236}">
                <a16:creationId xmlns:a16="http://schemas.microsoft.com/office/drawing/2014/main" id="{E8CD316F-5210-5D6B-9B18-83323BE99A3A}"/>
              </a:ext>
            </a:extLst>
          </p:cNvPr>
          <p:cNvCxnSpPr>
            <a:cxnSpLocks noChangeShapeType="1"/>
            <a:stCxn id="82" idx="3"/>
            <a:endCxn id="8" idx="1"/>
          </p:cNvCxnSpPr>
          <p:nvPr/>
        </p:nvCxnSpPr>
        <p:spPr bwMode="auto">
          <a:xfrm flipV="1">
            <a:off x="3559816" y="2250486"/>
            <a:ext cx="1643518" cy="1297468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Highlight Box">
            <a:extLst>
              <a:ext uri="{FF2B5EF4-FFF2-40B4-BE49-F238E27FC236}">
                <a16:creationId xmlns:a16="http://schemas.microsoft.com/office/drawing/2014/main" id="{13365005-51FF-672C-5A26-84F7C0319F91}"/>
              </a:ext>
            </a:extLst>
          </p:cNvPr>
          <p:cNvSpPr/>
          <p:nvPr/>
        </p:nvSpPr>
        <p:spPr>
          <a:xfrm>
            <a:off x="5196276" y="2057085"/>
            <a:ext cx="1890323" cy="39534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hasharrow">
            <a:extLst>
              <a:ext uri="{FF2B5EF4-FFF2-40B4-BE49-F238E27FC236}">
                <a16:creationId xmlns:a16="http://schemas.microsoft.com/office/drawing/2014/main" id="{6DD7E1AE-28D6-1571-A24C-D08463089EDF}"/>
              </a:ext>
            </a:extLst>
          </p:cNvPr>
          <p:cNvCxnSpPr>
            <a:cxnSpLocks noChangeShapeType="1"/>
            <a:stCxn id="83" idx="3"/>
            <a:endCxn id="26" idx="1"/>
          </p:cNvCxnSpPr>
          <p:nvPr/>
        </p:nvCxnSpPr>
        <p:spPr bwMode="auto">
          <a:xfrm flipV="1">
            <a:off x="3590273" y="3622755"/>
            <a:ext cx="1606004" cy="29205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rgbClr val="2C6BD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hasharrow">
            <a:extLst>
              <a:ext uri="{FF2B5EF4-FFF2-40B4-BE49-F238E27FC236}">
                <a16:creationId xmlns:a16="http://schemas.microsoft.com/office/drawing/2014/main" id="{05412463-7335-391C-EFF6-B590611F3DFE}"/>
              </a:ext>
            </a:extLst>
          </p:cNvPr>
          <p:cNvCxnSpPr>
            <a:cxnSpLocks noChangeShapeType="1"/>
            <a:stCxn id="89" idx="3"/>
            <a:endCxn id="42" idx="1"/>
          </p:cNvCxnSpPr>
          <p:nvPr/>
        </p:nvCxnSpPr>
        <p:spPr bwMode="auto">
          <a:xfrm flipV="1">
            <a:off x="3550810" y="2254755"/>
            <a:ext cx="1645466" cy="2123392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hasharrow">
            <a:extLst>
              <a:ext uri="{FF2B5EF4-FFF2-40B4-BE49-F238E27FC236}">
                <a16:creationId xmlns:a16="http://schemas.microsoft.com/office/drawing/2014/main" id="{45DC2335-F484-2CC9-4709-E846CD368706}"/>
              </a:ext>
            </a:extLst>
          </p:cNvPr>
          <p:cNvCxnSpPr>
            <a:cxnSpLocks noChangeShapeType="1"/>
            <a:stCxn id="90" idx="3"/>
            <a:endCxn id="31" idx="1"/>
          </p:cNvCxnSpPr>
          <p:nvPr/>
        </p:nvCxnSpPr>
        <p:spPr bwMode="auto">
          <a:xfrm flipV="1">
            <a:off x="3574855" y="1340290"/>
            <a:ext cx="1621421" cy="3376412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rgbClr val="2C6BD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Slide Number Placeholder 3" descr=" 5">
            <a:extLst>
              <a:ext uri="{FF2B5EF4-FFF2-40B4-BE49-F238E27FC236}">
                <a16:creationId xmlns:a16="http://schemas.microsoft.com/office/drawing/2014/main" id="{4594B37F-8BB7-95DA-385A-B9B05CEB1E0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604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63" grpId="0"/>
      <p:bldP spid="64" grpId="0"/>
      <p:bldP spid="65" grpId="0"/>
      <p:bldP spid="74" grpId="0"/>
      <p:bldP spid="75" grpId="0"/>
      <p:bldP spid="76" grpId="0"/>
      <p:bldP spid="82" grpId="0"/>
      <p:bldP spid="83" grpId="0"/>
      <p:bldP spid="88" grpId="0"/>
      <p:bldP spid="89" grpId="0"/>
      <p:bldP spid="90" grpId="0"/>
      <p:bldP spid="31" grpId="0" animBg="1"/>
      <p:bldP spid="31" grpId="1" animBg="1"/>
      <p:bldP spid="42" grpId="0" animBg="1"/>
      <p:bldP spid="4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6CD5F-70E3-48EE-9125-32C68A94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9A65D-DDED-4CC5-BE57-84AF93DD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hash tables require the DBMS to know the number of elements it wants to store.</a:t>
            </a:r>
          </a:p>
          <a:p>
            <a:pPr lvl="1"/>
            <a:r>
              <a:rPr lang="en-US" dirty="0"/>
              <a:t>Otherwise, it must rebuild the table if it needs to grow/shrink in size.</a:t>
            </a:r>
          </a:p>
          <a:p>
            <a:endParaRPr lang="en-US" sz="1200" dirty="0"/>
          </a:p>
          <a:p>
            <a:r>
              <a:rPr lang="en-US" dirty="0"/>
              <a:t>Dynamic hash tables incrementally resize themselves as needed.</a:t>
            </a:r>
          </a:p>
          <a:p>
            <a:pPr lvl="1"/>
            <a:r>
              <a:rPr lang="en-US" dirty="0"/>
              <a:t>Chained Hashing</a:t>
            </a:r>
          </a:p>
          <a:p>
            <a:pPr lvl="1"/>
            <a:r>
              <a:rPr lang="en-US" dirty="0"/>
              <a:t>Extendible Hashing</a:t>
            </a:r>
          </a:p>
          <a:p>
            <a:pPr lvl="1"/>
            <a:r>
              <a:rPr lang="en-US" dirty="0"/>
              <a:t>Linear Hashing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2C83B922-F9C6-6C31-E95F-0DD9D7F57D4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6839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Hashing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linked list of buckets for each slot in the hash table.</a:t>
            </a:r>
          </a:p>
          <a:p>
            <a:endParaRPr lang="en-US" dirty="0"/>
          </a:p>
          <a:p>
            <a:r>
              <a:rPr lang="en-US" dirty="0"/>
              <a:t>Resolve collisions by placing all elements with the same hash key into the same bucket.</a:t>
            </a:r>
          </a:p>
          <a:p>
            <a:pPr lvl="1"/>
            <a:r>
              <a:rPr lang="en-US" dirty="0"/>
              <a:t>To determine whether an element is present, hash to its bucket and scan for it.</a:t>
            </a:r>
          </a:p>
          <a:p>
            <a:pPr lvl="1"/>
            <a:r>
              <a:rPr lang="en-US" dirty="0"/>
              <a:t>Insertions and deletions are generalizations of lookups.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98FC8040-1C2F-6B73-E8A9-D1CDC8FF085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64845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95862" y="971550"/>
            <a:ext cx="2103120" cy="118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2400" b="1">
              <a:solidFill>
                <a:srgbClr val="4B4B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3833022" y="1094858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C8FA80-530C-4540-ACE7-3385F4360625}"/>
              </a:ext>
            </a:extLst>
          </p:cNvPr>
          <p:cNvSpPr/>
          <p:nvPr/>
        </p:nvSpPr>
        <p:spPr>
          <a:xfrm flipV="1">
            <a:off x="3833022" y="1622513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407C6D-D50C-434F-82BD-85507EB46928}"/>
              </a:ext>
            </a:extLst>
          </p:cNvPr>
          <p:cNvSpPr/>
          <p:nvPr/>
        </p:nvSpPr>
        <p:spPr>
          <a:xfrm>
            <a:off x="3695862" y="2266950"/>
            <a:ext cx="2103120" cy="118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2400" b="1">
              <a:solidFill>
                <a:srgbClr val="4B4B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DD45D1-51FD-4C6A-9A36-514FD545A362}"/>
              </a:ext>
            </a:extLst>
          </p:cNvPr>
          <p:cNvSpPr/>
          <p:nvPr/>
        </p:nvSpPr>
        <p:spPr>
          <a:xfrm flipV="1">
            <a:off x="3833022" y="2390258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8C3E19B-C5EA-4B51-9B50-9E29E049A06E}"/>
              </a:ext>
            </a:extLst>
          </p:cNvPr>
          <p:cNvSpPr/>
          <p:nvPr/>
        </p:nvSpPr>
        <p:spPr>
          <a:xfrm flipV="1">
            <a:off x="3833022" y="2917913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EF9B40-B028-404A-B392-323EC75EECFD}"/>
              </a:ext>
            </a:extLst>
          </p:cNvPr>
          <p:cNvSpPr/>
          <p:nvPr/>
        </p:nvSpPr>
        <p:spPr>
          <a:xfrm>
            <a:off x="3695862" y="3562350"/>
            <a:ext cx="2103120" cy="118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2400" b="1">
              <a:solidFill>
                <a:srgbClr val="4B4B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3335BB-E0BE-4938-8BE8-948E87C439E0}"/>
              </a:ext>
            </a:extLst>
          </p:cNvPr>
          <p:cNvSpPr/>
          <p:nvPr/>
        </p:nvSpPr>
        <p:spPr>
          <a:xfrm flipV="1">
            <a:off x="3833022" y="3685658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B70C398-59AF-470A-B3BC-D7AE43BF3696}"/>
              </a:ext>
            </a:extLst>
          </p:cNvPr>
          <p:cNvSpPr/>
          <p:nvPr/>
        </p:nvSpPr>
        <p:spPr>
          <a:xfrm flipV="1">
            <a:off x="3833022" y="4213313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Hashing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5201" y="1723781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35201" y="2089541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35201" y="2455301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35201" y="2826170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D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6200" y="1250226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hash(key) % 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A25A87-9DB2-4F77-A415-EDA4F7910D8E}"/>
              </a:ext>
            </a:extLst>
          </p:cNvPr>
          <p:cNvSpPr/>
          <p:nvPr/>
        </p:nvSpPr>
        <p:spPr>
          <a:xfrm>
            <a:off x="335201" y="3187000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E8EDA9-2890-45C0-97AA-F46DD656AB7E}"/>
              </a:ext>
            </a:extLst>
          </p:cNvPr>
          <p:cNvSpPr/>
          <p:nvPr/>
        </p:nvSpPr>
        <p:spPr>
          <a:xfrm>
            <a:off x="335201" y="3544883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F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C9ABE78-AF26-421B-BCFC-BDBE4B67F2E3}"/>
              </a:ext>
            </a:extLst>
          </p:cNvPr>
          <p:cNvGrpSpPr/>
          <p:nvPr/>
        </p:nvGrpSpPr>
        <p:grpSpPr>
          <a:xfrm>
            <a:off x="4112385" y="2412816"/>
            <a:ext cx="1136111" cy="369333"/>
            <a:chOff x="4298014" y="2851150"/>
            <a:chExt cx="1136111" cy="36933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F8E9BB-3350-4069-8007-B0AEB11992C0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02" name="TextBox 15">
              <a:extLst>
                <a:ext uri="{FF2B5EF4-FFF2-40B4-BE49-F238E27FC236}">
                  <a16:creationId xmlns:a16="http://schemas.microsoft.com/office/drawing/2014/main" id="{21549E32-7DB2-4114-A579-9B6875160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014" y="2851151"/>
              <a:ext cx="273985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5F8760-6F33-4196-8FCF-FB934ED03942}"/>
              </a:ext>
            </a:extLst>
          </p:cNvPr>
          <p:cNvGrpSpPr/>
          <p:nvPr/>
        </p:nvGrpSpPr>
        <p:grpSpPr>
          <a:xfrm>
            <a:off x="4112385" y="1117416"/>
            <a:ext cx="1136111" cy="369333"/>
            <a:chOff x="4298014" y="2851150"/>
            <a:chExt cx="1136111" cy="36933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57E589-4D72-4941-9E4C-CC83EC8736A7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05" name="TextBox 15">
              <a:extLst>
                <a:ext uri="{FF2B5EF4-FFF2-40B4-BE49-F238E27FC236}">
                  <a16:creationId xmlns:a16="http://schemas.microsoft.com/office/drawing/2014/main" id="{DBD50F9D-381F-4680-9252-4E7E4DE9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014" y="2851151"/>
              <a:ext cx="27398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78D8E4-18E6-407A-B609-B4EB93FCC4DE}"/>
              </a:ext>
            </a:extLst>
          </p:cNvPr>
          <p:cNvGrpSpPr/>
          <p:nvPr/>
        </p:nvGrpSpPr>
        <p:grpSpPr>
          <a:xfrm>
            <a:off x="5891548" y="971550"/>
            <a:ext cx="1186833" cy="3779520"/>
            <a:chOff x="5487542" y="1123950"/>
            <a:chExt cx="1186833" cy="3779520"/>
          </a:xfrm>
        </p:grpSpPr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B4461F8E-C20A-4536-B570-9BA7E78E517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87542" y="1123950"/>
              <a:ext cx="211931" cy="3779520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solidFill>
                  <a:srgbClr val="F76D6D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6246B09-E4C1-43EE-8A77-AAC203EEA4FF}"/>
                </a:ext>
              </a:extLst>
            </p:cNvPr>
            <p:cNvSpPr txBox="1"/>
            <p:nvPr/>
          </p:nvSpPr>
          <p:spPr>
            <a:xfrm>
              <a:off x="5797532" y="2904091"/>
              <a:ext cx="876843" cy="3139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i="1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Buckets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9B5ABC-C9BA-4024-A350-00CB605924F1}"/>
              </a:ext>
            </a:extLst>
          </p:cNvPr>
          <p:cNvGrpSpPr/>
          <p:nvPr/>
        </p:nvGrpSpPr>
        <p:grpSpPr>
          <a:xfrm>
            <a:off x="4112385" y="2940471"/>
            <a:ext cx="1136111" cy="369333"/>
            <a:chOff x="4298014" y="2851150"/>
            <a:chExt cx="1136111" cy="36933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F6D155E-DEA1-41B8-B1E9-001E1AF682F2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18" name="TextBox 15">
              <a:extLst>
                <a:ext uri="{FF2B5EF4-FFF2-40B4-BE49-F238E27FC236}">
                  <a16:creationId xmlns:a16="http://schemas.microsoft.com/office/drawing/2014/main" id="{2FB0F786-4911-4C05-8913-831D79092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014" y="2851151"/>
              <a:ext cx="27398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C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C505F9-7237-4917-B020-89D908C76D96}"/>
              </a:ext>
            </a:extLst>
          </p:cNvPr>
          <p:cNvGrpSpPr/>
          <p:nvPr/>
        </p:nvGrpSpPr>
        <p:grpSpPr>
          <a:xfrm>
            <a:off x="6355080" y="2266950"/>
            <a:ext cx="2103120" cy="1188720"/>
            <a:chOff x="5797532" y="2419350"/>
            <a:chExt cx="2103120" cy="118872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82E2859-0EE2-4C68-BB02-961A5E106C03}"/>
                </a:ext>
              </a:extLst>
            </p:cNvPr>
            <p:cNvSpPr/>
            <p:nvPr/>
          </p:nvSpPr>
          <p:spPr>
            <a:xfrm>
              <a:off x="5797532" y="2419350"/>
              <a:ext cx="2103120" cy="1188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1B8BAB1-F7CE-4CF9-BB1B-E5AFAFF15F52}"/>
                </a:ext>
              </a:extLst>
            </p:cNvPr>
            <p:cNvGrpSpPr/>
            <p:nvPr/>
          </p:nvGrpSpPr>
          <p:grpSpPr>
            <a:xfrm>
              <a:off x="5934692" y="2542658"/>
              <a:ext cx="1828800" cy="942105"/>
              <a:chOff x="3321194" y="1450125"/>
              <a:chExt cx="1828800" cy="942105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177D639-AB78-4D77-8FAD-93DB83F0E9A1}"/>
                  </a:ext>
                </a:extLst>
              </p:cNvPr>
              <p:cNvSpPr/>
              <p:nvPr/>
            </p:nvSpPr>
            <p:spPr>
              <a:xfrm flipV="1">
                <a:off x="3321194" y="1450125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7E9767B-8317-405E-B534-936BBD0F4604}"/>
                  </a:ext>
                </a:extLst>
              </p:cNvPr>
              <p:cNvSpPr/>
              <p:nvPr/>
            </p:nvSpPr>
            <p:spPr>
              <a:xfrm flipV="1">
                <a:off x="3321194" y="1977780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128" name="Straight Connector 36">
            <a:extLst>
              <a:ext uri="{FF2B5EF4-FFF2-40B4-BE49-F238E27FC236}">
                <a16:creationId xmlns:a16="http://schemas.microsoft.com/office/drawing/2014/main" id="{F4C84BA1-18DA-4A03-832A-23E27A47ECB1}"/>
              </a:ext>
            </a:extLst>
          </p:cNvPr>
          <p:cNvCxnSpPr>
            <a:cxnSpLocks noChangeShapeType="1"/>
            <a:stCxn id="68" idx="3"/>
            <a:endCxn id="124" idx="1"/>
          </p:cNvCxnSpPr>
          <p:nvPr/>
        </p:nvCxnSpPr>
        <p:spPr bwMode="auto">
          <a:xfrm>
            <a:off x="5798982" y="2861310"/>
            <a:ext cx="556098" cy="0"/>
          </a:xfrm>
          <a:prstGeom prst="straightConnector1">
            <a:avLst/>
          </a:prstGeom>
          <a:noFill/>
          <a:ln w="38100" algn="ctr">
            <a:solidFill>
              <a:srgbClr val="595959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09F106-2DE0-425E-A6DD-676A24F0FF1B}"/>
              </a:ext>
            </a:extLst>
          </p:cNvPr>
          <p:cNvGrpSpPr/>
          <p:nvPr/>
        </p:nvGrpSpPr>
        <p:grpSpPr>
          <a:xfrm>
            <a:off x="6761926" y="2404896"/>
            <a:ext cx="1136111" cy="369333"/>
            <a:chOff x="4298014" y="2851150"/>
            <a:chExt cx="1136111" cy="36933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3D89C2-3F82-49FF-A125-F5626158E70C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21" name="TextBox 15">
              <a:extLst>
                <a:ext uri="{FF2B5EF4-FFF2-40B4-BE49-F238E27FC236}">
                  <a16:creationId xmlns:a16="http://schemas.microsoft.com/office/drawing/2014/main" id="{DD74FA32-70D6-48AD-9F2D-8C7F11CFF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014" y="2851151"/>
              <a:ext cx="27398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D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5306DA-586D-4254-AEEC-62BCA87D51F6}"/>
              </a:ext>
            </a:extLst>
          </p:cNvPr>
          <p:cNvGrpSpPr/>
          <p:nvPr/>
        </p:nvGrpSpPr>
        <p:grpSpPr>
          <a:xfrm>
            <a:off x="6761926" y="2932551"/>
            <a:ext cx="1136111" cy="369333"/>
            <a:chOff x="4298014" y="2851150"/>
            <a:chExt cx="1136111" cy="36933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968AE6E-4AA2-42D3-8F0A-9E40A53B3F0C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31" name="TextBox 15">
              <a:extLst>
                <a:ext uri="{FF2B5EF4-FFF2-40B4-BE49-F238E27FC236}">
                  <a16:creationId xmlns:a16="http://schemas.microsoft.com/office/drawing/2014/main" id="{174D710C-DDD2-457D-8E09-A6F1E0B16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014" y="2851151"/>
              <a:ext cx="273985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E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392AE90-1AA9-4512-A609-B12DB589BBDF}"/>
              </a:ext>
            </a:extLst>
          </p:cNvPr>
          <p:cNvGrpSpPr/>
          <p:nvPr/>
        </p:nvGrpSpPr>
        <p:grpSpPr>
          <a:xfrm>
            <a:off x="4112385" y="3708216"/>
            <a:ext cx="1136111" cy="369333"/>
            <a:chOff x="4298014" y="2851150"/>
            <a:chExt cx="1136111" cy="369333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CBD3D2-2B05-4413-9557-237B0B5DB8A3}"/>
                </a:ext>
              </a:extLst>
            </p:cNvPr>
            <p:cNvSpPr txBox="1"/>
            <p:nvPr/>
          </p:nvSpPr>
          <p:spPr>
            <a:xfrm>
              <a:off x="4470400" y="2851150"/>
              <a:ext cx="963725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34" name="TextBox 15">
              <a:extLst>
                <a:ext uri="{FF2B5EF4-FFF2-40B4-BE49-F238E27FC236}">
                  <a16:creationId xmlns:a16="http://schemas.microsoft.com/office/drawing/2014/main" id="{07AB686D-276E-4C5B-A872-2937DDAF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014" y="2851151"/>
              <a:ext cx="27398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F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grpSp>
        <p:nvGrpSpPr>
          <p:cNvPr id="122" name="before-slots">
            <a:extLst>
              <a:ext uri="{FF2B5EF4-FFF2-40B4-BE49-F238E27FC236}">
                <a16:creationId xmlns:a16="http://schemas.microsoft.com/office/drawing/2014/main" id="{EEA53ECB-C3B4-4C6E-B16C-C3BD8653A091}"/>
              </a:ext>
            </a:extLst>
          </p:cNvPr>
          <p:cNvGrpSpPr/>
          <p:nvPr/>
        </p:nvGrpSpPr>
        <p:grpSpPr>
          <a:xfrm>
            <a:off x="2267031" y="2175510"/>
            <a:ext cx="457200" cy="1097280"/>
            <a:chOff x="1687864" y="1495471"/>
            <a:chExt cx="457200" cy="109728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EB3A94C-3BB4-49DD-A6B4-11C5331B7449}"/>
                </a:ext>
              </a:extLst>
            </p:cNvPr>
            <p:cNvGrpSpPr/>
            <p:nvPr/>
          </p:nvGrpSpPr>
          <p:grpSpPr>
            <a:xfrm>
              <a:off x="1687864" y="1495471"/>
              <a:ext cx="457200" cy="365760"/>
              <a:chOff x="1698611" y="3461328"/>
              <a:chExt cx="457200" cy="313459"/>
            </a:xfrm>
          </p:grpSpPr>
          <p:sp>
            <p:nvSpPr>
              <p:cNvPr id="151" name="magnet" hidden="1">
                <a:extLst>
                  <a:ext uri="{FF2B5EF4-FFF2-40B4-BE49-F238E27FC236}">
                    <a16:creationId xmlns:a16="http://schemas.microsoft.com/office/drawing/2014/main" id="{32684809-4086-4EE7-A43C-9B72E1DCF147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3A9AD8F-9F98-447C-AC9B-4A060E343539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AC9B456-DEC9-4E56-A990-7C973F5B05F1}"/>
                </a:ext>
              </a:extLst>
            </p:cNvPr>
            <p:cNvGrpSpPr/>
            <p:nvPr/>
          </p:nvGrpSpPr>
          <p:grpSpPr>
            <a:xfrm>
              <a:off x="1687864" y="1861231"/>
              <a:ext cx="457200" cy="365760"/>
              <a:chOff x="1698611" y="3461328"/>
              <a:chExt cx="457200" cy="313459"/>
            </a:xfrm>
          </p:grpSpPr>
          <p:sp>
            <p:nvSpPr>
              <p:cNvPr id="149" name="magnet" hidden="1">
                <a:extLst>
                  <a:ext uri="{FF2B5EF4-FFF2-40B4-BE49-F238E27FC236}">
                    <a16:creationId xmlns:a16="http://schemas.microsoft.com/office/drawing/2014/main" id="{23AF5FA7-5130-417B-BA51-CE8090254143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9C6733-11AD-46DD-A2A2-B9191C428BE6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b="1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98E4DF0-FDF9-46F3-B40E-9F10DC82EA5B}"/>
                </a:ext>
              </a:extLst>
            </p:cNvPr>
            <p:cNvGrpSpPr/>
            <p:nvPr/>
          </p:nvGrpSpPr>
          <p:grpSpPr>
            <a:xfrm>
              <a:off x="1687864" y="2226991"/>
              <a:ext cx="457200" cy="365760"/>
              <a:chOff x="1698611" y="3461328"/>
              <a:chExt cx="457200" cy="313459"/>
            </a:xfrm>
          </p:grpSpPr>
          <p:sp>
            <p:nvSpPr>
              <p:cNvPr id="147" name="magnet" hidden="1">
                <a:extLst>
                  <a:ext uri="{FF2B5EF4-FFF2-40B4-BE49-F238E27FC236}">
                    <a16:creationId xmlns:a16="http://schemas.microsoft.com/office/drawing/2014/main" id="{77915EF6-C8B1-4819-AF9D-F2A2FA6EAF7A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6531027-C292-4ACF-B5DF-F0F8A355F631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57" name="Straight Connector 36"/>
          <p:cNvCxnSpPr>
            <a:cxnSpLocks noChangeShapeType="1"/>
            <a:stCxn id="85" idx="3"/>
            <a:endCxn id="152" idx="1"/>
          </p:cNvCxnSpPr>
          <p:nvPr/>
        </p:nvCxnSpPr>
        <p:spPr bwMode="auto">
          <a:xfrm>
            <a:off x="1295400" y="2272421"/>
            <a:ext cx="971631" cy="85969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36"/>
          <p:cNvCxnSpPr>
            <a:cxnSpLocks noChangeShapeType="1"/>
            <a:stCxn id="88" idx="3"/>
            <a:endCxn id="150" idx="1"/>
          </p:cNvCxnSpPr>
          <p:nvPr/>
        </p:nvCxnSpPr>
        <p:spPr bwMode="auto">
          <a:xfrm>
            <a:off x="1295400" y="2638181"/>
            <a:ext cx="971631" cy="85969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36"/>
          <p:cNvCxnSpPr>
            <a:cxnSpLocks noChangeShapeType="1"/>
            <a:stCxn id="82" idx="3"/>
            <a:endCxn id="150" idx="1"/>
          </p:cNvCxnSpPr>
          <p:nvPr/>
        </p:nvCxnSpPr>
        <p:spPr bwMode="auto">
          <a:xfrm>
            <a:off x="1295400" y="1906661"/>
            <a:ext cx="971631" cy="817489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6D2F624-C660-40CC-87F5-5A231CA1724C}"/>
              </a:ext>
            </a:extLst>
          </p:cNvPr>
          <p:cNvCxnSpPr>
            <a:cxnSpLocks noChangeShapeType="1"/>
            <a:stCxn id="94" idx="3"/>
            <a:endCxn id="150" idx="1"/>
          </p:cNvCxnSpPr>
          <p:nvPr/>
        </p:nvCxnSpPr>
        <p:spPr bwMode="auto">
          <a:xfrm flipV="1">
            <a:off x="1295400" y="2724150"/>
            <a:ext cx="971631" cy="28490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36">
            <a:extLst>
              <a:ext uri="{FF2B5EF4-FFF2-40B4-BE49-F238E27FC236}">
                <a16:creationId xmlns:a16="http://schemas.microsoft.com/office/drawing/2014/main" id="{CDE55826-9A46-4AE6-9D7E-EB7E629B1CEE}"/>
              </a:ext>
            </a:extLst>
          </p:cNvPr>
          <p:cNvCxnSpPr>
            <a:cxnSpLocks noChangeShapeType="1"/>
            <a:stCxn id="59" idx="3"/>
            <a:endCxn id="150" idx="1"/>
          </p:cNvCxnSpPr>
          <p:nvPr/>
        </p:nvCxnSpPr>
        <p:spPr bwMode="auto">
          <a:xfrm flipV="1">
            <a:off x="1295400" y="2724150"/>
            <a:ext cx="971631" cy="64573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36">
            <a:extLst>
              <a:ext uri="{FF2B5EF4-FFF2-40B4-BE49-F238E27FC236}">
                <a16:creationId xmlns:a16="http://schemas.microsoft.com/office/drawing/2014/main" id="{C61BCAC7-CCD7-4C04-8AB2-DAB6EA7203E6}"/>
              </a:ext>
            </a:extLst>
          </p:cNvPr>
          <p:cNvCxnSpPr>
            <a:cxnSpLocks noChangeShapeType="1"/>
            <a:stCxn id="72" idx="3"/>
            <a:endCxn id="147" idx="1"/>
          </p:cNvCxnSpPr>
          <p:nvPr/>
        </p:nvCxnSpPr>
        <p:spPr bwMode="auto">
          <a:xfrm flipV="1">
            <a:off x="1295400" y="3089911"/>
            <a:ext cx="1016081" cy="63785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052488B2-6C6F-4416-ADF4-756171CE6347}"/>
              </a:ext>
            </a:extLst>
          </p:cNvPr>
          <p:cNvCxnSpPr>
            <a:cxnSpLocks noChangeShapeType="1"/>
            <a:stCxn id="149" idx="3"/>
            <a:endCxn id="75" idx="1"/>
          </p:cNvCxnSpPr>
          <p:nvPr/>
        </p:nvCxnSpPr>
        <p:spPr bwMode="auto">
          <a:xfrm flipV="1">
            <a:off x="2494361" y="2597483"/>
            <a:ext cx="1338661" cy="12666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36">
            <a:extLst>
              <a:ext uri="{FF2B5EF4-FFF2-40B4-BE49-F238E27FC236}">
                <a16:creationId xmlns:a16="http://schemas.microsoft.com/office/drawing/2014/main" id="{0D2F1682-03FF-4F5A-82A1-CCDBFD44C45A}"/>
              </a:ext>
            </a:extLst>
          </p:cNvPr>
          <p:cNvCxnSpPr>
            <a:cxnSpLocks noChangeShapeType="1"/>
            <a:stCxn id="147" idx="3"/>
            <a:endCxn id="97" idx="1"/>
          </p:cNvCxnSpPr>
          <p:nvPr/>
        </p:nvCxnSpPr>
        <p:spPr bwMode="auto">
          <a:xfrm>
            <a:off x="2494361" y="3089911"/>
            <a:ext cx="1338661" cy="80297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36">
            <a:extLst>
              <a:ext uri="{FF2B5EF4-FFF2-40B4-BE49-F238E27FC236}">
                <a16:creationId xmlns:a16="http://schemas.microsoft.com/office/drawing/2014/main" id="{4E7D1CAD-26EA-42A9-8F94-E1CB93F820C3}"/>
              </a:ext>
            </a:extLst>
          </p:cNvPr>
          <p:cNvCxnSpPr>
            <a:cxnSpLocks noChangeShapeType="1"/>
            <a:stCxn id="151" idx="3"/>
            <a:endCxn id="27" idx="1"/>
          </p:cNvCxnSpPr>
          <p:nvPr/>
        </p:nvCxnSpPr>
        <p:spPr bwMode="auto">
          <a:xfrm flipV="1">
            <a:off x="2494361" y="1302083"/>
            <a:ext cx="1338661" cy="105630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71A603-4918-4CAE-85E0-E63387DC4430}"/>
              </a:ext>
            </a:extLst>
          </p:cNvPr>
          <p:cNvSpPr txBox="1"/>
          <p:nvPr/>
        </p:nvSpPr>
        <p:spPr>
          <a:xfrm>
            <a:off x="2011680" y="1566112"/>
            <a:ext cx="960199" cy="6093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i="1" dirty="0">
                <a:solidFill>
                  <a:srgbClr val="646464"/>
                </a:solidFill>
                <a:latin typeface="Crimson Text" panose="02000503000000000000" pitchFamily="2" charset="0"/>
              </a:rPr>
              <a:t>Bucket</a:t>
            </a:r>
          </a:p>
          <a:p>
            <a:pPr algn="ctr">
              <a:lnSpc>
                <a:spcPct val="80000"/>
              </a:lnSpc>
            </a:pPr>
            <a:r>
              <a:rPr lang="en-US" sz="2400" b="1" i="1" dirty="0">
                <a:solidFill>
                  <a:srgbClr val="646464"/>
                </a:solidFill>
                <a:latin typeface="Crimson Text" panose="02000503000000000000" pitchFamily="2" charset="0"/>
              </a:rPr>
              <a:t>Pointers</a:t>
            </a:r>
          </a:p>
        </p:txBody>
      </p:sp>
      <p:cxnSp>
        <p:nvCxnSpPr>
          <p:cNvPr id="7" name="Straight Connector 36">
            <a:extLst>
              <a:ext uri="{FF2B5EF4-FFF2-40B4-BE49-F238E27FC236}">
                <a16:creationId xmlns:a16="http://schemas.microsoft.com/office/drawing/2014/main" id="{7D079513-5AAC-6B0F-C44E-1A91453A9295}"/>
              </a:ext>
            </a:extLst>
          </p:cNvPr>
          <p:cNvCxnSpPr>
            <a:cxnSpLocks noChangeShapeType="1"/>
            <a:stCxn id="75" idx="3"/>
            <a:endCxn id="91" idx="3"/>
          </p:cNvCxnSpPr>
          <p:nvPr/>
        </p:nvCxnSpPr>
        <p:spPr bwMode="auto">
          <a:xfrm>
            <a:off x="5661822" y="2597483"/>
            <a:ext cx="12700" cy="527655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AF366C29-A95A-A826-1BB4-72AF3111192A}"/>
              </a:ext>
            </a:extLst>
          </p:cNvPr>
          <p:cNvCxnSpPr>
            <a:cxnSpLocks noChangeShapeType="1"/>
            <a:stCxn id="91" idx="3"/>
          </p:cNvCxnSpPr>
          <p:nvPr/>
        </p:nvCxnSpPr>
        <p:spPr bwMode="auto">
          <a:xfrm flipV="1">
            <a:off x="5661822" y="2597483"/>
            <a:ext cx="830418" cy="527655"/>
          </a:xfrm>
          <a:prstGeom prst="curvedConnector3">
            <a:avLst>
              <a:gd name="adj1" fmla="val 5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4C1D070F-421D-C98E-913B-870A3B104C5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32" name="Bloom Slots">
            <a:extLst>
              <a:ext uri="{FF2B5EF4-FFF2-40B4-BE49-F238E27FC236}">
                <a16:creationId xmlns:a16="http://schemas.microsoft.com/office/drawing/2014/main" id="{1F3D7E74-A0F2-15FE-ED42-736020E3B962}"/>
              </a:ext>
            </a:extLst>
          </p:cNvPr>
          <p:cNvGrpSpPr/>
          <p:nvPr/>
        </p:nvGrpSpPr>
        <p:grpSpPr>
          <a:xfrm>
            <a:off x="2057400" y="2178212"/>
            <a:ext cx="934868" cy="1097280"/>
            <a:chOff x="2133600" y="3621327"/>
            <a:chExt cx="934868" cy="1097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6C3BBB-C99F-1590-450A-E537A7CACCE1}"/>
                </a:ext>
              </a:extLst>
            </p:cNvPr>
            <p:cNvGrpSpPr/>
            <p:nvPr/>
          </p:nvGrpSpPr>
          <p:grpSpPr>
            <a:xfrm>
              <a:off x="2133600" y="3621327"/>
              <a:ext cx="934868" cy="365760"/>
              <a:chOff x="1698611" y="3461328"/>
              <a:chExt cx="457200" cy="313459"/>
            </a:xfrm>
          </p:grpSpPr>
          <p:sp>
            <p:nvSpPr>
              <p:cNvPr id="14" name="magnet" hidden="1">
                <a:extLst>
                  <a:ext uri="{FF2B5EF4-FFF2-40B4-BE49-F238E27FC236}">
                    <a16:creationId xmlns:a16="http://schemas.microsoft.com/office/drawing/2014/main" id="{33FCBE76-F8CF-7607-5690-5F924E61511C}"/>
                  </a:ext>
                </a:extLst>
              </p:cNvPr>
              <p:cNvSpPr/>
              <p:nvPr/>
            </p:nvSpPr>
            <p:spPr>
              <a:xfrm>
                <a:off x="1996738" y="3541858"/>
                <a:ext cx="86914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5A7DCC-FC25-6B4C-C582-8EE31F30F452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6311E2-AAE3-070F-759F-FA04455848D9}"/>
                </a:ext>
              </a:extLst>
            </p:cNvPr>
            <p:cNvGrpSpPr/>
            <p:nvPr/>
          </p:nvGrpSpPr>
          <p:grpSpPr>
            <a:xfrm>
              <a:off x="2133600" y="3987087"/>
              <a:ext cx="934868" cy="365760"/>
              <a:chOff x="1698611" y="3461328"/>
              <a:chExt cx="457200" cy="313459"/>
            </a:xfrm>
          </p:grpSpPr>
          <p:sp>
            <p:nvSpPr>
              <p:cNvPr id="12" name="magnet" hidden="1">
                <a:extLst>
                  <a:ext uri="{FF2B5EF4-FFF2-40B4-BE49-F238E27FC236}">
                    <a16:creationId xmlns:a16="http://schemas.microsoft.com/office/drawing/2014/main" id="{2ACBDAE9-9EF4-0531-A439-EA050100E0A0}"/>
                  </a:ext>
                </a:extLst>
              </p:cNvPr>
              <p:cNvSpPr/>
              <p:nvPr/>
            </p:nvSpPr>
            <p:spPr>
              <a:xfrm>
                <a:off x="1996738" y="3541858"/>
                <a:ext cx="86914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E9226F-9039-B444-363B-24F73A80B693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b="1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932BD7-E989-87AD-0EAF-DE5BE982C601}"/>
                </a:ext>
              </a:extLst>
            </p:cNvPr>
            <p:cNvGrpSpPr/>
            <p:nvPr/>
          </p:nvGrpSpPr>
          <p:grpSpPr>
            <a:xfrm>
              <a:off x="2133600" y="4352847"/>
              <a:ext cx="934868" cy="365760"/>
              <a:chOff x="1698611" y="3461328"/>
              <a:chExt cx="457200" cy="313459"/>
            </a:xfrm>
          </p:grpSpPr>
          <p:sp>
            <p:nvSpPr>
              <p:cNvPr id="9" name="magnet" hidden="1">
                <a:extLst>
                  <a:ext uri="{FF2B5EF4-FFF2-40B4-BE49-F238E27FC236}">
                    <a16:creationId xmlns:a16="http://schemas.microsoft.com/office/drawing/2014/main" id="{0F405F55-E722-2CFB-F21D-A7E650880922}"/>
                  </a:ext>
                </a:extLst>
              </p:cNvPr>
              <p:cNvSpPr/>
              <p:nvPr/>
            </p:nvSpPr>
            <p:spPr>
              <a:xfrm>
                <a:off x="1996738" y="3541858"/>
                <a:ext cx="86914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1678F5-0681-AD57-849A-26FE5F26700E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06F2FB-E108-053C-D681-4339C968CA20}"/>
                </a:ext>
              </a:extLst>
            </p:cNvPr>
            <p:cNvGrpSpPr/>
            <p:nvPr/>
          </p:nvGrpSpPr>
          <p:grpSpPr>
            <a:xfrm>
              <a:off x="2176634" y="3680382"/>
              <a:ext cx="567795" cy="247650"/>
              <a:chOff x="2151745" y="3689532"/>
              <a:chExt cx="567795" cy="247650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51B9EED-8E63-FB67-AA1A-63B7CF923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745" y="3689532"/>
                <a:ext cx="266700" cy="24765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34A0D-020A-0803-F0C1-8C61A3E569A3}"/>
                  </a:ext>
                </a:extLst>
              </p:cNvPr>
              <p:cNvSpPr txBox="1"/>
              <p:nvPr/>
            </p:nvSpPr>
            <p:spPr>
              <a:xfrm>
                <a:off x="2445426" y="3747955"/>
                <a:ext cx="274114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000" b="1" i="1" dirty="0">
                    <a:solidFill>
                      <a:srgbClr val="646464"/>
                    </a:solidFill>
                  </a:rPr>
                  <a:t>Filter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99CEE-936D-2E65-E6B2-F74250B7EFEB}"/>
                </a:ext>
              </a:extLst>
            </p:cNvPr>
            <p:cNvGrpSpPr/>
            <p:nvPr/>
          </p:nvGrpSpPr>
          <p:grpSpPr>
            <a:xfrm>
              <a:off x="2176634" y="4411902"/>
              <a:ext cx="567795" cy="247650"/>
              <a:chOff x="2151745" y="3689532"/>
              <a:chExt cx="567795" cy="247650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85FD968F-DACB-B116-934B-DC359CB30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745" y="3689532"/>
                <a:ext cx="266700" cy="24765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011549-0700-9168-6639-00A3A7CE886F}"/>
                  </a:ext>
                </a:extLst>
              </p:cNvPr>
              <p:cNvSpPr txBox="1"/>
              <p:nvPr/>
            </p:nvSpPr>
            <p:spPr>
              <a:xfrm>
                <a:off x="2445426" y="3747955"/>
                <a:ext cx="274114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000" b="1" i="1" dirty="0">
                    <a:solidFill>
                      <a:srgbClr val="646464"/>
                    </a:solidFill>
                  </a:rPr>
                  <a:t>Filter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8478B2-F1CD-DD04-80F6-18CCD8A5B354}"/>
                </a:ext>
              </a:extLst>
            </p:cNvPr>
            <p:cNvGrpSpPr/>
            <p:nvPr/>
          </p:nvGrpSpPr>
          <p:grpSpPr>
            <a:xfrm>
              <a:off x="2176634" y="4046142"/>
              <a:ext cx="567795" cy="247650"/>
              <a:chOff x="2151745" y="3689532"/>
              <a:chExt cx="567795" cy="247650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61F85D57-08C5-F8EF-628C-B4A63B2E2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745" y="3689532"/>
                <a:ext cx="266700" cy="24765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033216-B95E-CC9F-8125-07F8B3DD06CD}"/>
                  </a:ext>
                </a:extLst>
              </p:cNvPr>
              <p:cNvSpPr txBox="1"/>
              <p:nvPr/>
            </p:nvSpPr>
            <p:spPr>
              <a:xfrm>
                <a:off x="2445426" y="3747955"/>
                <a:ext cx="274114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000" b="1" i="1" dirty="0">
                    <a:solidFill>
                      <a:srgbClr val="646464"/>
                    </a:solidFill>
                  </a:rPr>
                  <a:t>Filter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478CFE-95F6-6432-5C58-DE5185D07409}"/>
              </a:ext>
            </a:extLst>
          </p:cNvPr>
          <p:cNvGrpSpPr/>
          <p:nvPr/>
        </p:nvGrpSpPr>
        <p:grpSpPr>
          <a:xfrm>
            <a:off x="2844720" y="1225883"/>
            <a:ext cx="988302" cy="2590800"/>
            <a:chOff x="2844720" y="1378283"/>
            <a:chExt cx="988302" cy="2590800"/>
          </a:xfrm>
        </p:grpSpPr>
        <p:cxnSp>
          <p:nvCxnSpPr>
            <p:cNvPr id="33" name="Straight Connector 36">
              <a:extLst>
                <a:ext uri="{FF2B5EF4-FFF2-40B4-BE49-F238E27FC236}">
                  <a16:creationId xmlns:a16="http://schemas.microsoft.com/office/drawing/2014/main" id="{72D23A7D-6A87-59E3-35DB-A1E6677164D4}"/>
                </a:ext>
              </a:extLst>
            </p:cNvPr>
            <p:cNvCxnSpPr>
              <a:cxnSpLocks noChangeShapeType="1"/>
              <a:stCxn id="9" idx="3"/>
              <a:endCxn id="97" idx="1"/>
            </p:cNvCxnSpPr>
            <p:nvPr/>
          </p:nvCxnSpPr>
          <p:spPr bwMode="auto">
            <a:xfrm>
              <a:off x="2844720" y="3168813"/>
              <a:ext cx="988302" cy="800270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6">
              <a:extLst>
                <a:ext uri="{FF2B5EF4-FFF2-40B4-BE49-F238E27FC236}">
                  <a16:creationId xmlns:a16="http://schemas.microsoft.com/office/drawing/2014/main" id="{7B956059-AF84-32CF-C1AA-830B441DE22A}"/>
                </a:ext>
              </a:extLst>
            </p:cNvPr>
            <p:cNvCxnSpPr>
              <a:cxnSpLocks noChangeShapeType="1"/>
              <a:stCxn id="12" idx="3"/>
              <a:endCxn id="75" idx="1"/>
            </p:cNvCxnSpPr>
            <p:nvPr/>
          </p:nvCxnSpPr>
          <p:spPr bwMode="auto">
            <a:xfrm flipV="1">
              <a:off x="2844720" y="2673683"/>
              <a:ext cx="988302" cy="129370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6">
              <a:extLst>
                <a:ext uri="{FF2B5EF4-FFF2-40B4-BE49-F238E27FC236}">
                  <a16:creationId xmlns:a16="http://schemas.microsoft.com/office/drawing/2014/main" id="{2BA2DF69-A461-88BA-17A2-522BD1E1DC84}"/>
                </a:ext>
              </a:extLst>
            </p:cNvPr>
            <p:cNvCxnSpPr>
              <a:cxnSpLocks noChangeShapeType="1"/>
              <a:stCxn id="14" idx="3"/>
              <a:endCxn id="27" idx="1"/>
            </p:cNvCxnSpPr>
            <p:nvPr/>
          </p:nvCxnSpPr>
          <p:spPr bwMode="auto">
            <a:xfrm flipV="1">
              <a:off x="2844720" y="1378283"/>
              <a:ext cx="988302" cy="1059010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5EFE245-85E8-F622-F225-1272E1EA0649}"/>
              </a:ext>
            </a:extLst>
          </p:cNvPr>
          <p:cNvSpPr/>
          <p:nvPr/>
        </p:nvSpPr>
        <p:spPr>
          <a:xfrm>
            <a:off x="334347" y="2543972"/>
            <a:ext cx="960199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" rtlCol="0" anchor="ctr"/>
          <a:lstStyle/>
          <a:p>
            <a:pPr algn="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Get G</a:t>
            </a:r>
          </a:p>
        </p:txBody>
      </p:sp>
      <p:cxnSp>
        <p:nvCxnSpPr>
          <p:cNvPr id="54" name="Straight Connector 36">
            <a:extLst>
              <a:ext uri="{FF2B5EF4-FFF2-40B4-BE49-F238E27FC236}">
                <a16:creationId xmlns:a16="http://schemas.microsoft.com/office/drawing/2014/main" id="{BC87AF3F-8957-306D-7DAE-752309CAE529}"/>
              </a:ext>
            </a:extLst>
          </p:cNvPr>
          <p:cNvCxnSpPr>
            <a:cxnSpLocks noChangeShapeType="1"/>
            <a:stCxn id="53" idx="3"/>
            <a:endCxn id="11" idx="1"/>
          </p:cNvCxnSpPr>
          <p:nvPr/>
        </p:nvCxnSpPr>
        <p:spPr bwMode="auto">
          <a:xfrm>
            <a:off x="1294546" y="2726852"/>
            <a:ext cx="762854" cy="36576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0D3DD2-450C-A2CF-AB47-BF6BFD9C93DE}"/>
              </a:ext>
            </a:extLst>
          </p:cNvPr>
          <p:cNvSpPr txBox="1"/>
          <p:nvPr/>
        </p:nvSpPr>
        <p:spPr>
          <a:xfrm>
            <a:off x="1348216" y="3478882"/>
            <a:ext cx="2106346" cy="313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i="1" dirty="0">
                <a:solidFill>
                  <a:srgbClr val="646464"/>
                </a:solidFill>
                <a:latin typeface="Crimson Text" panose="02000503000000000000" pitchFamily="2" charset="0"/>
              </a:rPr>
              <a:t>Does key 'G' exist?</a:t>
            </a:r>
          </a:p>
        </p:txBody>
      </p:sp>
      <p:pic>
        <p:nvPicPr>
          <p:cNvPr id="62" name="X">
            <a:extLst>
              <a:ext uri="{FF2B5EF4-FFF2-40B4-BE49-F238E27FC236}">
                <a16:creationId xmlns:a16="http://schemas.microsoft.com/office/drawing/2014/main" id="{FB5DDB5E-BB2A-96E2-910F-546BD5898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78642" y="286993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5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5" grpId="0"/>
      <p:bldP spid="85" grpId="1"/>
      <p:bldP spid="88" grpId="0"/>
      <p:bldP spid="88" grpId="1"/>
      <p:bldP spid="94" grpId="0"/>
      <p:bldP spid="94" grpId="1"/>
      <p:bldP spid="59" grpId="0"/>
      <p:bldP spid="59" grpId="1"/>
      <p:bldP spid="72" grpId="0"/>
      <p:bldP spid="72" grpId="1"/>
      <p:bldP spid="23" grpId="0"/>
      <p:bldP spid="53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8D88E-27AF-435D-8474-7D5B1E6C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9EC2-A32F-4D0D-BB32-933F532C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Chained-hashing approach that splits buckets incrementally instead of letting the linked list grow forever.</a:t>
            </a:r>
          </a:p>
          <a:p>
            <a:r>
              <a:rPr lang="en-US" dirty="0"/>
              <a:t>Multiple slot locations can point to the same bucket chain.</a:t>
            </a:r>
          </a:p>
          <a:p>
            <a:pPr indent="-342900"/>
            <a:endParaRPr lang="en-US" sz="1200" dirty="0"/>
          </a:p>
          <a:p>
            <a:r>
              <a:rPr lang="en-US" dirty="0"/>
              <a:t>Reshuffle bucket entries on split and increase the number of bits to examine.</a:t>
            </a:r>
          </a:p>
          <a:p>
            <a:pPr lvl="1"/>
            <a:r>
              <a:rPr lang="en-US" dirty="0"/>
              <a:t>Data movement is localized to just the split chain.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6935BA74-E99A-F4F0-8C29-D5D833D8405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98D44-707E-0025-81A7-76BBDC5928DF}"/>
              </a:ext>
            </a:extLst>
          </p:cNvPr>
          <p:cNvGrpSpPr/>
          <p:nvPr/>
        </p:nvGrpSpPr>
        <p:grpSpPr>
          <a:xfrm>
            <a:off x="3048000" y="4171950"/>
            <a:ext cx="3009900" cy="822960"/>
            <a:chOff x="5006340" y="4171950"/>
            <a:chExt cx="3009900" cy="82296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B14445A-4D82-CB6A-81F9-EB7FE9CA4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366021"/>
              <a:ext cx="1920240" cy="50356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8E0FF65-1EA4-05A5-72E1-0E62B8D6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06340" y="4171950"/>
              <a:ext cx="822960" cy="82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38889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</a:t>
            </a:r>
          </a:p>
        </p:txBody>
      </p:sp>
      <p:grpSp>
        <p:nvGrpSpPr>
          <p:cNvPr id="39" name="before-slots">
            <a:extLst>
              <a:ext uri="{FF2B5EF4-FFF2-40B4-BE49-F238E27FC236}">
                <a16:creationId xmlns:a16="http://schemas.microsoft.com/office/drawing/2014/main" id="{6CEB1A3B-630E-4364-ADCC-C856B1F56171}"/>
              </a:ext>
            </a:extLst>
          </p:cNvPr>
          <p:cNvGrpSpPr/>
          <p:nvPr/>
        </p:nvGrpSpPr>
        <p:grpSpPr>
          <a:xfrm>
            <a:off x="1687864" y="1695823"/>
            <a:ext cx="457200" cy="1463040"/>
            <a:chOff x="1687864" y="1495471"/>
            <a:chExt cx="457200" cy="1463040"/>
          </a:xfrm>
        </p:grpSpPr>
        <p:grpSp>
          <p:nvGrpSpPr>
            <p:cNvPr id="80" name="Group 79"/>
            <p:cNvGrpSpPr/>
            <p:nvPr/>
          </p:nvGrpSpPr>
          <p:grpSpPr>
            <a:xfrm>
              <a:off x="1687864" y="1495471"/>
              <a:ext cx="457200" cy="365760"/>
              <a:chOff x="1698611" y="3461328"/>
              <a:chExt cx="457200" cy="31345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687864" y="1861231"/>
              <a:ext cx="457200" cy="365760"/>
              <a:chOff x="1698611" y="3461328"/>
              <a:chExt cx="457200" cy="313459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b="1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87864" y="2226991"/>
              <a:ext cx="457200" cy="365760"/>
              <a:chOff x="1698611" y="3461328"/>
              <a:chExt cx="457200" cy="31345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687864" y="2592751"/>
              <a:ext cx="457200" cy="365760"/>
              <a:chOff x="1698611" y="3461328"/>
              <a:chExt cx="457200" cy="31345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1033982" y="1171902"/>
            <a:ext cx="559448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r>
              <a:rPr lang="en-US" dirty="0">
                <a:solidFill>
                  <a:srgbClr val="646464"/>
                </a:solidFill>
                <a:latin typeface="Crimson Text" panose="02000503000000000000" pitchFamily="2" charset="0"/>
              </a:rPr>
              <a:t>global</a:t>
            </a:r>
          </a:p>
        </p:txBody>
      </p:sp>
      <p:sp>
        <p:nvSpPr>
          <p:cNvPr id="102" name="CounterBox-2">
            <a:extLst>
              <a:ext uri="{FF2B5EF4-FFF2-40B4-BE49-F238E27FC236}">
                <a16:creationId xmlns:a16="http://schemas.microsoft.com/office/drawing/2014/main" id="{B1DE03C2-947A-4ABC-B23F-51243D301D41}"/>
              </a:ext>
            </a:extLst>
          </p:cNvPr>
          <p:cNvSpPr/>
          <p:nvPr/>
        </p:nvSpPr>
        <p:spPr>
          <a:xfrm>
            <a:off x="1685324" y="1194167"/>
            <a:ext cx="457200" cy="365760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2400" b="1" dirty="0">
                <a:solidFill>
                  <a:srgbClr val="646464"/>
                </a:solidFill>
                <a:latin typeface="Inconsolata" panose="00000509000000000000" pitchFamily="49" charset="0"/>
              </a:rPr>
              <a:t>2</a:t>
            </a:r>
          </a:p>
        </p:txBody>
      </p:sp>
      <p:grpSp>
        <p:nvGrpSpPr>
          <p:cNvPr id="44" name="before-offsets">
            <a:extLst>
              <a:ext uri="{FF2B5EF4-FFF2-40B4-BE49-F238E27FC236}">
                <a16:creationId xmlns:a16="http://schemas.microsoft.com/office/drawing/2014/main" id="{5F0CD064-1866-4754-9A5B-BA8279BF6762}"/>
              </a:ext>
            </a:extLst>
          </p:cNvPr>
          <p:cNvGrpSpPr/>
          <p:nvPr/>
        </p:nvGrpSpPr>
        <p:grpSpPr>
          <a:xfrm>
            <a:off x="1176263" y="1724815"/>
            <a:ext cx="333425" cy="1405057"/>
            <a:chOff x="1143000" y="1524463"/>
            <a:chExt cx="333425" cy="140505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266B0-D781-41A0-BC05-D0C23181A1B3}"/>
                </a:ext>
              </a:extLst>
            </p:cNvPr>
            <p:cNvSpPr txBox="1"/>
            <p:nvPr/>
          </p:nvSpPr>
          <p:spPr>
            <a:xfrm>
              <a:off x="1143000" y="1890223"/>
              <a:ext cx="33342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01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B515F41-3538-4155-B001-8A2F8C3E7204}"/>
                </a:ext>
              </a:extLst>
            </p:cNvPr>
            <p:cNvSpPr txBox="1"/>
            <p:nvPr/>
          </p:nvSpPr>
          <p:spPr>
            <a:xfrm>
              <a:off x="1143000" y="1524463"/>
              <a:ext cx="33342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E6A32E-EAEA-4FED-B4CD-9A3F232713C5}"/>
                </a:ext>
              </a:extLst>
            </p:cNvPr>
            <p:cNvSpPr txBox="1"/>
            <p:nvPr/>
          </p:nvSpPr>
          <p:spPr>
            <a:xfrm>
              <a:off x="1143000" y="2255983"/>
              <a:ext cx="33342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FB12CAE-8588-4A83-BC5C-EB3B4368FC1C}"/>
                </a:ext>
              </a:extLst>
            </p:cNvPr>
            <p:cNvSpPr txBox="1"/>
            <p:nvPr/>
          </p:nvSpPr>
          <p:spPr>
            <a:xfrm>
              <a:off x="1143000" y="2621743"/>
              <a:ext cx="33342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11</a:t>
              </a:r>
            </a:p>
          </p:txBody>
        </p:sp>
      </p:grpSp>
      <p:sp>
        <p:nvSpPr>
          <p:cNvPr id="188" name="Right Arrow 6">
            <a:extLst>
              <a:ext uri="{FF2B5EF4-FFF2-40B4-BE49-F238E27FC236}">
                <a16:creationId xmlns:a16="http://schemas.microsoft.com/office/drawing/2014/main" id="{373A1B32-A8DC-4EDE-8DB0-2E64885B0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210" y="2075418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grpSp>
        <p:nvGrpSpPr>
          <p:cNvPr id="294" name="local labels">
            <a:extLst>
              <a:ext uri="{FF2B5EF4-FFF2-40B4-BE49-F238E27FC236}">
                <a16:creationId xmlns:a16="http://schemas.microsoft.com/office/drawing/2014/main" id="{DA1FF247-A465-44B7-BE9B-E0E763D71121}"/>
              </a:ext>
            </a:extLst>
          </p:cNvPr>
          <p:cNvGrpSpPr/>
          <p:nvPr/>
        </p:nvGrpSpPr>
        <p:grpSpPr>
          <a:xfrm>
            <a:off x="5181600" y="1148644"/>
            <a:ext cx="1371600" cy="2352382"/>
            <a:chOff x="5181600" y="948292"/>
            <a:chExt cx="1371600" cy="2352382"/>
          </a:xfrm>
        </p:grpSpPr>
        <p:sp>
          <p:nvSpPr>
            <p:cNvPr id="190" name="TextBox 15">
              <a:extLst>
                <a:ext uri="{FF2B5EF4-FFF2-40B4-BE49-F238E27FC236}">
                  <a16:creationId xmlns:a16="http://schemas.microsoft.com/office/drawing/2014/main" id="{3B8AFFD0-1AFB-4859-978E-DB642BD1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948292"/>
              <a:ext cx="1371600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r" eaLnBrk="0" hangingPunct="0">
                <a:defRPr sz="2000" b="1" i="1">
                  <a:solidFill>
                    <a:srgbClr val="F76D6D"/>
                  </a:solidFill>
                  <a:latin typeface="Proxima Nova Rg" panose="02000506030000020004" pitchFamily="50" charset="0"/>
                  <a:ea typeface="ＭＳ Ｐゴシック" charset="-128"/>
                </a:defRPr>
              </a:lvl1pPr>
            </a:lstStyle>
            <a:p>
              <a:pPr algn="l"/>
              <a:r>
                <a:rPr lang="en-US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local</a:t>
              </a:r>
            </a:p>
          </p:txBody>
        </p:sp>
        <p:sp>
          <p:nvSpPr>
            <p:cNvPr id="191" name="TextBox 15">
              <a:extLst>
                <a:ext uri="{FF2B5EF4-FFF2-40B4-BE49-F238E27FC236}">
                  <a16:creationId xmlns:a16="http://schemas.microsoft.com/office/drawing/2014/main" id="{60C757F8-386A-42DE-840B-C03610A5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970594"/>
              <a:ext cx="1371600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r" eaLnBrk="0" hangingPunct="0">
                <a:defRPr sz="2000" b="1" i="1">
                  <a:solidFill>
                    <a:srgbClr val="F76D6D"/>
                  </a:solidFill>
                  <a:latin typeface="Proxima Nova Rg" panose="02000506030000020004" pitchFamily="50" charset="0"/>
                  <a:ea typeface="ＭＳ Ｐゴシック" charset="-128"/>
                </a:defRPr>
              </a:lvl1pPr>
            </a:lstStyle>
            <a:p>
              <a:pPr algn="l"/>
              <a:r>
                <a:rPr lang="en-US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local</a:t>
              </a:r>
            </a:p>
          </p:txBody>
        </p:sp>
        <p:sp>
          <p:nvSpPr>
            <p:cNvPr id="192" name="TextBox 15">
              <a:extLst>
                <a:ext uri="{FF2B5EF4-FFF2-40B4-BE49-F238E27FC236}">
                  <a16:creationId xmlns:a16="http://schemas.microsoft.com/office/drawing/2014/main" id="{B4B5CAC3-11FC-4BA1-A1A4-DC0F747FC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992897"/>
              <a:ext cx="1371600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r" eaLnBrk="0" hangingPunct="0">
                <a:defRPr sz="2000" b="1" i="1">
                  <a:solidFill>
                    <a:srgbClr val="F76D6D"/>
                  </a:solidFill>
                  <a:latin typeface="Proxima Nova Rg" panose="02000506030000020004" pitchFamily="50" charset="0"/>
                  <a:ea typeface="ＭＳ Ｐゴシック" charset="-128"/>
                </a:defRPr>
              </a:lvl1pPr>
            </a:lstStyle>
            <a:p>
              <a:pPr algn="l"/>
              <a:r>
                <a:rPr lang="en-US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local</a:t>
              </a:r>
            </a:p>
          </p:txBody>
        </p:sp>
      </p:grpSp>
      <p:grpSp>
        <p:nvGrpSpPr>
          <p:cNvPr id="21" name="before-Bucket">
            <a:extLst>
              <a:ext uri="{FF2B5EF4-FFF2-40B4-BE49-F238E27FC236}">
                <a16:creationId xmlns:a16="http://schemas.microsoft.com/office/drawing/2014/main" id="{AA91F723-F745-4CF2-900D-C2CCFBB6B95F}"/>
              </a:ext>
            </a:extLst>
          </p:cNvPr>
          <p:cNvGrpSpPr/>
          <p:nvPr/>
        </p:nvGrpSpPr>
        <p:grpSpPr>
          <a:xfrm>
            <a:off x="3580274" y="1126795"/>
            <a:ext cx="1554480" cy="892900"/>
            <a:chOff x="3580274" y="926443"/>
            <a:chExt cx="1554480" cy="892900"/>
          </a:xfrm>
        </p:grpSpPr>
        <p:sp>
          <p:nvSpPr>
            <p:cNvPr id="26" name="Rectangle 25"/>
            <p:cNvSpPr/>
            <p:nvPr/>
          </p:nvSpPr>
          <p:spPr>
            <a:xfrm>
              <a:off x="3580274" y="927168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7B38FB-E1FE-4278-A62A-1B2C848902B5}"/>
                </a:ext>
              </a:extLst>
            </p:cNvPr>
            <p:cNvGrpSpPr/>
            <p:nvPr/>
          </p:nvGrpSpPr>
          <p:grpSpPr>
            <a:xfrm>
              <a:off x="3671714" y="993568"/>
              <a:ext cx="914400" cy="765330"/>
              <a:chOff x="3245557" y="931630"/>
              <a:chExt cx="914400" cy="76533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00010…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01110…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3" name="CounterBox">
              <a:extLst>
                <a:ext uri="{FF2B5EF4-FFF2-40B4-BE49-F238E27FC236}">
                  <a16:creationId xmlns:a16="http://schemas.microsoft.com/office/drawing/2014/main" id="{ADC9F796-2E77-476F-A83B-F5463DD3E15D}"/>
                </a:ext>
              </a:extLst>
            </p:cNvPr>
            <p:cNvSpPr/>
            <p:nvPr/>
          </p:nvSpPr>
          <p:spPr>
            <a:xfrm>
              <a:off x="4677554" y="926443"/>
              <a:ext cx="457200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</a:t>
              </a:r>
            </a:p>
          </p:txBody>
        </p:sp>
      </p:grpSp>
      <p:grpSp>
        <p:nvGrpSpPr>
          <p:cNvPr id="51" name="before-Bucket">
            <a:extLst>
              <a:ext uri="{FF2B5EF4-FFF2-40B4-BE49-F238E27FC236}">
                <a16:creationId xmlns:a16="http://schemas.microsoft.com/office/drawing/2014/main" id="{26D0AD3B-4B22-4002-9274-503E8884B38F}"/>
              </a:ext>
            </a:extLst>
          </p:cNvPr>
          <p:cNvGrpSpPr/>
          <p:nvPr/>
        </p:nvGrpSpPr>
        <p:grpSpPr>
          <a:xfrm>
            <a:off x="3580274" y="2139165"/>
            <a:ext cx="1552756" cy="892175"/>
            <a:chOff x="3580274" y="1938813"/>
            <a:chExt cx="1552756" cy="89217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13C7E45-6D23-4F63-A4BE-63C0E2886E4A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B367BBB-9742-4011-A26B-5812660E19EC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31BBF78-056A-42ED-A098-B9ACA21C1422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10101…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9A3BE01-DEF3-4599-A3FB-C9A262661249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10011…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69F2D7A-83E0-4FAA-9F9D-FDDB5CC538B4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4" name="CounterBox">
              <a:extLst>
                <a:ext uri="{FF2B5EF4-FFF2-40B4-BE49-F238E27FC236}">
                  <a16:creationId xmlns:a16="http://schemas.microsoft.com/office/drawing/2014/main" id="{A7B422CF-B4BC-4513-897F-96B89DEDC8B8}"/>
                </a:ext>
              </a:extLst>
            </p:cNvPr>
            <p:cNvSpPr/>
            <p:nvPr/>
          </p:nvSpPr>
          <p:spPr>
            <a:xfrm>
              <a:off x="4675830" y="1938813"/>
              <a:ext cx="457200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2</a:t>
              </a:r>
            </a:p>
          </p:txBody>
        </p:sp>
      </p:grpSp>
      <p:grpSp>
        <p:nvGrpSpPr>
          <p:cNvPr id="23" name="before-Bucket">
            <a:extLst>
              <a:ext uri="{FF2B5EF4-FFF2-40B4-BE49-F238E27FC236}">
                <a16:creationId xmlns:a16="http://schemas.microsoft.com/office/drawing/2014/main" id="{6FE53345-9D66-46BA-A32C-032F54D348AB}"/>
              </a:ext>
            </a:extLst>
          </p:cNvPr>
          <p:cNvGrpSpPr/>
          <p:nvPr/>
        </p:nvGrpSpPr>
        <p:grpSpPr>
          <a:xfrm>
            <a:off x="3580274" y="3150810"/>
            <a:ext cx="1554480" cy="892175"/>
            <a:chOff x="3580274" y="2950458"/>
            <a:chExt cx="1554480" cy="89217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4951702-8EBD-4057-8146-A95939137584}"/>
                </a:ext>
              </a:extLst>
            </p:cNvPr>
            <p:cNvSpPr/>
            <p:nvPr/>
          </p:nvSpPr>
          <p:spPr>
            <a:xfrm>
              <a:off x="3580274" y="2950458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A55455A-7F65-4FB9-950B-040C37228016}"/>
                </a:ext>
              </a:extLst>
            </p:cNvPr>
            <p:cNvGrpSpPr/>
            <p:nvPr/>
          </p:nvGrpSpPr>
          <p:grpSpPr>
            <a:xfrm>
              <a:off x="3671714" y="3016858"/>
              <a:ext cx="914400" cy="765330"/>
              <a:chOff x="3245557" y="931630"/>
              <a:chExt cx="914400" cy="76533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55DFE35-B275-4C34-BC84-64CA5F996D42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11010…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AA85EC5-8EDF-4E8A-8D39-1400F706F8FD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EF6AD2A-9A23-4069-B319-FA34E7DDCA1C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5" name="CounterBox">
              <a:extLst>
                <a:ext uri="{FF2B5EF4-FFF2-40B4-BE49-F238E27FC236}">
                  <a16:creationId xmlns:a16="http://schemas.microsoft.com/office/drawing/2014/main" id="{5E31F776-32DF-49CF-9664-216FD3F9E39E}"/>
                </a:ext>
              </a:extLst>
            </p:cNvPr>
            <p:cNvSpPr/>
            <p:nvPr/>
          </p:nvSpPr>
          <p:spPr>
            <a:xfrm>
              <a:off x="4677554" y="2950458"/>
              <a:ext cx="457200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2</a:t>
              </a:r>
            </a:p>
          </p:txBody>
        </p:sp>
      </p:grpSp>
      <p:grpSp>
        <p:nvGrpSpPr>
          <p:cNvPr id="24" name="Op #1: Find(X)">
            <a:extLst>
              <a:ext uri="{FF2B5EF4-FFF2-40B4-BE49-F238E27FC236}">
                <a16:creationId xmlns:a16="http://schemas.microsoft.com/office/drawing/2014/main" id="{9843358E-B6BE-4239-A942-A6B2D03281E9}"/>
              </a:ext>
            </a:extLst>
          </p:cNvPr>
          <p:cNvGrpSpPr/>
          <p:nvPr/>
        </p:nvGrpSpPr>
        <p:grpSpPr>
          <a:xfrm>
            <a:off x="6215557" y="1349185"/>
            <a:ext cx="2273058" cy="694183"/>
            <a:chOff x="6215557" y="721635"/>
            <a:chExt cx="2273058" cy="694183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3A5B3D-EE76-4526-89E8-8004FE670A4B}"/>
                </a:ext>
              </a:extLst>
            </p:cNvPr>
            <p:cNvSpPr txBox="1"/>
            <p:nvPr/>
          </p:nvSpPr>
          <p:spPr>
            <a:xfrm>
              <a:off x="6215557" y="984931"/>
              <a:ext cx="227305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hash(A) = </a:t>
              </a:r>
              <a:r>
                <a:rPr lang="en-US" sz="28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01110…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16A25AD-7A39-4BCA-A928-A425EDFAF671}"/>
                </a:ext>
              </a:extLst>
            </p:cNvPr>
            <p:cNvSpPr txBox="1"/>
            <p:nvPr/>
          </p:nvSpPr>
          <p:spPr>
            <a:xfrm>
              <a:off x="6215557" y="721635"/>
              <a:ext cx="76944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Get A</a:t>
              </a:r>
            </a:p>
          </p:txBody>
        </p:sp>
      </p:grpSp>
      <p:grpSp>
        <p:nvGrpSpPr>
          <p:cNvPr id="31" name="Op #2: Insert(Y)">
            <a:extLst>
              <a:ext uri="{FF2B5EF4-FFF2-40B4-BE49-F238E27FC236}">
                <a16:creationId xmlns:a16="http://schemas.microsoft.com/office/drawing/2014/main" id="{4327E817-B5A2-43BA-9CFF-DF25C9295A8E}"/>
              </a:ext>
            </a:extLst>
          </p:cNvPr>
          <p:cNvGrpSpPr/>
          <p:nvPr/>
        </p:nvGrpSpPr>
        <p:grpSpPr>
          <a:xfrm>
            <a:off x="6228586" y="2273324"/>
            <a:ext cx="2250616" cy="694183"/>
            <a:chOff x="6228586" y="1665027"/>
            <a:chExt cx="2250616" cy="694183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FAFA013-E803-4CDF-A3C4-846490215630}"/>
                </a:ext>
              </a:extLst>
            </p:cNvPr>
            <p:cNvSpPr txBox="1"/>
            <p:nvPr/>
          </p:nvSpPr>
          <p:spPr>
            <a:xfrm>
              <a:off x="6228586" y="1928323"/>
              <a:ext cx="2250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hash(B) = </a:t>
              </a:r>
              <a:r>
                <a:rPr lang="en-US" sz="28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10111…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6743D92-0243-4B83-8C8C-66D67A7725D2}"/>
                </a:ext>
              </a:extLst>
            </p:cNvPr>
            <p:cNvSpPr txBox="1"/>
            <p:nvPr/>
          </p:nvSpPr>
          <p:spPr>
            <a:xfrm>
              <a:off x="6228586" y="1665027"/>
              <a:ext cx="76944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 B</a:t>
              </a:r>
            </a:p>
          </p:txBody>
        </p:sp>
      </p:grpSp>
      <p:grpSp>
        <p:nvGrpSpPr>
          <p:cNvPr id="32" name="Op #3: Insert(Z)">
            <a:extLst>
              <a:ext uri="{FF2B5EF4-FFF2-40B4-BE49-F238E27FC236}">
                <a16:creationId xmlns:a16="http://schemas.microsoft.com/office/drawing/2014/main" id="{F70F4D6E-29DB-4741-8516-A953ED59EFE9}"/>
              </a:ext>
            </a:extLst>
          </p:cNvPr>
          <p:cNvGrpSpPr/>
          <p:nvPr/>
        </p:nvGrpSpPr>
        <p:grpSpPr>
          <a:xfrm>
            <a:off x="6215557" y="3197463"/>
            <a:ext cx="2258632" cy="684661"/>
            <a:chOff x="6215557" y="2569913"/>
            <a:chExt cx="2258632" cy="68466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13EA984-8C79-444B-80E7-100F9E7C0E70}"/>
                </a:ext>
              </a:extLst>
            </p:cNvPr>
            <p:cNvSpPr txBox="1"/>
            <p:nvPr/>
          </p:nvSpPr>
          <p:spPr>
            <a:xfrm>
              <a:off x="6215557" y="2823687"/>
              <a:ext cx="225863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hash(C) = </a:t>
              </a:r>
              <a:r>
                <a:rPr lang="en-US" sz="28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10100…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8148F9E-1691-4807-9E78-EBB5B0290372}"/>
                </a:ext>
              </a:extLst>
            </p:cNvPr>
            <p:cNvSpPr txBox="1"/>
            <p:nvPr/>
          </p:nvSpPr>
          <p:spPr>
            <a:xfrm>
              <a:off x="6215557" y="2569913"/>
              <a:ext cx="76944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 C</a:t>
              </a:r>
            </a:p>
          </p:txBody>
        </p:sp>
      </p:grpSp>
      <p:grpSp>
        <p:nvGrpSpPr>
          <p:cNvPr id="45" name="after-slots">
            <a:extLst>
              <a:ext uri="{FF2B5EF4-FFF2-40B4-BE49-F238E27FC236}">
                <a16:creationId xmlns:a16="http://schemas.microsoft.com/office/drawing/2014/main" id="{45E75F51-5080-4815-8280-D6A57E93167F}"/>
              </a:ext>
            </a:extLst>
          </p:cNvPr>
          <p:cNvGrpSpPr/>
          <p:nvPr/>
        </p:nvGrpSpPr>
        <p:grpSpPr>
          <a:xfrm>
            <a:off x="1687864" y="3139597"/>
            <a:ext cx="457200" cy="1463040"/>
            <a:chOff x="1687864" y="2939245"/>
            <a:chExt cx="457200" cy="146304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A31DBE6-DCDF-4A26-AEEE-47DE8D9DDB10}"/>
                </a:ext>
              </a:extLst>
            </p:cNvPr>
            <p:cNvGrpSpPr/>
            <p:nvPr/>
          </p:nvGrpSpPr>
          <p:grpSpPr>
            <a:xfrm>
              <a:off x="1687864" y="2939245"/>
              <a:ext cx="457200" cy="365760"/>
              <a:chOff x="1698611" y="3461328"/>
              <a:chExt cx="457200" cy="313459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72C0E5D-B3E5-47F1-BA7F-4AEFCC913FA5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757118E-E365-4A82-AF73-2C6312E2B407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50E4265-0E57-4198-9959-D9965EAD23D5}"/>
                </a:ext>
              </a:extLst>
            </p:cNvPr>
            <p:cNvGrpSpPr/>
            <p:nvPr/>
          </p:nvGrpSpPr>
          <p:grpSpPr>
            <a:xfrm>
              <a:off x="1687864" y="3305005"/>
              <a:ext cx="457200" cy="365760"/>
              <a:chOff x="1698611" y="3461328"/>
              <a:chExt cx="457200" cy="313459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CB71B9-0934-401B-953B-0969835E2EC1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869186B-9EAB-4962-97C1-4854D1898556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b="1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C5CF4-B5B2-4701-AEF7-0D1BA364ED2D}"/>
                </a:ext>
              </a:extLst>
            </p:cNvPr>
            <p:cNvGrpSpPr/>
            <p:nvPr/>
          </p:nvGrpSpPr>
          <p:grpSpPr>
            <a:xfrm>
              <a:off x="1687864" y="3670765"/>
              <a:ext cx="457200" cy="365760"/>
              <a:chOff x="1698611" y="3461328"/>
              <a:chExt cx="457200" cy="313459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923316C-EABE-4661-AAB9-D21DE7A0EE14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8840C139-0412-46C5-B066-1D21415CA9AD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59D3A2FD-FCD2-4466-978F-9197CF21F825}"/>
                </a:ext>
              </a:extLst>
            </p:cNvPr>
            <p:cNvGrpSpPr/>
            <p:nvPr/>
          </p:nvGrpSpPr>
          <p:grpSpPr>
            <a:xfrm>
              <a:off x="1687864" y="4036525"/>
              <a:ext cx="457200" cy="365760"/>
              <a:chOff x="1698611" y="3461328"/>
              <a:chExt cx="457200" cy="313459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BC691FF-61A7-4652-94E4-0DFB2CA36301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A472FA1-58BE-4860-A089-9AC75815565D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after-offsets">
            <a:extLst>
              <a:ext uri="{FF2B5EF4-FFF2-40B4-BE49-F238E27FC236}">
                <a16:creationId xmlns:a16="http://schemas.microsoft.com/office/drawing/2014/main" id="{CE954061-AB23-4FC3-8F1D-320815EABD3D}"/>
              </a:ext>
            </a:extLst>
          </p:cNvPr>
          <p:cNvGrpSpPr/>
          <p:nvPr/>
        </p:nvGrpSpPr>
        <p:grpSpPr>
          <a:xfrm>
            <a:off x="1176263" y="1724815"/>
            <a:ext cx="500137" cy="2848831"/>
            <a:chOff x="304800" y="1524463"/>
            <a:chExt cx="500137" cy="2848831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0E8144B-553F-4012-94DF-307B872F3642}"/>
                </a:ext>
              </a:extLst>
            </p:cNvPr>
            <p:cNvSpPr txBox="1"/>
            <p:nvPr/>
          </p:nvSpPr>
          <p:spPr>
            <a:xfrm>
              <a:off x="304800" y="1890223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010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DBAB545-A287-4D59-99A6-C857179BEBB3}"/>
                </a:ext>
              </a:extLst>
            </p:cNvPr>
            <p:cNvSpPr txBox="1"/>
            <p:nvPr/>
          </p:nvSpPr>
          <p:spPr>
            <a:xfrm>
              <a:off x="304800" y="1524463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000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C907515-74A2-4C65-A5FB-035FA1CF22F8}"/>
                </a:ext>
              </a:extLst>
            </p:cNvPr>
            <p:cNvSpPr txBox="1"/>
            <p:nvPr/>
          </p:nvSpPr>
          <p:spPr>
            <a:xfrm>
              <a:off x="304800" y="2255983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100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A7B5FCB-4A56-4015-BF88-655711C31D52}"/>
                </a:ext>
              </a:extLst>
            </p:cNvPr>
            <p:cNvSpPr txBox="1"/>
            <p:nvPr/>
          </p:nvSpPr>
          <p:spPr>
            <a:xfrm>
              <a:off x="304800" y="2621743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110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624A435-A93A-4A37-9A57-500F70FC1F4F}"/>
                </a:ext>
              </a:extLst>
            </p:cNvPr>
            <p:cNvSpPr txBox="1"/>
            <p:nvPr/>
          </p:nvSpPr>
          <p:spPr>
            <a:xfrm>
              <a:off x="304800" y="3333997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011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54E768A-4A33-44E7-A84C-B339AA339CF5}"/>
                </a:ext>
              </a:extLst>
            </p:cNvPr>
            <p:cNvSpPr txBox="1"/>
            <p:nvPr/>
          </p:nvSpPr>
          <p:spPr>
            <a:xfrm>
              <a:off x="304800" y="2968237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001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4485327-A65A-4D47-A964-EC58475F008E}"/>
                </a:ext>
              </a:extLst>
            </p:cNvPr>
            <p:cNvSpPr txBox="1"/>
            <p:nvPr/>
          </p:nvSpPr>
          <p:spPr>
            <a:xfrm>
              <a:off x="304800" y="3699757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101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7FB4373-456D-46A5-B55A-C0F798A07A08}"/>
                </a:ext>
              </a:extLst>
            </p:cNvPr>
            <p:cNvSpPr txBox="1"/>
            <p:nvPr/>
          </p:nvSpPr>
          <p:spPr>
            <a:xfrm>
              <a:off x="304800" y="4065517"/>
              <a:ext cx="5001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spc="300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111</a:t>
              </a:r>
            </a:p>
          </p:txBody>
        </p:sp>
      </p:grpSp>
      <p:sp>
        <p:nvSpPr>
          <p:cNvPr id="231" name="CounterBox-3">
            <a:extLst>
              <a:ext uri="{FF2B5EF4-FFF2-40B4-BE49-F238E27FC236}">
                <a16:creationId xmlns:a16="http://schemas.microsoft.com/office/drawing/2014/main" id="{7BE67194-D092-4F3C-99EE-4E0476F6777A}"/>
              </a:ext>
            </a:extLst>
          </p:cNvPr>
          <p:cNvSpPr/>
          <p:nvPr/>
        </p:nvSpPr>
        <p:spPr>
          <a:xfrm>
            <a:off x="1685324" y="1194167"/>
            <a:ext cx="457200" cy="365760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2400" b="1" dirty="0">
                <a:solidFill>
                  <a:srgbClr val="646464"/>
                </a:solidFill>
                <a:latin typeface="Inconsolata" panose="00000509000000000000" pitchFamily="49" charset="0"/>
              </a:rPr>
              <a:t>3</a:t>
            </a:r>
          </a:p>
        </p:txBody>
      </p:sp>
      <p:grpSp>
        <p:nvGrpSpPr>
          <p:cNvPr id="52" name="BeforePointers">
            <a:extLst>
              <a:ext uri="{FF2B5EF4-FFF2-40B4-BE49-F238E27FC236}">
                <a16:creationId xmlns:a16="http://schemas.microsoft.com/office/drawing/2014/main" id="{792BC85B-A1CC-4367-BA6B-102EA38AF956}"/>
              </a:ext>
            </a:extLst>
          </p:cNvPr>
          <p:cNvGrpSpPr/>
          <p:nvPr/>
        </p:nvGrpSpPr>
        <p:grpSpPr>
          <a:xfrm>
            <a:off x="1915194" y="1573608"/>
            <a:ext cx="1665080" cy="2023290"/>
            <a:chOff x="1915194" y="1573608"/>
            <a:chExt cx="1665080" cy="2023290"/>
          </a:xfrm>
        </p:grpSpPr>
        <p:cxnSp>
          <p:nvCxnSpPr>
            <p:cNvPr id="98" name="before-pointer"/>
            <p:cNvCxnSpPr>
              <a:cxnSpLocks noChangeShapeType="1"/>
              <a:stCxn id="81" idx="3"/>
              <a:endCxn id="26" idx="1"/>
            </p:cNvCxnSpPr>
            <p:nvPr/>
          </p:nvCxnSpPr>
          <p:spPr bwMode="auto">
            <a:xfrm flipV="1">
              <a:off x="1915194" y="1573608"/>
              <a:ext cx="1665080" cy="305096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before-pointer"/>
            <p:cNvCxnSpPr>
              <a:cxnSpLocks noChangeShapeType="1"/>
              <a:stCxn id="87" idx="3"/>
              <a:endCxn id="131" idx="1"/>
            </p:cNvCxnSpPr>
            <p:nvPr/>
          </p:nvCxnSpPr>
          <p:spPr bwMode="auto">
            <a:xfrm flipV="1">
              <a:off x="1915194" y="2585253"/>
              <a:ext cx="1665080" cy="24971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before-pointer"/>
            <p:cNvCxnSpPr>
              <a:cxnSpLocks noChangeShapeType="1"/>
              <a:stCxn id="93" idx="3"/>
              <a:endCxn id="143" idx="1"/>
            </p:cNvCxnSpPr>
            <p:nvPr/>
          </p:nvCxnSpPr>
          <p:spPr bwMode="auto">
            <a:xfrm>
              <a:off x="1915194" y="2975984"/>
              <a:ext cx="1665080" cy="620914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before-pointer">
              <a:extLst>
                <a:ext uri="{FF2B5EF4-FFF2-40B4-BE49-F238E27FC236}">
                  <a16:creationId xmlns:a16="http://schemas.microsoft.com/office/drawing/2014/main" id="{2E61B05C-BBF1-40FE-A8C3-242920E2ABDF}"/>
                </a:ext>
              </a:extLst>
            </p:cNvPr>
            <p:cNvCxnSpPr>
              <a:cxnSpLocks noChangeShapeType="1"/>
              <a:stCxn id="84" idx="3"/>
              <a:endCxn id="26" idx="1"/>
            </p:cNvCxnSpPr>
            <p:nvPr/>
          </p:nvCxnSpPr>
          <p:spPr bwMode="auto">
            <a:xfrm flipV="1">
              <a:off x="1915194" y="1573608"/>
              <a:ext cx="1665080" cy="670856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32" name="after-pointer">
            <a:extLst>
              <a:ext uri="{FF2B5EF4-FFF2-40B4-BE49-F238E27FC236}">
                <a16:creationId xmlns:a16="http://schemas.microsoft.com/office/drawing/2014/main" id="{B0367D76-06C9-4D98-81ED-F58BAAC4D4EE}"/>
              </a:ext>
            </a:extLst>
          </p:cNvPr>
          <p:cNvCxnSpPr>
            <a:cxnSpLocks noChangeShapeType="1"/>
            <a:stCxn id="220" idx="3"/>
            <a:endCxn id="26" idx="1"/>
          </p:cNvCxnSpPr>
          <p:nvPr/>
        </p:nvCxnSpPr>
        <p:spPr bwMode="auto">
          <a:xfrm flipV="1">
            <a:off x="1915194" y="1573608"/>
            <a:ext cx="1665080" cy="174887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after-pointer">
            <a:extLst>
              <a:ext uri="{FF2B5EF4-FFF2-40B4-BE49-F238E27FC236}">
                <a16:creationId xmlns:a16="http://schemas.microsoft.com/office/drawing/2014/main" id="{6D297120-8CD8-4DF8-ACE6-73C4C64D48F3}"/>
              </a:ext>
            </a:extLst>
          </p:cNvPr>
          <p:cNvCxnSpPr>
            <a:cxnSpLocks noChangeShapeType="1"/>
            <a:stCxn id="218" idx="3"/>
            <a:endCxn id="26" idx="1"/>
          </p:cNvCxnSpPr>
          <p:nvPr/>
        </p:nvCxnSpPr>
        <p:spPr bwMode="auto">
          <a:xfrm flipV="1">
            <a:off x="1915194" y="1573608"/>
            <a:ext cx="1665080" cy="211463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4" name="after-pointer">
            <a:extLst>
              <a:ext uri="{FF2B5EF4-FFF2-40B4-BE49-F238E27FC236}">
                <a16:creationId xmlns:a16="http://schemas.microsoft.com/office/drawing/2014/main" id="{C2690673-706F-4E69-A8CF-978D864CDE7B}"/>
              </a:ext>
            </a:extLst>
          </p:cNvPr>
          <p:cNvCxnSpPr>
            <a:cxnSpLocks noChangeShapeType="1"/>
            <a:stCxn id="216" idx="3"/>
            <a:endCxn id="264" idx="1"/>
          </p:cNvCxnSpPr>
          <p:nvPr/>
        </p:nvCxnSpPr>
        <p:spPr bwMode="auto">
          <a:xfrm flipV="1">
            <a:off x="1915194" y="3604438"/>
            <a:ext cx="1665080" cy="449560"/>
          </a:xfrm>
          <a:prstGeom prst="curvedConnector3">
            <a:avLst>
              <a:gd name="adj1" fmla="val 38559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after-pointer">
            <a:extLst>
              <a:ext uri="{FF2B5EF4-FFF2-40B4-BE49-F238E27FC236}">
                <a16:creationId xmlns:a16="http://schemas.microsoft.com/office/drawing/2014/main" id="{8A4284EE-8897-4C31-AE74-FE856A92FEF1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>
            <a:off x="1915194" y="4419758"/>
            <a:ext cx="1665080" cy="20939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after-pointer">
            <a:extLst>
              <a:ext uri="{FF2B5EF4-FFF2-40B4-BE49-F238E27FC236}">
                <a16:creationId xmlns:a16="http://schemas.microsoft.com/office/drawing/2014/main" id="{6E7BC1EF-5C58-41C0-A67D-5578E5A41AA1}"/>
              </a:ext>
            </a:extLst>
          </p:cNvPr>
          <p:cNvCxnSpPr>
            <a:cxnSpLocks noChangeShapeType="1"/>
            <a:stCxn id="93" idx="3"/>
          </p:cNvCxnSpPr>
          <p:nvPr/>
        </p:nvCxnSpPr>
        <p:spPr bwMode="auto">
          <a:xfrm>
            <a:off x="1915194" y="2975984"/>
            <a:ext cx="1665080" cy="1653166"/>
          </a:xfrm>
          <a:prstGeom prst="curvedConnector3">
            <a:avLst>
              <a:gd name="adj1" fmla="val 60297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8" name="after-pointer">
            <a:extLst>
              <a:ext uri="{FF2B5EF4-FFF2-40B4-BE49-F238E27FC236}">
                <a16:creationId xmlns:a16="http://schemas.microsoft.com/office/drawing/2014/main" id="{104990A6-4B52-44BD-AB4D-1E4DC06BFED1}"/>
              </a:ext>
            </a:extLst>
          </p:cNvPr>
          <p:cNvCxnSpPr>
            <a:cxnSpLocks noChangeShapeType="1"/>
            <a:stCxn id="87" idx="3"/>
            <a:endCxn id="243" idx="1"/>
          </p:cNvCxnSpPr>
          <p:nvPr/>
        </p:nvCxnSpPr>
        <p:spPr bwMode="auto">
          <a:xfrm flipV="1">
            <a:off x="1915194" y="2592125"/>
            <a:ext cx="1665080" cy="18099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after-pointer">
            <a:extLst>
              <a:ext uri="{FF2B5EF4-FFF2-40B4-BE49-F238E27FC236}">
                <a16:creationId xmlns:a16="http://schemas.microsoft.com/office/drawing/2014/main" id="{0075CEA8-59D0-443B-A5F2-7EAD432B4880}"/>
              </a:ext>
            </a:extLst>
          </p:cNvPr>
          <p:cNvCxnSpPr>
            <a:cxnSpLocks noChangeShapeType="1"/>
            <a:stCxn id="84" idx="3"/>
            <a:endCxn id="26" idx="1"/>
          </p:cNvCxnSpPr>
          <p:nvPr/>
        </p:nvCxnSpPr>
        <p:spPr bwMode="auto">
          <a:xfrm flipV="1">
            <a:off x="1915194" y="1573608"/>
            <a:ext cx="1665080" cy="670856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after-pointer" hidden="1">
            <a:extLst>
              <a:ext uri="{FF2B5EF4-FFF2-40B4-BE49-F238E27FC236}">
                <a16:creationId xmlns:a16="http://schemas.microsoft.com/office/drawing/2014/main" id="{4CB4906A-9B3B-4F98-BEAF-0FB01AD8E8E1}"/>
              </a:ext>
            </a:extLst>
          </p:cNvPr>
          <p:cNvCxnSpPr>
            <a:cxnSpLocks noChangeShapeType="1"/>
            <a:stCxn id="81" idx="3"/>
            <a:endCxn id="26" idx="1"/>
          </p:cNvCxnSpPr>
          <p:nvPr/>
        </p:nvCxnSpPr>
        <p:spPr bwMode="auto">
          <a:xfrm flipV="1">
            <a:off x="1915194" y="1573608"/>
            <a:ext cx="1665080" cy="305096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InsertY">
            <a:extLst>
              <a:ext uri="{FF2B5EF4-FFF2-40B4-BE49-F238E27FC236}">
                <a16:creationId xmlns:a16="http://schemas.microsoft.com/office/drawing/2014/main" id="{7AF00680-0B84-43A7-8AD7-914C9BD79988}"/>
              </a:ext>
            </a:extLst>
          </p:cNvPr>
          <p:cNvSpPr/>
          <p:nvPr/>
        </p:nvSpPr>
        <p:spPr>
          <a:xfrm>
            <a:off x="3675074" y="2741430"/>
            <a:ext cx="914400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rPr>
              <a:t>10111…</a:t>
            </a:r>
          </a:p>
        </p:txBody>
      </p:sp>
      <p:grpSp>
        <p:nvGrpSpPr>
          <p:cNvPr id="242" name="after-Bucket">
            <a:extLst>
              <a:ext uri="{FF2B5EF4-FFF2-40B4-BE49-F238E27FC236}">
                <a16:creationId xmlns:a16="http://schemas.microsoft.com/office/drawing/2014/main" id="{B6962466-56A1-4342-90A2-2BD6D978543E}"/>
              </a:ext>
            </a:extLst>
          </p:cNvPr>
          <p:cNvGrpSpPr/>
          <p:nvPr/>
        </p:nvGrpSpPr>
        <p:grpSpPr>
          <a:xfrm>
            <a:off x="3580274" y="2146037"/>
            <a:ext cx="1552756" cy="892175"/>
            <a:chOff x="3580274" y="1938813"/>
            <a:chExt cx="1552756" cy="892175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E045C3A-20C2-42E0-B06E-D33E3801F1D3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9C64ACC-0306-4D4F-9EE0-5FD449BD5753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30BEF2-8E43-4873-B003-1EED8DC0B619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E2025BC-9338-463C-B400-A61ECFE90D12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10011…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2C126E35-E939-4030-9DD7-B16409D6953C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5" name="CounterBox">
              <a:extLst>
                <a:ext uri="{FF2B5EF4-FFF2-40B4-BE49-F238E27FC236}">
                  <a16:creationId xmlns:a16="http://schemas.microsoft.com/office/drawing/2014/main" id="{B8C26E80-E7AD-4649-AC4D-0D65A2F23624}"/>
                </a:ext>
              </a:extLst>
            </p:cNvPr>
            <p:cNvSpPr/>
            <p:nvPr/>
          </p:nvSpPr>
          <p:spPr>
            <a:xfrm>
              <a:off x="4675830" y="1938813"/>
              <a:ext cx="457200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3</a:t>
              </a:r>
            </a:p>
          </p:txBody>
        </p:sp>
      </p:grpSp>
      <p:grpSp>
        <p:nvGrpSpPr>
          <p:cNvPr id="263" name="after-Bucket">
            <a:extLst>
              <a:ext uri="{FF2B5EF4-FFF2-40B4-BE49-F238E27FC236}">
                <a16:creationId xmlns:a16="http://schemas.microsoft.com/office/drawing/2014/main" id="{047A26BB-6B62-4C22-AEE3-E97E1F984BE1}"/>
              </a:ext>
            </a:extLst>
          </p:cNvPr>
          <p:cNvGrpSpPr/>
          <p:nvPr/>
        </p:nvGrpSpPr>
        <p:grpSpPr>
          <a:xfrm>
            <a:off x="3580274" y="3158350"/>
            <a:ext cx="1552756" cy="892175"/>
            <a:chOff x="3580274" y="1938813"/>
            <a:chExt cx="1552756" cy="892175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BD54070-B70E-42B7-9173-5FB9FDB365FA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901F6C4-A7FD-4CE6-A3F6-B90CBD21859D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D860616-466F-4DC8-9AF0-FA07E2E379FE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10101…</a:t>
                </a: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15B66ADE-A077-4B98-8976-CB45BAAA69A9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3BBB9DD-7936-4832-8CDB-2AB03BC09CE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10111…</a:t>
                </a:r>
              </a:p>
            </p:txBody>
          </p:sp>
        </p:grpSp>
        <p:sp>
          <p:nvSpPr>
            <p:cNvPr id="266" name="CounterBox">
              <a:extLst>
                <a:ext uri="{FF2B5EF4-FFF2-40B4-BE49-F238E27FC236}">
                  <a16:creationId xmlns:a16="http://schemas.microsoft.com/office/drawing/2014/main" id="{052D1F02-2314-495C-9639-6ACCC6C43129}"/>
                </a:ext>
              </a:extLst>
            </p:cNvPr>
            <p:cNvSpPr/>
            <p:nvPr/>
          </p:nvSpPr>
          <p:spPr>
            <a:xfrm>
              <a:off x="4675830" y="1938813"/>
              <a:ext cx="457200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3</a:t>
              </a:r>
            </a:p>
          </p:txBody>
        </p:sp>
      </p:grpSp>
      <p:sp>
        <p:nvSpPr>
          <p:cNvPr id="189" name="Highlight Box #1">
            <a:extLst>
              <a:ext uri="{FF2B5EF4-FFF2-40B4-BE49-F238E27FC236}">
                <a16:creationId xmlns:a16="http://schemas.microsoft.com/office/drawing/2014/main" id="{CE8AD2C9-9ED1-45DA-B12F-08B9FD996890}"/>
              </a:ext>
            </a:extLst>
          </p:cNvPr>
          <p:cNvSpPr/>
          <p:nvPr/>
        </p:nvSpPr>
        <p:spPr>
          <a:xfrm>
            <a:off x="7467600" y="1657350"/>
            <a:ext cx="217897" cy="365760"/>
          </a:xfrm>
          <a:prstGeom prst="roundRect">
            <a:avLst>
              <a:gd name="adj" fmla="val 4675"/>
            </a:avLst>
          </a:prstGeom>
          <a:noFill/>
          <a:ln w="28575">
            <a:solidFill>
              <a:srgbClr val="2C6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Highlight Box #2">
            <a:extLst>
              <a:ext uri="{FF2B5EF4-FFF2-40B4-BE49-F238E27FC236}">
                <a16:creationId xmlns:a16="http://schemas.microsoft.com/office/drawing/2014/main" id="{EAEBE98A-44D2-417D-95CC-6979AE3CF254}"/>
              </a:ext>
            </a:extLst>
          </p:cNvPr>
          <p:cNvSpPr/>
          <p:nvPr/>
        </p:nvSpPr>
        <p:spPr>
          <a:xfrm>
            <a:off x="7482840" y="2584620"/>
            <a:ext cx="217897" cy="365760"/>
          </a:xfrm>
          <a:prstGeom prst="roundRect">
            <a:avLst>
              <a:gd name="adj" fmla="val 4675"/>
            </a:avLst>
          </a:prstGeom>
          <a:noFill/>
          <a:ln w="28575">
            <a:solidFill>
              <a:srgbClr val="2C6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Arrow 6">
            <a:extLst>
              <a:ext uri="{FF2B5EF4-FFF2-40B4-BE49-F238E27FC236}">
                <a16:creationId xmlns:a16="http://schemas.microsoft.com/office/drawing/2014/main" id="{3AA8AC96-E7F6-4FD0-AF80-6A4E868653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210" y="2457325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273" name="Highlight Box #3">
            <a:extLst>
              <a:ext uri="{FF2B5EF4-FFF2-40B4-BE49-F238E27FC236}">
                <a16:creationId xmlns:a16="http://schemas.microsoft.com/office/drawing/2014/main" id="{1A03A8A6-47E6-4112-BB14-28FBA270A9BC}"/>
              </a:ext>
            </a:extLst>
          </p:cNvPr>
          <p:cNvSpPr/>
          <p:nvPr/>
        </p:nvSpPr>
        <p:spPr>
          <a:xfrm>
            <a:off x="7467600" y="3513201"/>
            <a:ext cx="311874" cy="365760"/>
          </a:xfrm>
          <a:prstGeom prst="roundRect">
            <a:avLst>
              <a:gd name="adj" fmla="val 4675"/>
            </a:avLst>
          </a:prstGeom>
          <a:noFill/>
          <a:ln w="28575">
            <a:solidFill>
              <a:srgbClr val="2C6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Highlight Box #3.2">
            <a:extLst>
              <a:ext uri="{FF2B5EF4-FFF2-40B4-BE49-F238E27FC236}">
                <a16:creationId xmlns:a16="http://schemas.microsoft.com/office/drawing/2014/main" id="{C0160B18-FD63-4EDA-8D49-FB764CFE43FF}"/>
              </a:ext>
            </a:extLst>
          </p:cNvPr>
          <p:cNvSpPr/>
          <p:nvPr/>
        </p:nvSpPr>
        <p:spPr>
          <a:xfrm>
            <a:off x="7463523" y="3486150"/>
            <a:ext cx="504214" cy="365760"/>
          </a:xfrm>
          <a:prstGeom prst="roundRect">
            <a:avLst>
              <a:gd name="adj" fmla="val 4675"/>
            </a:avLst>
          </a:prstGeom>
          <a:noFill/>
          <a:ln w="28575">
            <a:solidFill>
              <a:srgbClr val="2C6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ight Arrow 6">
            <a:extLst>
              <a:ext uri="{FF2B5EF4-FFF2-40B4-BE49-F238E27FC236}">
                <a16:creationId xmlns:a16="http://schemas.microsoft.com/office/drawing/2014/main" id="{7406C886-56A1-4E4B-8A80-8DA3C9429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210" y="3887409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291" name="InsertY">
            <a:extLst>
              <a:ext uri="{FF2B5EF4-FFF2-40B4-BE49-F238E27FC236}">
                <a16:creationId xmlns:a16="http://schemas.microsoft.com/office/drawing/2014/main" id="{807B173B-BE62-42D1-81E5-C81961A862FA}"/>
              </a:ext>
            </a:extLst>
          </p:cNvPr>
          <p:cNvSpPr/>
          <p:nvPr/>
        </p:nvSpPr>
        <p:spPr>
          <a:xfrm>
            <a:off x="3675074" y="3485664"/>
            <a:ext cx="914400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rPr>
              <a:t>10100…</a:t>
            </a:r>
          </a:p>
        </p:txBody>
      </p:sp>
      <p:sp>
        <p:nvSpPr>
          <p:cNvPr id="118" name="Highlight Box">
            <a:extLst>
              <a:ext uri="{FF2B5EF4-FFF2-40B4-BE49-F238E27FC236}">
                <a16:creationId xmlns:a16="http://schemas.microsoft.com/office/drawing/2014/main" id="{0682C890-C087-492E-81A7-B47789747A59}"/>
              </a:ext>
            </a:extLst>
          </p:cNvPr>
          <p:cNvSpPr/>
          <p:nvPr/>
        </p:nvSpPr>
        <p:spPr>
          <a:xfrm>
            <a:off x="3579656" y="1133079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ighlight Box">
            <a:extLst>
              <a:ext uri="{FF2B5EF4-FFF2-40B4-BE49-F238E27FC236}">
                <a16:creationId xmlns:a16="http://schemas.microsoft.com/office/drawing/2014/main" id="{DCC2C6CA-34E6-42A6-898C-D01E450A85BB}"/>
              </a:ext>
            </a:extLst>
          </p:cNvPr>
          <p:cNvSpPr/>
          <p:nvPr/>
        </p:nvSpPr>
        <p:spPr>
          <a:xfrm>
            <a:off x="3579656" y="2146575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ighlight Box">
            <a:extLst>
              <a:ext uri="{FF2B5EF4-FFF2-40B4-BE49-F238E27FC236}">
                <a16:creationId xmlns:a16="http://schemas.microsoft.com/office/drawing/2014/main" id="{70C58ACA-0F9C-41A1-BBC5-0BB715467C45}"/>
              </a:ext>
            </a:extLst>
          </p:cNvPr>
          <p:cNvSpPr/>
          <p:nvPr/>
        </p:nvSpPr>
        <p:spPr>
          <a:xfrm>
            <a:off x="3579656" y="3167384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93660D-D7D6-45F0-8EA0-C018A3DF2803}"/>
              </a:ext>
            </a:extLst>
          </p:cNvPr>
          <p:cNvGrpSpPr/>
          <p:nvPr/>
        </p:nvGrpSpPr>
        <p:grpSpPr>
          <a:xfrm>
            <a:off x="1144654" y="1759984"/>
            <a:ext cx="365760" cy="1375496"/>
            <a:chOff x="930518" y="1759984"/>
            <a:chExt cx="365760" cy="1375496"/>
          </a:xfrm>
        </p:grpSpPr>
        <p:sp>
          <p:nvSpPr>
            <p:cNvPr id="117" name="Highlight Box">
              <a:extLst>
                <a:ext uri="{FF2B5EF4-FFF2-40B4-BE49-F238E27FC236}">
                  <a16:creationId xmlns:a16="http://schemas.microsoft.com/office/drawing/2014/main" id="{9F1939D2-1272-46E6-9AB4-2C4DC7D4664B}"/>
                </a:ext>
              </a:extLst>
            </p:cNvPr>
            <p:cNvSpPr/>
            <p:nvPr/>
          </p:nvSpPr>
          <p:spPr>
            <a:xfrm>
              <a:off x="930518" y="1759984"/>
              <a:ext cx="182880" cy="277302"/>
            </a:xfrm>
            <a:prstGeom prst="roundRect">
              <a:avLst>
                <a:gd name="adj" fmla="val 4675"/>
              </a:avLst>
            </a:prstGeom>
            <a:noFill/>
            <a:ln w="19050">
              <a:solidFill>
                <a:srgbClr val="2C6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ighlight Box">
              <a:extLst>
                <a:ext uri="{FF2B5EF4-FFF2-40B4-BE49-F238E27FC236}">
                  <a16:creationId xmlns:a16="http://schemas.microsoft.com/office/drawing/2014/main" id="{71793A04-1D1C-4B53-8A9E-697D02298E75}"/>
                </a:ext>
              </a:extLst>
            </p:cNvPr>
            <p:cNvSpPr/>
            <p:nvPr/>
          </p:nvSpPr>
          <p:spPr>
            <a:xfrm>
              <a:off x="930518" y="2126049"/>
              <a:ext cx="182880" cy="277302"/>
            </a:xfrm>
            <a:prstGeom prst="roundRect">
              <a:avLst>
                <a:gd name="adj" fmla="val 4675"/>
              </a:avLst>
            </a:prstGeom>
            <a:noFill/>
            <a:ln w="19050">
              <a:solidFill>
                <a:srgbClr val="2C6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Highlight Box">
              <a:extLst>
                <a:ext uri="{FF2B5EF4-FFF2-40B4-BE49-F238E27FC236}">
                  <a16:creationId xmlns:a16="http://schemas.microsoft.com/office/drawing/2014/main" id="{D237510E-B384-450C-A9A2-42F93FA50DB0}"/>
                </a:ext>
              </a:extLst>
            </p:cNvPr>
            <p:cNvSpPr/>
            <p:nvPr/>
          </p:nvSpPr>
          <p:spPr>
            <a:xfrm>
              <a:off x="930518" y="2492114"/>
              <a:ext cx="365760" cy="277302"/>
            </a:xfrm>
            <a:prstGeom prst="roundRect">
              <a:avLst>
                <a:gd name="adj" fmla="val 4675"/>
              </a:avLst>
            </a:prstGeom>
            <a:noFill/>
            <a:ln w="19050">
              <a:solidFill>
                <a:srgbClr val="2C6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Highlight Box">
              <a:extLst>
                <a:ext uri="{FF2B5EF4-FFF2-40B4-BE49-F238E27FC236}">
                  <a16:creationId xmlns:a16="http://schemas.microsoft.com/office/drawing/2014/main" id="{E42A9110-0AE6-44A4-862D-39E72419905F}"/>
                </a:ext>
              </a:extLst>
            </p:cNvPr>
            <p:cNvSpPr/>
            <p:nvPr/>
          </p:nvSpPr>
          <p:spPr>
            <a:xfrm>
              <a:off x="930518" y="2858178"/>
              <a:ext cx="365760" cy="277302"/>
            </a:xfrm>
            <a:prstGeom prst="roundRect">
              <a:avLst>
                <a:gd name="adj" fmla="val 4675"/>
              </a:avLst>
            </a:prstGeom>
            <a:noFill/>
            <a:ln w="19050">
              <a:solidFill>
                <a:srgbClr val="2C6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3D1DD4-51B4-260C-7DBD-B565B4854617}"/>
              </a:ext>
            </a:extLst>
          </p:cNvPr>
          <p:cNvGrpSpPr/>
          <p:nvPr/>
        </p:nvGrpSpPr>
        <p:grpSpPr>
          <a:xfrm>
            <a:off x="1144654" y="1759984"/>
            <a:ext cx="182880" cy="2095327"/>
            <a:chOff x="940044" y="1759984"/>
            <a:chExt cx="182880" cy="20953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4BD10E-2114-96EE-2E19-46067B3F40F7}"/>
                </a:ext>
              </a:extLst>
            </p:cNvPr>
            <p:cNvGrpSpPr/>
            <p:nvPr/>
          </p:nvGrpSpPr>
          <p:grpSpPr>
            <a:xfrm>
              <a:off x="940044" y="1759984"/>
              <a:ext cx="182880" cy="643367"/>
              <a:chOff x="1092444" y="1912384"/>
              <a:chExt cx="182880" cy="643367"/>
            </a:xfrm>
          </p:grpSpPr>
          <p:sp>
            <p:nvSpPr>
              <p:cNvPr id="5" name="Highlight Box">
                <a:extLst>
                  <a:ext uri="{FF2B5EF4-FFF2-40B4-BE49-F238E27FC236}">
                    <a16:creationId xmlns:a16="http://schemas.microsoft.com/office/drawing/2014/main" id="{1D0E59CF-B821-FB0E-AE22-947DDDA68DDA}"/>
                  </a:ext>
                </a:extLst>
              </p:cNvPr>
              <p:cNvSpPr/>
              <p:nvPr/>
            </p:nvSpPr>
            <p:spPr>
              <a:xfrm>
                <a:off x="1092444" y="1912384"/>
                <a:ext cx="182880" cy="277302"/>
              </a:xfrm>
              <a:prstGeom prst="roundRect">
                <a:avLst>
                  <a:gd name="adj" fmla="val 4675"/>
                </a:avLst>
              </a:prstGeom>
              <a:noFill/>
              <a:ln w="19050">
                <a:solidFill>
                  <a:srgbClr val="2C6B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ighlight Box">
                <a:extLst>
                  <a:ext uri="{FF2B5EF4-FFF2-40B4-BE49-F238E27FC236}">
                    <a16:creationId xmlns:a16="http://schemas.microsoft.com/office/drawing/2014/main" id="{6A58DA93-A663-8151-6DDF-B6A462AEB191}"/>
                  </a:ext>
                </a:extLst>
              </p:cNvPr>
              <p:cNvSpPr/>
              <p:nvPr/>
            </p:nvSpPr>
            <p:spPr>
              <a:xfrm>
                <a:off x="1092444" y="2278449"/>
                <a:ext cx="182880" cy="277302"/>
              </a:xfrm>
              <a:prstGeom prst="roundRect">
                <a:avLst>
                  <a:gd name="adj" fmla="val 4675"/>
                </a:avLst>
              </a:prstGeom>
              <a:noFill/>
              <a:ln w="19050">
                <a:solidFill>
                  <a:srgbClr val="2C6B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0F296D-C1EB-3B0C-F13F-2A7DD0E5A1E4}"/>
                </a:ext>
              </a:extLst>
            </p:cNvPr>
            <p:cNvGrpSpPr/>
            <p:nvPr/>
          </p:nvGrpSpPr>
          <p:grpSpPr>
            <a:xfrm>
              <a:off x="940044" y="3211944"/>
              <a:ext cx="182880" cy="643367"/>
              <a:chOff x="1092444" y="1912384"/>
              <a:chExt cx="182880" cy="643367"/>
            </a:xfrm>
          </p:grpSpPr>
          <p:sp>
            <p:nvSpPr>
              <p:cNvPr id="9" name="Highlight Box">
                <a:extLst>
                  <a:ext uri="{FF2B5EF4-FFF2-40B4-BE49-F238E27FC236}">
                    <a16:creationId xmlns:a16="http://schemas.microsoft.com/office/drawing/2014/main" id="{7B233C08-59A3-425F-D445-3249A7242AF8}"/>
                  </a:ext>
                </a:extLst>
              </p:cNvPr>
              <p:cNvSpPr/>
              <p:nvPr/>
            </p:nvSpPr>
            <p:spPr>
              <a:xfrm>
                <a:off x="1092444" y="1912384"/>
                <a:ext cx="182880" cy="277302"/>
              </a:xfrm>
              <a:prstGeom prst="roundRect">
                <a:avLst>
                  <a:gd name="adj" fmla="val 4675"/>
                </a:avLst>
              </a:prstGeom>
              <a:noFill/>
              <a:ln w="19050">
                <a:solidFill>
                  <a:srgbClr val="2C6B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ighlight Box">
                <a:extLst>
                  <a:ext uri="{FF2B5EF4-FFF2-40B4-BE49-F238E27FC236}">
                    <a16:creationId xmlns:a16="http://schemas.microsoft.com/office/drawing/2014/main" id="{B9839A21-B6B3-F5A7-A0FD-6BC2C9954925}"/>
                  </a:ext>
                </a:extLst>
              </p:cNvPr>
              <p:cNvSpPr/>
              <p:nvPr/>
            </p:nvSpPr>
            <p:spPr>
              <a:xfrm>
                <a:off x="1092444" y="2278449"/>
                <a:ext cx="182880" cy="277302"/>
              </a:xfrm>
              <a:prstGeom prst="roundRect">
                <a:avLst>
                  <a:gd name="adj" fmla="val 4675"/>
                </a:avLst>
              </a:prstGeom>
              <a:noFill/>
              <a:ln w="19050">
                <a:solidFill>
                  <a:srgbClr val="2C6B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Slide Number Placeholder 3" descr=" 5">
            <a:extLst>
              <a:ext uri="{FF2B5EF4-FFF2-40B4-BE49-F238E27FC236}">
                <a16:creationId xmlns:a16="http://schemas.microsoft.com/office/drawing/2014/main" id="{DF3F7F2A-288C-8F2D-7864-07096E79482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50396-7EAC-8586-2F1B-AE05B4684064}"/>
              </a:ext>
            </a:extLst>
          </p:cNvPr>
          <p:cNvGrpSpPr/>
          <p:nvPr/>
        </p:nvGrpSpPr>
        <p:grpSpPr>
          <a:xfrm>
            <a:off x="542501" y="1754749"/>
            <a:ext cx="524299" cy="1410251"/>
            <a:chOff x="383330" y="1754749"/>
            <a:chExt cx="524299" cy="14102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3BDB17-1B6E-E065-6359-52E8842E210E}"/>
                </a:ext>
              </a:extLst>
            </p:cNvPr>
            <p:cNvSpPr txBox="1"/>
            <p:nvPr/>
          </p:nvSpPr>
          <p:spPr>
            <a:xfrm rot="16200000">
              <a:off x="-4726" y="2302908"/>
              <a:ext cx="1090043" cy="3139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i="1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Hash Bits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C1243DB0-822B-58FF-E940-56E5AA52336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95698" y="1754749"/>
              <a:ext cx="211931" cy="1410251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solidFill>
                  <a:srgbClr val="F76D6D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4BBC6F-F995-8554-4E95-3C569AA9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96067"/>
            <a:ext cx="53340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l"/>
            <a:r>
              <a:rPr lang="en-US" sz="2400" dirty="0">
                <a:solidFill>
                  <a:schemeClr val="accent1"/>
                </a:solidFill>
                <a:latin typeface="Crimson Text" panose="02000503000000000000" pitchFamily="2" charset="0"/>
              </a:rPr>
              <a:t>Max number of bits to examine in hashes</a:t>
            </a:r>
          </a:p>
        </p:txBody>
      </p:sp>
      <p:cxnSp>
        <p:nvCxnSpPr>
          <p:cNvPr id="17" name="Straight Connector 36">
            <a:extLst>
              <a:ext uri="{FF2B5EF4-FFF2-40B4-BE49-F238E27FC236}">
                <a16:creationId xmlns:a16="http://schemas.microsoft.com/office/drawing/2014/main" id="{35EF3897-4C9F-2DAF-A3DE-B3DE8865B508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rot="10800000" flipH="1" flipV="1">
            <a:off x="457200" y="880733"/>
            <a:ext cx="424382" cy="445058"/>
          </a:xfrm>
          <a:prstGeom prst="curvedConnector3">
            <a:avLst>
              <a:gd name="adj1" fmla="val -53867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DB3578-98B3-D106-80C0-A6BEDBB0AB63}"/>
              </a:ext>
            </a:extLst>
          </p:cNvPr>
          <p:cNvSpPr txBox="1"/>
          <p:nvPr/>
        </p:nvSpPr>
        <p:spPr>
          <a:xfrm>
            <a:off x="4730348" y="2656449"/>
            <a:ext cx="10900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dirty="0">
                <a:solidFill>
                  <a:srgbClr val="646464"/>
                </a:solidFill>
                <a:latin typeface="+mj-lt"/>
              </a:rPr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2062126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"/>
                            </p:stCondLst>
                            <p:childTnLst>
                              <p:par>
                                <p:cTn id="1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500" fill="hold"/>
                                        <p:tgtEl>
                                          <p:spTgt spid="2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"/>
                            </p:stCondLst>
                            <p:childTnLst>
                              <p:par>
                                <p:cTn id="1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1.11111E-6 0.20062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25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5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5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5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8" grpId="0" animBg="1"/>
      <p:bldP spid="188" grpId="1" animBg="1"/>
      <p:bldP spid="231" grpId="0" animBg="1"/>
      <p:bldP spid="231" grpId="1" animBg="1"/>
      <p:bldP spid="270" grpId="0"/>
      <p:bldP spid="270" grpId="1"/>
      <p:bldP spid="189" grpId="0" animBg="1"/>
      <p:bldP spid="189" grpId="1" animBg="1"/>
      <p:bldP spid="271" grpId="0" animBg="1"/>
      <p:bldP spid="271" grpId="1" animBg="1"/>
      <p:bldP spid="272" grpId="0" animBg="1"/>
      <p:bldP spid="272" grpId="1" animBg="1"/>
      <p:bldP spid="272" grpId="2" animBg="1"/>
      <p:bldP spid="272" grpId="3" animBg="1"/>
      <p:bldP spid="273" grpId="0" animBg="1"/>
      <p:bldP spid="273" grpId="1" animBg="1"/>
      <p:bldP spid="289" grpId="0" animBg="1"/>
      <p:bldP spid="290" grpId="0" animBg="1"/>
      <p:bldP spid="291" grpId="0"/>
      <p:bldP spid="118" grpId="0" animBg="1"/>
      <p:bldP spid="118" grpId="1" animBg="1"/>
      <p:bldP spid="119" grpId="0" animBg="1"/>
      <p:bldP spid="119" grpId="1" animBg="1"/>
      <p:bldP spid="119" grpId="2" animBg="1"/>
      <p:bldP spid="119" grpId="3" animBg="1"/>
      <p:bldP spid="120" grpId="0" animBg="1"/>
      <p:bldP spid="16" grpId="0"/>
      <p:bldP spid="16" grpId="1"/>
      <p:bldP spid="22" grpId="0"/>
      <p:bldP spid="2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BB618-01F0-4F9B-88B7-D022F7E4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27173-D3BB-4851-A0A6-BA67E3B5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 table maintains a </a:t>
            </a:r>
            <a:r>
              <a:rPr lang="en-US" u="sng" dirty="0"/>
              <a:t>pointer</a:t>
            </a:r>
            <a:r>
              <a:rPr lang="en-US" dirty="0"/>
              <a:t> that tracks the next bucket to split.</a:t>
            </a:r>
          </a:p>
          <a:p>
            <a:pPr lvl="1"/>
            <a:r>
              <a:rPr lang="en-US" dirty="0"/>
              <a:t>When </a:t>
            </a:r>
            <a:r>
              <a:rPr lang="en-US" u="sng" dirty="0"/>
              <a:t>any</a:t>
            </a:r>
            <a:r>
              <a:rPr lang="en-US" dirty="0"/>
              <a:t> bucket overflows, split the bucket at the pointer location.</a:t>
            </a:r>
          </a:p>
          <a:p>
            <a:pPr marL="0" lvl="1" indent="0">
              <a:buNone/>
            </a:pPr>
            <a:endParaRPr lang="en-US" sz="200" dirty="0"/>
          </a:p>
          <a:p>
            <a:r>
              <a:rPr lang="en-US" dirty="0"/>
              <a:t>Use multiple hashes to find the right bucket for a given key.</a:t>
            </a:r>
          </a:p>
          <a:p>
            <a:endParaRPr lang="en-US" sz="200" dirty="0"/>
          </a:p>
          <a:p>
            <a:r>
              <a:rPr lang="en-US" dirty="0"/>
              <a:t>Can use different overflow criterion:</a:t>
            </a:r>
          </a:p>
          <a:p>
            <a:pPr lvl="1"/>
            <a:r>
              <a:rPr lang="en-US" dirty="0"/>
              <a:t>Space Utilization</a:t>
            </a:r>
          </a:p>
          <a:p>
            <a:pPr lvl="1"/>
            <a:r>
              <a:rPr lang="en-US" dirty="0"/>
              <a:t>Average Length of Overflow Chains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36850057-9003-F719-8A28-7F1BA38E97D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17EB14-12E3-60E0-1355-38358FEF8C7C}"/>
              </a:ext>
            </a:extLst>
          </p:cNvPr>
          <p:cNvGrpSpPr/>
          <p:nvPr/>
        </p:nvGrpSpPr>
        <p:grpSpPr>
          <a:xfrm>
            <a:off x="2705100" y="4177185"/>
            <a:ext cx="3733800" cy="680565"/>
            <a:chOff x="3429000" y="4177185"/>
            <a:chExt cx="3733800" cy="68056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45FAC731-F293-9B78-87F2-FC278028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429000" y="4453437"/>
              <a:ext cx="2103120" cy="3514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3AA98A-C05B-706F-95E0-B1A8CDFC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791200" y="4177185"/>
              <a:ext cx="1371600" cy="680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19195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687864" y="1603421"/>
            <a:ext cx="457200" cy="365760"/>
            <a:chOff x="1698611" y="3461328"/>
            <a:chExt cx="457200" cy="313459"/>
          </a:xfrm>
        </p:grpSpPr>
        <p:sp>
          <p:nvSpPr>
            <p:cNvPr id="81" name="Rectangle 80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>
                <a:solidFill>
                  <a:srgbClr val="F76D6D"/>
                </a:solidFill>
                <a:latin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687864" y="1969181"/>
            <a:ext cx="457200" cy="365760"/>
            <a:chOff x="1698611" y="3461328"/>
            <a:chExt cx="457200" cy="313459"/>
          </a:xfrm>
        </p:grpSpPr>
        <p:sp>
          <p:nvSpPr>
            <p:cNvPr id="84" name="Rectangle 83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>
                <a:solidFill>
                  <a:srgbClr val="F76D6D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87864" y="2334941"/>
            <a:ext cx="457200" cy="365760"/>
            <a:chOff x="1698611" y="3461328"/>
            <a:chExt cx="457200" cy="313459"/>
          </a:xfrm>
        </p:grpSpPr>
        <p:sp>
          <p:nvSpPr>
            <p:cNvPr id="87" name="Rectangle 86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87864" y="2700701"/>
            <a:ext cx="457200" cy="365760"/>
            <a:chOff x="1698611" y="3461328"/>
            <a:chExt cx="457200" cy="313459"/>
          </a:xfrm>
        </p:grpSpPr>
        <p:sp>
          <p:nvSpPr>
            <p:cNvPr id="93" name="Rectangle 92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before-offsets">
            <a:extLst>
              <a:ext uri="{FF2B5EF4-FFF2-40B4-BE49-F238E27FC236}">
                <a16:creationId xmlns:a16="http://schemas.microsoft.com/office/drawing/2014/main" id="{5F0CD064-1866-4754-9A5B-BA8279BF6762}"/>
              </a:ext>
            </a:extLst>
          </p:cNvPr>
          <p:cNvGrpSpPr/>
          <p:nvPr/>
        </p:nvGrpSpPr>
        <p:grpSpPr>
          <a:xfrm>
            <a:off x="1487200" y="1632413"/>
            <a:ext cx="128240" cy="1405057"/>
            <a:chOff x="1143000" y="1524463"/>
            <a:chExt cx="128240" cy="140505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266B0-D781-41A0-BC05-D0C23181A1B3}"/>
                </a:ext>
              </a:extLst>
            </p:cNvPr>
            <p:cNvSpPr txBox="1"/>
            <p:nvPr/>
          </p:nvSpPr>
          <p:spPr>
            <a:xfrm>
              <a:off x="1143000" y="189022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B515F41-3538-4155-B001-8A2F8C3E7204}"/>
                </a:ext>
              </a:extLst>
            </p:cNvPr>
            <p:cNvSpPr txBox="1"/>
            <p:nvPr/>
          </p:nvSpPr>
          <p:spPr>
            <a:xfrm>
              <a:off x="1143000" y="152446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E6A32E-EAEA-4FED-B4CD-9A3F232713C5}"/>
                </a:ext>
              </a:extLst>
            </p:cNvPr>
            <p:cNvSpPr txBox="1"/>
            <p:nvPr/>
          </p:nvSpPr>
          <p:spPr>
            <a:xfrm>
              <a:off x="1143000" y="225598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FB12CAE-8588-4A83-BC5C-EB3B4368FC1C}"/>
                </a:ext>
              </a:extLst>
            </p:cNvPr>
            <p:cNvSpPr txBox="1"/>
            <p:nvPr/>
          </p:nvSpPr>
          <p:spPr>
            <a:xfrm>
              <a:off x="1143000" y="262174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3</a:t>
              </a:r>
            </a:p>
          </p:txBody>
        </p:sp>
      </p:grpSp>
      <p:grpSp>
        <p:nvGrpSpPr>
          <p:cNvPr id="21" name="before-Bucket">
            <a:extLst>
              <a:ext uri="{FF2B5EF4-FFF2-40B4-BE49-F238E27FC236}">
                <a16:creationId xmlns:a16="http://schemas.microsoft.com/office/drawing/2014/main" id="{AA91F723-F745-4CF2-900D-C2CCFBB6B95F}"/>
              </a:ext>
            </a:extLst>
          </p:cNvPr>
          <p:cNvGrpSpPr/>
          <p:nvPr/>
        </p:nvGrpSpPr>
        <p:grpSpPr>
          <a:xfrm>
            <a:off x="3581400" y="1035118"/>
            <a:ext cx="1097280" cy="892175"/>
            <a:chOff x="3580274" y="927168"/>
            <a:chExt cx="1097280" cy="892175"/>
          </a:xfrm>
        </p:grpSpPr>
        <p:sp>
          <p:nvSpPr>
            <p:cNvPr id="26" name="Rectangle 25"/>
            <p:cNvSpPr/>
            <p:nvPr/>
          </p:nvSpPr>
          <p:spPr>
            <a:xfrm>
              <a:off x="3580274" y="927168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7B38FB-E1FE-4278-A62A-1B2C848902B5}"/>
                </a:ext>
              </a:extLst>
            </p:cNvPr>
            <p:cNvGrpSpPr/>
            <p:nvPr/>
          </p:nvGrpSpPr>
          <p:grpSpPr>
            <a:xfrm>
              <a:off x="3671714" y="993568"/>
              <a:ext cx="914400" cy="765330"/>
              <a:chOff x="3245557" y="931630"/>
              <a:chExt cx="914400" cy="76533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24" name="Op #1: Find(X)">
            <a:extLst>
              <a:ext uri="{FF2B5EF4-FFF2-40B4-BE49-F238E27FC236}">
                <a16:creationId xmlns:a16="http://schemas.microsoft.com/office/drawing/2014/main" id="{9843358E-B6BE-4239-A942-A6B2D03281E9}"/>
              </a:ext>
            </a:extLst>
          </p:cNvPr>
          <p:cNvGrpSpPr/>
          <p:nvPr/>
        </p:nvGrpSpPr>
        <p:grpSpPr>
          <a:xfrm>
            <a:off x="6271074" y="819150"/>
            <a:ext cx="2540760" cy="697398"/>
            <a:chOff x="6215557" y="721635"/>
            <a:chExt cx="2540760" cy="69739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3A5B3D-EE76-4526-89E8-8004FE670A4B}"/>
                </a:ext>
              </a:extLst>
            </p:cNvPr>
            <p:cNvSpPr txBox="1"/>
            <p:nvPr/>
          </p:nvSpPr>
          <p:spPr>
            <a:xfrm>
              <a:off x="6215557" y="1049701"/>
              <a:ext cx="254076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</a:t>
              </a:r>
              <a:r>
                <a:rPr lang="en-US" sz="2400" b="1" i="1" baseline="-25000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1</a:t>
              </a:r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(6)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= </a:t>
              </a:r>
              <a:r>
                <a:rPr lang="en-US" sz="2400" b="1" spc="6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6%4=2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16A25AD-7A39-4BCA-A928-A425EDFAF671}"/>
                </a:ext>
              </a:extLst>
            </p:cNvPr>
            <p:cNvSpPr txBox="1"/>
            <p:nvPr/>
          </p:nvSpPr>
          <p:spPr>
            <a:xfrm>
              <a:off x="6215557" y="721635"/>
              <a:ext cx="76944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Get 6</a:t>
              </a:r>
            </a:p>
          </p:txBody>
        </p:sp>
      </p:grpSp>
      <p:grpSp>
        <p:nvGrpSpPr>
          <p:cNvPr id="52" name="BeforePointers">
            <a:extLst>
              <a:ext uri="{FF2B5EF4-FFF2-40B4-BE49-F238E27FC236}">
                <a16:creationId xmlns:a16="http://schemas.microsoft.com/office/drawing/2014/main" id="{792BC85B-A1CC-4367-BA6B-102EA38AF956}"/>
              </a:ext>
            </a:extLst>
          </p:cNvPr>
          <p:cNvGrpSpPr/>
          <p:nvPr/>
        </p:nvGrpSpPr>
        <p:grpSpPr>
          <a:xfrm>
            <a:off x="1915194" y="1481206"/>
            <a:ext cx="1666206" cy="2905119"/>
            <a:chOff x="1915194" y="1481206"/>
            <a:chExt cx="1666206" cy="2905119"/>
          </a:xfrm>
        </p:grpSpPr>
        <p:cxnSp>
          <p:nvCxnSpPr>
            <p:cNvPr id="98" name="before-pointer"/>
            <p:cNvCxnSpPr>
              <a:cxnSpLocks noChangeShapeType="1"/>
              <a:stCxn id="81" idx="3"/>
              <a:endCxn id="26" idx="1"/>
            </p:cNvCxnSpPr>
            <p:nvPr/>
          </p:nvCxnSpPr>
          <p:spPr bwMode="auto">
            <a:xfrm flipV="1">
              <a:off x="1915194" y="1481206"/>
              <a:ext cx="1666206" cy="305096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before-pointer"/>
            <p:cNvCxnSpPr>
              <a:cxnSpLocks noChangeShapeType="1"/>
              <a:stCxn id="93" idx="3"/>
              <a:endCxn id="118" idx="1"/>
            </p:cNvCxnSpPr>
            <p:nvPr/>
          </p:nvCxnSpPr>
          <p:spPr bwMode="auto">
            <a:xfrm>
              <a:off x="1915194" y="2883582"/>
              <a:ext cx="1665080" cy="1502743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38" name="after-pointer">
            <a:extLst>
              <a:ext uri="{FF2B5EF4-FFF2-40B4-BE49-F238E27FC236}">
                <a16:creationId xmlns:a16="http://schemas.microsoft.com/office/drawing/2014/main" id="{104990A6-4B52-44BD-AB4D-1E4DC06BFED1}"/>
              </a:ext>
            </a:extLst>
          </p:cNvPr>
          <p:cNvCxnSpPr>
            <a:cxnSpLocks noChangeShapeType="1"/>
            <a:stCxn id="87" idx="3"/>
            <a:endCxn id="264" idx="1"/>
          </p:cNvCxnSpPr>
          <p:nvPr/>
        </p:nvCxnSpPr>
        <p:spPr bwMode="auto">
          <a:xfrm>
            <a:off x="1915194" y="2517822"/>
            <a:ext cx="1665080" cy="90013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after-pointer">
            <a:extLst>
              <a:ext uri="{FF2B5EF4-FFF2-40B4-BE49-F238E27FC236}">
                <a16:creationId xmlns:a16="http://schemas.microsoft.com/office/drawing/2014/main" id="{0075CEA8-59D0-443B-A5F2-7EAD432B4880}"/>
              </a:ext>
            </a:extLst>
          </p:cNvPr>
          <p:cNvCxnSpPr>
            <a:cxnSpLocks noChangeShapeType="1"/>
            <a:stCxn id="84" idx="3"/>
            <a:endCxn id="243" idx="1"/>
          </p:cNvCxnSpPr>
          <p:nvPr/>
        </p:nvCxnSpPr>
        <p:spPr bwMode="auto">
          <a:xfrm>
            <a:off x="1915194" y="2152062"/>
            <a:ext cx="1665080" cy="297517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after-pointer">
            <a:extLst>
              <a:ext uri="{FF2B5EF4-FFF2-40B4-BE49-F238E27FC236}">
                <a16:creationId xmlns:a16="http://schemas.microsoft.com/office/drawing/2014/main" id="{4CB4906A-9B3B-4F98-BEAF-0FB01AD8E8E1}"/>
              </a:ext>
            </a:extLst>
          </p:cNvPr>
          <p:cNvCxnSpPr>
            <a:cxnSpLocks noChangeShapeType="1"/>
            <a:stCxn id="81" idx="3"/>
            <a:endCxn id="26" idx="1"/>
          </p:cNvCxnSpPr>
          <p:nvPr/>
        </p:nvCxnSpPr>
        <p:spPr bwMode="auto">
          <a:xfrm flipV="1">
            <a:off x="1915194" y="1481206"/>
            <a:ext cx="1666206" cy="305096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2" name="after-Bucket">
            <a:extLst>
              <a:ext uri="{FF2B5EF4-FFF2-40B4-BE49-F238E27FC236}">
                <a16:creationId xmlns:a16="http://schemas.microsoft.com/office/drawing/2014/main" id="{B6962466-56A1-4342-90A2-2BD6D978543E}"/>
              </a:ext>
            </a:extLst>
          </p:cNvPr>
          <p:cNvGrpSpPr/>
          <p:nvPr/>
        </p:nvGrpSpPr>
        <p:grpSpPr>
          <a:xfrm>
            <a:off x="3580274" y="2003491"/>
            <a:ext cx="1097280" cy="892175"/>
            <a:chOff x="3580274" y="1938813"/>
            <a:chExt cx="1097280" cy="892175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E045C3A-20C2-42E0-B06E-D33E3801F1D3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9C64ACC-0306-4D4F-9EE0-5FD449BD5753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30BEF2-8E43-4873-B003-1EED8DC0B619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E2025BC-9338-463C-B400-A61ECFE90D12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2C126E35-E939-4030-9DD7-B16409D6953C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13</a:t>
                </a:r>
              </a:p>
            </p:txBody>
          </p:sp>
        </p:grpSp>
      </p:grpSp>
      <p:grpSp>
        <p:nvGrpSpPr>
          <p:cNvPr id="263" name="after-Bucket">
            <a:extLst>
              <a:ext uri="{FF2B5EF4-FFF2-40B4-BE49-F238E27FC236}">
                <a16:creationId xmlns:a16="http://schemas.microsoft.com/office/drawing/2014/main" id="{047A26BB-6B62-4C22-AEE3-E97E1F984BE1}"/>
              </a:ext>
            </a:extLst>
          </p:cNvPr>
          <p:cNvGrpSpPr/>
          <p:nvPr/>
        </p:nvGrpSpPr>
        <p:grpSpPr>
          <a:xfrm>
            <a:off x="3580274" y="2971864"/>
            <a:ext cx="1097280" cy="892175"/>
            <a:chOff x="3580274" y="1938813"/>
            <a:chExt cx="1097280" cy="892175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BD54070-B70E-42B7-9173-5FB9FDB365FA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901F6C4-A7FD-4CE6-A3F6-B90CBD21859D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D860616-466F-4DC8-9AF0-FA07E2E379FE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15B66ADE-A077-4B98-8976-CB45BAAA69A9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3BBB9DD-7936-4832-8CDB-2AB03BC09CE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17" name="after-Bucket">
            <a:extLst>
              <a:ext uri="{FF2B5EF4-FFF2-40B4-BE49-F238E27FC236}">
                <a16:creationId xmlns:a16="http://schemas.microsoft.com/office/drawing/2014/main" id="{60C1C07B-F781-4723-A11D-5655091BE992}"/>
              </a:ext>
            </a:extLst>
          </p:cNvPr>
          <p:cNvGrpSpPr/>
          <p:nvPr/>
        </p:nvGrpSpPr>
        <p:grpSpPr>
          <a:xfrm>
            <a:off x="3580274" y="3940237"/>
            <a:ext cx="1097280" cy="892175"/>
            <a:chOff x="3580274" y="1938813"/>
            <a:chExt cx="1097280" cy="8921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84E2A6-B4E1-4D75-89C8-6352A6D48DEB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63CF9B4-390D-4029-9068-019F3820A268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BDD9762-A969-4326-887B-D92BD342B8DD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4D44968-3823-4539-BBE1-69EC76B35CD4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</a:rPr>
                  <a:t>11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442B2F-5E31-4238-B52F-7DCA3EADE79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26" name="Right Arrow 6">
            <a:extLst>
              <a:ext uri="{FF2B5EF4-FFF2-40B4-BE49-F238E27FC236}">
                <a16:creationId xmlns:a16="http://schemas.microsoft.com/office/drawing/2014/main" id="{A644BD23-2F60-420A-8408-D183657BC5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633" y="1579327"/>
            <a:ext cx="411956" cy="4572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646464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75" name="TextBox 15">
            <a:extLst>
              <a:ext uri="{FF2B5EF4-FFF2-40B4-BE49-F238E27FC236}">
                <a16:creationId xmlns:a16="http://schemas.microsoft.com/office/drawing/2014/main" id="{84797529-D76A-40AB-8F5B-0E0E8949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23950"/>
            <a:ext cx="921170" cy="5078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46464"/>
                </a:solidFill>
                <a:latin typeface="Crimson Text" panose="02000503000000000000" pitchFamily="2" charset="0"/>
              </a:rPr>
              <a:t>Split Pointer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DD576C-4780-4BA2-BE93-3B790622FA25}"/>
              </a:ext>
            </a:extLst>
          </p:cNvPr>
          <p:cNvCxnSpPr>
            <a:cxnSpLocks/>
          </p:cNvCxnSpPr>
          <p:nvPr/>
        </p:nvCxnSpPr>
        <p:spPr>
          <a:xfrm rot="16200000">
            <a:off x="67876" y="2517821"/>
            <a:ext cx="1828800" cy="0"/>
          </a:xfrm>
          <a:prstGeom prst="line">
            <a:avLst/>
          </a:prstGeom>
          <a:ln w="34925">
            <a:solidFill>
              <a:srgbClr val="64646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5">
            <a:extLst>
              <a:ext uri="{FF2B5EF4-FFF2-40B4-BE49-F238E27FC236}">
                <a16:creationId xmlns:a16="http://schemas.microsoft.com/office/drawing/2014/main" id="{927D4880-E09D-409C-96EC-3510719A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" y="3847019"/>
            <a:ext cx="2651759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l"/>
            <a:r>
              <a:rPr lang="en-US" sz="2400" dirty="0">
                <a:solidFill>
                  <a:schemeClr val="accent1"/>
                </a:solidFill>
                <a:latin typeface="Crimson Text" panose="02000503000000000000" pitchFamily="2" charset="0"/>
              </a:rPr>
              <a:t>hash</a:t>
            </a:r>
            <a:r>
              <a:rPr lang="en-US" sz="2400" baseline="-25000" dirty="0">
                <a:solidFill>
                  <a:schemeClr val="accent1"/>
                </a:solidFill>
                <a:latin typeface="Crimson Text" panose="02000503000000000000" pitchFamily="2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latin typeface="Crimson Text" panose="02000503000000000000" pitchFamily="2" charset="0"/>
              </a:rPr>
              <a:t>(key) = key % n</a:t>
            </a:r>
          </a:p>
        </p:txBody>
      </p:sp>
      <p:grpSp>
        <p:nvGrpSpPr>
          <p:cNvPr id="109" name="Op #2: Insert(17)">
            <a:extLst>
              <a:ext uri="{FF2B5EF4-FFF2-40B4-BE49-F238E27FC236}">
                <a16:creationId xmlns:a16="http://schemas.microsoft.com/office/drawing/2014/main" id="{A4EB3151-960A-4F58-99F5-FBBE91678FAE}"/>
              </a:ext>
            </a:extLst>
          </p:cNvPr>
          <p:cNvGrpSpPr/>
          <p:nvPr/>
        </p:nvGrpSpPr>
        <p:grpSpPr>
          <a:xfrm>
            <a:off x="6271074" y="1701616"/>
            <a:ext cx="2787623" cy="697398"/>
            <a:chOff x="6215557" y="721635"/>
            <a:chExt cx="2787623" cy="6973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1C223A8-9FA5-4408-B392-3F2FCC4E2B0F}"/>
                </a:ext>
              </a:extLst>
            </p:cNvPr>
            <p:cNvSpPr txBox="1"/>
            <p:nvPr/>
          </p:nvSpPr>
          <p:spPr>
            <a:xfrm>
              <a:off x="6215557" y="1049701"/>
              <a:ext cx="278762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</a:t>
              </a:r>
              <a:r>
                <a:rPr lang="en-US" sz="2400" b="1" i="1" baseline="-25000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1</a:t>
              </a:r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(17)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= 1</a:t>
              </a:r>
              <a:r>
                <a:rPr lang="en-US" sz="2400" b="1" spc="6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7%4=1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DC7B602-BBC4-4262-80B0-381E91B752F2}"/>
                </a:ext>
              </a:extLst>
            </p:cNvPr>
            <p:cNvSpPr txBox="1"/>
            <p:nvPr/>
          </p:nvSpPr>
          <p:spPr>
            <a:xfrm>
              <a:off x="6215557" y="7216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 17</a:t>
              </a:r>
            </a:p>
          </p:txBody>
        </p:sp>
      </p:grpSp>
      <p:grpSp>
        <p:nvGrpSpPr>
          <p:cNvPr id="112" name="Op #3: Insert(X)">
            <a:extLst>
              <a:ext uri="{FF2B5EF4-FFF2-40B4-BE49-F238E27FC236}">
                <a16:creationId xmlns:a16="http://schemas.microsoft.com/office/drawing/2014/main" id="{0D3FC884-93F5-425E-AD96-ADB5650E81E9}"/>
              </a:ext>
            </a:extLst>
          </p:cNvPr>
          <p:cNvGrpSpPr/>
          <p:nvPr/>
        </p:nvGrpSpPr>
        <p:grpSpPr>
          <a:xfrm>
            <a:off x="6271074" y="3181350"/>
            <a:ext cx="2840521" cy="697398"/>
            <a:chOff x="6215557" y="721635"/>
            <a:chExt cx="2840521" cy="69739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70801D-A76E-4B7B-8092-4693A7DAD981}"/>
                </a:ext>
              </a:extLst>
            </p:cNvPr>
            <p:cNvSpPr txBox="1"/>
            <p:nvPr/>
          </p:nvSpPr>
          <p:spPr>
            <a:xfrm>
              <a:off x="6215557" y="1049701"/>
              <a:ext cx="284052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</a:t>
              </a:r>
              <a:r>
                <a:rPr lang="en-US" sz="2400" b="1" i="1" baseline="-25000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1</a:t>
              </a:r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(20)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= 2</a:t>
              </a:r>
              <a:r>
                <a:rPr lang="en-US" sz="2400" b="1" spc="6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0%4=0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41A42C-E732-475B-8630-8A9649213E21}"/>
                </a:ext>
              </a:extLst>
            </p:cNvPr>
            <p:cNvSpPr txBox="1"/>
            <p:nvPr/>
          </p:nvSpPr>
          <p:spPr>
            <a:xfrm>
              <a:off x="6215557" y="7216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Get 20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09931-ECA8-4D18-A038-244EB03F36C6}"/>
              </a:ext>
            </a:extLst>
          </p:cNvPr>
          <p:cNvGrpSpPr/>
          <p:nvPr/>
        </p:nvGrpSpPr>
        <p:grpSpPr>
          <a:xfrm>
            <a:off x="4677554" y="2003491"/>
            <a:ext cx="1295963" cy="892175"/>
            <a:chOff x="4677554" y="1945685"/>
            <a:chExt cx="1295963" cy="892175"/>
          </a:xfrm>
        </p:grpSpPr>
        <p:grpSp>
          <p:nvGrpSpPr>
            <p:cNvPr id="127" name="after-Bucket">
              <a:extLst>
                <a:ext uri="{FF2B5EF4-FFF2-40B4-BE49-F238E27FC236}">
                  <a16:creationId xmlns:a16="http://schemas.microsoft.com/office/drawing/2014/main" id="{5022380E-D4ED-4520-A137-0ED230EFB5C0}"/>
                </a:ext>
              </a:extLst>
            </p:cNvPr>
            <p:cNvGrpSpPr/>
            <p:nvPr/>
          </p:nvGrpSpPr>
          <p:grpSpPr>
            <a:xfrm>
              <a:off x="4876237" y="1945685"/>
              <a:ext cx="1097280" cy="892175"/>
              <a:chOff x="3580274" y="1938813"/>
              <a:chExt cx="1097280" cy="892175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0A3A8D2-617D-4101-AF04-B148877C5E90}"/>
                  </a:ext>
                </a:extLst>
              </p:cNvPr>
              <p:cNvSpPr/>
              <p:nvPr/>
            </p:nvSpPr>
            <p:spPr>
              <a:xfrm>
                <a:off x="3580274" y="1938813"/>
                <a:ext cx="1097280" cy="8921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2400" b="1" dirty="0">
                  <a:solidFill>
                    <a:srgbClr val="4B4B4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A216CF6-DCFD-4B47-9074-9679BBB3CD2E}"/>
                  </a:ext>
                </a:extLst>
              </p:cNvPr>
              <p:cNvGrpSpPr/>
              <p:nvPr/>
            </p:nvGrpSpPr>
            <p:grpSpPr>
              <a:xfrm>
                <a:off x="3671714" y="2005213"/>
                <a:ext cx="914400" cy="765330"/>
                <a:chOff x="3245557" y="931630"/>
                <a:chExt cx="914400" cy="765330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FA3F936-934C-4079-906F-6999D31074F4}"/>
                    </a:ext>
                  </a:extLst>
                </p:cNvPr>
                <p:cNvSpPr/>
                <p:nvPr/>
              </p:nvSpPr>
              <p:spPr>
                <a:xfrm>
                  <a:off x="3245557" y="931630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64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288" bIns="18288"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1"/>
                      </a:solidFill>
                      <a:latin typeface="Inconsolata" panose="00000509000000000000" pitchFamily="49" charset="0"/>
                      <a:ea typeface="DejaVu Sans Mono" pitchFamily="49" charset="0"/>
                      <a:cs typeface="Consolas" pitchFamily="49" charset="0"/>
                    </a:rPr>
                    <a:t>17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D960625-0B97-433F-AE5B-F3DE2C6EAC02}"/>
                    </a:ext>
                  </a:extLst>
                </p:cNvPr>
                <p:cNvSpPr/>
                <p:nvPr/>
              </p:nvSpPr>
              <p:spPr>
                <a:xfrm>
                  <a:off x="3245557" y="1199995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64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76D6D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AD7A569-53DF-47FD-A408-6319D3C0F463}"/>
                    </a:ext>
                  </a:extLst>
                </p:cNvPr>
                <p:cNvSpPr/>
                <p:nvPr/>
              </p:nvSpPr>
              <p:spPr>
                <a:xfrm>
                  <a:off x="3245557" y="1468360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64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15" name="Straight Connector 36">
              <a:extLst>
                <a:ext uri="{FF2B5EF4-FFF2-40B4-BE49-F238E27FC236}">
                  <a16:creationId xmlns:a16="http://schemas.microsoft.com/office/drawing/2014/main" id="{13B48D5E-5A4F-409C-A9DB-DE79FD61ED01}"/>
                </a:ext>
              </a:extLst>
            </p:cNvPr>
            <p:cNvCxnSpPr>
              <a:cxnSpLocks noChangeShapeType="1"/>
              <a:stCxn id="243" idx="3"/>
              <a:endCxn id="128" idx="1"/>
            </p:cNvCxnSpPr>
            <p:nvPr/>
          </p:nvCxnSpPr>
          <p:spPr bwMode="auto">
            <a:xfrm flipV="1">
              <a:off x="4677554" y="2391773"/>
              <a:ext cx="198683" cy="6350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766BBE-D7AE-4713-B869-7F84231F6141}"/>
              </a:ext>
            </a:extLst>
          </p:cNvPr>
          <p:cNvGrpSpPr/>
          <p:nvPr/>
        </p:nvGrpSpPr>
        <p:grpSpPr>
          <a:xfrm>
            <a:off x="1490122" y="3057133"/>
            <a:ext cx="656594" cy="365760"/>
            <a:chOff x="1487200" y="2949183"/>
            <a:chExt cx="656594" cy="36576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13D5493-9EA1-4F35-939B-FA911E0C3011}"/>
                </a:ext>
              </a:extLst>
            </p:cNvPr>
            <p:cNvGrpSpPr/>
            <p:nvPr/>
          </p:nvGrpSpPr>
          <p:grpSpPr>
            <a:xfrm>
              <a:off x="1686594" y="2949183"/>
              <a:ext cx="457200" cy="365760"/>
              <a:chOff x="1698611" y="3461328"/>
              <a:chExt cx="457200" cy="313459"/>
            </a:xfrm>
          </p:grpSpPr>
          <p:sp>
            <p:nvSpPr>
              <p:cNvPr id="123" name="magnet" hidden="1">
                <a:extLst>
                  <a:ext uri="{FF2B5EF4-FFF2-40B4-BE49-F238E27FC236}">
                    <a16:creationId xmlns:a16="http://schemas.microsoft.com/office/drawing/2014/main" id="{6F5EEA9B-2646-4D4F-91D2-5CA84D91E58C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4C3A817-9C17-46C7-B1FE-5707466FAC65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chemeClr val="accent1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84804F1-8B5A-4CFD-B431-4F4E95B6A205}"/>
                </a:ext>
              </a:extLst>
            </p:cNvPr>
            <p:cNvSpPr txBox="1"/>
            <p:nvPr/>
          </p:nvSpPr>
          <p:spPr>
            <a:xfrm>
              <a:off x="1487200" y="2978175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4</a:t>
              </a:r>
            </a:p>
          </p:txBody>
        </p:sp>
      </p:grpSp>
      <p:grpSp>
        <p:nvGrpSpPr>
          <p:cNvPr id="131" name="after-Bucket">
            <a:extLst>
              <a:ext uri="{FF2B5EF4-FFF2-40B4-BE49-F238E27FC236}">
                <a16:creationId xmlns:a16="http://schemas.microsoft.com/office/drawing/2014/main" id="{1FE163D7-E789-45F7-B843-3527B041B660}"/>
              </a:ext>
            </a:extLst>
          </p:cNvPr>
          <p:cNvGrpSpPr/>
          <p:nvPr/>
        </p:nvGrpSpPr>
        <p:grpSpPr>
          <a:xfrm>
            <a:off x="4876800" y="4179634"/>
            <a:ext cx="1097280" cy="892175"/>
            <a:chOff x="3580274" y="1938813"/>
            <a:chExt cx="1097280" cy="89217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013616B-3A6D-4C94-8F40-96B966DCFC4E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F029B8B-B7B6-4FD5-8642-64FDF3821B25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3FA02E8-BE55-49F1-B117-1DEDE9F21AA1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endParaRPr lang="en-US" sz="1600" b="1" dirty="0">
                  <a:solidFill>
                    <a:schemeClr val="accent1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84617C-C454-455C-8377-ADD8E738F64E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06BB0DA-2C3F-4085-B4DC-396A1DC6D3F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139" name="before-pointer">
            <a:extLst>
              <a:ext uri="{FF2B5EF4-FFF2-40B4-BE49-F238E27FC236}">
                <a16:creationId xmlns:a16="http://schemas.microsoft.com/office/drawing/2014/main" id="{60FCEEA0-D099-44D0-9042-E8EE036ED8F5}"/>
              </a:ext>
            </a:extLst>
          </p:cNvPr>
          <p:cNvCxnSpPr>
            <a:cxnSpLocks noChangeShapeType="1"/>
            <a:stCxn id="123" idx="3"/>
            <a:endCxn id="133" idx="1"/>
          </p:cNvCxnSpPr>
          <p:nvPr/>
        </p:nvCxnSpPr>
        <p:spPr bwMode="auto">
          <a:xfrm>
            <a:off x="1916846" y="3240014"/>
            <a:ext cx="2959954" cy="138570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rgbClr val="2C6BD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extBox 15">
            <a:extLst>
              <a:ext uri="{FF2B5EF4-FFF2-40B4-BE49-F238E27FC236}">
                <a16:creationId xmlns:a16="http://schemas.microsoft.com/office/drawing/2014/main" id="{348E79B0-C1D1-484B-8C2C-1235B53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4259818"/>
            <a:ext cx="271272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l"/>
            <a:r>
              <a:rPr lang="en-US" sz="2400" dirty="0">
                <a:solidFill>
                  <a:srgbClr val="2C6BD8"/>
                </a:solidFill>
                <a:latin typeface="Crimson Text" panose="02000503000000000000" pitchFamily="2" charset="0"/>
              </a:rPr>
              <a:t>hash</a:t>
            </a:r>
            <a:r>
              <a:rPr lang="en-US" sz="2400" baseline="-25000" dirty="0">
                <a:solidFill>
                  <a:srgbClr val="2C6BD8"/>
                </a:solidFill>
                <a:latin typeface="Crimson Text" panose="02000503000000000000" pitchFamily="2" charset="0"/>
              </a:rPr>
              <a:t>2</a:t>
            </a:r>
            <a:r>
              <a:rPr lang="en-US" sz="2400" dirty="0">
                <a:solidFill>
                  <a:srgbClr val="2C6BD8"/>
                </a:solidFill>
                <a:latin typeface="Crimson Text" panose="02000503000000000000" pitchFamily="2" charset="0"/>
              </a:rPr>
              <a:t>(key) = key % 2n</a:t>
            </a:r>
          </a:p>
        </p:txBody>
      </p:sp>
      <p:sp>
        <p:nvSpPr>
          <p:cNvPr id="141" name="Right Arrow 6">
            <a:extLst>
              <a:ext uri="{FF2B5EF4-FFF2-40B4-BE49-F238E27FC236}">
                <a16:creationId xmlns:a16="http://schemas.microsoft.com/office/drawing/2014/main" id="{F7CCD220-1798-4BF4-B7B8-EAA281888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1915" y="2344036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142" name="Right Arrow 6">
            <a:extLst>
              <a:ext uri="{FF2B5EF4-FFF2-40B4-BE49-F238E27FC236}">
                <a16:creationId xmlns:a16="http://schemas.microsoft.com/office/drawing/2014/main" id="{506A3CB5-3A1B-4EA7-BD59-C24DB8E6C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1915" y="1982174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145" name="Bucket1-8">
            <a:extLst>
              <a:ext uri="{FF2B5EF4-FFF2-40B4-BE49-F238E27FC236}">
                <a16:creationId xmlns:a16="http://schemas.microsoft.com/office/drawing/2014/main" id="{E47130BF-F96B-4999-B3CA-A7378B6B8D10}"/>
              </a:ext>
            </a:extLst>
          </p:cNvPr>
          <p:cNvSpPr/>
          <p:nvPr/>
        </p:nvSpPr>
        <p:spPr>
          <a:xfrm>
            <a:off x="3838228" y="1369668"/>
            <a:ext cx="58137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F593626-E289-450F-B1B7-1B0729CD527A}"/>
              </a:ext>
            </a:extLst>
          </p:cNvPr>
          <p:cNvSpPr txBox="1"/>
          <p:nvPr/>
        </p:nvSpPr>
        <p:spPr>
          <a:xfrm>
            <a:off x="6271074" y="3814793"/>
            <a:ext cx="278441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hash</a:t>
            </a:r>
            <a:r>
              <a:rPr lang="en-US" sz="2400" b="1" i="1" baseline="-25000" dirty="0">
                <a:solidFill>
                  <a:srgbClr val="2C6BD8"/>
                </a:solidFill>
                <a:latin typeface="Crimson Text" panose="02000503000000000000" pitchFamily="2" charset="0"/>
              </a:rPr>
              <a:t>2</a:t>
            </a:r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(20) </a:t>
            </a:r>
            <a:r>
              <a:rPr lang="en-US" sz="2400" b="1" dirty="0">
                <a:solidFill>
                  <a:srgbClr val="2C6BD8"/>
                </a:solidFill>
                <a:latin typeface="Inconsolata" panose="00000509000000000000" pitchFamily="49" charset="0"/>
              </a:rPr>
              <a:t>= 2</a:t>
            </a:r>
            <a:r>
              <a:rPr lang="en-US" sz="2400" b="1" spc="600" dirty="0">
                <a:solidFill>
                  <a:srgbClr val="2C6BD8"/>
                </a:solidFill>
                <a:latin typeface="Inconsolata" panose="00000509000000000000" pitchFamily="49" charset="0"/>
              </a:rPr>
              <a:t>0%8=4</a:t>
            </a:r>
          </a:p>
        </p:txBody>
      </p:sp>
      <p:sp>
        <p:nvSpPr>
          <p:cNvPr id="150" name="Right Arrow 6">
            <a:extLst>
              <a:ext uri="{FF2B5EF4-FFF2-40B4-BE49-F238E27FC236}">
                <a16:creationId xmlns:a16="http://schemas.microsoft.com/office/drawing/2014/main" id="{65DE186A-68F6-4B61-895D-64A1E9493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1915" y="1622646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151" name="Right Arrow 6">
            <a:extLst>
              <a:ext uri="{FF2B5EF4-FFF2-40B4-BE49-F238E27FC236}">
                <a16:creationId xmlns:a16="http://schemas.microsoft.com/office/drawing/2014/main" id="{9727ADDF-FC63-4EB0-83C7-04FED5D30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1915" y="3064753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7F7FFED-7DA9-41F2-99F0-E63727C08404}"/>
              </a:ext>
            </a:extLst>
          </p:cNvPr>
          <p:cNvCxnSpPr>
            <a:cxnSpLocks/>
          </p:cNvCxnSpPr>
          <p:nvPr/>
        </p:nvCxnSpPr>
        <p:spPr>
          <a:xfrm rot="10800000">
            <a:off x="15240" y="1965717"/>
            <a:ext cx="265176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ighlight Box">
            <a:extLst>
              <a:ext uri="{FF2B5EF4-FFF2-40B4-BE49-F238E27FC236}">
                <a16:creationId xmlns:a16="http://schemas.microsoft.com/office/drawing/2014/main" id="{21C78F59-8E19-4154-9196-24EA49EC85E8}"/>
              </a:ext>
            </a:extLst>
          </p:cNvPr>
          <p:cNvSpPr/>
          <p:nvPr/>
        </p:nvSpPr>
        <p:spPr>
          <a:xfrm>
            <a:off x="3580274" y="1041399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ghlight Box">
            <a:extLst>
              <a:ext uri="{FF2B5EF4-FFF2-40B4-BE49-F238E27FC236}">
                <a16:creationId xmlns:a16="http://schemas.microsoft.com/office/drawing/2014/main" id="{8D2A1BC2-3BEF-4CD1-A93A-1CB905CEC918}"/>
              </a:ext>
            </a:extLst>
          </p:cNvPr>
          <p:cNvSpPr/>
          <p:nvPr/>
        </p:nvSpPr>
        <p:spPr>
          <a:xfrm>
            <a:off x="3580274" y="2969116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ghlight Box">
            <a:extLst>
              <a:ext uri="{FF2B5EF4-FFF2-40B4-BE49-F238E27FC236}">
                <a16:creationId xmlns:a16="http://schemas.microsoft.com/office/drawing/2014/main" id="{CD7967E2-9772-47B8-AE36-E5A73A6064A0}"/>
              </a:ext>
            </a:extLst>
          </p:cNvPr>
          <p:cNvSpPr/>
          <p:nvPr/>
        </p:nvSpPr>
        <p:spPr>
          <a:xfrm>
            <a:off x="3580274" y="2001804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ghlight Box">
            <a:extLst>
              <a:ext uri="{FF2B5EF4-FFF2-40B4-BE49-F238E27FC236}">
                <a16:creationId xmlns:a16="http://schemas.microsoft.com/office/drawing/2014/main" id="{2D97692D-B992-439E-AD9F-F4AB5104AD48}"/>
              </a:ext>
            </a:extLst>
          </p:cNvPr>
          <p:cNvSpPr/>
          <p:nvPr/>
        </p:nvSpPr>
        <p:spPr>
          <a:xfrm>
            <a:off x="4876237" y="2001804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4CCA22-DDB8-4E7B-99A2-65C2B65499AA}"/>
              </a:ext>
            </a:extLst>
          </p:cNvPr>
          <p:cNvSpPr txBox="1"/>
          <p:nvPr/>
        </p:nvSpPr>
        <p:spPr>
          <a:xfrm>
            <a:off x="4886781" y="2903040"/>
            <a:ext cx="10761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dirty="0">
                <a:solidFill>
                  <a:srgbClr val="646464"/>
                </a:solidFill>
                <a:latin typeface="Lato" panose="020F0502020204030203" pitchFamily="34" charset="0"/>
              </a:rPr>
              <a:t>Overflow!</a:t>
            </a:r>
          </a:p>
        </p:txBody>
      </p:sp>
      <p:sp>
        <p:nvSpPr>
          <p:cNvPr id="101" name="Highlight Box">
            <a:extLst>
              <a:ext uri="{FF2B5EF4-FFF2-40B4-BE49-F238E27FC236}">
                <a16:creationId xmlns:a16="http://schemas.microsoft.com/office/drawing/2014/main" id="{31352174-1140-4D72-8791-198709291412}"/>
              </a:ext>
            </a:extLst>
          </p:cNvPr>
          <p:cNvSpPr/>
          <p:nvPr/>
        </p:nvSpPr>
        <p:spPr>
          <a:xfrm>
            <a:off x="4876237" y="4179634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Op #4: Find(9)">
            <a:extLst>
              <a:ext uri="{FF2B5EF4-FFF2-40B4-BE49-F238E27FC236}">
                <a16:creationId xmlns:a16="http://schemas.microsoft.com/office/drawing/2014/main" id="{75C35302-193F-497D-8502-8292268EBF54}"/>
              </a:ext>
            </a:extLst>
          </p:cNvPr>
          <p:cNvGrpSpPr/>
          <p:nvPr/>
        </p:nvGrpSpPr>
        <p:grpSpPr>
          <a:xfrm>
            <a:off x="6271074" y="4324350"/>
            <a:ext cx="2535951" cy="697398"/>
            <a:chOff x="6215557" y="721635"/>
            <a:chExt cx="2535951" cy="6973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934738-7FE0-4323-9CD7-BD8971F250E0}"/>
                </a:ext>
              </a:extLst>
            </p:cNvPr>
            <p:cNvSpPr txBox="1"/>
            <p:nvPr/>
          </p:nvSpPr>
          <p:spPr>
            <a:xfrm>
              <a:off x="6215557" y="1049701"/>
              <a:ext cx="253595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</a:t>
              </a:r>
              <a:r>
                <a:rPr lang="en-US" sz="2400" b="1" i="1" baseline="-25000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1</a:t>
              </a:r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(9)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= </a:t>
              </a:r>
              <a:r>
                <a:rPr lang="en-US" sz="2400" b="1" spc="6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9%4=1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FC08094-CA27-4CA2-B053-C509598953C5}"/>
                </a:ext>
              </a:extLst>
            </p:cNvPr>
            <p:cNvSpPr txBox="1"/>
            <p:nvPr/>
          </p:nvSpPr>
          <p:spPr>
            <a:xfrm>
              <a:off x="6215557" y="721635"/>
              <a:ext cx="76944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Get 9</a:t>
              </a:r>
            </a:p>
          </p:txBody>
        </p:sp>
      </p:grp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18AECDDF-B8F3-6A24-9059-4950FB1CE6B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1180B-1D58-CB89-6829-6CA7D236F39E}"/>
              </a:ext>
            </a:extLst>
          </p:cNvPr>
          <p:cNvSpPr txBox="1"/>
          <p:nvPr/>
        </p:nvSpPr>
        <p:spPr>
          <a:xfrm>
            <a:off x="6271074" y="2376916"/>
            <a:ext cx="25952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hash</a:t>
            </a:r>
            <a:r>
              <a:rPr lang="en-US" sz="2400" b="1" i="1" baseline="-25000" dirty="0">
                <a:solidFill>
                  <a:srgbClr val="2C6BD8"/>
                </a:solidFill>
                <a:latin typeface="Crimson Text" panose="02000503000000000000" pitchFamily="2" charset="0"/>
              </a:rPr>
              <a:t>2</a:t>
            </a:r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(8)   </a:t>
            </a:r>
            <a:r>
              <a:rPr lang="en-US" sz="2400" b="1" dirty="0">
                <a:solidFill>
                  <a:srgbClr val="2C6BD8"/>
                </a:solidFill>
                <a:latin typeface="Inconsolata" panose="00000509000000000000" pitchFamily="49" charset="0"/>
              </a:rPr>
              <a:t>= </a:t>
            </a:r>
            <a:r>
              <a:rPr lang="en-US" sz="2400" b="1" spc="600" dirty="0">
                <a:solidFill>
                  <a:srgbClr val="2C6BD8"/>
                </a:solidFill>
                <a:latin typeface="Inconsolata" panose="00000509000000000000" pitchFamily="49" charset="0"/>
              </a:rPr>
              <a:t>8%8=0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B171-6E19-5F27-C622-70CB973C9616}"/>
              </a:ext>
            </a:extLst>
          </p:cNvPr>
          <p:cNvSpPr txBox="1"/>
          <p:nvPr/>
        </p:nvSpPr>
        <p:spPr>
          <a:xfrm>
            <a:off x="6271074" y="2724150"/>
            <a:ext cx="27828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hash</a:t>
            </a:r>
            <a:r>
              <a:rPr lang="en-US" sz="2400" b="1" i="1" baseline="-25000" dirty="0">
                <a:solidFill>
                  <a:srgbClr val="2C6BD8"/>
                </a:solidFill>
                <a:latin typeface="Crimson Text" panose="02000503000000000000" pitchFamily="2" charset="0"/>
              </a:rPr>
              <a:t>2</a:t>
            </a:r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(20) </a:t>
            </a:r>
            <a:r>
              <a:rPr lang="en-US" sz="2400" b="1" dirty="0">
                <a:solidFill>
                  <a:srgbClr val="2C6BD8"/>
                </a:solidFill>
                <a:latin typeface="Inconsolata" panose="00000509000000000000" pitchFamily="49" charset="0"/>
              </a:rPr>
              <a:t>= 2</a:t>
            </a:r>
            <a:r>
              <a:rPr lang="en-US" sz="2400" b="1" spc="600" dirty="0">
                <a:solidFill>
                  <a:srgbClr val="2C6BD8"/>
                </a:solidFill>
                <a:latin typeface="Inconsolata" panose="00000509000000000000" pitchFamily="49" charset="0"/>
              </a:rPr>
              <a:t>0%8=4</a:t>
            </a:r>
          </a:p>
        </p:txBody>
      </p:sp>
      <p:sp>
        <p:nvSpPr>
          <p:cNvPr id="7" name="Highlight Box">
            <a:extLst>
              <a:ext uri="{FF2B5EF4-FFF2-40B4-BE49-F238E27FC236}">
                <a16:creationId xmlns:a16="http://schemas.microsoft.com/office/drawing/2014/main" id="{6E4FE47C-BBEF-ADD3-4844-8D708A96C033}"/>
              </a:ext>
            </a:extLst>
          </p:cNvPr>
          <p:cNvSpPr/>
          <p:nvPr/>
        </p:nvSpPr>
        <p:spPr>
          <a:xfrm>
            <a:off x="3671714" y="1113131"/>
            <a:ext cx="914400" cy="229447"/>
          </a:xfrm>
          <a:prstGeom prst="roundRect">
            <a:avLst>
              <a:gd name="adj" fmla="val 46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20-KEY">
            <a:extLst>
              <a:ext uri="{FF2B5EF4-FFF2-40B4-BE49-F238E27FC236}">
                <a16:creationId xmlns:a16="http://schemas.microsoft.com/office/drawing/2014/main" id="{B07E89B6-71CF-8EFF-DBA7-89A48C14106D}"/>
              </a:ext>
            </a:extLst>
          </p:cNvPr>
          <p:cNvSpPr/>
          <p:nvPr/>
        </p:nvSpPr>
        <p:spPr>
          <a:xfrm>
            <a:off x="4959745" y="4246034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bIns="18288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Highlight Box">
            <a:extLst>
              <a:ext uri="{FF2B5EF4-FFF2-40B4-BE49-F238E27FC236}">
                <a16:creationId xmlns:a16="http://schemas.microsoft.com/office/drawing/2014/main" id="{63766435-3B02-BA41-3FBC-E48E194ED780}"/>
              </a:ext>
            </a:extLst>
          </p:cNvPr>
          <p:cNvSpPr/>
          <p:nvPr/>
        </p:nvSpPr>
        <p:spPr>
          <a:xfrm>
            <a:off x="3671714" y="1379913"/>
            <a:ext cx="914400" cy="229447"/>
          </a:xfrm>
          <a:prstGeom prst="roundRect">
            <a:avLst>
              <a:gd name="adj" fmla="val 46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84807-F181-2939-26C7-DFEF74499D1C}"/>
              </a:ext>
            </a:extLst>
          </p:cNvPr>
          <p:cNvSpPr txBox="1"/>
          <p:nvPr/>
        </p:nvSpPr>
        <p:spPr>
          <a:xfrm>
            <a:off x="1441480" y="1076928"/>
            <a:ext cx="1062789" cy="5078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80000"/>
              </a:lnSpc>
              <a:defRPr sz="2000" b="1" i="1">
                <a:solidFill>
                  <a:srgbClr val="646464"/>
                </a:solidFill>
                <a:latin typeface="Crimson Text" panose="02000503000000000000" pitchFamily="2" charset="0"/>
                <a:ea typeface="ＭＳ Ｐゴシック" charset="-128"/>
              </a:defRPr>
            </a:lvl1pPr>
          </a:lstStyle>
          <a:p>
            <a:r>
              <a:rPr lang="en-US" dirty="0"/>
              <a:t>Bucket</a:t>
            </a:r>
          </a:p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7713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6512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"/>
                            </p:stCondLst>
                            <p:childTnLst>
                              <p:par>
                                <p:cTn id="1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5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"/>
                            </p:stCondLst>
                            <p:childTnLst>
                              <p:par>
                                <p:cTn id="19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75" grpId="0"/>
      <p:bldP spid="108" grpId="0"/>
      <p:bldP spid="140" grpId="0"/>
      <p:bldP spid="141" grpId="0" animBg="1"/>
      <p:bldP spid="141" grpId="1" animBg="1"/>
      <p:bldP spid="142" grpId="0" animBg="1"/>
      <p:bldP spid="142" grpId="1" animBg="1"/>
      <p:bldP spid="142" grpId="2" animBg="1"/>
      <p:bldP spid="145" grpId="0"/>
      <p:bldP spid="149" grpId="0"/>
      <p:bldP spid="150" grpId="0" animBg="1"/>
      <p:bldP spid="150" grpId="1" animBg="1"/>
      <p:bldP spid="151" grpId="0" animBg="1"/>
      <p:bldP spid="151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9" grpId="0" animBg="1"/>
      <p:bldP spid="99" grpId="1" animBg="1"/>
      <p:bldP spid="100" grpId="0"/>
      <p:bldP spid="100" grpId="1"/>
      <p:bldP spid="101" grpId="0" animBg="1"/>
      <p:bldP spid="101" grpId="1" animBg="1"/>
      <p:bldP spid="5" grpId="0"/>
      <p:bldP spid="6" grpId="0"/>
      <p:bldP spid="7" grpId="0" animBg="1"/>
      <p:bldP spid="7" grpId="1" animBg="1"/>
      <p:bldP spid="10" grpId="0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31F69-7A8D-4878-8DC7-1D88DE05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F8C3-F74A-417C-A5AB-98C9BB30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talk about how to support the DBMS's execution engine to read/write data from pages.</a:t>
            </a:r>
          </a:p>
          <a:p>
            <a:endParaRPr lang="en-US" sz="1200" dirty="0"/>
          </a:p>
          <a:p>
            <a:r>
              <a:rPr lang="en-US" dirty="0"/>
              <a:t>Two types of data structures:</a:t>
            </a:r>
          </a:p>
          <a:p>
            <a:pPr lvl="1"/>
            <a:r>
              <a:rPr lang="en-US" dirty="0"/>
              <a:t>Hash Tables (Unordered)</a:t>
            </a:r>
          </a:p>
          <a:p>
            <a:pPr lvl="1"/>
            <a:r>
              <a:rPr lang="en-US" dirty="0"/>
              <a:t>Trees (Ordered)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A9CB8-EDB6-4B50-A9B3-9780B243F4A8}"/>
              </a:ext>
            </a:extLst>
          </p:cNvPr>
          <p:cNvSpPr/>
          <p:nvPr/>
        </p:nvSpPr>
        <p:spPr>
          <a:xfrm>
            <a:off x="5562600" y="1018582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Query 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14E43-C517-4809-844F-562267DA17A6}"/>
              </a:ext>
            </a:extLst>
          </p:cNvPr>
          <p:cNvSpPr/>
          <p:nvPr/>
        </p:nvSpPr>
        <p:spPr>
          <a:xfrm>
            <a:off x="5562600" y="1554476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Operator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60C8E-0AA3-4325-B647-C50A382E4343}"/>
              </a:ext>
            </a:extLst>
          </p:cNvPr>
          <p:cNvSpPr/>
          <p:nvPr/>
        </p:nvSpPr>
        <p:spPr>
          <a:xfrm>
            <a:off x="5562600" y="2090370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Access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59D12-8971-4CE3-9ED6-021DBFC1B802}"/>
              </a:ext>
            </a:extLst>
          </p:cNvPr>
          <p:cNvSpPr/>
          <p:nvPr/>
        </p:nvSpPr>
        <p:spPr>
          <a:xfrm>
            <a:off x="5562600" y="2626264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Buffer Pool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D2C14-BDA2-4511-A3D2-5825FCDB1A81}"/>
              </a:ext>
            </a:extLst>
          </p:cNvPr>
          <p:cNvSpPr/>
          <p:nvPr/>
        </p:nvSpPr>
        <p:spPr>
          <a:xfrm>
            <a:off x="5562600" y="3169521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Disk Manager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6F1868A0-E090-4944-9D55-FF57F6DB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76449"/>
            <a:ext cx="3048000" cy="476393"/>
          </a:xfrm>
          <a:prstGeom prst="roundRect">
            <a:avLst>
              <a:gd name="adj" fmla="val 4709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10" name="Slide Number Placeholder 3" descr=" 5">
            <a:extLst>
              <a:ext uri="{FF2B5EF4-FFF2-40B4-BE49-F238E27FC236}">
                <a16:creationId xmlns:a16="http://schemas.microsoft.com/office/drawing/2014/main" id="{85ADB6A4-AB4B-447F-D5BB-15E4F8AF9E0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magnet" descr=" 48" hidden="1">
            <a:extLst>
              <a:ext uri="{FF2B5EF4-FFF2-40B4-BE49-F238E27FC236}">
                <a16:creationId xmlns:a16="http://schemas.microsoft.com/office/drawing/2014/main" id="{4DD1EB77-59E7-4A13-9181-57E28E1156FC}"/>
              </a:ext>
            </a:extLst>
          </p:cNvPr>
          <p:cNvSpPr/>
          <p:nvPr/>
        </p:nvSpPr>
        <p:spPr>
          <a:xfrm>
            <a:off x="7063740" y="1127855"/>
            <a:ext cx="45720" cy="457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ea typeface="Open Sans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502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A8195-DF61-4ADE-8423-54EA6F12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 – Resizing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23E60-832B-4816-A26E-CA0B8816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buckets based on the split pointer will eventually get to all overflowed buckets.</a:t>
            </a:r>
          </a:p>
          <a:p>
            <a:pPr lvl="1"/>
            <a:r>
              <a:rPr lang="en-US" dirty="0"/>
              <a:t>When the pointer reaches the last slot, remove the first hash function and move pointer back to beginning.</a:t>
            </a:r>
          </a:p>
          <a:p>
            <a:pPr lvl="1"/>
            <a:endParaRPr lang="en-US" dirty="0"/>
          </a:p>
          <a:p>
            <a:r>
              <a:rPr lang="en-US" dirty="0"/>
              <a:t>If the "highest" bucket below the split pointer is empty, the hash table could remove it and move the splinter pointer in reverse direction.</a:t>
            </a:r>
          </a:p>
          <a:p>
            <a:endParaRPr lang="en-US" dirty="0"/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7BC9D8BD-E95C-F60B-FB3B-AF754E224F4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8044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Hashing – Deletes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687864" y="1603421"/>
            <a:ext cx="457200" cy="365760"/>
            <a:chOff x="1698611" y="3461328"/>
            <a:chExt cx="457200" cy="313459"/>
          </a:xfrm>
        </p:grpSpPr>
        <p:sp>
          <p:nvSpPr>
            <p:cNvPr id="81" name="Rectangle 80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>
                <a:solidFill>
                  <a:srgbClr val="F76D6D"/>
                </a:solidFill>
                <a:latin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687864" y="1969181"/>
            <a:ext cx="457200" cy="365760"/>
            <a:chOff x="1698611" y="3461328"/>
            <a:chExt cx="457200" cy="313459"/>
          </a:xfrm>
        </p:grpSpPr>
        <p:sp>
          <p:nvSpPr>
            <p:cNvPr id="84" name="Rectangle 83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>
                <a:solidFill>
                  <a:srgbClr val="F76D6D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87864" y="2334941"/>
            <a:ext cx="457200" cy="365760"/>
            <a:chOff x="1698611" y="3461328"/>
            <a:chExt cx="457200" cy="313459"/>
          </a:xfrm>
        </p:grpSpPr>
        <p:sp>
          <p:nvSpPr>
            <p:cNvPr id="87" name="Rectangle 86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87864" y="2700701"/>
            <a:ext cx="457200" cy="365760"/>
            <a:chOff x="1698611" y="3461328"/>
            <a:chExt cx="457200" cy="313459"/>
          </a:xfrm>
        </p:grpSpPr>
        <p:sp>
          <p:nvSpPr>
            <p:cNvPr id="93" name="Rectangle 92"/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before-offsets">
            <a:extLst>
              <a:ext uri="{FF2B5EF4-FFF2-40B4-BE49-F238E27FC236}">
                <a16:creationId xmlns:a16="http://schemas.microsoft.com/office/drawing/2014/main" id="{5F0CD064-1866-4754-9A5B-BA8279BF6762}"/>
              </a:ext>
            </a:extLst>
          </p:cNvPr>
          <p:cNvGrpSpPr/>
          <p:nvPr/>
        </p:nvGrpSpPr>
        <p:grpSpPr>
          <a:xfrm>
            <a:off x="1487200" y="1632413"/>
            <a:ext cx="128240" cy="1405057"/>
            <a:chOff x="1143000" y="1524463"/>
            <a:chExt cx="128240" cy="140505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266B0-D781-41A0-BC05-D0C23181A1B3}"/>
                </a:ext>
              </a:extLst>
            </p:cNvPr>
            <p:cNvSpPr txBox="1"/>
            <p:nvPr/>
          </p:nvSpPr>
          <p:spPr>
            <a:xfrm>
              <a:off x="1143000" y="189022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B515F41-3538-4155-B001-8A2F8C3E7204}"/>
                </a:ext>
              </a:extLst>
            </p:cNvPr>
            <p:cNvSpPr txBox="1"/>
            <p:nvPr/>
          </p:nvSpPr>
          <p:spPr>
            <a:xfrm>
              <a:off x="1143000" y="152446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E6A32E-EAEA-4FED-B4CD-9A3F232713C5}"/>
                </a:ext>
              </a:extLst>
            </p:cNvPr>
            <p:cNvSpPr txBox="1"/>
            <p:nvPr/>
          </p:nvSpPr>
          <p:spPr>
            <a:xfrm>
              <a:off x="1143000" y="225598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FB12CAE-8588-4A83-BC5C-EB3B4368FC1C}"/>
                </a:ext>
              </a:extLst>
            </p:cNvPr>
            <p:cNvSpPr txBox="1"/>
            <p:nvPr/>
          </p:nvSpPr>
          <p:spPr>
            <a:xfrm>
              <a:off x="1143000" y="2621743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3</a:t>
              </a:r>
            </a:p>
          </p:txBody>
        </p:sp>
      </p:grpSp>
      <p:grpSp>
        <p:nvGrpSpPr>
          <p:cNvPr id="21" name="before-Bucket">
            <a:extLst>
              <a:ext uri="{FF2B5EF4-FFF2-40B4-BE49-F238E27FC236}">
                <a16:creationId xmlns:a16="http://schemas.microsoft.com/office/drawing/2014/main" id="{AA91F723-F745-4CF2-900D-C2CCFBB6B95F}"/>
              </a:ext>
            </a:extLst>
          </p:cNvPr>
          <p:cNvGrpSpPr/>
          <p:nvPr/>
        </p:nvGrpSpPr>
        <p:grpSpPr>
          <a:xfrm>
            <a:off x="3580274" y="1035118"/>
            <a:ext cx="1097280" cy="892175"/>
            <a:chOff x="3580274" y="927168"/>
            <a:chExt cx="1097280" cy="892175"/>
          </a:xfrm>
        </p:grpSpPr>
        <p:sp>
          <p:nvSpPr>
            <p:cNvPr id="26" name="Rectangle 25"/>
            <p:cNvSpPr/>
            <p:nvPr/>
          </p:nvSpPr>
          <p:spPr>
            <a:xfrm>
              <a:off x="3580274" y="927168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7B38FB-E1FE-4278-A62A-1B2C848902B5}"/>
                </a:ext>
              </a:extLst>
            </p:cNvPr>
            <p:cNvGrpSpPr/>
            <p:nvPr/>
          </p:nvGrpSpPr>
          <p:grpSpPr>
            <a:xfrm>
              <a:off x="3671714" y="993568"/>
              <a:ext cx="914400" cy="765330"/>
              <a:chOff x="3245557" y="931630"/>
              <a:chExt cx="914400" cy="76533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52" name="BeforePointers">
            <a:extLst>
              <a:ext uri="{FF2B5EF4-FFF2-40B4-BE49-F238E27FC236}">
                <a16:creationId xmlns:a16="http://schemas.microsoft.com/office/drawing/2014/main" id="{792BC85B-A1CC-4367-BA6B-102EA38AF956}"/>
              </a:ext>
            </a:extLst>
          </p:cNvPr>
          <p:cNvGrpSpPr/>
          <p:nvPr/>
        </p:nvGrpSpPr>
        <p:grpSpPr>
          <a:xfrm>
            <a:off x="1915194" y="1481206"/>
            <a:ext cx="1665080" cy="2905119"/>
            <a:chOff x="1915194" y="1481206"/>
            <a:chExt cx="1665080" cy="2905119"/>
          </a:xfrm>
        </p:grpSpPr>
        <p:cxnSp>
          <p:nvCxnSpPr>
            <p:cNvPr id="98" name="before-pointer"/>
            <p:cNvCxnSpPr>
              <a:cxnSpLocks noChangeShapeType="1"/>
              <a:stCxn id="81" idx="3"/>
              <a:endCxn id="26" idx="1"/>
            </p:cNvCxnSpPr>
            <p:nvPr/>
          </p:nvCxnSpPr>
          <p:spPr bwMode="auto">
            <a:xfrm flipV="1">
              <a:off x="1915194" y="1481206"/>
              <a:ext cx="1665080" cy="305096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rgbClr val="EF3E4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before-pointer"/>
            <p:cNvCxnSpPr>
              <a:cxnSpLocks noChangeShapeType="1"/>
              <a:stCxn id="93" idx="3"/>
              <a:endCxn id="118" idx="1"/>
            </p:cNvCxnSpPr>
            <p:nvPr/>
          </p:nvCxnSpPr>
          <p:spPr bwMode="auto">
            <a:xfrm>
              <a:off x="1915194" y="2883582"/>
              <a:ext cx="1665080" cy="1502743"/>
            </a:xfrm>
            <a:prstGeom prst="curvedConnector3">
              <a:avLst>
                <a:gd name="adj1" fmla="val 50000"/>
              </a:avLst>
            </a:prstGeom>
            <a:noFill/>
            <a:ln w="50800" algn="ctr">
              <a:solidFill>
                <a:schemeClr val="accent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38" name="after-pointer">
            <a:extLst>
              <a:ext uri="{FF2B5EF4-FFF2-40B4-BE49-F238E27FC236}">
                <a16:creationId xmlns:a16="http://schemas.microsoft.com/office/drawing/2014/main" id="{104990A6-4B52-44BD-AB4D-1E4DC06BFED1}"/>
              </a:ext>
            </a:extLst>
          </p:cNvPr>
          <p:cNvCxnSpPr>
            <a:cxnSpLocks noChangeShapeType="1"/>
            <a:stCxn id="87" idx="3"/>
            <a:endCxn id="264" idx="1"/>
          </p:cNvCxnSpPr>
          <p:nvPr/>
        </p:nvCxnSpPr>
        <p:spPr bwMode="auto">
          <a:xfrm>
            <a:off x="1915194" y="2517822"/>
            <a:ext cx="1665080" cy="900130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after-pointer">
            <a:extLst>
              <a:ext uri="{FF2B5EF4-FFF2-40B4-BE49-F238E27FC236}">
                <a16:creationId xmlns:a16="http://schemas.microsoft.com/office/drawing/2014/main" id="{0075CEA8-59D0-443B-A5F2-7EAD432B4880}"/>
              </a:ext>
            </a:extLst>
          </p:cNvPr>
          <p:cNvCxnSpPr>
            <a:cxnSpLocks noChangeShapeType="1"/>
            <a:stCxn id="84" idx="3"/>
            <a:endCxn id="243" idx="1"/>
          </p:cNvCxnSpPr>
          <p:nvPr/>
        </p:nvCxnSpPr>
        <p:spPr bwMode="auto">
          <a:xfrm>
            <a:off x="1915194" y="2152062"/>
            <a:ext cx="1665080" cy="297517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after-pointer">
            <a:extLst>
              <a:ext uri="{FF2B5EF4-FFF2-40B4-BE49-F238E27FC236}">
                <a16:creationId xmlns:a16="http://schemas.microsoft.com/office/drawing/2014/main" id="{4CB4906A-9B3B-4F98-BEAF-0FB01AD8E8E1}"/>
              </a:ext>
            </a:extLst>
          </p:cNvPr>
          <p:cNvCxnSpPr>
            <a:cxnSpLocks noChangeShapeType="1"/>
            <a:stCxn id="81" idx="3"/>
            <a:endCxn id="26" idx="1"/>
          </p:cNvCxnSpPr>
          <p:nvPr/>
        </p:nvCxnSpPr>
        <p:spPr bwMode="auto">
          <a:xfrm flipV="1">
            <a:off x="1915194" y="1481206"/>
            <a:ext cx="1665080" cy="305096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2" name="after-Bucket">
            <a:extLst>
              <a:ext uri="{FF2B5EF4-FFF2-40B4-BE49-F238E27FC236}">
                <a16:creationId xmlns:a16="http://schemas.microsoft.com/office/drawing/2014/main" id="{B6962466-56A1-4342-90A2-2BD6D978543E}"/>
              </a:ext>
            </a:extLst>
          </p:cNvPr>
          <p:cNvGrpSpPr/>
          <p:nvPr/>
        </p:nvGrpSpPr>
        <p:grpSpPr>
          <a:xfrm>
            <a:off x="3580274" y="2003491"/>
            <a:ext cx="1097280" cy="892175"/>
            <a:chOff x="3580274" y="1938813"/>
            <a:chExt cx="1097280" cy="892175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E045C3A-20C2-42E0-B06E-D33E3801F1D3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9C64ACC-0306-4D4F-9EE0-5FD449BD5753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30BEF2-8E43-4873-B003-1EED8DC0B619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E2025BC-9338-463C-B400-A61ECFE90D12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2C126E35-E939-4030-9DD7-B16409D6953C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13</a:t>
                </a:r>
              </a:p>
            </p:txBody>
          </p:sp>
        </p:grpSp>
      </p:grpSp>
      <p:grpSp>
        <p:nvGrpSpPr>
          <p:cNvPr id="263" name="after-Bucket">
            <a:extLst>
              <a:ext uri="{FF2B5EF4-FFF2-40B4-BE49-F238E27FC236}">
                <a16:creationId xmlns:a16="http://schemas.microsoft.com/office/drawing/2014/main" id="{047A26BB-6B62-4C22-AEE3-E97E1F984BE1}"/>
              </a:ext>
            </a:extLst>
          </p:cNvPr>
          <p:cNvGrpSpPr/>
          <p:nvPr/>
        </p:nvGrpSpPr>
        <p:grpSpPr>
          <a:xfrm>
            <a:off x="3580274" y="2971864"/>
            <a:ext cx="1097280" cy="892175"/>
            <a:chOff x="3580274" y="1938813"/>
            <a:chExt cx="1097280" cy="892175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BD54070-B70E-42B7-9173-5FB9FDB365FA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901F6C4-A7FD-4CE6-A3F6-B90CBD21859D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D860616-466F-4DC8-9AF0-FA07E2E379FE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15B66ADE-A077-4B98-8976-CB45BAAA69A9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3BBB9DD-7936-4832-8CDB-2AB03BC09CE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17" name="after-Bucket">
            <a:extLst>
              <a:ext uri="{FF2B5EF4-FFF2-40B4-BE49-F238E27FC236}">
                <a16:creationId xmlns:a16="http://schemas.microsoft.com/office/drawing/2014/main" id="{60C1C07B-F781-4723-A11D-5655091BE992}"/>
              </a:ext>
            </a:extLst>
          </p:cNvPr>
          <p:cNvGrpSpPr/>
          <p:nvPr/>
        </p:nvGrpSpPr>
        <p:grpSpPr>
          <a:xfrm>
            <a:off x="3580274" y="3940237"/>
            <a:ext cx="1097280" cy="892175"/>
            <a:chOff x="3580274" y="1938813"/>
            <a:chExt cx="1097280" cy="8921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84E2A6-B4E1-4D75-89C8-6352A6D48DEB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63CF9B4-390D-4029-9068-019F3820A268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BDD9762-A969-4326-887B-D92BD342B8DD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4D44968-3823-4539-BBE1-69EC76B35CD4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</a:rPr>
                  <a:t>11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442B2F-5E31-4238-B52F-7DCA3EADE79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75" name="TextBox 15">
            <a:extLst>
              <a:ext uri="{FF2B5EF4-FFF2-40B4-BE49-F238E27FC236}">
                <a16:creationId xmlns:a16="http://schemas.microsoft.com/office/drawing/2014/main" id="{84797529-D76A-40AB-8F5B-0E0E8949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98262"/>
            <a:ext cx="921170" cy="5078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646464"/>
                </a:solidFill>
                <a:latin typeface="Crimson Text" panose="02000503000000000000" pitchFamily="2" charset="0"/>
              </a:rPr>
              <a:t>Split Pointer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DD576C-4780-4BA2-BE93-3B790622FA25}"/>
              </a:ext>
            </a:extLst>
          </p:cNvPr>
          <p:cNvCxnSpPr>
            <a:cxnSpLocks/>
          </p:cNvCxnSpPr>
          <p:nvPr/>
        </p:nvCxnSpPr>
        <p:spPr>
          <a:xfrm rot="16200000">
            <a:off x="67876" y="2517821"/>
            <a:ext cx="1828800" cy="0"/>
          </a:xfrm>
          <a:prstGeom prst="line">
            <a:avLst/>
          </a:prstGeom>
          <a:ln w="34925">
            <a:solidFill>
              <a:srgbClr val="64646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5">
            <a:extLst>
              <a:ext uri="{FF2B5EF4-FFF2-40B4-BE49-F238E27FC236}">
                <a16:creationId xmlns:a16="http://schemas.microsoft.com/office/drawing/2014/main" id="{927D4880-E09D-409C-96EC-3510719A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" y="3847019"/>
            <a:ext cx="2651755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l"/>
            <a:r>
              <a:rPr lang="en-US" sz="2400" dirty="0">
                <a:solidFill>
                  <a:schemeClr val="accent1"/>
                </a:solidFill>
                <a:latin typeface="Crimson Text" panose="02000503000000000000" pitchFamily="2" charset="0"/>
              </a:rPr>
              <a:t>hash</a:t>
            </a:r>
            <a:r>
              <a:rPr lang="en-US" sz="2400" baseline="-25000" dirty="0">
                <a:solidFill>
                  <a:schemeClr val="accent1"/>
                </a:solidFill>
                <a:latin typeface="Crimson Text" panose="02000503000000000000" pitchFamily="2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latin typeface="Crimson Text" panose="02000503000000000000" pitchFamily="2" charset="0"/>
              </a:rPr>
              <a:t>(key) = key % 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09931-ECA8-4D18-A038-244EB03F36C6}"/>
              </a:ext>
            </a:extLst>
          </p:cNvPr>
          <p:cNvGrpSpPr/>
          <p:nvPr/>
        </p:nvGrpSpPr>
        <p:grpSpPr>
          <a:xfrm>
            <a:off x="4677554" y="2003491"/>
            <a:ext cx="1295963" cy="892175"/>
            <a:chOff x="4677554" y="1945685"/>
            <a:chExt cx="1295963" cy="892175"/>
          </a:xfrm>
        </p:grpSpPr>
        <p:grpSp>
          <p:nvGrpSpPr>
            <p:cNvPr id="127" name="after-Bucket">
              <a:extLst>
                <a:ext uri="{FF2B5EF4-FFF2-40B4-BE49-F238E27FC236}">
                  <a16:creationId xmlns:a16="http://schemas.microsoft.com/office/drawing/2014/main" id="{5022380E-D4ED-4520-A137-0ED230EFB5C0}"/>
                </a:ext>
              </a:extLst>
            </p:cNvPr>
            <p:cNvGrpSpPr/>
            <p:nvPr/>
          </p:nvGrpSpPr>
          <p:grpSpPr>
            <a:xfrm>
              <a:off x="4876237" y="1945685"/>
              <a:ext cx="1097280" cy="892175"/>
              <a:chOff x="3580274" y="1938813"/>
              <a:chExt cx="1097280" cy="892175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0A3A8D2-617D-4101-AF04-B148877C5E90}"/>
                  </a:ext>
                </a:extLst>
              </p:cNvPr>
              <p:cNvSpPr/>
              <p:nvPr/>
            </p:nvSpPr>
            <p:spPr>
              <a:xfrm>
                <a:off x="3580274" y="1938813"/>
                <a:ext cx="1097280" cy="8921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endParaRPr lang="en-US" sz="2400" b="1" dirty="0">
                  <a:solidFill>
                    <a:srgbClr val="4B4B4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A216CF6-DCFD-4B47-9074-9679BBB3CD2E}"/>
                  </a:ext>
                </a:extLst>
              </p:cNvPr>
              <p:cNvGrpSpPr/>
              <p:nvPr/>
            </p:nvGrpSpPr>
            <p:grpSpPr>
              <a:xfrm>
                <a:off x="3671714" y="2005213"/>
                <a:ext cx="914400" cy="765330"/>
                <a:chOff x="3245557" y="931630"/>
                <a:chExt cx="914400" cy="765330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FA3F936-934C-4079-906F-6999D31074F4}"/>
                    </a:ext>
                  </a:extLst>
                </p:cNvPr>
                <p:cNvSpPr/>
                <p:nvPr/>
              </p:nvSpPr>
              <p:spPr>
                <a:xfrm>
                  <a:off x="3245557" y="931630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64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288" bIns="18288" rtlCol="0" anchor="ctr"/>
                <a:lstStyle/>
                <a:p>
                  <a:pPr algn="ctr"/>
                  <a:r>
                    <a:rPr lang="en-US" sz="1600" dirty="0">
                      <a:solidFill>
                        <a:srgbClr val="646464"/>
                      </a:solidFill>
                      <a:latin typeface="Inconsolata" panose="00000509000000000000" pitchFamily="49" charset="0"/>
                      <a:ea typeface="DejaVu Sans Mono" pitchFamily="49" charset="0"/>
                      <a:cs typeface="Consolas" pitchFamily="49" charset="0"/>
                    </a:rPr>
                    <a:t>17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D960625-0B97-433F-AE5B-F3DE2C6EAC02}"/>
                    </a:ext>
                  </a:extLst>
                </p:cNvPr>
                <p:cNvSpPr/>
                <p:nvPr/>
              </p:nvSpPr>
              <p:spPr>
                <a:xfrm>
                  <a:off x="3245557" y="1199995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64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76D6D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AD7A569-53DF-47FD-A408-6319D3C0F463}"/>
                    </a:ext>
                  </a:extLst>
                </p:cNvPr>
                <p:cNvSpPr/>
                <p:nvPr/>
              </p:nvSpPr>
              <p:spPr>
                <a:xfrm>
                  <a:off x="3245557" y="1468360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6464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15" name="Straight Connector 36">
              <a:extLst>
                <a:ext uri="{FF2B5EF4-FFF2-40B4-BE49-F238E27FC236}">
                  <a16:creationId xmlns:a16="http://schemas.microsoft.com/office/drawing/2014/main" id="{13B48D5E-5A4F-409C-A9DB-DE79FD61ED01}"/>
                </a:ext>
              </a:extLst>
            </p:cNvPr>
            <p:cNvCxnSpPr>
              <a:cxnSpLocks noChangeShapeType="1"/>
              <a:stCxn id="243" idx="3"/>
              <a:endCxn id="128" idx="1"/>
            </p:cNvCxnSpPr>
            <p:nvPr/>
          </p:nvCxnSpPr>
          <p:spPr bwMode="auto">
            <a:xfrm flipV="1">
              <a:off x="4677554" y="2391773"/>
              <a:ext cx="198683" cy="6350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766BBE-D7AE-4713-B869-7F84231F6141}"/>
              </a:ext>
            </a:extLst>
          </p:cNvPr>
          <p:cNvGrpSpPr/>
          <p:nvPr/>
        </p:nvGrpSpPr>
        <p:grpSpPr>
          <a:xfrm>
            <a:off x="1490122" y="3057133"/>
            <a:ext cx="656594" cy="365760"/>
            <a:chOff x="1487200" y="2949183"/>
            <a:chExt cx="656594" cy="36576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13D5493-9EA1-4F35-939B-FA911E0C3011}"/>
                </a:ext>
              </a:extLst>
            </p:cNvPr>
            <p:cNvGrpSpPr/>
            <p:nvPr/>
          </p:nvGrpSpPr>
          <p:grpSpPr>
            <a:xfrm>
              <a:off x="1686594" y="2949183"/>
              <a:ext cx="457200" cy="365760"/>
              <a:chOff x="1698611" y="3461328"/>
              <a:chExt cx="457200" cy="313459"/>
            </a:xfrm>
          </p:grpSpPr>
          <p:sp>
            <p:nvSpPr>
              <p:cNvPr id="123" name="Rectangle 122" hidden="1">
                <a:extLst>
                  <a:ext uri="{FF2B5EF4-FFF2-40B4-BE49-F238E27FC236}">
                    <a16:creationId xmlns:a16="http://schemas.microsoft.com/office/drawing/2014/main" id="{6F5EEA9B-2646-4D4F-91D2-5CA84D91E58C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4C3A817-9C17-46C7-B1FE-5707466FAC65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chemeClr val="accent1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84804F1-8B5A-4CFD-B431-4F4E95B6A205}"/>
                </a:ext>
              </a:extLst>
            </p:cNvPr>
            <p:cNvSpPr txBox="1"/>
            <p:nvPr/>
          </p:nvSpPr>
          <p:spPr>
            <a:xfrm>
              <a:off x="1487200" y="2978175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4</a:t>
              </a:r>
            </a:p>
          </p:txBody>
        </p:sp>
      </p:grpSp>
      <p:grpSp>
        <p:nvGrpSpPr>
          <p:cNvPr id="131" name="after-Bucket">
            <a:extLst>
              <a:ext uri="{FF2B5EF4-FFF2-40B4-BE49-F238E27FC236}">
                <a16:creationId xmlns:a16="http://schemas.microsoft.com/office/drawing/2014/main" id="{1FE163D7-E789-45F7-B843-3527B041B660}"/>
              </a:ext>
            </a:extLst>
          </p:cNvPr>
          <p:cNvGrpSpPr/>
          <p:nvPr/>
        </p:nvGrpSpPr>
        <p:grpSpPr>
          <a:xfrm>
            <a:off x="4876800" y="4179634"/>
            <a:ext cx="1097280" cy="892175"/>
            <a:chOff x="3580274" y="1938813"/>
            <a:chExt cx="1097280" cy="89217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013616B-3A6D-4C94-8F40-96B966DCFC4E}"/>
                </a:ext>
              </a:extLst>
            </p:cNvPr>
            <p:cNvSpPr/>
            <p:nvPr/>
          </p:nvSpPr>
          <p:spPr>
            <a:xfrm>
              <a:off x="3580274" y="1938813"/>
              <a:ext cx="1097280" cy="892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F029B8B-B7B6-4FD5-8642-64FDF3821B25}"/>
                </a:ext>
              </a:extLst>
            </p:cNvPr>
            <p:cNvGrpSpPr/>
            <p:nvPr/>
          </p:nvGrpSpPr>
          <p:grpSpPr>
            <a:xfrm>
              <a:off x="3671714" y="2005213"/>
              <a:ext cx="914400" cy="765330"/>
              <a:chOff x="3245557" y="931630"/>
              <a:chExt cx="914400" cy="7653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3FA02E8-BE55-49F1-B117-1DEDE9F21AA1}"/>
                  </a:ext>
                </a:extLst>
              </p:cNvPr>
              <p:cNvSpPr/>
              <p:nvPr/>
            </p:nvSpPr>
            <p:spPr>
              <a:xfrm>
                <a:off x="3245557" y="93163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" bIns="18288" rtlCol="0" anchor="ctr"/>
              <a:lstStyle/>
              <a:p>
                <a:pPr algn="ctr"/>
                <a:r>
                  <a:rPr lang="en-US" sz="1600" dirty="0">
                    <a:solidFill>
                      <a:srgbClr val="646464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984617C-C454-455C-8377-ADD8E738F64E}"/>
                  </a:ext>
                </a:extLst>
              </p:cNvPr>
              <p:cNvSpPr/>
              <p:nvPr/>
            </p:nvSpPr>
            <p:spPr>
              <a:xfrm>
                <a:off x="3245557" y="1199995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06BB0DA-2C3F-4085-B4DC-396A1DC6D3F1}"/>
                  </a:ext>
                </a:extLst>
              </p:cNvPr>
              <p:cNvSpPr/>
              <p:nvPr/>
            </p:nvSpPr>
            <p:spPr>
              <a:xfrm>
                <a:off x="3245557" y="146836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646464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139" name="before-pointer">
            <a:extLst>
              <a:ext uri="{FF2B5EF4-FFF2-40B4-BE49-F238E27FC236}">
                <a16:creationId xmlns:a16="http://schemas.microsoft.com/office/drawing/2014/main" id="{60FCEEA0-D099-44D0-9042-E8EE036ED8F5}"/>
              </a:ext>
            </a:extLst>
          </p:cNvPr>
          <p:cNvCxnSpPr>
            <a:cxnSpLocks noChangeShapeType="1"/>
            <a:stCxn id="123" idx="3"/>
            <a:endCxn id="133" idx="1"/>
          </p:cNvCxnSpPr>
          <p:nvPr/>
        </p:nvCxnSpPr>
        <p:spPr bwMode="auto">
          <a:xfrm>
            <a:off x="1916846" y="3240014"/>
            <a:ext cx="2959954" cy="138570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rgbClr val="2C6BD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TextBox 15">
            <a:extLst>
              <a:ext uri="{FF2B5EF4-FFF2-40B4-BE49-F238E27FC236}">
                <a16:creationId xmlns:a16="http://schemas.microsoft.com/office/drawing/2014/main" id="{348E79B0-C1D1-484B-8C2C-1235B53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4259818"/>
            <a:ext cx="271272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r" eaLnBrk="0" hangingPunct="0">
              <a:defRPr sz="2000" b="1" i="1">
                <a:solidFill>
                  <a:srgbClr val="F76D6D"/>
                </a:solidFill>
                <a:latin typeface="Proxima Nova Rg" panose="02000506030000020004" pitchFamily="50" charset="0"/>
                <a:ea typeface="ＭＳ Ｐゴシック" charset="-128"/>
              </a:defRPr>
            </a:lvl1pPr>
          </a:lstStyle>
          <a:p>
            <a:pPr algn="l"/>
            <a:r>
              <a:rPr lang="en-US" sz="2400" dirty="0">
                <a:solidFill>
                  <a:srgbClr val="2C6BD8"/>
                </a:solidFill>
                <a:latin typeface="Crimson Text" panose="02000503000000000000" pitchFamily="2" charset="0"/>
              </a:rPr>
              <a:t>hash</a:t>
            </a:r>
            <a:r>
              <a:rPr lang="en-US" sz="2400" baseline="-25000" dirty="0">
                <a:solidFill>
                  <a:srgbClr val="2C6BD8"/>
                </a:solidFill>
                <a:latin typeface="Crimson Text" panose="02000503000000000000" pitchFamily="2" charset="0"/>
              </a:rPr>
              <a:t>2</a:t>
            </a:r>
            <a:r>
              <a:rPr lang="en-US" sz="2400" dirty="0">
                <a:solidFill>
                  <a:srgbClr val="2C6BD8"/>
                </a:solidFill>
                <a:latin typeface="Crimson Text" panose="02000503000000000000" pitchFamily="2" charset="0"/>
              </a:rPr>
              <a:t>(key) = key % 2n</a:t>
            </a:r>
          </a:p>
        </p:txBody>
      </p:sp>
      <p:grpSp>
        <p:nvGrpSpPr>
          <p:cNvPr id="112" name="Op #3: Insert(X)">
            <a:extLst>
              <a:ext uri="{FF2B5EF4-FFF2-40B4-BE49-F238E27FC236}">
                <a16:creationId xmlns:a16="http://schemas.microsoft.com/office/drawing/2014/main" id="{0D3FC884-93F5-425E-AD96-ADB5650E81E9}"/>
              </a:ext>
            </a:extLst>
          </p:cNvPr>
          <p:cNvGrpSpPr/>
          <p:nvPr/>
        </p:nvGrpSpPr>
        <p:grpSpPr>
          <a:xfrm>
            <a:off x="6271074" y="1148833"/>
            <a:ext cx="2782813" cy="697398"/>
            <a:chOff x="6215557" y="721635"/>
            <a:chExt cx="2782813" cy="69739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70801D-A76E-4B7B-8092-4693A7DAD981}"/>
                </a:ext>
              </a:extLst>
            </p:cNvPr>
            <p:cNvSpPr txBox="1"/>
            <p:nvPr/>
          </p:nvSpPr>
          <p:spPr>
            <a:xfrm>
              <a:off x="6215557" y="1049701"/>
              <a:ext cx="278281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</a:t>
              </a:r>
              <a:r>
                <a:rPr lang="en-US" sz="2400" b="1" i="1" baseline="-25000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1</a:t>
              </a:r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(20)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= 2</a:t>
              </a:r>
              <a:r>
                <a:rPr lang="en-US" sz="2400" b="1" spc="6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0%4=0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41A42C-E732-475B-8630-8A9649213E21}"/>
                </a:ext>
              </a:extLst>
            </p:cNvPr>
            <p:cNvSpPr txBox="1"/>
            <p:nvPr/>
          </p:nvSpPr>
          <p:spPr>
            <a:xfrm>
              <a:off x="6215557" y="721635"/>
              <a:ext cx="138499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Delete 20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F593626-E289-450F-B1B7-1B0729CD527A}"/>
              </a:ext>
            </a:extLst>
          </p:cNvPr>
          <p:cNvSpPr txBox="1"/>
          <p:nvPr/>
        </p:nvSpPr>
        <p:spPr>
          <a:xfrm>
            <a:off x="6271074" y="1764131"/>
            <a:ext cx="28260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hash</a:t>
            </a:r>
            <a:r>
              <a:rPr lang="en-US" sz="2400" b="1" i="1" baseline="-25000" dirty="0">
                <a:solidFill>
                  <a:srgbClr val="2C6BD8"/>
                </a:solidFill>
                <a:latin typeface="Crimson Text" panose="02000503000000000000" pitchFamily="2" charset="0"/>
              </a:rPr>
              <a:t>2</a:t>
            </a:r>
            <a:r>
              <a:rPr lang="en-US" sz="2400" b="1" i="1" dirty="0">
                <a:solidFill>
                  <a:srgbClr val="2C6BD8"/>
                </a:solidFill>
                <a:latin typeface="Crimson Text" panose="02000503000000000000" pitchFamily="2" charset="0"/>
              </a:rPr>
              <a:t>(20) </a:t>
            </a:r>
            <a:r>
              <a:rPr lang="en-US" sz="2400" b="1" dirty="0">
                <a:solidFill>
                  <a:srgbClr val="2C6BD8"/>
                </a:solidFill>
                <a:latin typeface="Inconsolata" panose="00000509000000000000" pitchFamily="49" charset="0"/>
              </a:rPr>
              <a:t>= 2</a:t>
            </a:r>
            <a:r>
              <a:rPr lang="en-US" sz="2400" b="1" spc="600" dirty="0">
                <a:solidFill>
                  <a:srgbClr val="2C6BD8"/>
                </a:solidFill>
                <a:latin typeface="Inconsolata" panose="00000509000000000000" pitchFamily="49" charset="0"/>
              </a:rPr>
              <a:t>0%8=4</a:t>
            </a:r>
          </a:p>
        </p:txBody>
      </p:sp>
      <p:sp>
        <p:nvSpPr>
          <p:cNvPr id="150" name="Right Arrow 6">
            <a:extLst>
              <a:ext uri="{FF2B5EF4-FFF2-40B4-BE49-F238E27FC236}">
                <a16:creationId xmlns:a16="http://schemas.microsoft.com/office/drawing/2014/main" id="{65DE186A-68F6-4B61-895D-64A1E9493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5866" y="1622646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151" name="Right Arrow 6">
            <a:extLst>
              <a:ext uri="{FF2B5EF4-FFF2-40B4-BE49-F238E27FC236}">
                <a16:creationId xmlns:a16="http://schemas.microsoft.com/office/drawing/2014/main" id="{9727ADDF-FC63-4EB0-83C7-04FED5D30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5865" y="3064753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7F7FFED-7DA9-41F2-99F0-E63727C08404}"/>
              </a:ext>
            </a:extLst>
          </p:cNvPr>
          <p:cNvCxnSpPr>
            <a:cxnSpLocks/>
          </p:cNvCxnSpPr>
          <p:nvPr/>
        </p:nvCxnSpPr>
        <p:spPr>
          <a:xfrm rot="10800000">
            <a:off x="15240" y="1965717"/>
            <a:ext cx="265176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Highlight Box">
            <a:extLst>
              <a:ext uri="{FF2B5EF4-FFF2-40B4-BE49-F238E27FC236}">
                <a16:creationId xmlns:a16="http://schemas.microsoft.com/office/drawing/2014/main" id="{31352174-1140-4D72-8791-198709291412}"/>
              </a:ext>
            </a:extLst>
          </p:cNvPr>
          <p:cNvSpPr/>
          <p:nvPr/>
        </p:nvSpPr>
        <p:spPr>
          <a:xfrm>
            <a:off x="4876237" y="4179634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E7BE6F-1BC1-4FFE-B80C-8C0951DA39D3}"/>
              </a:ext>
            </a:extLst>
          </p:cNvPr>
          <p:cNvSpPr/>
          <p:nvPr/>
        </p:nvSpPr>
        <p:spPr>
          <a:xfrm>
            <a:off x="4967677" y="4246034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76D6D"/>
              </a:solidFill>
              <a:latin typeface="Inconsolata" panose="00000509000000000000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26" name="Right Arrow 6">
            <a:extLst>
              <a:ext uri="{FF2B5EF4-FFF2-40B4-BE49-F238E27FC236}">
                <a16:creationId xmlns:a16="http://schemas.microsoft.com/office/drawing/2014/main" id="{A644BD23-2F60-420A-8408-D183657BC5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633" y="1948400"/>
            <a:ext cx="411956" cy="4572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646464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grpSp>
        <p:nvGrpSpPr>
          <p:cNvPr id="148" name="Op #2: Insert(17)">
            <a:extLst>
              <a:ext uri="{FF2B5EF4-FFF2-40B4-BE49-F238E27FC236}">
                <a16:creationId xmlns:a16="http://schemas.microsoft.com/office/drawing/2014/main" id="{48C372B3-0A2B-4B9D-8845-7FA051C3047D}"/>
              </a:ext>
            </a:extLst>
          </p:cNvPr>
          <p:cNvGrpSpPr/>
          <p:nvPr/>
        </p:nvGrpSpPr>
        <p:grpSpPr>
          <a:xfrm>
            <a:off x="6271074" y="2331552"/>
            <a:ext cx="2705869" cy="697398"/>
            <a:chOff x="6215557" y="721635"/>
            <a:chExt cx="2705869" cy="69739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C049C8-D7BD-4B5B-911E-3A159718E2D0}"/>
                </a:ext>
              </a:extLst>
            </p:cNvPr>
            <p:cNvSpPr txBox="1"/>
            <p:nvPr/>
          </p:nvSpPr>
          <p:spPr>
            <a:xfrm>
              <a:off x="6215557" y="1049701"/>
              <a:ext cx="270586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hash</a:t>
              </a:r>
              <a:r>
                <a:rPr lang="en-US" sz="2400" b="1" i="1" baseline="-25000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1</a:t>
              </a:r>
              <a:r>
                <a:rPr lang="en-US" sz="24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(21)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= 2</a:t>
              </a:r>
              <a:r>
                <a:rPr lang="en-US" sz="2400" b="1" spc="6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1%4=1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F119725-2F76-498C-9552-6FB377D999E4}"/>
                </a:ext>
              </a:extLst>
            </p:cNvPr>
            <p:cNvSpPr txBox="1"/>
            <p:nvPr/>
          </p:nvSpPr>
          <p:spPr>
            <a:xfrm>
              <a:off x="6215557" y="721635"/>
              <a:ext cx="9233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 21</a:t>
              </a:r>
            </a:p>
          </p:txBody>
        </p:sp>
      </p:grpSp>
      <p:sp>
        <p:nvSpPr>
          <p:cNvPr id="155" name="Highlight Box">
            <a:extLst>
              <a:ext uri="{FF2B5EF4-FFF2-40B4-BE49-F238E27FC236}">
                <a16:creationId xmlns:a16="http://schemas.microsoft.com/office/drawing/2014/main" id="{D2D14F88-69F2-4B8B-BA4F-4AA64B597674}"/>
              </a:ext>
            </a:extLst>
          </p:cNvPr>
          <p:cNvSpPr/>
          <p:nvPr/>
        </p:nvSpPr>
        <p:spPr>
          <a:xfrm>
            <a:off x="4876237" y="2001804"/>
            <a:ext cx="1097280" cy="885893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7CC04CF-93C4-4568-A285-1170D68A483A}"/>
              </a:ext>
            </a:extLst>
          </p:cNvPr>
          <p:cNvSpPr txBox="1"/>
          <p:nvPr/>
        </p:nvSpPr>
        <p:spPr>
          <a:xfrm>
            <a:off x="4886781" y="2903040"/>
            <a:ext cx="10761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dirty="0">
                <a:solidFill>
                  <a:srgbClr val="646464"/>
                </a:solidFill>
                <a:latin typeface="Lato" panose="020F0502020204030203" pitchFamily="34" charset="0"/>
              </a:rPr>
              <a:t>Overflow!</a:t>
            </a:r>
          </a:p>
        </p:txBody>
      </p:sp>
      <p:sp>
        <p:nvSpPr>
          <p:cNvPr id="157" name="Bucket1-8">
            <a:extLst>
              <a:ext uri="{FF2B5EF4-FFF2-40B4-BE49-F238E27FC236}">
                <a16:creationId xmlns:a16="http://schemas.microsoft.com/office/drawing/2014/main" id="{E36A608A-9EF5-43A6-B562-47E86CE0B3A9}"/>
              </a:ext>
            </a:extLst>
          </p:cNvPr>
          <p:cNvSpPr/>
          <p:nvPr/>
        </p:nvSpPr>
        <p:spPr>
          <a:xfrm>
            <a:off x="5134191" y="2337201"/>
            <a:ext cx="581372" cy="228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D88ABCC4-4880-38BA-993C-4EFA2583378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7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3.88889E-6 -0.0722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9" grpId="0"/>
      <p:bldP spid="150" grpId="0" animBg="1"/>
      <p:bldP spid="150" grpId="1" animBg="1"/>
      <p:bldP spid="151" grpId="0" animBg="1"/>
      <p:bldP spid="151" grpId="1" animBg="1"/>
      <p:bldP spid="101" grpId="0" animBg="1"/>
      <p:bldP spid="101" grpId="1" animBg="1"/>
      <p:bldP spid="147" grpId="0" animBg="1"/>
      <p:bldP spid="147" grpId="1" animBg="1"/>
      <p:bldP spid="126" grpId="0" animBg="1"/>
      <p:bldP spid="155" grpId="0" animBg="1"/>
      <p:bldP spid="156" grpId="0"/>
      <p:bldP spid="15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390DF-949E-44DE-A60C-CBC2404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4F8C-7FF7-4736-B084-0DA8E874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data structures that support </a:t>
            </a:r>
            <a:r>
              <a:rPr lang="en-US" b="1" dirty="0">
                <a:solidFill>
                  <a:schemeClr val="accent1"/>
                </a:solidFill>
              </a:rPr>
              <a:t>O(1)</a:t>
            </a:r>
            <a:r>
              <a:rPr lang="en-US" dirty="0"/>
              <a:t> look-ups that are used all throughout DBMS internals.</a:t>
            </a:r>
          </a:p>
          <a:p>
            <a:pPr lvl="1"/>
            <a:r>
              <a:rPr lang="en-US" dirty="0"/>
              <a:t>Trade-off between speed and flexibility.</a:t>
            </a:r>
          </a:p>
          <a:p>
            <a:endParaRPr lang="en-US" sz="1200" dirty="0"/>
          </a:p>
          <a:p>
            <a:r>
              <a:rPr lang="en-US" dirty="0"/>
              <a:t>Hash tables are usually </a:t>
            </a:r>
            <a:r>
              <a:rPr lang="en-US" b="1" u="sng" dirty="0"/>
              <a:t>not</a:t>
            </a:r>
            <a:r>
              <a:rPr lang="en-US" dirty="0"/>
              <a:t> what you want to use for a table index…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8B25F75E-350B-CF4B-4EE7-C1F4128A857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73712E6-52BE-9712-C8CB-0058CAF6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20268"/>
            <a:ext cx="4762500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0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INDEX 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USING BTREE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5D0032E-44A4-0CF7-A830-09234DF9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296918"/>
            <a:ext cx="4762500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0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INDEX 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731EC5-53E0-3D3B-F343-7750F341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343619"/>
            <a:ext cx="4762500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0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INDEX 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USING HASH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8AED95-A400-497E-CF75-A6C78C8A2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3788904"/>
            <a:ext cx="1178351" cy="914400"/>
          </a:xfrm>
          <a:prstGeom prst="rect">
            <a:avLst/>
          </a:prstGeom>
        </p:spPr>
      </p:pic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C141F6EC-84D7-11A7-C2E3-A74876B97FFF}"/>
              </a:ext>
            </a:extLst>
          </p:cNvPr>
          <p:cNvCxnSpPr>
            <a:cxnSpLocks noChangeShapeType="1"/>
            <a:stCxn id="6" idx="3"/>
            <a:endCxn id="2" idx="3"/>
          </p:cNvCxnSpPr>
          <p:nvPr/>
        </p:nvCxnSpPr>
        <p:spPr bwMode="auto">
          <a:xfrm>
            <a:off x="7086600" y="3467734"/>
            <a:ext cx="12700" cy="523350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06378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15B16-D2E3-4D6F-ABDC-AA5E5F2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2332B-C28E-4CEC-8083-D21E0297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Sorting…</a:t>
            </a:r>
            <a:endParaRPr lang="en-US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A168C614-88C5-D6F1-C8C7-0FA1F1D6941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19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D1B14F-1D26-4204-8E3F-59EEA2B4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A0E2A-EF07-496B-9949-9B72B579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Probabilistic data structure (bitmap) that answers set membership queries.</a:t>
            </a:r>
          </a:p>
          <a:p>
            <a:pPr lvl="1"/>
            <a:r>
              <a:rPr lang="en-US" dirty="0"/>
              <a:t>False negatives will never occur.</a:t>
            </a:r>
          </a:p>
          <a:p>
            <a:pPr lvl="1"/>
            <a:r>
              <a:rPr lang="en-US" dirty="0"/>
              <a:t>False positives can sometimes occur.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Bloom Filter Calculator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b="1" dirty="0"/>
              <a:t>Insert(x):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k</a:t>
            </a:r>
            <a:r>
              <a:rPr lang="en-US" dirty="0"/>
              <a:t> hash functions to set bits in the filter to 1.</a:t>
            </a:r>
          </a:p>
          <a:p>
            <a:r>
              <a:rPr lang="en-US" b="1" dirty="0"/>
              <a:t>Lookup(x):</a:t>
            </a:r>
          </a:p>
          <a:p>
            <a:pPr lvl="1"/>
            <a:r>
              <a:rPr lang="en-US" dirty="0"/>
              <a:t>Check whether the bits are 1 for each hash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83A82-3044-43F3-8725-7B4FF9FA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Crimson Tex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D1AB5-42BA-4E8A-BFEE-435884E16A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61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7B022-590A-46A4-A167-281AF91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4D737E37-157D-423D-AE00-C3A98063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Insert('RZA')</a:t>
            </a:r>
          </a:p>
          <a:p>
            <a:endParaRPr lang="en-US" sz="1200" dirty="0"/>
          </a:p>
          <a:p>
            <a:r>
              <a:rPr lang="en-US" dirty="0"/>
              <a:t>Insert('GZA')</a:t>
            </a:r>
          </a:p>
          <a:p>
            <a:endParaRPr lang="en-US" sz="1200" dirty="0"/>
          </a:p>
          <a:p>
            <a:r>
              <a:rPr lang="en-US" dirty="0"/>
              <a:t>Lookup(RZA')</a:t>
            </a:r>
          </a:p>
          <a:p>
            <a:endParaRPr lang="en-US" sz="1200" dirty="0"/>
          </a:p>
          <a:p>
            <a:r>
              <a:rPr lang="en-US" dirty="0"/>
              <a:t>Lookup('Raekwon')</a:t>
            </a:r>
          </a:p>
          <a:p>
            <a:endParaRPr lang="en-US" sz="1200" dirty="0"/>
          </a:p>
          <a:p>
            <a:r>
              <a:rPr lang="en-US" dirty="0"/>
              <a:t>Lookup('ODB')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618BC-871A-479B-ADA3-A36801ED4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Crimson Tex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D1AB5-42BA-4E8A-BFEE-435884E16A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41372D8-8736-4113-BB03-B28B3B92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24340"/>
            <a:ext cx="3200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558E812-CF42-48A2-AE4D-694AC006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186" y="1123950"/>
            <a:ext cx="1937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  <a:ea typeface="Crimson Text" pitchFamily="2" charset="0"/>
              </a:defRPr>
            </a:lvl1pPr>
          </a:lstStyle>
          <a:p>
            <a:r>
              <a:rPr lang="en-US" dirty="0">
                <a:solidFill>
                  <a:srgbClr val="646464"/>
                </a:solidFill>
              </a:rPr>
              <a:t>Bloom Filter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7FFC6-9724-4BAB-AE5C-C5447F11E106}"/>
              </a:ext>
            </a:extLst>
          </p:cNvPr>
          <p:cNvSpPr/>
          <p:nvPr/>
        </p:nvSpPr>
        <p:spPr>
          <a:xfrm>
            <a:off x="516636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C12C3-C280-4904-93C9-AC8A20D7B51C}"/>
              </a:ext>
            </a:extLst>
          </p:cNvPr>
          <p:cNvSpPr/>
          <p:nvPr/>
        </p:nvSpPr>
        <p:spPr>
          <a:xfrm>
            <a:off x="553212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38A2-F006-4BD3-BCC9-C13AD9653D9C}"/>
              </a:ext>
            </a:extLst>
          </p:cNvPr>
          <p:cNvSpPr/>
          <p:nvPr/>
        </p:nvSpPr>
        <p:spPr>
          <a:xfrm>
            <a:off x="589788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4AF88-05DC-4C2F-8173-4539B59AF5C1}"/>
              </a:ext>
            </a:extLst>
          </p:cNvPr>
          <p:cNvSpPr/>
          <p:nvPr/>
        </p:nvSpPr>
        <p:spPr>
          <a:xfrm>
            <a:off x="626364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F2983D-22E2-489B-8DC5-50BC3E1E07AA}"/>
              </a:ext>
            </a:extLst>
          </p:cNvPr>
          <p:cNvSpPr/>
          <p:nvPr/>
        </p:nvSpPr>
        <p:spPr>
          <a:xfrm>
            <a:off x="662940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6B2ACD-3557-4F87-815F-4EFD8CE7F39E}"/>
              </a:ext>
            </a:extLst>
          </p:cNvPr>
          <p:cNvSpPr/>
          <p:nvPr/>
        </p:nvSpPr>
        <p:spPr>
          <a:xfrm>
            <a:off x="699516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1E4D03-836E-4E64-B9F3-C3C227A33CAB}"/>
              </a:ext>
            </a:extLst>
          </p:cNvPr>
          <p:cNvSpPr/>
          <p:nvPr/>
        </p:nvSpPr>
        <p:spPr>
          <a:xfrm>
            <a:off x="736092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897B19-9CE6-4FAC-986F-FD03CC08DE0A}"/>
              </a:ext>
            </a:extLst>
          </p:cNvPr>
          <p:cNvSpPr/>
          <p:nvPr/>
        </p:nvSpPr>
        <p:spPr>
          <a:xfrm>
            <a:off x="772668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rgbClr val="646464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9309C9-436B-4134-9BE7-CBE650526E40}"/>
              </a:ext>
            </a:extLst>
          </p:cNvPr>
          <p:cNvGrpSpPr/>
          <p:nvPr/>
        </p:nvGrpSpPr>
        <p:grpSpPr>
          <a:xfrm>
            <a:off x="5297944" y="1551595"/>
            <a:ext cx="2662912" cy="246221"/>
            <a:chOff x="1106944" y="1576580"/>
            <a:chExt cx="2662912" cy="2462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47B29-6592-49FF-B6A4-108AD045359A}"/>
                </a:ext>
              </a:extLst>
            </p:cNvPr>
            <p:cNvSpPr/>
            <p:nvPr/>
          </p:nvSpPr>
          <p:spPr>
            <a:xfrm>
              <a:off x="110694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0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5AC3B2-6F8B-49CA-A9B8-23A05A6A4D06}"/>
                </a:ext>
              </a:extLst>
            </p:cNvPr>
            <p:cNvSpPr/>
            <p:nvPr/>
          </p:nvSpPr>
          <p:spPr>
            <a:xfrm>
              <a:off x="147270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1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5A1041-DFB0-436A-9FC5-0889D54CAF79}"/>
                </a:ext>
              </a:extLst>
            </p:cNvPr>
            <p:cNvSpPr/>
            <p:nvPr/>
          </p:nvSpPr>
          <p:spPr>
            <a:xfrm>
              <a:off x="183846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2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79B8B2-4BC6-46CA-B961-140CB347C998}"/>
                </a:ext>
              </a:extLst>
            </p:cNvPr>
            <p:cNvSpPr/>
            <p:nvPr/>
          </p:nvSpPr>
          <p:spPr>
            <a:xfrm>
              <a:off x="220422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3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D0687-4EBE-40D5-A990-9D2D6D9B10B7}"/>
                </a:ext>
              </a:extLst>
            </p:cNvPr>
            <p:cNvSpPr/>
            <p:nvPr/>
          </p:nvSpPr>
          <p:spPr>
            <a:xfrm>
              <a:off x="256998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4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2069D3-7A59-4504-A9E6-02B9EE753FF6}"/>
                </a:ext>
              </a:extLst>
            </p:cNvPr>
            <p:cNvSpPr/>
            <p:nvPr/>
          </p:nvSpPr>
          <p:spPr>
            <a:xfrm>
              <a:off x="293574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5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AA8E7-CE8B-4485-819A-BB7B4A73ED5A}"/>
                </a:ext>
              </a:extLst>
            </p:cNvPr>
            <p:cNvSpPr/>
            <p:nvPr/>
          </p:nvSpPr>
          <p:spPr>
            <a:xfrm>
              <a:off x="330150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  <a:cs typeface="Consolas" pitchFamily="49" charset="0"/>
                </a:rPr>
                <a:t>6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EE4312-EEA9-4961-86FC-DCBAE02A7212}"/>
                </a:ext>
              </a:extLst>
            </p:cNvPr>
            <p:cNvSpPr/>
            <p:nvPr/>
          </p:nvSpPr>
          <p:spPr>
            <a:xfrm>
              <a:off x="3667264" y="1576580"/>
              <a:ext cx="102592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  <a:latin typeface="Inconsolata" panose="00000509000000000000" pitchFamily="49" charset="0"/>
                  <a:ea typeface="Open Sans" pitchFamily="34" charset="0"/>
                </a:rPr>
                <a:t>7</a:t>
              </a:r>
              <a:endParaRPr lang="en-US" sz="1600" b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</p:grpSp>
      <p:grpSp>
        <p:nvGrpSpPr>
          <p:cNvPr id="74" name="hash2(RZA)">
            <a:extLst>
              <a:ext uri="{FF2B5EF4-FFF2-40B4-BE49-F238E27FC236}">
                <a16:creationId xmlns:a16="http://schemas.microsoft.com/office/drawing/2014/main" id="{BDC5EFB2-5898-4CF4-BDBA-9D9C2D61AA4D}"/>
              </a:ext>
            </a:extLst>
          </p:cNvPr>
          <p:cNvGrpSpPr/>
          <p:nvPr/>
        </p:nvGrpSpPr>
        <p:grpSpPr>
          <a:xfrm>
            <a:off x="5029883" y="3239100"/>
            <a:ext cx="3199717" cy="369332"/>
            <a:chOff x="838883" y="3239100"/>
            <a:chExt cx="3199717" cy="369332"/>
          </a:xfrm>
        </p:grpSpPr>
        <p:sp>
          <p:nvSpPr>
            <p:cNvPr id="55" name="TextBox 15">
              <a:extLst>
                <a:ext uri="{FF2B5EF4-FFF2-40B4-BE49-F238E27FC236}">
                  <a16:creationId xmlns:a16="http://schemas.microsoft.com/office/drawing/2014/main" id="{02206521-98A8-4602-9169-687B939F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83" y="3239100"/>
              <a:ext cx="299277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2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('RZA') = 4444 % 8 = </a:t>
              </a:r>
            </a:p>
          </p:txBody>
        </p:sp>
        <p:sp>
          <p:nvSpPr>
            <p:cNvPr id="62" name="TextBox 15">
              <a:extLst>
                <a:ext uri="{FF2B5EF4-FFF2-40B4-BE49-F238E27FC236}">
                  <a16:creationId xmlns:a16="http://schemas.microsoft.com/office/drawing/2014/main" id="{4AE3DFBB-FB1A-4721-8138-1998849DE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3239100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4 </a:t>
              </a:r>
            </a:p>
          </p:txBody>
        </p:sp>
      </p:grpSp>
      <p:grpSp>
        <p:nvGrpSpPr>
          <p:cNvPr id="75" name="hash1(RZA)">
            <a:extLst>
              <a:ext uri="{FF2B5EF4-FFF2-40B4-BE49-F238E27FC236}">
                <a16:creationId xmlns:a16="http://schemas.microsoft.com/office/drawing/2014/main" id="{68B68539-5C7F-4D85-9203-2C8405592ADC}"/>
              </a:ext>
            </a:extLst>
          </p:cNvPr>
          <p:cNvGrpSpPr/>
          <p:nvPr/>
        </p:nvGrpSpPr>
        <p:grpSpPr>
          <a:xfrm>
            <a:off x="5079931" y="2788920"/>
            <a:ext cx="3149669" cy="369332"/>
            <a:chOff x="888931" y="2788920"/>
            <a:chExt cx="3149669" cy="369332"/>
          </a:xfrm>
        </p:grpSpPr>
        <p:sp>
          <p:nvSpPr>
            <p:cNvPr id="54" name="TextBox 15">
              <a:extLst>
                <a:ext uri="{FF2B5EF4-FFF2-40B4-BE49-F238E27FC236}">
                  <a16:creationId xmlns:a16="http://schemas.microsoft.com/office/drawing/2014/main" id="{45B74DB6-1CC2-4152-9FDE-722CB6E3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931" y="2788920"/>
              <a:ext cx="294011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1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('RZA') = 2222 % 8 =</a:t>
              </a:r>
            </a:p>
          </p:txBody>
        </p:sp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769456E0-CBF1-476C-A3EF-DFE6DDA59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2788920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6 </a:t>
              </a:r>
            </a:p>
          </p:txBody>
        </p:sp>
      </p:grpSp>
      <p:grpSp>
        <p:nvGrpSpPr>
          <p:cNvPr id="73" name="hash2(GZA)">
            <a:extLst>
              <a:ext uri="{FF2B5EF4-FFF2-40B4-BE49-F238E27FC236}">
                <a16:creationId xmlns:a16="http://schemas.microsoft.com/office/drawing/2014/main" id="{7258DFF9-E3A8-4037-8AFB-706A40FD4E55}"/>
              </a:ext>
            </a:extLst>
          </p:cNvPr>
          <p:cNvGrpSpPr/>
          <p:nvPr/>
        </p:nvGrpSpPr>
        <p:grpSpPr>
          <a:xfrm>
            <a:off x="5029883" y="3239100"/>
            <a:ext cx="3199717" cy="369332"/>
            <a:chOff x="838883" y="4391405"/>
            <a:chExt cx="3199717" cy="369332"/>
          </a:xfrm>
        </p:grpSpPr>
        <p:sp>
          <p:nvSpPr>
            <p:cNvPr id="69" name="TextBox 15">
              <a:extLst>
                <a:ext uri="{FF2B5EF4-FFF2-40B4-BE49-F238E27FC236}">
                  <a16:creationId xmlns:a16="http://schemas.microsoft.com/office/drawing/2014/main" id="{6376F308-DF61-41EE-A1A2-D65213168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83" y="4391405"/>
              <a:ext cx="299778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2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('GZA') = 7777 % 8 = </a:t>
              </a:r>
            </a:p>
          </p:txBody>
        </p:sp>
        <p:sp>
          <p:nvSpPr>
            <p:cNvPr id="70" name="TextBox 15">
              <a:extLst>
                <a:ext uri="{FF2B5EF4-FFF2-40B4-BE49-F238E27FC236}">
                  <a16:creationId xmlns:a16="http://schemas.microsoft.com/office/drawing/2014/main" id="{F0CC7F0E-315C-4FFD-B4C8-2C4B0F076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4391405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1 </a:t>
              </a:r>
            </a:p>
          </p:txBody>
        </p:sp>
      </p:grpSp>
      <p:grpSp>
        <p:nvGrpSpPr>
          <p:cNvPr id="72" name="hash1(GZA)">
            <a:extLst>
              <a:ext uri="{FF2B5EF4-FFF2-40B4-BE49-F238E27FC236}">
                <a16:creationId xmlns:a16="http://schemas.microsoft.com/office/drawing/2014/main" id="{C64EC492-E5CE-42EB-AFF9-8EA1AFA80EC5}"/>
              </a:ext>
            </a:extLst>
          </p:cNvPr>
          <p:cNvGrpSpPr/>
          <p:nvPr/>
        </p:nvGrpSpPr>
        <p:grpSpPr>
          <a:xfrm>
            <a:off x="5097350" y="2788920"/>
            <a:ext cx="3132250" cy="369332"/>
            <a:chOff x="906350" y="3941225"/>
            <a:chExt cx="3132250" cy="369332"/>
          </a:xfrm>
        </p:grpSpPr>
        <p:sp>
          <p:nvSpPr>
            <p:cNvPr id="68" name="TextBox 15">
              <a:extLst>
                <a:ext uri="{FF2B5EF4-FFF2-40B4-BE49-F238E27FC236}">
                  <a16:creationId xmlns:a16="http://schemas.microsoft.com/office/drawing/2014/main" id="{26360E87-B8D3-4066-B278-5CAECAC5A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50" y="3941225"/>
              <a:ext cx="2929371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1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('GZA') = 5555 % 8 =</a:t>
              </a:r>
            </a:p>
          </p:txBody>
        </p:sp>
        <p:sp>
          <p:nvSpPr>
            <p:cNvPr id="71" name="TextBox 15">
              <a:extLst>
                <a:ext uri="{FF2B5EF4-FFF2-40B4-BE49-F238E27FC236}">
                  <a16:creationId xmlns:a16="http://schemas.microsoft.com/office/drawing/2014/main" id="{2694CAB2-7663-4F4B-9661-237C18926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3941225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3 </a:t>
              </a:r>
            </a:p>
          </p:txBody>
        </p:sp>
      </p:grpSp>
      <p:grpSp>
        <p:nvGrpSpPr>
          <p:cNvPr id="93" name="hash1(Raekwon)">
            <a:extLst>
              <a:ext uri="{FF2B5EF4-FFF2-40B4-BE49-F238E27FC236}">
                <a16:creationId xmlns:a16="http://schemas.microsoft.com/office/drawing/2014/main" id="{B9F67991-7E65-4FC4-A834-E2ECB266957B}"/>
              </a:ext>
            </a:extLst>
          </p:cNvPr>
          <p:cNvGrpSpPr/>
          <p:nvPr/>
        </p:nvGrpSpPr>
        <p:grpSpPr>
          <a:xfrm>
            <a:off x="4616353" y="2788920"/>
            <a:ext cx="3613247" cy="369332"/>
            <a:chOff x="425353" y="3934698"/>
            <a:chExt cx="3613247" cy="369332"/>
          </a:xfrm>
        </p:grpSpPr>
        <p:sp>
          <p:nvSpPr>
            <p:cNvPr id="86" name="TextBox 15">
              <a:extLst>
                <a:ext uri="{FF2B5EF4-FFF2-40B4-BE49-F238E27FC236}">
                  <a16:creationId xmlns:a16="http://schemas.microsoft.com/office/drawing/2014/main" id="{E9B0BFC0-103A-4104-901F-8C702A14C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53" y="3934698"/>
              <a:ext cx="340630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1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('Raekwon') = 3333 % 8 = </a:t>
              </a:r>
            </a:p>
          </p:txBody>
        </p:sp>
        <p:sp>
          <p:nvSpPr>
            <p:cNvPr id="90" name="TextBox 15">
              <a:extLst>
                <a:ext uri="{FF2B5EF4-FFF2-40B4-BE49-F238E27FC236}">
                  <a16:creationId xmlns:a16="http://schemas.microsoft.com/office/drawing/2014/main" id="{3B4CEF12-28E5-4B71-8318-FE98D0873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3934698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5 </a:t>
              </a:r>
            </a:p>
          </p:txBody>
        </p:sp>
      </p:grpSp>
      <p:grpSp>
        <p:nvGrpSpPr>
          <p:cNvPr id="94" name="hash2(Raekwon)">
            <a:extLst>
              <a:ext uri="{FF2B5EF4-FFF2-40B4-BE49-F238E27FC236}">
                <a16:creationId xmlns:a16="http://schemas.microsoft.com/office/drawing/2014/main" id="{65DF19BC-8911-4463-9AFA-94A3D6A1D89F}"/>
              </a:ext>
            </a:extLst>
          </p:cNvPr>
          <p:cNvGrpSpPr/>
          <p:nvPr/>
        </p:nvGrpSpPr>
        <p:grpSpPr>
          <a:xfrm>
            <a:off x="4521200" y="3239100"/>
            <a:ext cx="3708400" cy="369332"/>
            <a:chOff x="330200" y="4306747"/>
            <a:chExt cx="3708400" cy="369332"/>
          </a:xfrm>
        </p:grpSpPr>
        <p:sp>
          <p:nvSpPr>
            <p:cNvPr id="87" name="TextBox 15">
              <a:extLst>
                <a:ext uri="{FF2B5EF4-FFF2-40B4-BE49-F238E27FC236}">
                  <a16:creationId xmlns:a16="http://schemas.microsoft.com/office/drawing/2014/main" id="{60791009-9B78-4B3A-B424-970230C4F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4306747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3 </a:t>
              </a:r>
            </a:p>
          </p:txBody>
        </p:sp>
        <p:sp>
          <p:nvSpPr>
            <p:cNvPr id="92" name="TextBox 15">
              <a:extLst>
                <a:ext uri="{FF2B5EF4-FFF2-40B4-BE49-F238E27FC236}">
                  <a16:creationId xmlns:a16="http://schemas.microsoft.com/office/drawing/2014/main" id="{C08A565F-FB18-4DA7-9980-F0567C469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00" y="4306747"/>
              <a:ext cx="350145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2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('Raekwon') = 8899 % 8 = </a:t>
              </a:r>
            </a:p>
          </p:txBody>
        </p:sp>
      </p:grpSp>
      <p:grpSp>
        <p:nvGrpSpPr>
          <p:cNvPr id="95" name="hash1(ODB)">
            <a:extLst>
              <a:ext uri="{FF2B5EF4-FFF2-40B4-BE49-F238E27FC236}">
                <a16:creationId xmlns:a16="http://schemas.microsoft.com/office/drawing/2014/main" id="{1C3DFDFC-3435-4D3D-9A78-DF1E5DBF8454}"/>
              </a:ext>
            </a:extLst>
          </p:cNvPr>
          <p:cNvGrpSpPr/>
          <p:nvPr/>
        </p:nvGrpSpPr>
        <p:grpSpPr>
          <a:xfrm>
            <a:off x="4616353" y="2788920"/>
            <a:ext cx="3613247" cy="369332"/>
            <a:chOff x="425353" y="3934698"/>
            <a:chExt cx="3613247" cy="369332"/>
          </a:xfrm>
        </p:grpSpPr>
        <p:sp>
          <p:nvSpPr>
            <p:cNvPr id="96" name="TextBox 15">
              <a:extLst>
                <a:ext uri="{FF2B5EF4-FFF2-40B4-BE49-F238E27FC236}">
                  <a16:creationId xmlns:a16="http://schemas.microsoft.com/office/drawing/2014/main" id="{11A6E48B-B9E5-4481-88E4-9E7D982C4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53" y="3934698"/>
              <a:ext cx="340630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1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('ODB') = 6699 % 8 = </a:t>
              </a:r>
            </a:p>
          </p:txBody>
        </p:sp>
        <p:sp>
          <p:nvSpPr>
            <p:cNvPr id="97" name="TextBox 15">
              <a:extLst>
                <a:ext uri="{FF2B5EF4-FFF2-40B4-BE49-F238E27FC236}">
                  <a16:creationId xmlns:a16="http://schemas.microsoft.com/office/drawing/2014/main" id="{F9941567-D274-4C0A-9857-E5B9E462F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3934698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3 </a:t>
              </a:r>
            </a:p>
          </p:txBody>
        </p:sp>
      </p:grpSp>
      <p:grpSp>
        <p:nvGrpSpPr>
          <p:cNvPr id="98" name="hash2(ODB)">
            <a:extLst>
              <a:ext uri="{FF2B5EF4-FFF2-40B4-BE49-F238E27FC236}">
                <a16:creationId xmlns:a16="http://schemas.microsoft.com/office/drawing/2014/main" id="{9E67AC5D-0860-4EF0-AEAB-70E8C0DFDFBC}"/>
              </a:ext>
            </a:extLst>
          </p:cNvPr>
          <p:cNvGrpSpPr/>
          <p:nvPr/>
        </p:nvGrpSpPr>
        <p:grpSpPr>
          <a:xfrm>
            <a:off x="4521200" y="3239100"/>
            <a:ext cx="3708400" cy="369332"/>
            <a:chOff x="330200" y="4306747"/>
            <a:chExt cx="3708400" cy="369332"/>
          </a:xfrm>
        </p:grpSpPr>
        <p:sp>
          <p:nvSpPr>
            <p:cNvPr id="99" name="TextBox 15">
              <a:extLst>
                <a:ext uri="{FF2B5EF4-FFF2-40B4-BE49-F238E27FC236}">
                  <a16:creationId xmlns:a16="http://schemas.microsoft.com/office/drawing/2014/main" id="{9E9D9BDE-CE6F-4852-B5FF-2A93633F4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980" y="4306747"/>
              <a:ext cx="1346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6 </a:t>
              </a:r>
            </a:p>
          </p:txBody>
        </p:sp>
        <p:sp>
          <p:nvSpPr>
            <p:cNvPr id="100" name="TextBox 15">
              <a:extLst>
                <a:ext uri="{FF2B5EF4-FFF2-40B4-BE49-F238E27FC236}">
                  <a16:creationId xmlns:a16="http://schemas.microsoft.com/office/drawing/2014/main" id="{F78BE5FC-263D-4612-851B-D78F74A30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00" y="4306747"/>
              <a:ext cx="350145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baseline="-25000" dirty="0">
                  <a:solidFill>
                    <a:schemeClr val="accent1"/>
                  </a:solidFill>
                  <a:latin typeface="Crimson Text" pitchFamily="2" charset="0"/>
                </a:rPr>
                <a:t>2</a:t>
              </a:r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('ODB') = 9966 % 8 = </a:t>
              </a:r>
            </a:p>
          </p:txBody>
        </p:sp>
      </p:grpSp>
      <p:sp>
        <p:nvSpPr>
          <p:cNvPr id="66" name="bit4">
            <a:extLst>
              <a:ext uri="{FF2B5EF4-FFF2-40B4-BE49-F238E27FC236}">
                <a16:creationId xmlns:a16="http://schemas.microsoft.com/office/drawing/2014/main" id="{6D9BB1C9-8FE4-4EE3-8CB0-4B9F891055BD}"/>
              </a:ext>
            </a:extLst>
          </p:cNvPr>
          <p:cNvSpPr/>
          <p:nvPr/>
        </p:nvSpPr>
        <p:spPr>
          <a:xfrm>
            <a:off x="662940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1</a:t>
            </a:r>
          </a:p>
        </p:txBody>
      </p:sp>
      <p:sp>
        <p:nvSpPr>
          <p:cNvPr id="67" name="bit6">
            <a:extLst>
              <a:ext uri="{FF2B5EF4-FFF2-40B4-BE49-F238E27FC236}">
                <a16:creationId xmlns:a16="http://schemas.microsoft.com/office/drawing/2014/main" id="{FDFC73D4-EF45-44F5-BE0F-17BB223A0059}"/>
              </a:ext>
            </a:extLst>
          </p:cNvPr>
          <p:cNvSpPr/>
          <p:nvPr/>
        </p:nvSpPr>
        <p:spPr>
          <a:xfrm>
            <a:off x="736092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1</a:t>
            </a:r>
          </a:p>
        </p:txBody>
      </p:sp>
      <p:sp>
        <p:nvSpPr>
          <p:cNvPr id="76" name="bit1">
            <a:extLst>
              <a:ext uri="{FF2B5EF4-FFF2-40B4-BE49-F238E27FC236}">
                <a16:creationId xmlns:a16="http://schemas.microsoft.com/office/drawing/2014/main" id="{6C8D7734-CDF1-499A-A4F1-14D141A62CC5}"/>
              </a:ext>
            </a:extLst>
          </p:cNvPr>
          <p:cNvSpPr/>
          <p:nvPr/>
        </p:nvSpPr>
        <p:spPr>
          <a:xfrm>
            <a:off x="553212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1</a:t>
            </a:r>
          </a:p>
        </p:txBody>
      </p:sp>
      <p:sp>
        <p:nvSpPr>
          <p:cNvPr id="77" name="bit3">
            <a:extLst>
              <a:ext uri="{FF2B5EF4-FFF2-40B4-BE49-F238E27FC236}">
                <a16:creationId xmlns:a16="http://schemas.microsoft.com/office/drawing/2014/main" id="{C8134CC3-BFCA-4D44-BC1D-22731263792E}"/>
              </a:ext>
            </a:extLst>
          </p:cNvPr>
          <p:cNvSpPr/>
          <p:nvPr/>
        </p:nvSpPr>
        <p:spPr>
          <a:xfrm>
            <a:off x="6263640" y="1815245"/>
            <a:ext cx="3657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Inconsolata" panose="00000509000000000000" pitchFamily="49" charset="0"/>
                <a:ea typeface="Open Sans" pitchFamily="34" charset="0"/>
                <a:cs typeface="Consolas" pitchFamily="49" charset="0"/>
              </a:rPr>
              <a:t>1</a:t>
            </a:r>
          </a:p>
        </p:txBody>
      </p:sp>
      <p:cxnSp>
        <p:nvCxnSpPr>
          <p:cNvPr id="56" name="RZA1 ptr arrow">
            <a:extLst>
              <a:ext uri="{FF2B5EF4-FFF2-40B4-BE49-F238E27FC236}">
                <a16:creationId xmlns:a16="http://schemas.microsoft.com/office/drawing/2014/main" id="{BF80C1B5-C418-4B31-AB49-506862FDD309}"/>
              </a:ext>
            </a:extLst>
          </p:cNvPr>
          <p:cNvCxnSpPr>
            <a:cxnSpLocks noChangeShapeType="1"/>
            <a:stCxn id="63" idx="0"/>
            <a:endCxn id="42" idx="2"/>
          </p:cNvCxnSpPr>
          <p:nvPr/>
        </p:nvCxnSpPr>
        <p:spPr bwMode="auto">
          <a:xfrm rot="16200000" flipV="1">
            <a:off x="7549088" y="2175718"/>
            <a:ext cx="607915" cy="61849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RZA2 ptr arrow">
            <a:extLst>
              <a:ext uri="{FF2B5EF4-FFF2-40B4-BE49-F238E27FC236}">
                <a16:creationId xmlns:a16="http://schemas.microsoft.com/office/drawing/2014/main" id="{E6781BB4-6553-489E-A0EB-6F1F071ADF16}"/>
              </a:ext>
            </a:extLst>
          </p:cNvPr>
          <p:cNvCxnSpPr>
            <a:cxnSpLocks noChangeShapeType="1"/>
            <a:stCxn id="62" idx="0"/>
            <a:endCxn id="40" idx="2"/>
          </p:cNvCxnSpPr>
          <p:nvPr/>
        </p:nvCxnSpPr>
        <p:spPr bwMode="auto">
          <a:xfrm rot="16200000" flipV="1">
            <a:off x="6958238" y="2035048"/>
            <a:ext cx="1058095" cy="13500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GZA2 ptr arrow">
            <a:extLst>
              <a:ext uri="{FF2B5EF4-FFF2-40B4-BE49-F238E27FC236}">
                <a16:creationId xmlns:a16="http://schemas.microsoft.com/office/drawing/2014/main" id="{93E2F05B-7646-4F13-82DE-1F9E4F4AAE51}"/>
              </a:ext>
            </a:extLst>
          </p:cNvPr>
          <p:cNvCxnSpPr>
            <a:cxnSpLocks noChangeShapeType="1"/>
            <a:stCxn id="70" idx="0"/>
            <a:endCxn id="76" idx="2"/>
          </p:cNvCxnSpPr>
          <p:nvPr/>
        </p:nvCxnSpPr>
        <p:spPr bwMode="auto">
          <a:xfrm rot="16200000" flipV="1">
            <a:off x="6409598" y="1486408"/>
            <a:ext cx="1058095" cy="244729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GZA1 ptr arrow">
            <a:extLst>
              <a:ext uri="{FF2B5EF4-FFF2-40B4-BE49-F238E27FC236}">
                <a16:creationId xmlns:a16="http://schemas.microsoft.com/office/drawing/2014/main" id="{EB6048DD-A72C-4BA0-BD91-4DB17C4C25DF}"/>
              </a:ext>
            </a:extLst>
          </p:cNvPr>
          <p:cNvCxnSpPr>
            <a:cxnSpLocks noChangeShapeType="1"/>
            <a:stCxn id="71" idx="0"/>
            <a:endCxn id="77" idx="2"/>
          </p:cNvCxnSpPr>
          <p:nvPr/>
        </p:nvCxnSpPr>
        <p:spPr bwMode="auto">
          <a:xfrm rot="16200000" flipV="1">
            <a:off x="7000448" y="1627078"/>
            <a:ext cx="607915" cy="17157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RAE1 ptr arrow">
            <a:extLst>
              <a:ext uri="{FF2B5EF4-FFF2-40B4-BE49-F238E27FC236}">
                <a16:creationId xmlns:a16="http://schemas.microsoft.com/office/drawing/2014/main" id="{924897ED-7A5F-4DF7-B197-795E0E8B151B}"/>
              </a:ext>
            </a:extLst>
          </p:cNvPr>
          <p:cNvCxnSpPr>
            <a:cxnSpLocks noChangeShapeType="1"/>
            <a:stCxn id="90" idx="0"/>
            <a:endCxn id="41" idx="2"/>
          </p:cNvCxnSpPr>
          <p:nvPr/>
        </p:nvCxnSpPr>
        <p:spPr bwMode="auto">
          <a:xfrm rot="16200000" flipV="1">
            <a:off x="7366208" y="1992838"/>
            <a:ext cx="607915" cy="9842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RAE2 ptr arrow">
            <a:extLst>
              <a:ext uri="{FF2B5EF4-FFF2-40B4-BE49-F238E27FC236}">
                <a16:creationId xmlns:a16="http://schemas.microsoft.com/office/drawing/2014/main" id="{ECC484AE-BF2B-4260-B1F7-4DCE5302BCE8}"/>
              </a:ext>
            </a:extLst>
          </p:cNvPr>
          <p:cNvCxnSpPr>
            <a:cxnSpLocks noChangeShapeType="1"/>
            <a:stCxn id="87" idx="0"/>
            <a:endCxn id="77" idx="2"/>
          </p:cNvCxnSpPr>
          <p:nvPr/>
        </p:nvCxnSpPr>
        <p:spPr bwMode="auto">
          <a:xfrm rot="16200000" flipV="1">
            <a:off x="6775358" y="1852168"/>
            <a:ext cx="1058095" cy="17157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5">
            <a:extLst>
              <a:ext uri="{FF2B5EF4-FFF2-40B4-BE49-F238E27FC236}">
                <a16:creationId xmlns:a16="http://schemas.microsoft.com/office/drawing/2014/main" id="{F07C092E-70A1-4218-A82D-FDE5517AC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1" y="2867144"/>
            <a:ext cx="1076813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→ FALSE</a:t>
            </a:r>
          </a:p>
        </p:txBody>
      </p:sp>
      <p:cxnSp>
        <p:nvCxnSpPr>
          <p:cNvPr id="110" name="ODB1 ptr arrow">
            <a:extLst>
              <a:ext uri="{FF2B5EF4-FFF2-40B4-BE49-F238E27FC236}">
                <a16:creationId xmlns:a16="http://schemas.microsoft.com/office/drawing/2014/main" id="{E25B0F17-B1DD-44C8-B842-923A2C3D1228}"/>
              </a:ext>
            </a:extLst>
          </p:cNvPr>
          <p:cNvCxnSpPr>
            <a:cxnSpLocks noChangeShapeType="1"/>
            <a:stCxn id="97" idx="0"/>
            <a:endCxn id="77" idx="2"/>
          </p:cNvCxnSpPr>
          <p:nvPr/>
        </p:nvCxnSpPr>
        <p:spPr bwMode="auto">
          <a:xfrm rot="16200000" flipV="1">
            <a:off x="7000448" y="1627078"/>
            <a:ext cx="607915" cy="17157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ODB2 ptr arrow">
            <a:extLst>
              <a:ext uri="{FF2B5EF4-FFF2-40B4-BE49-F238E27FC236}">
                <a16:creationId xmlns:a16="http://schemas.microsoft.com/office/drawing/2014/main" id="{01C0229F-B966-4E1F-94ED-E691A23C7F9C}"/>
              </a:ext>
            </a:extLst>
          </p:cNvPr>
          <p:cNvCxnSpPr>
            <a:cxnSpLocks noChangeShapeType="1"/>
            <a:stCxn id="99" idx="1"/>
            <a:endCxn id="67" idx="2"/>
          </p:cNvCxnSpPr>
          <p:nvPr/>
        </p:nvCxnSpPr>
        <p:spPr bwMode="auto">
          <a:xfrm rot="10800000">
            <a:off x="7543800" y="2181006"/>
            <a:ext cx="551180" cy="1242761"/>
          </a:xfrm>
          <a:prstGeom prst="curvedConnector2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Box 15">
            <a:extLst>
              <a:ext uri="{FF2B5EF4-FFF2-40B4-BE49-F238E27FC236}">
                <a16:creationId xmlns:a16="http://schemas.microsoft.com/office/drawing/2014/main" id="{ADD97DA4-01C6-4FAC-B4C3-183EA17B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18178"/>
            <a:ext cx="1076813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→ TRUE</a:t>
            </a: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id="{C39726C9-9E19-4206-AF3F-795A553E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34922"/>
            <a:ext cx="1076813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→ TRUE</a:t>
            </a:r>
          </a:p>
        </p:txBody>
      </p:sp>
    </p:spTree>
    <p:extLst>
      <p:ext uri="{BB962C8B-B14F-4D97-AF65-F5344CB8AC3E}">
        <p14:creationId xmlns:p14="http://schemas.microsoft.com/office/powerpoint/2010/main" val="813033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6" grpId="0" animBg="1"/>
      <p:bldP spid="77" grpId="0" animBg="1"/>
      <p:bldP spid="107" grpId="0"/>
      <p:bldP spid="119" grpId="0"/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/>
              <a:t>FUNCTION BENCHMARK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10170742"/>
              </p:ext>
            </p:extLst>
          </p:nvPr>
        </p:nvGraphicFramePr>
        <p:xfrm>
          <a:off x="457200" y="127635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9184" y="4804946"/>
            <a:ext cx="1434816" cy="338554"/>
          </a:xfrm>
          <a:prstGeom prst="rect">
            <a:avLst/>
          </a:prstGeom>
          <a:noFill/>
        </p:spPr>
        <p:txBody>
          <a:bodyPr wrap="none" lIns="0" tIns="0" rIns="73152" bIns="182880" rtlCol="0">
            <a:spAutoFit/>
          </a:bodyPr>
          <a:lstStyle>
            <a:defPPr>
              <a:defRPr lang="en-US"/>
            </a:defPPr>
            <a:lvl1pPr lvl="0" algn="r">
              <a:defRPr kumimoji="0" sz="1000" b="0" i="0" u="none" strike="noStrike" cap="none" spc="0" normalizeH="0" baseline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ato" panose="020F0502020204030203" pitchFamily="34" charset="0"/>
              </a:defRPr>
            </a:lvl1pPr>
          </a:lstStyle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Fredrik </a:t>
            </a:r>
            <a:r>
              <a:rPr lang="en-US" dirty="0" err="1">
                <a:hlinkClick r:id="rId4"/>
              </a:rPr>
              <a:t>Widlund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986298"/>
            <a:ext cx="655320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rimson Text" pitchFamily="2" charset="0"/>
              </a:rPr>
              <a:t>Intel Core i7-8700K @ 3.70GHz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14600" y="1882973"/>
            <a:ext cx="4343400" cy="993577"/>
            <a:chOff x="2682214" y="358973"/>
            <a:chExt cx="4343400" cy="993577"/>
          </a:xfrm>
        </p:grpSpPr>
        <p:sp>
          <p:nvSpPr>
            <p:cNvPr id="8" name="TextBox 7"/>
            <p:cNvSpPr txBox="1"/>
            <p:nvPr/>
          </p:nvSpPr>
          <p:spPr>
            <a:xfrm>
              <a:off x="2682214" y="1044773"/>
              <a:ext cx="232436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32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7802" y="590550"/>
              <a:ext cx="23884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64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3014" y="358973"/>
              <a:ext cx="32220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128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06616" y="663773"/>
              <a:ext cx="31899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192</a:t>
              </a:r>
            </a:p>
          </p:txBody>
        </p:sp>
      </p:grpSp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90E71D45-6536-7F97-5472-527BA5DFDD4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1895">
            <a:off x="3250922" y="405072"/>
            <a:ext cx="5549697" cy="435961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3" descr=" 5">
            <a:extLst>
              <a:ext uri="{FF2B5EF4-FFF2-40B4-BE49-F238E27FC236}">
                <a16:creationId xmlns:a16="http://schemas.microsoft.com/office/drawing/2014/main" id="{DA2D4919-0854-679F-FED6-041D241DC8C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6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of linear probe hashing that steals slots from "rich" keys and give them to "poor" keys.</a:t>
            </a:r>
          </a:p>
          <a:p>
            <a:pPr marL="342900" lvl="1"/>
            <a:r>
              <a:rPr lang="en-US" dirty="0"/>
              <a:t>Each key tracks the number of positions they are from where its optimal position in the table.</a:t>
            </a:r>
          </a:p>
          <a:p>
            <a:pPr marL="342900" lvl="1"/>
            <a:r>
              <a:rPr lang="en-US" dirty="0"/>
              <a:t>On insert, a key takes the slot of another key if the first key is farther away from its optimal position than the second key.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BBE5E51C-EDD7-29C7-FE15-2E2C0A05E83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67443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86594" y="187617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686594" y="224193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686594" y="2607698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86594" y="2978570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D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73464" y="1402626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hash(key) % 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8314" y="1276350"/>
            <a:ext cx="2424286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  <a:latin typeface="DejaVu Sans Mono" pitchFamily="49" charset="0"/>
            </a:endParaRPr>
          </a:p>
        </p:txBody>
      </p:sp>
      <p:cxnSp>
        <p:nvCxnSpPr>
          <p:cNvPr id="57" name="Straight Connector 36"/>
          <p:cNvCxnSpPr>
            <a:cxnSpLocks noChangeShapeType="1"/>
            <a:stCxn id="85" idx="3"/>
            <a:endCxn id="27" idx="1"/>
          </p:cNvCxnSpPr>
          <p:nvPr/>
        </p:nvCxnSpPr>
        <p:spPr bwMode="auto">
          <a:xfrm flipV="1">
            <a:off x="2143794" y="1657350"/>
            <a:ext cx="1265030" cy="76746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36"/>
          <p:cNvCxnSpPr>
            <a:cxnSpLocks noChangeShapeType="1"/>
            <a:stCxn id="88" idx="3"/>
            <a:endCxn id="29" idx="1"/>
          </p:cNvCxnSpPr>
          <p:nvPr/>
        </p:nvCxnSpPr>
        <p:spPr bwMode="auto">
          <a:xfrm flipV="1">
            <a:off x="2143794" y="2572196"/>
            <a:ext cx="1265030" cy="21838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36"/>
          <p:cNvCxnSpPr>
            <a:cxnSpLocks noChangeShapeType="1"/>
            <a:stCxn id="82" idx="3"/>
            <a:endCxn id="29" idx="1"/>
          </p:cNvCxnSpPr>
          <p:nvPr/>
        </p:nvCxnSpPr>
        <p:spPr bwMode="auto">
          <a:xfrm>
            <a:off x="2143794" y="2059058"/>
            <a:ext cx="1265030" cy="51313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 flipV="1">
            <a:off x="3408824" y="1450125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3408824" y="190754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3408824" y="2364971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3408824" y="282239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 flipV="1">
            <a:off x="3408824" y="3279817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3401767" y="419466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48000" y="2399652"/>
            <a:ext cx="2316074" cy="369333"/>
            <a:chOff x="3637424" y="2851150"/>
            <a:chExt cx="2316074" cy="369333"/>
          </a:xfrm>
        </p:grpSpPr>
        <p:sp>
          <p:nvSpPr>
            <p:cNvPr id="106" name="TextBox 105"/>
            <p:cNvSpPr txBox="1"/>
            <p:nvPr/>
          </p:nvSpPr>
          <p:spPr>
            <a:xfrm>
              <a:off x="4470400" y="2851150"/>
              <a:ext cx="1483098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[0]</a:t>
              </a:r>
              <a:endPara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07" name="TextBox 15"/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</a:p>
          </p:txBody>
        </p:sp>
      </p:grpSp>
      <p:grpSp>
        <p:nvGrpSpPr>
          <p:cNvPr id="108" name="Group 3"/>
          <p:cNvGrpSpPr/>
          <p:nvPr/>
        </p:nvGrpSpPr>
        <p:grpSpPr>
          <a:xfrm>
            <a:off x="3048000" y="1481895"/>
            <a:ext cx="2237032" cy="738664"/>
            <a:chOff x="3611776" y="2851150"/>
            <a:chExt cx="2237032" cy="738664"/>
          </a:xfrm>
        </p:grpSpPr>
        <p:sp>
          <p:nvSpPr>
            <p:cNvPr id="109" name="TextBox 4"/>
            <p:cNvSpPr txBox="1"/>
            <p:nvPr/>
          </p:nvSpPr>
          <p:spPr>
            <a:xfrm>
              <a:off x="4470399" y="2851150"/>
              <a:ext cx="1378409" cy="73866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[0]</a:t>
              </a:r>
              <a:endPara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10" name="TextBox 15"/>
            <p:cNvSpPr txBox="1">
              <a:spLocks noChangeArrowheads="1"/>
            </p:cNvSpPr>
            <p:nvPr/>
          </p:nvSpPr>
          <p:spPr bwMode="auto">
            <a:xfrm>
              <a:off x="3611776" y="2851151"/>
              <a:ext cx="96022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048000" y="2856204"/>
            <a:ext cx="2309018" cy="369333"/>
            <a:chOff x="3644480" y="2851150"/>
            <a:chExt cx="2309018" cy="369333"/>
          </a:xfrm>
        </p:grpSpPr>
        <p:sp>
          <p:nvSpPr>
            <p:cNvPr id="112" name="TextBox 111"/>
            <p:cNvSpPr txBox="1"/>
            <p:nvPr/>
          </p:nvSpPr>
          <p:spPr>
            <a:xfrm>
              <a:off x="4470400" y="2851150"/>
              <a:ext cx="1483098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[1]</a:t>
              </a:r>
            </a:p>
          </p:txBody>
        </p:sp>
        <p:sp>
          <p:nvSpPr>
            <p:cNvPr id="113" name="TextBox 15"/>
            <p:cNvSpPr txBox="1">
              <a:spLocks noChangeArrowheads="1"/>
            </p:cNvSpPr>
            <p:nvPr/>
          </p:nvSpPr>
          <p:spPr bwMode="auto">
            <a:xfrm>
              <a:off x="3644480" y="2851151"/>
              <a:ext cx="927519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C</a:t>
              </a:r>
            </a:p>
          </p:txBody>
        </p:sp>
      </p:grpSp>
      <p:cxnSp>
        <p:nvCxnSpPr>
          <p:cNvPr id="122" name="Straight Connector 36"/>
          <p:cNvCxnSpPr>
            <a:cxnSpLocks noChangeShapeType="1"/>
            <a:stCxn id="29" idx="3"/>
            <a:endCxn id="70" idx="3"/>
          </p:cNvCxnSpPr>
          <p:nvPr/>
        </p:nvCxnSpPr>
        <p:spPr bwMode="auto">
          <a:xfrm>
            <a:off x="5292090" y="2572196"/>
            <a:ext cx="12700" cy="457423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9E3043-8E5D-46AC-84D2-14FD57FB5674}"/>
              </a:ext>
            </a:extLst>
          </p:cNvPr>
          <p:cNvGrpSpPr/>
          <p:nvPr/>
        </p:nvGrpSpPr>
        <p:grpSpPr>
          <a:xfrm>
            <a:off x="3048000" y="3301731"/>
            <a:ext cx="2309018" cy="369333"/>
            <a:chOff x="3644480" y="2851150"/>
            <a:chExt cx="2309018" cy="369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AD0D3A-CDA8-4CBE-B24D-99702EDC982A}"/>
                </a:ext>
              </a:extLst>
            </p:cNvPr>
            <p:cNvSpPr txBox="1"/>
            <p:nvPr/>
          </p:nvSpPr>
          <p:spPr>
            <a:xfrm>
              <a:off x="4470400" y="2851150"/>
              <a:ext cx="1483098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[1]</a:t>
              </a:r>
              <a:endPara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4B19F0F9-74B9-4F64-B068-56DEE363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480" y="2851151"/>
              <a:ext cx="9275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D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56D2F624-C660-40CC-87F5-5A231CA1724C}"/>
              </a:ext>
            </a:extLst>
          </p:cNvPr>
          <p:cNvCxnSpPr>
            <a:cxnSpLocks noChangeShapeType="1"/>
            <a:stCxn id="94" idx="3"/>
            <a:endCxn id="70" idx="1"/>
          </p:cNvCxnSpPr>
          <p:nvPr/>
        </p:nvCxnSpPr>
        <p:spPr bwMode="auto">
          <a:xfrm flipV="1">
            <a:off x="2143794" y="3029619"/>
            <a:ext cx="1265030" cy="13182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id="{578DBA3A-C9F3-41DC-934D-05F8DE6EE59D}"/>
              </a:ext>
            </a:extLst>
          </p:cNvPr>
          <p:cNvCxnSpPr>
            <a:cxnSpLocks noChangeShapeType="1"/>
            <a:stCxn id="70" idx="3"/>
            <a:endCxn id="76" idx="3"/>
          </p:cNvCxnSpPr>
          <p:nvPr/>
        </p:nvCxnSpPr>
        <p:spPr bwMode="auto">
          <a:xfrm>
            <a:off x="5292090" y="3029619"/>
            <a:ext cx="12700" cy="457423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72682F2-0E6F-4CF9-9F56-485D0162E714}"/>
              </a:ext>
            </a:extLst>
          </p:cNvPr>
          <p:cNvSpPr/>
          <p:nvPr/>
        </p:nvSpPr>
        <p:spPr>
          <a:xfrm flipV="1">
            <a:off x="3401767" y="3737240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A25A87-9DB2-4F77-A415-EDA4F7910D8E}"/>
              </a:ext>
            </a:extLst>
          </p:cNvPr>
          <p:cNvSpPr/>
          <p:nvPr/>
        </p:nvSpPr>
        <p:spPr>
          <a:xfrm>
            <a:off x="1686594" y="3339397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86DE32-BA0A-465E-93AB-B54C3ED4941F}"/>
              </a:ext>
            </a:extLst>
          </p:cNvPr>
          <p:cNvGrpSpPr/>
          <p:nvPr/>
        </p:nvGrpSpPr>
        <p:grpSpPr>
          <a:xfrm>
            <a:off x="3048000" y="3301731"/>
            <a:ext cx="2314662" cy="369333"/>
            <a:chOff x="3638836" y="2851150"/>
            <a:chExt cx="2314662" cy="36933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6316F-DE6B-460C-86E1-2320DA3BEBCF}"/>
                </a:ext>
              </a:extLst>
            </p:cNvPr>
            <p:cNvSpPr txBox="1"/>
            <p:nvPr/>
          </p:nvSpPr>
          <p:spPr>
            <a:xfrm>
              <a:off x="4470400" y="2851150"/>
              <a:ext cx="1483098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[2]</a:t>
              </a:r>
              <a:endPara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79DA3CEC-46A4-4AAA-95F2-22D37D845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836" y="2851151"/>
              <a:ext cx="933163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E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64" name="Straight Connector 36">
            <a:extLst>
              <a:ext uri="{FF2B5EF4-FFF2-40B4-BE49-F238E27FC236}">
                <a16:creationId xmlns:a16="http://schemas.microsoft.com/office/drawing/2014/main" id="{7795D616-C5DB-4CB1-AE90-EE671BFC87CA}"/>
              </a:ext>
            </a:extLst>
          </p:cNvPr>
          <p:cNvCxnSpPr>
            <a:cxnSpLocks noChangeShapeType="1"/>
            <a:stCxn id="76" idx="3"/>
            <a:endCxn id="55" idx="3"/>
          </p:cNvCxnSpPr>
          <p:nvPr/>
        </p:nvCxnSpPr>
        <p:spPr bwMode="auto">
          <a:xfrm flipH="1">
            <a:off x="5285033" y="3487042"/>
            <a:ext cx="7057" cy="457423"/>
          </a:xfrm>
          <a:prstGeom prst="curvedConnector3">
            <a:avLst>
              <a:gd name="adj1" fmla="val -3239337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36">
            <a:extLst>
              <a:ext uri="{FF2B5EF4-FFF2-40B4-BE49-F238E27FC236}">
                <a16:creationId xmlns:a16="http://schemas.microsoft.com/office/drawing/2014/main" id="{CDE55826-9A46-4AE6-9D7E-EB7E629B1CEE}"/>
              </a:ext>
            </a:extLst>
          </p:cNvPr>
          <p:cNvCxnSpPr>
            <a:cxnSpLocks noChangeShapeType="1"/>
            <a:stCxn id="59" idx="3"/>
            <a:endCxn id="29" idx="1"/>
          </p:cNvCxnSpPr>
          <p:nvPr/>
        </p:nvCxnSpPr>
        <p:spPr bwMode="auto">
          <a:xfrm flipV="1">
            <a:off x="2143794" y="2572196"/>
            <a:ext cx="1265030" cy="950081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5AFE9AB-FF63-4C5E-B654-6E4A6FFA5937}"/>
              </a:ext>
            </a:extLst>
          </p:cNvPr>
          <p:cNvSpPr/>
          <p:nvPr/>
        </p:nvSpPr>
        <p:spPr>
          <a:xfrm>
            <a:off x="5760983" y="2425618"/>
            <a:ext cx="3121047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# of "Jumps" From First Position</a:t>
            </a:r>
          </a:p>
        </p:txBody>
      </p:sp>
      <p:sp>
        <p:nvSpPr>
          <p:cNvPr id="52" name="Right Arrow 31">
            <a:extLst>
              <a:ext uri="{FF2B5EF4-FFF2-40B4-BE49-F238E27FC236}">
                <a16:creationId xmlns:a16="http://schemas.microsoft.com/office/drawing/2014/main" id="{3E9B7FE6-FEC9-4FC4-B5D4-13EE464DA472}"/>
              </a:ext>
            </a:extLst>
          </p:cNvPr>
          <p:cNvSpPr/>
          <p:nvPr/>
        </p:nvSpPr>
        <p:spPr>
          <a:xfrm rot="10800000">
            <a:off x="5313978" y="2385085"/>
            <a:ext cx="365760" cy="36576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1CE0A7-2252-4194-ABED-BAD1BA8FEB18}"/>
              </a:ext>
            </a:extLst>
          </p:cNvPr>
          <p:cNvSpPr/>
          <p:nvPr/>
        </p:nvSpPr>
        <p:spPr>
          <a:xfrm>
            <a:off x="5646453" y="2459360"/>
            <a:ext cx="1295226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A[0] == E[0]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AF72F1-C229-4DBB-9664-C5215CD5A4A7}"/>
              </a:ext>
            </a:extLst>
          </p:cNvPr>
          <p:cNvSpPr/>
          <p:nvPr/>
        </p:nvSpPr>
        <p:spPr>
          <a:xfrm>
            <a:off x="5638801" y="2887273"/>
            <a:ext cx="1187826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C[1] == E[1]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141780-797B-4C7F-A6B4-9CDC2E1D6F92}"/>
              </a:ext>
            </a:extLst>
          </p:cNvPr>
          <p:cNvSpPr/>
          <p:nvPr/>
        </p:nvSpPr>
        <p:spPr>
          <a:xfrm>
            <a:off x="5638800" y="3300055"/>
            <a:ext cx="1088439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D[1] &lt; E[2]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E8FFB5-56AC-4708-86EB-8D275DC0D625}"/>
              </a:ext>
            </a:extLst>
          </p:cNvPr>
          <p:cNvSpPr/>
          <p:nvPr/>
        </p:nvSpPr>
        <p:spPr>
          <a:xfrm>
            <a:off x="1686594" y="3697280"/>
            <a:ext cx="4572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F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73EC0B-39DC-4549-A839-D597BB2DCF18}"/>
              </a:ext>
            </a:extLst>
          </p:cNvPr>
          <p:cNvGrpSpPr/>
          <p:nvPr/>
        </p:nvGrpSpPr>
        <p:grpSpPr>
          <a:xfrm>
            <a:off x="3048000" y="3776852"/>
            <a:ext cx="2316074" cy="369333"/>
            <a:chOff x="3637424" y="2851150"/>
            <a:chExt cx="2316074" cy="36933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6DDB33-5806-45A0-8368-57D12128202F}"/>
                </a:ext>
              </a:extLst>
            </p:cNvPr>
            <p:cNvSpPr txBox="1"/>
            <p:nvPr/>
          </p:nvSpPr>
          <p:spPr>
            <a:xfrm>
              <a:off x="4470400" y="2851150"/>
              <a:ext cx="1483098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[2]</a:t>
              </a:r>
              <a:endPara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73" name="TextBox 15">
              <a:extLst>
                <a:ext uri="{FF2B5EF4-FFF2-40B4-BE49-F238E27FC236}">
                  <a16:creationId xmlns:a16="http://schemas.microsoft.com/office/drawing/2014/main" id="{2D47425B-B6EF-4FBA-8FB8-10D60F02B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424" y="2851151"/>
              <a:ext cx="93457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D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7F60D4EB-D795-46F8-A079-B7ACB8EFCDA7}"/>
              </a:ext>
            </a:extLst>
          </p:cNvPr>
          <p:cNvCxnSpPr>
            <a:cxnSpLocks noChangeShapeType="1"/>
            <a:stCxn id="69" idx="3"/>
            <a:endCxn id="55" idx="1"/>
          </p:cNvCxnSpPr>
          <p:nvPr/>
        </p:nvCxnSpPr>
        <p:spPr bwMode="auto">
          <a:xfrm>
            <a:off x="2143794" y="3880160"/>
            <a:ext cx="1257973" cy="64305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A0D821F2-209D-407B-8F5D-7A7A491FD440}"/>
              </a:ext>
            </a:extLst>
          </p:cNvPr>
          <p:cNvCxnSpPr>
            <a:cxnSpLocks noChangeShapeType="1"/>
            <a:stCxn id="55" idx="3"/>
            <a:endCxn id="89" idx="3"/>
          </p:cNvCxnSpPr>
          <p:nvPr/>
        </p:nvCxnSpPr>
        <p:spPr bwMode="auto">
          <a:xfrm>
            <a:off x="5285033" y="3944465"/>
            <a:ext cx="12700" cy="457424"/>
          </a:xfrm>
          <a:prstGeom prst="curvedConnector3">
            <a:avLst>
              <a:gd name="adj1" fmla="val 1800000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0D47A65-0594-4D82-81E0-375FBDE69575}"/>
              </a:ext>
            </a:extLst>
          </p:cNvPr>
          <p:cNvGrpSpPr/>
          <p:nvPr/>
        </p:nvGrpSpPr>
        <p:grpSpPr>
          <a:xfrm>
            <a:off x="3048000" y="4217223"/>
            <a:ext cx="2304210" cy="369333"/>
            <a:chOff x="3649288" y="2851150"/>
            <a:chExt cx="2304210" cy="3693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3C167B-5EF3-45C7-9F87-70915E8830C1}"/>
                </a:ext>
              </a:extLst>
            </p:cNvPr>
            <p:cNvSpPr txBox="1"/>
            <p:nvPr/>
          </p:nvSpPr>
          <p:spPr>
            <a:xfrm>
              <a:off x="4470400" y="2851150"/>
              <a:ext cx="1483098" cy="36933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 </a:t>
              </a:r>
              <a:r>
                <a:rPr lang="en-US" sz="24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[1]</a:t>
              </a:r>
              <a:endPara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79" name="TextBox 15">
              <a:extLst>
                <a:ext uri="{FF2B5EF4-FFF2-40B4-BE49-F238E27FC236}">
                  <a16:creationId xmlns:a16="http://schemas.microsoft.com/office/drawing/2014/main" id="{C73F6412-C2C1-4CE1-8144-8D388BCD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288" y="2851151"/>
              <a:ext cx="922711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F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653EF8E-D6B9-45E8-BCE2-623301BFD30D}"/>
              </a:ext>
            </a:extLst>
          </p:cNvPr>
          <p:cNvSpPr/>
          <p:nvPr/>
        </p:nvSpPr>
        <p:spPr>
          <a:xfrm>
            <a:off x="5638800" y="3782194"/>
            <a:ext cx="1138132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D[2] &gt; F[0]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40FC63-E8B4-44C6-A693-E18858687F8F}"/>
              </a:ext>
            </a:extLst>
          </p:cNvPr>
          <p:cNvSpPr/>
          <p:nvPr/>
        </p:nvSpPr>
        <p:spPr>
          <a:xfrm>
            <a:off x="5646453" y="2455513"/>
            <a:ext cx="1306448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A[0] == C[0]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C101E6-5875-48D8-8A08-9C4D49F9A785}"/>
              </a:ext>
            </a:extLst>
          </p:cNvPr>
          <p:cNvSpPr/>
          <p:nvPr/>
        </p:nvSpPr>
        <p:spPr>
          <a:xfrm>
            <a:off x="5638801" y="2891120"/>
            <a:ext cx="1114088" cy="28469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C[1] &gt; D[0]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259C1372-5016-0B29-17E7-431D8AB8F996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686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5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 animBg="1"/>
      <p:bldP spid="52" grpId="1" animBg="1"/>
      <p:bldP spid="53" grpId="0"/>
      <p:bldP spid="53" grpId="1"/>
      <p:bldP spid="54" grpId="0"/>
      <p:bldP spid="54" grpId="1"/>
      <p:bldP spid="66" grpId="0"/>
      <p:bldP spid="66" grpId="1"/>
      <p:bldP spid="90" grpId="0"/>
      <p:bldP spid="91" grpId="0"/>
      <p:bldP spid="91" grpId="1"/>
      <p:bldP spid="95" grpId="0"/>
      <p:bldP spid="9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8C02-62A5-7AA9-8B46-CDC87143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PROBE HASHING –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CD4-4039-3B2D-5153-76526520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represent that a slot is empty while also supporting null keys and tombstones?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2483-5EDD-C04E-5606-2C630195C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C6076-A2CD-45FB-49A5-DC222B27CBFF}"/>
              </a:ext>
            </a:extLst>
          </p:cNvPr>
          <p:cNvSpPr/>
          <p:nvPr/>
        </p:nvSpPr>
        <p:spPr>
          <a:xfrm>
            <a:off x="5867400" y="1276350"/>
            <a:ext cx="2424286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400">
              <a:solidFill>
                <a:schemeClr val="tx1"/>
              </a:solidFill>
              <a:latin typeface="DejaVu Sans Mono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85E14-F29A-A2DA-B7A3-47469A3D74F2}"/>
              </a:ext>
            </a:extLst>
          </p:cNvPr>
          <p:cNvSpPr/>
          <p:nvPr/>
        </p:nvSpPr>
        <p:spPr>
          <a:xfrm flipV="1">
            <a:off x="6137910" y="1450125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A5F9D-6DED-16C8-6376-B1CC4E2BB204}"/>
              </a:ext>
            </a:extLst>
          </p:cNvPr>
          <p:cNvSpPr/>
          <p:nvPr/>
        </p:nvSpPr>
        <p:spPr>
          <a:xfrm>
            <a:off x="6137910" y="1907548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  <a:ea typeface="DejaVu Sans Mono" pitchFamily="49" charset="0"/>
                <a:cs typeface="Consolas" pitchFamily="49" charset="0"/>
              </a:rPr>
              <a:t>&lt;empty&gt;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C7175-9CBE-0F6F-D4C6-168B04E47E29}"/>
              </a:ext>
            </a:extLst>
          </p:cNvPr>
          <p:cNvSpPr/>
          <p:nvPr/>
        </p:nvSpPr>
        <p:spPr>
          <a:xfrm flipV="1">
            <a:off x="6137910" y="2364971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DBD76-2AE0-4758-8022-EDBC9FBC666E}"/>
              </a:ext>
            </a:extLst>
          </p:cNvPr>
          <p:cNvSpPr/>
          <p:nvPr/>
        </p:nvSpPr>
        <p:spPr>
          <a:xfrm flipV="1">
            <a:off x="6137910" y="282239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E5E4C9-DB53-CBA0-431E-490813223767}"/>
              </a:ext>
            </a:extLst>
          </p:cNvPr>
          <p:cNvSpPr/>
          <p:nvPr/>
        </p:nvSpPr>
        <p:spPr>
          <a:xfrm>
            <a:off x="6137910" y="3279817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&lt;empty&gt;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D0240-86AA-39DF-CBAA-59C43AD5D07B}"/>
              </a:ext>
            </a:extLst>
          </p:cNvPr>
          <p:cNvSpPr/>
          <p:nvPr/>
        </p:nvSpPr>
        <p:spPr>
          <a:xfrm flipV="1">
            <a:off x="6130853" y="4194664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129897F5-7F7C-C75F-5BB1-EDE532CDB000}"/>
              </a:ext>
            </a:extLst>
          </p:cNvPr>
          <p:cNvGrpSpPr/>
          <p:nvPr/>
        </p:nvGrpSpPr>
        <p:grpSpPr>
          <a:xfrm>
            <a:off x="6553200" y="2413000"/>
            <a:ext cx="1075128" cy="738664"/>
            <a:chOff x="4248436" y="2851150"/>
            <a:chExt cx="1075128" cy="738664"/>
          </a:xfrm>
        </p:grpSpPr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253DA8BD-0099-A12A-6BF2-496502E89710}"/>
                </a:ext>
              </a:extLst>
            </p:cNvPr>
            <p:cNvSpPr txBox="1"/>
            <p:nvPr/>
          </p:nvSpPr>
          <p:spPr>
            <a:xfrm>
              <a:off x="4470400" y="2851150"/>
              <a:ext cx="853164" cy="73866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000F0C20-E982-8A6B-90B2-2A8712D7B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436" y="2851151"/>
              <a:ext cx="32356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EAEBB07-7E78-3F3A-49E3-A3781099BA66}"/>
              </a:ext>
            </a:extLst>
          </p:cNvPr>
          <p:cNvSpPr/>
          <p:nvPr/>
        </p:nvSpPr>
        <p:spPr>
          <a:xfrm flipV="1">
            <a:off x="6130853" y="3737240"/>
            <a:ext cx="1883266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278703-1DB9-28B6-8FE1-976B0142A006}"/>
              </a:ext>
            </a:extLst>
          </p:cNvPr>
          <p:cNvSpPr txBox="1"/>
          <p:nvPr/>
        </p:nvSpPr>
        <p:spPr>
          <a:xfrm>
            <a:off x="2884479" y="294071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Get null:  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1271CF8C-FA82-BA6D-592B-F485BFA0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85144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rimson Text" pitchFamily="2" charset="0"/>
              </a:rPr>
              <a:t>hash(null) % N</a:t>
            </a:r>
          </a:p>
        </p:txBody>
      </p:sp>
      <p:cxnSp>
        <p:nvCxnSpPr>
          <p:cNvPr id="38" name="Straight Connector 36">
            <a:extLst>
              <a:ext uri="{FF2B5EF4-FFF2-40B4-BE49-F238E27FC236}">
                <a16:creationId xmlns:a16="http://schemas.microsoft.com/office/drawing/2014/main" id="{35E6BDF4-5FE5-34E8-72A1-5B53B0C90A53}"/>
              </a:ext>
            </a:extLst>
          </p:cNvPr>
          <p:cNvCxnSpPr>
            <a:cxnSpLocks noChangeShapeType="1"/>
            <a:stCxn id="37" idx="3"/>
            <a:endCxn id="9" idx="1"/>
          </p:cNvCxnSpPr>
          <p:nvPr/>
        </p:nvCxnSpPr>
        <p:spPr bwMode="auto">
          <a:xfrm flipV="1">
            <a:off x="4953000" y="3029619"/>
            <a:ext cx="1184910" cy="540191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 3">
            <a:extLst>
              <a:ext uri="{FF2B5EF4-FFF2-40B4-BE49-F238E27FC236}">
                <a16:creationId xmlns:a16="http://schemas.microsoft.com/office/drawing/2014/main" id="{B1CCC0EC-654E-931B-D886-F6BE96A1E2F2}"/>
              </a:ext>
            </a:extLst>
          </p:cNvPr>
          <p:cNvGrpSpPr/>
          <p:nvPr/>
        </p:nvGrpSpPr>
        <p:grpSpPr>
          <a:xfrm>
            <a:off x="6382316" y="2844953"/>
            <a:ext cx="1246012" cy="738664"/>
            <a:chOff x="4077552" y="2851150"/>
            <a:chExt cx="1246012" cy="738664"/>
          </a:xfrm>
        </p:grpSpPr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52DE93A1-3031-074F-9CF5-F7C6BF395D48}"/>
                </a:ext>
              </a:extLst>
            </p:cNvPr>
            <p:cNvSpPr txBox="1"/>
            <p:nvPr/>
          </p:nvSpPr>
          <p:spPr>
            <a:xfrm>
              <a:off x="4470400" y="2851150"/>
              <a:ext cx="853164" cy="73866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2821B1EA-4048-B5FD-6E0B-A681A41A9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552" y="2851151"/>
              <a:ext cx="49444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pPr algn="r"/>
              <a:r>
                <a:rPr lang="en-US" dirty="0">
                  <a:solidFill>
                    <a:schemeClr val="accent1"/>
                  </a:solidFill>
                  <a:latin typeface="Crimson Text" pitchFamily="2" charset="0"/>
                </a:rPr>
                <a:t>null</a:t>
              </a:r>
              <a:endParaRPr lang="en-US" sz="2000" dirty="0">
                <a:solidFill>
                  <a:schemeClr val="accent1"/>
                </a:solidFill>
                <a:latin typeface="Crimson Text" pitchFamily="2" charset="0"/>
              </a:endParaRPr>
            </a:p>
          </p:txBody>
        </p:sp>
      </p:grpSp>
      <p:pic>
        <p:nvPicPr>
          <p:cNvPr id="46" name="Tombstone">
            <a:extLst>
              <a:ext uri="{FF2B5EF4-FFF2-40B4-BE49-F238E27FC236}">
                <a16:creationId xmlns:a16="http://schemas.microsoft.com/office/drawing/2014/main" id="{2D844ACF-6895-8B9A-FA95-3E8BB3D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2412" y="3784445"/>
            <a:ext cx="320040" cy="320040"/>
          </a:xfrm>
          <a:prstGeom prst="rect">
            <a:avLst/>
          </a:prstGeom>
        </p:spPr>
      </p:pic>
      <p:pic>
        <p:nvPicPr>
          <p:cNvPr id="47" name="Tombstone">
            <a:extLst>
              <a:ext uri="{FF2B5EF4-FFF2-40B4-BE49-F238E27FC236}">
                <a16:creationId xmlns:a16="http://schemas.microsoft.com/office/drawing/2014/main" id="{DC36DA88-0C1A-6E90-11AB-A01194213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2412" y="1497330"/>
            <a:ext cx="320040" cy="320040"/>
          </a:xfrm>
          <a:prstGeom prst="rect">
            <a:avLst/>
          </a:prstGeom>
        </p:spPr>
      </p:pic>
      <p:pic>
        <p:nvPicPr>
          <p:cNvPr id="48" name="Tombstone">
            <a:extLst>
              <a:ext uri="{FF2B5EF4-FFF2-40B4-BE49-F238E27FC236}">
                <a16:creationId xmlns:a16="http://schemas.microsoft.com/office/drawing/2014/main" id="{EBA7449C-6124-A3A1-0384-93A9EC797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466" y="4241869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4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9BE067-BF7A-4732-8312-AF3444FB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587B-EBA5-48F1-AE16-81CBE6D5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Hash Functions</a:t>
            </a:r>
          </a:p>
          <a:p>
            <a:r>
              <a:rPr lang="en-US" dirty="0"/>
              <a:t>Static Hashing Schemes</a:t>
            </a:r>
          </a:p>
          <a:p>
            <a:r>
              <a:rPr lang="en-US" dirty="0"/>
              <a:t>Dynamic Hashing Schemes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9F02AD70-E111-E946-A102-A06E7E9FD16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28875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313472-0E3D-1FA6-38C6-23919875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34E17-434A-6308-2364-53FACA97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pull slides from S23 to fix the cuckoo hashing example, to use only one hash table.  The slide is actually in 08-trees.pptx, because I fixed it at the start of the next lecture.</a:t>
            </a:r>
          </a:p>
          <a:p>
            <a:endParaRPr lang="en-US" dirty="0"/>
          </a:p>
          <a:p>
            <a:r>
              <a:rPr lang="en-US" dirty="0"/>
              <a:t>Also, I think we shouldn’t bother teaching </a:t>
            </a:r>
            <a:r>
              <a:rPr lang="en-US"/>
              <a:t>Robin Hood Hashing…</a:t>
            </a:r>
            <a:endParaRPr lang="en-US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FE7C5C6F-B322-C5BC-44A4-FC62AB628EE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217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881606" y="1123951"/>
            <a:ext cx="2014954" cy="3651645"/>
            <a:chOff x="533400" y="1123951"/>
            <a:chExt cx="2014954" cy="3651645"/>
          </a:xfrm>
        </p:grpSpPr>
        <p:sp>
          <p:nvSpPr>
            <p:cNvPr id="122" name="Text Box 4"/>
            <p:cNvSpPr txBox="1">
              <a:spLocks noChangeArrowheads="1"/>
            </p:cNvSpPr>
            <p:nvPr/>
          </p:nvSpPr>
          <p:spPr bwMode="auto">
            <a:xfrm>
              <a:off x="536674" y="1483756"/>
              <a:ext cx="2011680" cy="3291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sp>
          <p:nvSpPr>
            <p:cNvPr id="130" name="TextBox 15"/>
            <p:cNvSpPr txBox="1">
              <a:spLocks noChangeArrowheads="1"/>
            </p:cNvSpPr>
            <p:nvPr/>
          </p:nvSpPr>
          <p:spPr bwMode="auto">
            <a:xfrm>
              <a:off x="533400" y="1123951"/>
              <a:ext cx="18669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Hash Table #1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7189" y="1714406"/>
            <a:ext cx="1463040" cy="2152744"/>
            <a:chOff x="609282" y="1876178"/>
            <a:chExt cx="1463040" cy="2152744"/>
          </a:xfrm>
        </p:grpSpPr>
        <p:sp>
          <p:nvSpPr>
            <p:cNvPr id="82" name="Rectangle 81"/>
            <p:cNvSpPr/>
            <p:nvPr/>
          </p:nvSpPr>
          <p:spPr>
            <a:xfrm>
              <a:off x="609282" y="1876178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9282" y="2241938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b="1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282" y="2607698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09282" y="3663162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01180" y="3269512"/>
              <a:ext cx="279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cs typeface="Consolas" pitchFamily="49" charset="0"/>
                </a:rPr>
                <a:t>⋮</a:t>
              </a:r>
              <a:endParaRPr lang="en-US" sz="2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9282" y="2971766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247441" y="1123951"/>
            <a:ext cx="2014954" cy="3651645"/>
            <a:chOff x="533400" y="1123951"/>
            <a:chExt cx="2014954" cy="3651645"/>
          </a:xfrm>
        </p:grpSpPr>
        <p:sp>
          <p:nvSpPr>
            <p:cNvPr id="138" name="Text Box 4"/>
            <p:cNvSpPr txBox="1">
              <a:spLocks noChangeArrowheads="1"/>
            </p:cNvSpPr>
            <p:nvPr/>
          </p:nvSpPr>
          <p:spPr bwMode="auto">
            <a:xfrm>
              <a:off x="536674" y="1483756"/>
              <a:ext cx="2011680" cy="32918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sp>
          <p:nvSpPr>
            <p:cNvPr id="139" name="TextBox 15"/>
            <p:cNvSpPr txBox="1">
              <a:spLocks noChangeArrowheads="1"/>
            </p:cNvSpPr>
            <p:nvPr/>
          </p:nvSpPr>
          <p:spPr bwMode="auto">
            <a:xfrm>
              <a:off x="533400" y="1123951"/>
              <a:ext cx="18669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eaLnBrk="0" hangingPunct="0">
                <a:defRPr sz="2400" b="1" i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-128"/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Hash Table #2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13024" y="1714406"/>
            <a:ext cx="1463040" cy="2152744"/>
            <a:chOff x="609282" y="1876178"/>
            <a:chExt cx="1463040" cy="2152744"/>
          </a:xfrm>
        </p:grpSpPr>
        <p:sp>
          <p:nvSpPr>
            <p:cNvPr id="143" name="Rectangle 142"/>
            <p:cNvSpPr/>
            <p:nvPr/>
          </p:nvSpPr>
          <p:spPr>
            <a:xfrm>
              <a:off x="609282" y="1876178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09282" y="2241938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b="1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09282" y="2607698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09282" y="3663162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01180" y="3269512"/>
              <a:ext cx="279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itchFamily="49" charset="0"/>
                  <a:cs typeface="Consolas" pitchFamily="49" charset="0"/>
                </a:rPr>
                <a:t>⋮</a:t>
              </a:r>
              <a:endParaRPr lang="en-US" sz="2400" b="1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09282" y="2971766"/>
              <a:ext cx="146304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43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600" dirty="0">
                <a:solidFill>
                  <a:srgbClr val="EF3E42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69912" y="112395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Put 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63145" y="1439269"/>
            <a:ext cx="2089355" cy="400110"/>
            <a:chOff x="3582795" y="1932681"/>
            <a:chExt cx="2089355" cy="400110"/>
          </a:xfrm>
        </p:grpSpPr>
        <p:sp>
          <p:nvSpPr>
            <p:cNvPr id="150" name="TextBox 149"/>
            <p:cNvSpPr txBox="1"/>
            <p:nvPr/>
          </p:nvSpPr>
          <p:spPr>
            <a:xfrm>
              <a:off x="3582795" y="1932681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sz="2000" b="1" i="1" baseline="-25000" dirty="0">
                  <a:solidFill>
                    <a:schemeClr val="accent1"/>
                  </a:solidFill>
                  <a:latin typeface="Crimson Text" pitchFamily="2" charset="0"/>
                </a:rPr>
                <a:t>1</a:t>
              </a:r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(A)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15450" y="1932681"/>
              <a:ext cx="1056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sz="2000" b="1" i="1" baseline="-25000" dirty="0">
                  <a:solidFill>
                    <a:schemeClr val="accent1"/>
                  </a:solidFill>
                  <a:latin typeface="Crimson Text" pitchFamily="2" charset="0"/>
                </a:rPr>
                <a:t>2</a:t>
              </a:r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(A)</a:t>
              </a:r>
            </a:p>
          </p:txBody>
        </p:sp>
      </p:grpSp>
      <p:cxnSp>
        <p:nvCxnSpPr>
          <p:cNvPr id="149" name="Straight Connector 36"/>
          <p:cNvCxnSpPr>
            <a:cxnSpLocks noChangeShapeType="1"/>
            <a:stCxn id="150" idx="1"/>
            <a:endCxn id="85" idx="3"/>
          </p:cNvCxnSpPr>
          <p:nvPr/>
        </p:nvCxnSpPr>
        <p:spPr bwMode="auto">
          <a:xfrm rot="10800000" flipV="1">
            <a:off x="2610229" y="1639324"/>
            <a:ext cx="852916" cy="623722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Straight Connector 36"/>
          <p:cNvCxnSpPr>
            <a:cxnSpLocks noChangeShapeType="1"/>
            <a:stCxn id="151" idx="3"/>
            <a:endCxn id="148" idx="1"/>
          </p:cNvCxnSpPr>
          <p:nvPr/>
        </p:nvCxnSpPr>
        <p:spPr bwMode="auto">
          <a:xfrm>
            <a:off x="5552500" y="1639324"/>
            <a:ext cx="960524" cy="135355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/>
          <p:nvPr/>
        </p:nvGrpSpPr>
        <p:grpSpPr>
          <a:xfrm>
            <a:off x="3430227" y="1845962"/>
            <a:ext cx="2078992" cy="715429"/>
            <a:chOff x="3430227" y="2321858"/>
            <a:chExt cx="2078992" cy="715429"/>
          </a:xfrm>
        </p:grpSpPr>
        <p:sp>
          <p:nvSpPr>
            <p:cNvPr id="153" name="TextBox 152"/>
            <p:cNvSpPr txBox="1"/>
            <p:nvPr/>
          </p:nvSpPr>
          <p:spPr>
            <a:xfrm>
              <a:off x="3973920" y="2321858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 B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430227" y="2637177"/>
              <a:ext cx="2078992" cy="400110"/>
              <a:chOff x="3549877" y="1932681"/>
              <a:chExt cx="2078992" cy="400110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3549877" y="1932681"/>
                <a:ext cx="989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hash</a:t>
                </a:r>
                <a:r>
                  <a:rPr lang="en-US" sz="2000" b="1" i="1" baseline="-25000" dirty="0">
                    <a:solidFill>
                      <a:schemeClr val="accent1"/>
                    </a:solidFill>
                    <a:latin typeface="Crimson Text" pitchFamily="2" charset="0"/>
                  </a:rPr>
                  <a:t>1</a:t>
                </a:r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(B)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615450" y="1932681"/>
                <a:ext cx="10134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hash</a:t>
                </a:r>
                <a:r>
                  <a:rPr lang="en-US" sz="2000" b="1" i="1" baseline="-25000" dirty="0">
                    <a:solidFill>
                      <a:schemeClr val="accent1"/>
                    </a:solidFill>
                    <a:latin typeface="Crimson Text" pitchFamily="2" charset="0"/>
                  </a:rPr>
                  <a:t>2</a:t>
                </a:r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(B)</a:t>
                </a:r>
              </a:p>
            </p:txBody>
          </p:sp>
        </p:grpSp>
      </p:grpSp>
      <p:cxnSp>
        <p:nvCxnSpPr>
          <p:cNvPr id="157" name="Straight Connector 36"/>
          <p:cNvCxnSpPr>
            <a:cxnSpLocks noChangeShapeType="1"/>
            <a:stCxn id="155" idx="1"/>
            <a:endCxn id="85" idx="3"/>
          </p:cNvCxnSpPr>
          <p:nvPr/>
        </p:nvCxnSpPr>
        <p:spPr bwMode="auto">
          <a:xfrm rot="10800000">
            <a:off x="2610229" y="2263046"/>
            <a:ext cx="819998" cy="9829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Connector 36"/>
          <p:cNvCxnSpPr>
            <a:cxnSpLocks noChangeShapeType="1"/>
            <a:stCxn id="156" idx="3"/>
            <a:endCxn id="143" idx="1"/>
          </p:cNvCxnSpPr>
          <p:nvPr/>
        </p:nvCxnSpPr>
        <p:spPr bwMode="auto">
          <a:xfrm flipV="1">
            <a:off x="5509219" y="1897286"/>
            <a:ext cx="1003805" cy="46405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TextBox 158"/>
          <p:cNvSpPr txBox="1"/>
          <p:nvPr/>
        </p:nvSpPr>
        <p:spPr>
          <a:xfrm>
            <a:off x="1440128" y="2043954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Crimson Text" pitchFamily="2" charset="0"/>
              </a:rPr>
              <a:t>A</a:t>
            </a:r>
            <a:r>
              <a:rPr lang="en-US" sz="2000" b="1" i="1" dirty="0">
                <a:solidFill>
                  <a:srgbClr val="EF3E42"/>
                </a:solidFill>
                <a:latin typeface="Crimson Text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|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value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rimson Text" pitchFamily="2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17184" y="167892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Crimson Text" pitchFamily="2" charset="0"/>
              </a:rPr>
              <a:t>B</a:t>
            </a:r>
            <a:r>
              <a:rPr lang="en-US" sz="2000" b="1" i="1" dirty="0">
                <a:solidFill>
                  <a:srgbClr val="EF3E42"/>
                </a:solidFill>
                <a:latin typeface="Crimson Text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|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value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rimson Text" pitchFamily="2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423815" y="2684162"/>
            <a:ext cx="2091816" cy="715429"/>
            <a:chOff x="3423815" y="2321858"/>
            <a:chExt cx="2091816" cy="715429"/>
          </a:xfrm>
        </p:grpSpPr>
        <p:sp>
          <p:nvSpPr>
            <p:cNvPr id="162" name="TextBox 161"/>
            <p:cNvSpPr txBox="1"/>
            <p:nvPr/>
          </p:nvSpPr>
          <p:spPr>
            <a:xfrm>
              <a:off x="3981133" y="2321858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consolata" panose="00000509000000000000" pitchFamily="49" charset="0"/>
                </a:rPr>
                <a:t>Put C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3423815" y="2637177"/>
              <a:ext cx="2091816" cy="400110"/>
              <a:chOff x="3543465" y="1932681"/>
              <a:chExt cx="2091816" cy="400110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3543465" y="1932681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hash</a:t>
                </a:r>
                <a:r>
                  <a:rPr lang="en-US" sz="2000" b="1" i="1" baseline="-25000" dirty="0">
                    <a:solidFill>
                      <a:schemeClr val="accent1"/>
                    </a:solidFill>
                    <a:latin typeface="Crimson Text" pitchFamily="2" charset="0"/>
                  </a:rPr>
                  <a:t>1</a:t>
                </a:r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(C)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615450" y="1932681"/>
                <a:ext cx="10198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hash</a:t>
                </a:r>
                <a:r>
                  <a:rPr lang="en-US" sz="2000" b="1" i="1" baseline="-25000" dirty="0">
                    <a:solidFill>
                      <a:schemeClr val="accent1"/>
                    </a:solidFill>
                    <a:latin typeface="Crimson Text" pitchFamily="2" charset="0"/>
                  </a:rPr>
                  <a:t>2</a:t>
                </a:r>
                <a:r>
                  <a:rPr lang="en-US" sz="2000" b="1" i="1" dirty="0">
                    <a:solidFill>
                      <a:schemeClr val="accent1"/>
                    </a:solidFill>
                    <a:latin typeface="Crimson Text" pitchFamily="2" charset="0"/>
                  </a:rPr>
                  <a:t>(C)</a:t>
                </a:r>
              </a:p>
            </p:txBody>
          </p:sp>
        </p:grpSp>
      </p:grpSp>
      <p:cxnSp>
        <p:nvCxnSpPr>
          <p:cNvPr id="166" name="Straight Connector 36"/>
          <p:cNvCxnSpPr>
            <a:cxnSpLocks noChangeShapeType="1"/>
            <a:stCxn id="164" idx="1"/>
            <a:endCxn id="85" idx="3"/>
          </p:cNvCxnSpPr>
          <p:nvPr/>
        </p:nvCxnSpPr>
        <p:spPr bwMode="auto">
          <a:xfrm rot="10800000">
            <a:off x="2610229" y="2263046"/>
            <a:ext cx="813586" cy="93649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Connector 36"/>
          <p:cNvCxnSpPr>
            <a:cxnSpLocks noChangeShapeType="1"/>
            <a:stCxn id="165" idx="3"/>
            <a:endCxn id="143" idx="1"/>
          </p:cNvCxnSpPr>
          <p:nvPr/>
        </p:nvCxnSpPr>
        <p:spPr bwMode="auto">
          <a:xfrm flipV="1">
            <a:off x="5515631" y="1897286"/>
            <a:ext cx="997393" cy="1302250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Highlight Box"/>
          <p:cNvSpPr/>
          <p:nvPr/>
        </p:nvSpPr>
        <p:spPr>
          <a:xfrm>
            <a:off x="1147189" y="2080166"/>
            <a:ext cx="1463040" cy="36576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ighlight Box"/>
          <p:cNvSpPr/>
          <p:nvPr/>
        </p:nvSpPr>
        <p:spPr>
          <a:xfrm>
            <a:off x="6513024" y="1714406"/>
            <a:ext cx="1463040" cy="365760"/>
          </a:xfrm>
          <a:prstGeom prst="roundRect">
            <a:avLst>
              <a:gd name="adj" fmla="val 4675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813176" y="1678920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Crimson Text" pitchFamily="2" charset="0"/>
              </a:rPr>
              <a:t>C</a:t>
            </a:r>
            <a:r>
              <a:rPr lang="en-US" sz="2000" b="1" i="1" dirty="0">
                <a:solidFill>
                  <a:srgbClr val="EF3E42"/>
                </a:solidFill>
                <a:latin typeface="Crimson Text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|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value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rimson Text" pitchFamily="2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984339" y="3329062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1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(B)</a:t>
            </a:r>
          </a:p>
        </p:txBody>
      </p:sp>
      <p:cxnSp>
        <p:nvCxnSpPr>
          <p:cNvPr id="172" name="Straight Connector 36"/>
          <p:cNvCxnSpPr>
            <a:cxnSpLocks noChangeShapeType="1"/>
            <a:stCxn id="171" idx="1"/>
            <a:endCxn id="168" idx="3"/>
          </p:cNvCxnSpPr>
          <p:nvPr/>
        </p:nvCxnSpPr>
        <p:spPr bwMode="auto">
          <a:xfrm rot="10800000">
            <a:off x="2610229" y="2263047"/>
            <a:ext cx="1374110" cy="1266071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TextBox 172"/>
          <p:cNvSpPr txBox="1"/>
          <p:nvPr/>
        </p:nvSpPr>
        <p:spPr>
          <a:xfrm>
            <a:off x="1451349" y="2043954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Crimson Text" pitchFamily="2" charset="0"/>
              </a:rPr>
              <a:t>B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|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value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rimson Text" pitchFamily="2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84339" y="365864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hash</a:t>
            </a:r>
            <a:r>
              <a:rPr lang="en-US" sz="2000" b="1" i="1" baseline="-25000" dirty="0">
                <a:solidFill>
                  <a:schemeClr val="accent1"/>
                </a:solidFill>
                <a:latin typeface="Crimson Text" pitchFamily="2" charset="0"/>
              </a:rPr>
              <a:t>2</a:t>
            </a:r>
            <a:r>
              <a:rPr lang="en-US" sz="2000" b="1" i="1" dirty="0">
                <a:solidFill>
                  <a:schemeClr val="accent1"/>
                </a:solidFill>
                <a:latin typeface="Crimson Text" pitchFamily="2" charset="0"/>
              </a:rPr>
              <a:t>(A)</a:t>
            </a:r>
          </a:p>
        </p:txBody>
      </p:sp>
      <p:cxnSp>
        <p:nvCxnSpPr>
          <p:cNvPr id="175" name="Straight Connector 36"/>
          <p:cNvCxnSpPr>
            <a:cxnSpLocks noChangeShapeType="1"/>
            <a:stCxn id="174" idx="3"/>
            <a:endCxn id="148" idx="1"/>
          </p:cNvCxnSpPr>
          <p:nvPr/>
        </p:nvCxnSpPr>
        <p:spPr bwMode="auto">
          <a:xfrm flipV="1">
            <a:off x="5041039" y="2992874"/>
            <a:ext cx="1471985" cy="865823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TextBox 175"/>
          <p:cNvSpPr txBox="1"/>
          <p:nvPr/>
        </p:nvSpPr>
        <p:spPr>
          <a:xfrm>
            <a:off x="6801154" y="277667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Crimson Text" pitchFamily="2" charset="0"/>
              </a:rPr>
              <a:t>A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|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rimson Text" pitchFamily="2" charset="0"/>
              </a:rPr>
              <a:t>value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rimson Tex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5114E-5138-A8A8-246B-4D690337850A}"/>
              </a:ext>
            </a:extLst>
          </p:cNvPr>
          <p:cNvSpPr txBox="1"/>
          <p:nvPr/>
        </p:nvSpPr>
        <p:spPr>
          <a:xfrm>
            <a:off x="3975573" y="417195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</a:rPr>
              <a:t>Get 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4A2B69-A65B-6FCB-62AB-A9EA19F2C8F1}"/>
              </a:ext>
            </a:extLst>
          </p:cNvPr>
          <p:cNvGrpSpPr/>
          <p:nvPr/>
        </p:nvGrpSpPr>
        <p:grpSpPr>
          <a:xfrm>
            <a:off x="3333117" y="4487269"/>
            <a:ext cx="2320774" cy="400110"/>
            <a:chOff x="3447106" y="1932681"/>
            <a:chExt cx="2320774" cy="4001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24C464-C1DF-40D2-CFFC-3A58803B0810}"/>
                </a:ext>
              </a:extLst>
            </p:cNvPr>
            <p:cNvSpPr txBox="1"/>
            <p:nvPr/>
          </p:nvSpPr>
          <p:spPr>
            <a:xfrm>
              <a:off x="3447106" y="1932681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sz="2000" b="1" i="1" baseline="-25000" dirty="0">
                  <a:solidFill>
                    <a:schemeClr val="accent1"/>
                  </a:solidFill>
                  <a:latin typeface="Crimson Text" pitchFamily="2" charset="0"/>
                </a:rPr>
                <a:t>1</a:t>
              </a:r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D6E80F-62FE-DF05-2D82-61595A1F17B2}"/>
                </a:ext>
              </a:extLst>
            </p:cNvPr>
            <p:cNvSpPr txBox="1"/>
            <p:nvPr/>
          </p:nvSpPr>
          <p:spPr>
            <a:xfrm>
              <a:off x="4760873" y="1932681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hash</a:t>
              </a:r>
              <a:r>
                <a:rPr lang="en-US" sz="2000" b="1" i="1" baseline="-25000" dirty="0">
                  <a:solidFill>
                    <a:schemeClr val="accent1"/>
                  </a:solidFill>
                  <a:latin typeface="Crimson Text" pitchFamily="2" charset="0"/>
                </a:rPr>
                <a:t>2</a:t>
              </a:r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(B)</a:t>
              </a:r>
            </a:p>
          </p:txBody>
        </p:sp>
      </p:grp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692B367C-B82F-3CDE-7730-9A43E625C720}"/>
              </a:ext>
            </a:extLst>
          </p:cNvPr>
          <p:cNvCxnSpPr>
            <a:cxnSpLocks noChangeShapeType="1"/>
            <a:stCxn id="7" idx="1"/>
            <a:endCxn id="85" idx="3"/>
          </p:cNvCxnSpPr>
          <p:nvPr/>
        </p:nvCxnSpPr>
        <p:spPr bwMode="auto">
          <a:xfrm rot="10800000">
            <a:off x="2610229" y="2263046"/>
            <a:ext cx="722888" cy="2424278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E90C7AE3-7226-C671-74C4-1F3FAE4CA3F3}"/>
              </a:ext>
            </a:extLst>
          </p:cNvPr>
          <p:cNvCxnSpPr>
            <a:cxnSpLocks noChangeShapeType="1"/>
            <a:stCxn id="8" idx="3"/>
            <a:endCxn id="143" idx="1"/>
          </p:cNvCxnSpPr>
          <p:nvPr/>
        </p:nvCxnSpPr>
        <p:spPr bwMode="auto">
          <a:xfrm flipV="1">
            <a:off x="5653891" y="1897286"/>
            <a:ext cx="859133" cy="2790038"/>
          </a:xfrm>
          <a:prstGeom prst="curvedConnector3">
            <a:avLst>
              <a:gd name="adj1" fmla="val 50000"/>
            </a:avLst>
          </a:prstGeom>
          <a:noFill/>
          <a:ln w="3175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 descr=" 5">
            <a:extLst>
              <a:ext uri="{FF2B5EF4-FFF2-40B4-BE49-F238E27FC236}">
                <a16:creationId xmlns:a16="http://schemas.microsoft.com/office/drawing/2014/main" id="{73CB436B-F258-132D-7AF4-A35F4C174786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396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9" grpId="0"/>
      <p:bldP spid="159" grpId="1"/>
      <p:bldP spid="160" grpId="0"/>
      <p:bldP spid="160" grpId="1"/>
      <p:bldP spid="168" grpId="0" animBg="1"/>
      <p:bldP spid="168" grpId="1" animBg="1"/>
      <p:bldP spid="168" grpId="2" animBg="1"/>
      <p:bldP spid="168" grpId="3" animBg="1"/>
      <p:bldP spid="168" grpId="4" animBg="1"/>
      <p:bldP spid="168" grpId="5" animBg="1"/>
      <p:bldP spid="169" grpId="0" animBg="1"/>
      <p:bldP spid="169" grpId="1" animBg="1"/>
      <p:bldP spid="170" grpId="0"/>
      <p:bldP spid="171" grpId="0"/>
      <p:bldP spid="173" grpId="0"/>
      <p:bldP spid="174" grpId="0"/>
      <p:bldP spid="176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10E8-3FC2-99DA-D052-0D2D3BAF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2F73-B201-F92C-9121-DA0A014B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# of 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# of hash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# of slots per bucket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F905-C89A-F689-E3D7-B94D4491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Crimson Tex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rimson Text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2880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A185B1-734E-40E6-83D6-A27AC62F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52AA8-2BC8-4478-A816-083B0630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Meta-data</a:t>
            </a:r>
          </a:p>
          <a:p>
            <a:r>
              <a:rPr lang="en-US" dirty="0"/>
              <a:t>Core Data Storage</a:t>
            </a:r>
          </a:p>
          <a:p>
            <a:r>
              <a:rPr lang="en-US" dirty="0"/>
              <a:t>Temporary Data Structures</a:t>
            </a:r>
          </a:p>
          <a:p>
            <a:r>
              <a:rPr lang="en-US" dirty="0"/>
              <a:t>Table Indexes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65FB5E5E-6A93-C036-F748-B997ED18495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9076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DDB2E-7ACA-4789-9DE6-30390D45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6647-A62C-47C3-A295-DEDA23E6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Organization</a:t>
            </a:r>
          </a:p>
          <a:p>
            <a:pPr lvl="1"/>
            <a:r>
              <a:rPr lang="en-US" dirty="0"/>
              <a:t>How we layout data structure in memory/pages and what information to store to support efficient access.</a:t>
            </a:r>
          </a:p>
          <a:p>
            <a:endParaRPr lang="en-US" sz="1200" dirty="0"/>
          </a:p>
          <a:p>
            <a:r>
              <a:rPr lang="en-US" b="1" dirty="0"/>
              <a:t>Concurrency</a:t>
            </a:r>
          </a:p>
          <a:p>
            <a:pPr lvl="1"/>
            <a:r>
              <a:rPr lang="en-US" dirty="0"/>
              <a:t>How to enable multiple threads to access the data structure at the same time without causing problems.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8A8F08F4-15C4-6887-D410-89134944D38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6973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DC6D3-ECC9-4C53-90B0-F05CF512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2B2B-5BA6-43D8-BDF1-51B15413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hash table</a:t>
            </a:r>
            <a:r>
              <a:rPr lang="en-US" dirty="0"/>
              <a:t> implements an unordered associative array that maps keys to values.</a:t>
            </a:r>
          </a:p>
          <a:p>
            <a:endParaRPr lang="en-US" sz="200" dirty="0"/>
          </a:p>
          <a:p>
            <a:r>
              <a:rPr lang="en-US" dirty="0"/>
              <a:t>It uses a </a:t>
            </a:r>
            <a:r>
              <a:rPr lang="en-US" b="1" u="sng" dirty="0"/>
              <a:t>hash function</a:t>
            </a:r>
            <a:r>
              <a:rPr lang="en-US" dirty="0"/>
              <a:t> to compute an offset into this array for a given key, from which the desired value can be found.</a:t>
            </a:r>
          </a:p>
          <a:p>
            <a:endParaRPr lang="en-US" sz="200" dirty="0"/>
          </a:p>
          <a:p>
            <a:r>
              <a:rPr lang="en-US" dirty="0"/>
              <a:t>Space Complexity: </a:t>
            </a:r>
            <a:r>
              <a:rPr lang="en-US" b="1" dirty="0">
                <a:solidFill>
                  <a:schemeClr val="accent1"/>
                </a:solidFill>
              </a:rPr>
              <a:t>O(n)</a:t>
            </a:r>
            <a:br>
              <a:rPr lang="en-US" b="1" dirty="0">
                <a:solidFill>
                  <a:srgbClr val="EF3E42"/>
                </a:solidFill>
              </a:rPr>
            </a:br>
            <a:r>
              <a:rPr lang="en-US" dirty="0"/>
              <a:t>Time Complexity:</a:t>
            </a:r>
          </a:p>
          <a:p>
            <a:pPr lvl="1"/>
            <a:r>
              <a:rPr lang="en-US" dirty="0"/>
              <a:t>Average: </a:t>
            </a:r>
            <a:r>
              <a:rPr lang="en-US" b="1" dirty="0">
                <a:solidFill>
                  <a:schemeClr val="accent1"/>
                </a:solidFill>
              </a:rPr>
              <a:t>O(1)</a:t>
            </a:r>
          </a:p>
          <a:p>
            <a:pPr lvl="1"/>
            <a:r>
              <a:rPr lang="en-US" dirty="0"/>
              <a:t>Worst: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CD089B48-6AF2-415A-822C-F13D261A24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3276601" y="3674917"/>
            <a:ext cx="281226" cy="274320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C8A4A-2D1F-4B28-BEB0-1EE766226336}"/>
              </a:ext>
            </a:extLst>
          </p:cNvPr>
          <p:cNvSpPr txBox="1"/>
          <p:nvPr/>
        </p:nvSpPr>
        <p:spPr>
          <a:xfrm>
            <a:off x="3657720" y="3625506"/>
            <a:ext cx="35650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Databases care about </a:t>
            </a:r>
            <a:r>
              <a:rPr lang="en-US" sz="2400" b="1" i="1" u="sng" dirty="0">
                <a:solidFill>
                  <a:schemeClr val="accent1"/>
                </a:solidFill>
                <a:latin typeface="Crimson Text" panose="02000503000000000000" pitchFamily="2" charset="0"/>
              </a:rPr>
              <a:t>constants</a:t>
            </a:r>
            <a:r>
              <a:rPr lang="en-US" sz="2400" b="1" i="1" dirty="0">
                <a:solidFill>
                  <a:schemeClr val="accent1"/>
                </a:solidFill>
                <a:latin typeface="Crimson Text" panose="02000503000000000000" pitchFamily="2" charset="0"/>
              </a:rPr>
              <a:t>!</a:t>
            </a:r>
          </a:p>
        </p:txBody>
      </p:sp>
      <p:sp>
        <p:nvSpPr>
          <p:cNvPr id="7" name="Slide Number Placeholder 3" descr=" 5">
            <a:extLst>
              <a:ext uri="{FF2B5EF4-FFF2-40B4-BE49-F238E27FC236}">
                <a16:creationId xmlns:a16="http://schemas.microsoft.com/office/drawing/2014/main" id="{2062F64F-84FE-7327-2ACC-C7439F868DF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81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3A963E-C77D-45F5-A25C-315F2594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Hash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A05C2-34E0-4E6F-AC27-E1515F83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a giant array that has one slot for </a:t>
            </a:r>
            <a:r>
              <a:rPr lang="en-US" u="sng" dirty="0"/>
              <a:t>every</a:t>
            </a:r>
            <a:r>
              <a:rPr lang="en-US" dirty="0"/>
              <a:t> element you need to store.</a:t>
            </a:r>
          </a:p>
          <a:p>
            <a:endParaRPr lang="en-US" sz="1200" dirty="0"/>
          </a:p>
          <a:p>
            <a:r>
              <a:rPr lang="en-US" dirty="0"/>
              <a:t>To find an entry, mod the key by the number of elements to find the offset in the array.</a:t>
            </a:r>
          </a:p>
        </p:txBody>
      </p:sp>
      <p:grpSp>
        <p:nvGrpSpPr>
          <p:cNvPr id="5" name="HashBucket">
            <a:extLst>
              <a:ext uri="{FF2B5EF4-FFF2-40B4-BE49-F238E27FC236}">
                <a16:creationId xmlns:a16="http://schemas.microsoft.com/office/drawing/2014/main" id="{64264ECF-1478-4AA0-8886-DBEC63AD391E}"/>
              </a:ext>
            </a:extLst>
          </p:cNvPr>
          <p:cNvGrpSpPr/>
          <p:nvPr/>
        </p:nvGrpSpPr>
        <p:grpSpPr>
          <a:xfrm>
            <a:off x="6172200" y="1749902"/>
            <a:ext cx="457200" cy="365760"/>
            <a:chOff x="1698611" y="3461328"/>
            <a:chExt cx="457200" cy="313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4D68E-89CA-44C5-8B38-0A4488AA589F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87EE1F-54AA-46C7-B900-8F75F6A16DD2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HashBucket">
            <a:extLst>
              <a:ext uri="{FF2B5EF4-FFF2-40B4-BE49-F238E27FC236}">
                <a16:creationId xmlns:a16="http://schemas.microsoft.com/office/drawing/2014/main" id="{4B50B0B7-942C-44E2-AFA8-2BB839A14993}"/>
              </a:ext>
            </a:extLst>
          </p:cNvPr>
          <p:cNvGrpSpPr/>
          <p:nvPr/>
        </p:nvGrpSpPr>
        <p:grpSpPr>
          <a:xfrm>
            <a:off x="6172200" y="2106145"/>
            <a:ext cx="457200" cy="365760"/>
            <a:chOff x="1698611" y="3461328"/>
            <a:chExt cx="457200" cy="3134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1BA6D-9C73-40FD-B9BF-FE6BA55EF45C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0B5FAF-197F-44C3-9AAD-E3DC5446D580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HashBucket">
            <a:extLst>
              <a:ext uri="{FF2B5EF4-FFF2-40B4-BE49-F238E27FC236}">
                <a16:creationId xmlns:a16="http://schemas.microsoft.com/office/drawing/2014/main" id="{FF2004A4-364B-4E91-9A5C-49E1F7ADE554}"/>
              </a:ext>
            </a:extLst>
          </p:cNvPr>
          <p:cNvGrpSpPr/>
          <p:nvPr/>
        </p:nvGrpSpPr>
        <p:grpSpPr>
          <a:xfrm>
            <a:off x="6172200" y="2471896"/>
            <a:ext cx="457200" cy="365760"/>
            <a:chOff x="1698611" y="3461328"/>
            <a:chExt cx="457200" cy="3134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BB106-23C5-4CFA-B8BC-738AED8B1FB2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85CBE9-8879-4665-B26D-1EF0FC61F749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HashBucket">
            <a:extLst>
              <a:ext uri="{FF2B5EF4-FFF2-40B4-BE49-F238E27FC236}">
                <a16:creationId xmlns:a16="http://schemas.microsoft.com/office/drawing/2014/main" id="{F4456540-4056-4AC7-B87C-61A911614DA4}"/>
              </a:ext>
            </a:extLst>
          </p:cNvPr>
          <p:cNvGrpSpPr/>
          <p:nvPr/>
        </p:nvGrpSpPr>
        <p:grpSpPr>
          <a:xfrm>
            <a:off x="6170930" y="3212942"/>
            <a:ext cx="457200" cy="365760"/>
            <a:chOff x="1698611" y="3461328"/>
            <a:chExt cx="457200" cy="3134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C0CFD8-B5A6-4499-88FB-281007A442C4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6486-A065-4644-96E1-73D71638A6E9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B31BF-788C-4492-9718-DFA90CC5F365}"/>
              </a:ext>
            </a:extLst>
          </p:cNvPr>
          <p:cNvSpPr/>
          <p:nvPr/>
        </p:nvSpPr>
        <p:spPr>
          <a:xfrm>
            <a:off x="6261178" y="2807330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Consolas" pitchFamily="49" charset="0"/>
              </a:rPr>
              <a:t>⋮</a:t>
            </a:r>
            <a:endParaRPr lang="en-US" sz="2400" b="1" dirty="0">
              <a:latin typeface="Inconsolata" panose="000005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0CEDF-3FDD-46E2-A851-42ABD517D8CD}"/>
              </a:ext>
            </a:extLst>
          </p:cNvPr>
          <p:cNvSpPr txBox="1"/>
          <p:nvPr/>
        </p:nvSpPr>
        <p:spPr>
          <a:xfrm>
            <a:off x="5920452" y="1778893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005DF-B00B-4282-A9C1-03DE37469482}"/>
              </a:ext>
            </a:extLst>
          </p:cNvPr>
          <p:cNvSpPr txBox="1"/>
          <p:nvPr/>
        </p:nvSpPr>
        <p:spPr>
          <a:xfrm>
            <a:off x="5920452" y="213513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F7C48-21F5-4128-BFD9-EF9DB39E5E62}"/>
              </a:ext>
            </a:extLst>
          </p:cNvPr>
          <p:cNvSpPr txBox="1"/>
          <p:nvPr/>
        </p:nvSpPr>
        <p:spPr>
          <a:xfrm>
            <a:off x="5920452" y="2500888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F350A-BFDC-4502-A27C-B07EF70169EA}"/>
              </a:ext>
            </a:extLst>
          </p:cNvPr>
          <p:cNvSpPr txBox="1"/>
          <p:nvPr/>
        </p:nvSpPr>
        <p:spPr>
          <a:xfrm>
            <a:off x="5920452" y="3241934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n</a:t>
            </a:r>
          </a:p>
        </p:txBody>
      </p:sp>
      <p:grpSp>
        <p:nvGrpSpPr>
          <p:cNvPr id="34" name="Bucket Values">
            <a:extLst>
              <a:ext uri="{FF2B5EF4-FFF2-40B4-BE49-F238E27FC236}">
                <a16:creationId xmlns:a16="http://schemas.microsoft.com/office/drawing/2014/main" id="{D3CEF7D7-E171-41F2-BE5F-F2A6021B18D5}"/>
              </a:ext>
            </a:extLst>
          </p:cNvPr>
          <p:cNvGrpSpPr/>
          <p:nvPr/>
        </p:nvGrpSpPr>
        <p:grpSpPr>
          <a:xfrm>
            <a:off x="6182042" y="1778894"/>
            <a:ext cx="433546" cy="1770817"/>
            <a:chOff x="5648642" y="1778894"/>
            <a:chExt cx="433546" cy="17708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9E55B-59CF-42F8-844D-F19875D1DE0D}"/>
                </a:ext>
              </a:extLst>
            </p:cNvPr>
            <p:cNvSpPr txBox="1"/>
            <p:nvPr/>
          </p:nvSpPr>
          <p:spPr>
            <a:xfrm>
              <a:off x="5648642" y="1778894"/>
              <a:ext cx="43354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AB47F3-A81E-49B7-8D3C-D671BAF1DF55}"/>
                </a:ext>
              </a:extLst>
            </p:cNvPr>
            <p:cNvSpPr txBox="1"/>
            <p:nvPr/>
          </p:nvSpPr>
          <p:spPr>
            <a:xfrm>
              <a:off x="5648642" y="2510414"/>
              <a:ext cx="43354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50134B-DF6D-4122-A9D6-C0D96E8667E2}"/>
                </a:ext>
              </a:extLst>
            </p:cNvPr>
            <p:cNvSpPr txBox="1"/>
            <p:nvPr/>
          </p:nvSpPr>
          <p:spPr>
            <a:xfrm>
              <a:off x="5648642" y="3241934"/>
              <a:ext cx="43354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Z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11CB1E-7425-4AC1-BACF-C16A9E32B9D5}"/>
                </a:ext>
              </a:extLst>
            </p:cNvPr>
            <p:cNvSpPr txBox="1"/>
            <p:nvPr/>
          </p:nvSpPr>
          <p:spPr>
            <a:xfrm>
              <a:off x="5648642" y="2135137"/>
              <a:ext cx="43354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46464"/>
                  </a:solidFill>
                  <a:latin typeface="Inconsolata" panose="00000509000000000000" pitchFamily="49" charset="0"/>
                </a:rPr>
                <a:t>Ø</a:t>
              </a:r>
            </a:p>
          </p:txBody>
        </p:sp>
      </p:grpSp>
      <p:grpSp>
        <p:nvGrpSpPr>
          <p:cNvPr id="33" name="Heap Buckets">
            <a:extLst>
              <a:ext uri="{FF2B5EF4-FFF2-40B4-BE49-F238E27FC236}">
                <a16:creationId xmlns:a16="http://schemas.microsoft.com/office/drawing/2014/main" id="{272D06C1-E9DD-4370-A0E1-5689B67E8977}"/>
              </a:ext>
            </a:extLst>
          </p:cNvPr>
          <p:cNvGrpSpPr/>
          <p:nvPr/>
        </p:nvGrpSpPr>
        <p:grpSpPr>
          <a:xfrm>
            <a:off x="7772400" y="2080234"/>
            <a:ext cx="1143000" cy="1168135"/>
            <a:chOff x="7315200" y="1811550"/>
            <a:chExt cx="1143000" cy="11681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E1A244-88FC-4673-8DDA-84EAB9E8C06C}"/>
                </a:ext>
              </a:extLst>
            </p:cNvPr>
            <p:cNvSpPr txBox="1"/>
            <p:nvPr/>
          </p:nvSpPr>
          <p:spPr>
            <a:xfrm>
              <a:off x="7315200" y="1811550"/>
              <a:ext cx="1143000" cy="3447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tIns="18288" rIns="18288" bIns="18288" rtlCol="0" anchor="ctr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F76D6D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i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26152-F225-46C7-9DF4-009B61D7147E}"/>
                </a:ext>
              </a:extLst>
            </p:cNvPr>
            <p:cNvSpPr txBox="1"/>
            <p:nvPr/>
          </p:nvSpPr>
          <p:spPr>
            <a:xfrm>
              <a:off x="7315200" y="2634975"/>
              <a:ext cx="1143000" cy="3447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tIns="18288" rIns="18288" bIns="18288" rtlCol="0" anchor="ctr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646464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i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9F5344-5154-4522-83F3-E29AC3D517EB}"/>
                </a:ext>
              </a:extLst>
            </p:cNvPr>
            <p:cNvSpPr txBox="1"/>
            <p:nvPr/>
          </p:nvSpPr>
          <p:spPr>
            <a:xfrm>
              <a:off x="7315200" y="2223263"/>
              <a:ext cx="1143000" cy="3447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tIns="18288" rIns="18288" bIns="18288" rtlCol="0" anchor="ctr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646464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Z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i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</p:grpSp>
      <p:cxnSp>
        <p:nvCxnSpPr>
          <p:cNvPr id="32" name="PointerArrow">
            <a:extLst>
              <a:ext uri="{FF2B5EF4-FFF2-40B4-BE49-F238E27FC236}">
                <a16:creationId xmlns:a16="http://schemas.microsoft.com/office/drawing/2014/main" id="{BC2E3E10-7AF9-4D40-B921-70E763EB9D70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 bwMode="auto">
          <a:xfrm>
            <a:off x="6399530" y="1932783"/>
            <a:ext cx="1372870" cy="319806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PointerArrow">
            <a:extLst>
              <a:ext uri="{FF2B5EF4-FFF2-40B4-BE49-F238E27FC236}">
                <a16:creationId xmlns:a16="http://schemas.microsoft.com/office/drawing/2014/main" id="{3B076DF5-4070-4354-A562-4A8A70C57FEC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 bwMode="auto">
          <a:xfrm>
            <a:off x="6399530" y="2654777"/>
            <a:ext cx="1372870" cy="421237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PointerArrow">
            <a:extLst>
              <a:ext uri="{FF2B5EF4-FFF2-40B4-BE49-F238E27FC236}">
                <a16:creationId xmlns:a16="http://schemas.microsoft.com/office/drawing/2014/main" id="{ED3F3B80-EE7C-4D48-B202-5EE60B819BA3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 bwMode="auto">
          <a:xfrm flipV="1">
            <a:off x="6398260" y="2664302"/>
            <a:ext cx="1374140" cy="731521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Slide Number Placeholder 3" descr=" 5">
            <a:extLst>
              <a:ext uri="{FF2B5EF4-FFF2-40B4-BE49-F238E27FC236}">
                <a16:creationId xmlns:a16="http://schemas.microsoft.com/office/drawing/2014/main" id="{E0B6D3C2-8556-45AC-C5CF-6D838BE7208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E3ED0F5D-22E1-D7EF-A883-16822121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307127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Crimson Text" panose="02000503000000000000" pitchFamily="2" charset="0"/>
              </a:rPr>
              <a:t>hash(key) % N</a:t>
            </a:r>
          </a:p>
        </p:txBody>
      </p:sp>
    </p:spTree>
    <p:extLst>
      <p:ext uri="{BB962C8B-B14F-4D97-AF65-F5344CB8AC3E}">
        <p14:creationId xmlns:p14="http://schemas.microsoft.com/office/powerpoint/2010/main" val="532515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3A963E-C77D-45F5-A25C-315F2594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Unrealistic 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A05C2-34E0-4E6F-AC27-E1515F83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 #1:</a:t>
            </a:r>
            <a:r>
              <a:rPr lang="en-US" dirty="0"/>
              <a:t> Number of elements is known ahead of time and fixed.</a:t>
            </a:r>
          </a:p>
          <a:p>
            <a:endParaRPr lang="en-US" sz="1200" dirty="0"/>
          </a:p>
          <a:p>
            <a:r>
              <a:rPr lang="en-US" b="1" dirty="0"/>
              <a:t>Assumption #2:</a:t>
            </a:r>
            <a:r>
              <a:rPr lang="en-US" dirty="0"/>
              <a:t> Each key is unique.</a:t>
            </a:r>
          </a:p>
          <a:p>
            <a:endParaRPr lang="en-US" sz="1200" dirty="0"/>
          </a:p>
          <a:p>
            <a:r>
              <a:rPr lang="en-US" b="1" dirty="0"/>
              <a:t>Assumption #3:</a:t>
            </a:r>
            <a:r>
              <a:rPr lang="en-US" dirty="0"/>
              <a:t> Perfect hash function guarantees no collisions.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key1≠key2</a:t>
            </a:r>
            <a:r>
              <a:rPr lang="en-US" dirty="0"/>
              <a:t>, then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hash(key1)≠hash(key2)</a:t>
            </a:r>
          </a:p>
        </p:txBody>
      </p:sp>
      <p:grpSp>
        <p:nvGrpSpPr>
          <p:cNvPr id="23" name="HashBucket">
            <a:extLst>
              <a:ext uri="{FF2B5EF4-FFF2-40B4-BE49-F238E27FC236}">
                <a16:creationId xmlns:a16="http://schemas.microsoft.com/office/drawing/2014/main" id="{6D39C12E-41D3-A378-EB42-59CC64E46ED1}"/>
              </a:ext>
            </a:extLst>
          </p:cNvPr>
          <p:cNvGrpSpPr/>
          <p:nvPr/>
        </p:nvGrpSpPr>
        <p:grpSpPr>
          <a:xfrm>
            <a:off x="6172200" y="1749902"/>
            <a:ext cx="457200" cy="365760"/>
            <a:chOff x="1698611" y="3461328"/>
            <a:chExt cx="457200" cy="3134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D0C4D1-CC52-7C18-7ECA-64AE5BBB1D80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BCEBFC-8F66-BF85-ADDB-8679398572D8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HashBucket">
            <a:extLst>
              <a:ext uri="{FF2B5EF4-FFF2-40B4-BE49-F238E27FC236}">
                <a16:creationId xmlns:a16="http://schemas.microsoft.com/office/drawing/2014/main" id="{39683FA4-0B28-7973-DDFC-18389F677B27}"/>
              </a:ext>
            </a:extLst>
          </p:cNvPr>
          <p:cNvGrpSpPr/>
          <p:nvPr/>
        </p:nvGrpSpPr>
        <p:grpSpPr>
          <a:xfrm>
            <a:off x="6172200" y="2106145"/>
            <a:ext cx="457200" cy="365760"/>
            <a:chOff x="1698611" y="3461328"/>
            <a:chExt cx="457200" cy="3134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5E611-A00E-7BCD-F7E9-61379E52A2DE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773108-F48D-D5A0-B5DD-A8E827EAC78B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HashBucket">
            <a:extLst>
              <a:ext uri="{FF2B5EF4-FFF2-40B4-BE49-F238E27FC236}">
                <a16:creationId xmlns:a16="http://schemas.microsoft.com/office/drawing/2014/main" id="{17145109-3023-8EF8-57EF-7882FDC76EF1}"/>
              </a:ext>
            </a:extLst>
          </p:cNvPr>
          <p:cNvGrpSpPr/>
          <p:nvPr/>
        </p:nvGrpSpPr>
        <p:grpSpPr>
          <a:xfrm>
            <a:off x="6172200" y="2471896"/>
            <a:ext cx="457200" cy="365760"/>
            <a:chOff x="1698611" y="3461328"/>
            <a:chExt cx="457200" cy="31345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91EBF6-9AC6-A8F2-1722-66BA49024D6F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5D7BDF-6552-9FA9-5861-AF191E1D4B3B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HashBucket">
            <a:extLst>
              <a:ext uri="{FF2B5EF4-FFF2-40B4-BE49-F238E27FC236}">
                <a16:creationId xmlns:a16="http://schemas.microsoft.com/office/drawing/2014/main" id="{9D941203-6D43-DCCE-00A9-C55F4F1F3BF5}"/>
              </a:ext>
            </a:extLst>
          </p:cNvPr>
          <p:cNvGrpSpPr/>
          <p:nvPr/>
        </p:nvGrpSpPr>
        <p:grpSpPr>
          <a:xfrm>
            <a:off x="6170930" y="3212942"/>
            <a:ext cx="457200" cy="365760"/>
            <a:chOff x="1698611" y="3461328"/>
            <a:chExt cx="457200" cy="31345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16A87A-1482-81CB-613B-3C5BE4E0DC13}"/>
                </a:ext>
              </a:extLst>
            </p:cNvPr>
            <p:cNvSpPr/>
            <p:nvPr/>
          </p:nvSpPr>
          <p:spPr>
            <a:xfrm>
              <a:off x="1743061" y="3541858"/>
              <a:ext cx="18288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76D6D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057A0AF-3E85-D4FA-7407-1FAAD2F0C4F2}"/>
                </a:ext>
              </a:extLst>
            </p:cNvPr>
            <p:cNvSpPr/>
            <p:nvPr/>
          </p:nvSpPr>
          <p:spPr>
            <a:xfrm>
              <a:off x="1698611" y="3461328"/>
              <a:ext cx="457200" cy="3134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>
                <a:solidFill>
                  <a:srgbClr val="F76D6D"/>
                </a:solidFill>
                <a:latin typeface="Consolas" pitchFamily="49" charset="0"/>
                <a:ea typeface="DejaVu Sans Mono" pitchFamily="49" charset="0"/>
                <a:cs typeface="Consolas" pitchFamily="49" charset="0"/>
              </a:endParaRPr>
            </a:p>
          </p:txBody>
        </p:sp>
      </p:grpSp>
      <p:sp>
        <p:nvSpPr>
          <p:cNvPr id="42" name="TextBox 15">
            <a:extLst>
              <a:ext uri="{FF2B5EF4-FFF2-40B4-BE49-F238E27FC236}">
                <a16:creationId xmlns:a16="http://schemas.microsoft.com/office/drawing/2014/main" id="{4BD77959-D749-420D-C6EA-F9D8E0D48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307127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eaLnBrk="0" hangingPunct="0"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-128"/>
              </a:defRPr>
            </a:lvl1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Crimson Text" panose="02000503000000000000" pitchFamily="2" charset="0"/>
              </a:rPr>
              <a:t>hash(key) % 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6E9000-10D8-71AF-E6B3-502E867640E3}"/>
              </a:ext>
            </a:extLst>
          </p:cNvPr>
          <p:cNvSpPr/>
          <p:nvPr/>
        </p:nvSpPr>
        <p:spPr>
          <a:xfrm>
            <a:off x="6261178" y="2807330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consolata" panose="00000509000000000000" pitchFamily="49" charset="0"/>
                <a:cs typeface="Consolas" pitchFamily="49" charset="0"/>
              </a:rPr>
              <a:t>⋮</a:t>
            </a:r>
            <a:endParaRPr lang="en-US" sz="2400" b="1" dirty="0">
              <a:latin typeface="Inconsolata" panose="00000509000000000000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E8ECE2-7209-AB18-83F0-AD2D74D06748}"/>
              </a:ext>
            </a:extLst>
          </p:cNvPr>
          <p:cNvSpPr txBox="1"/>
          <p:nvPr/>
        </p:nvSpPr>
        <p:spPr>
          <a:xfrm>
            <a:off x="5920452" y="1778893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37696-4249-B3C3-E821-0C7CB3E93778}"/>
              </a:ext>
            </a:extLst>
          </p:cNvPr>
          <p:cNvSpPr txBox="1"/>
          <p:nvPr/>
        </p:nvSpPr>
        <p:spPr>
          <a:xfrm>
            <a:off x="5920452" y="213513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92D4CA-73E9-C95A-1C44-867223ACC2C5}"/>
              </a:ext>
            </a:extLst>
          </p:cNvPr>
          <p:cNvSpPr txBox="1"/>
          <p:nvPr/>
        </p:nvSpPr>
        <p:spPr>
          <a:xfrm>
            <a:off x="5920452" y="2500888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44311-3A98-79E7-27AB-0843F1E6F26D}"/>
              </a:ext>
            </a:extLst>
          </p:cNvPr>
          <p:cNvSpPr txBox="1"/>
          <p:nvPr/>
        </p:nvSpPr>
        <p:spPr>
          <a:xfrm>
            <a:off x="5920452" y="3241934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n</a:t>
            </a:r>
          </a:p>
        </p:txBody>
      </p:sp>
      <p:grpSp>
        <p:nvGrpSpPr>
          <p:cNvPr id="53" name="Heap Buckets">
            <a:extLst>
              <a:ext uri="{FF2B5EF4-FFF2-40B4-BE49-F238E27FC236}">
                <a16:creationId xmlns:a16="http://schemas.microsoft.com/office/drawing/2014/main" id="{C899D920-DBF5-5F99-C864-2A20FDC3A9FB}"/>
              </a:ext>
            </a:extLst>
          </p:cNvPr>
          <p:cNvGrpSpPr/>
          <p:nvPr/>
        </p:nvGrpSpPr>
        <p:grpSpPr>
          <a:xfrm>
            <a:off x="7772400" y="2080234"/>
            <a:ext cx="1066800" cy="1168135"/>
            <a:chOff x="7315200" y="1811550"/>
            <a:chExt cx="1066800" cy="11681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18E34C-B030-5932-05D6-ABB22A6213CE}"/>
                </a:ext>
              </a:extLst>
            </p:cNvPr>
            <p:cNvSpPr txBox="1"/>
            <p:nvPr/>
          </p:nvSpPr>
          <p:spPr>
            <a:xfrm>
              <a:off x="7315200" y="1811550"/>
              <a:ext cx="1066800" cy="3447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tIns="18288" rIns="18288" bIns="18288" rtlCol="0" anchor="ctr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F76D6D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A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i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7525E5-8478-6147-0DC6-B1F220DFB826}"/>
                </a:ext>
              </a:extLst>
            </p:cNvPr>
            <p:cNvSpPr txBox="1"/>
            <p:nvPr/>
          </p:nvSpPr>
          <p:spPr>
            <a:xfrm>
              <a:off x="7315200" y="2634975"/>
              <a:ext cx="1066800" cy="3447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tIns="18288" rIns="18288" bIns="18288" rtlCol="0" anchor="ctr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646464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B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i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05F1D5-704C-0B60-C07D-51648B8E33EC}"/>
                </a:ext>
              </a:extLst>
            </p:cNvPr>
            <p:cNvSpPr txBox="1"/>
            <p:nvPr/>
          </p:nvSpPr>
          <p:spPr>
            <a:xfrm>
              <a:off x="7315200" y="2223263"/>
              <a:ext cx="1066800" cy="3447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tIns="18288" rIns="18288" bIns="18288" rtlCol="0" anchor="ctr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rgbClr val="646464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b="1" i="1" dirty="0">
                  <a:solidFill>
                    <a:schemeClr val="accent1"/>
                  </a:solidFill>
                  <a:latin typeface="Crimson Text" pitchFamily="2" charset="0"/>
                </a:rPr>
                <a:t>Z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</a:t>
              </a: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|</a:t>
              </a:r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rimson Text" pitchFamily="2" charset="0"/>
                </a:rPr>
                <a:t> value</a:t>
              </a:r>
              <a:endParaRPr lang="en-US" sz="2000" i="1" dirty="0">
                <a:solidFill>
                  <a:srgbClr val="646464"/>
                </a:solidFill>
                <a:latin typeface="Inconsolata" panose="00000509000000000000" pitchFamily="49" charset="0"/>
              </a:endParaRPr>
            </a:p>
          </p:txBody>
        </p:sp>
      </p:grpSp>
      <p:cxnSp>
        <p:nvCxnSpPr>
          <p:cNvPr id="57" name="PointerArrow">
            <a:extLst>
              <a:ext uri="{FF2B5EF4-FFF2-40B4-BE49-F238E27FC236}">
                <a16:creationId xmlns:a16="http://schemas.microsoft.com/office/drawing/2014/main" id="{F9AE8C16-5541-6C6B-9888-75B37DCE78AD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 bwMode="auto">
          <a:xfrm>
            <a:off x="6399530" y="1932783"/>
            <a:ext cx="1372870" cy="319806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PointerArrow">
            <a:extLst>
              <a:ext uri="{FF2B5EF4-FFF2-40B4-BE49-F238E27FC236}">
                <a16:creationId xmlns:a16="http://schemas.microsoft.com/office/drawing/2014/main" id="{9A326F67-E871-CAA5-CC8C-9D0941473F69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 bwMode="auto">
          <a:xfrm>
            <a:off x="6399530" y="2654777"/>
            <a:ext cx="1372870" cy="421237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PointerArrow">
            <a:extLst>
              <a:ext uri="{FF2B5EF4-FFF2-40B4-BE49-F238E27FC236}">
                <a16:creationId xmlns:a16="http://schemas.microsoft.com/office/drawing/2014/main" id="{18309FED-BB0E-D95C-BF25-D8EF68F2497C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 bwMode="auto">
          <a:xfrm flipV="1">
            <a:off x="6398260" y="2664302"/>
            <a:ext cx="1374140" cy="731521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2A8C9586-D20C-6B82-57CF-2846D78564E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819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21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21-theme" id="{8266886C-00C5-0E41-B657-C3D05B8200D6}" vid="{2B8BD0A5-B052-7545-BBE7-7583420439F3}"/>
    </a:ext>
  </a:extLst>
</a:theme>
</file>

<file path=ppt/theme/theme2.xml><?xml version="1.0" encoding="utf-8"?>
<a:theme xmlns:a="http://schemas.openxmlformats.org/drawingml/2006/main" name="1_F2024 Theme">
  <a:themeElements>
    <a:clrScheme name="CMU-DB F20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4123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9D9D9"/>
      </a:accent6>
      <a:hlink>
        <a:srgbClr val="C41230"/>
      </a:hlink>
      <a:folHlink>
        <a:srgbClr val="C412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74346</TotalTime>
  <Words>2636</Words>
  <Application>Microsoft Macintosh PowerPoint</Application>
  <PresentationFormat>On-screen Show (16:9)</PresentationFormat>
  <Paragraphs>684</Paragraphs>
  <Slides>42</Slides>
  <Notes>42</Notes>
  <HiddenSlides>9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ＭＳ Ｐゴシック</vt:lpstr>
      <vt:lpstr>Arial</vt:lpstr>
      <vt:lpstr>Calibri</vt:lpstr>
      <vt:lpstr>Consolas</vt:lpstr>
      <vt:lpstr>Crimson Text</vt:lpstr>
      <vt:lpstr>Crimson Text</vt:lpstr>
      <vt:lpstr>DejaVu Sans Mono</vt:lpstr>
      <vt:lpstr>Gentium Book Basic</vt:lpstr>
      <vt:lpstr>Inconsolata</vt:lpstr>
      <vt:lpstr>Lato</vt:lpstr>
      <vt:lpstr>Open Sans</vt:lpstr>
      <vt:lpstr>System Font Regular</vt:lpstr>
      <vt:lpstr>Times New Roman</vt:lpstr>
      <vt:lpstr>421-theme</vt:lpstr>
      <vt:lpstr>1_F2024 Theme</vt:lpstr>
      <vt:lpstr>PowerPoint Presentation</vt:lpstr>
      <vt:lpstr>Announcements</vt:lpstr>
      <vt:lpstr>Course Outline</vt:lpstr>
      <vt:lpstr>Today's Agenda</vt:lpstr>
      <vt:lpstr>Data Structures</vt:lpstr>
      <vt:lpstr>Design Decisions</vt:lpstr>
      <vt:lpstr>Hash Tables</vt:lpstr>
      <vt:lpstr>Static Hash Table</vt:lpstr>
      <vt:lpstr>Unrealistic Assumptions</vt:lpstr>
      <vt:lpstr>Hash Table</vt:lpstr>
      <vt:lpstr>Hash Functions</vt:lpstr>
      <vt:lpstr>Hash Functions</vt:lpstr>
      <vt:lpstr>Static Hashing Schemes</vt:lpstr>
      <vt:lpstr>Linear Probe Hashing</vt:lpstr>
      <vt:lpstr>Linear Probe Hashing</vt:lpstr>
      <vt:lpstr>Hash Table – Key/Value Entries</vt:lpstr>
      <vt:lpstr>Linear Probe Hashing – Deletes</vt:lpstr>
      <vt:lpstr>Linear Probe Hashing – Deletes</vt:lpstr>
      <vt:lpstr>Hash Table – Non-unique Keys</vt:lpstr>
      <vt:lpstr>Optimizations</vt:lpstr>
      <vt:lpstr>Cuckoo Hashing</vt:lpstr>
      <vt:lpstr>Cuckoo Hashing</vt:lpstr>
      <vt:lpstr>Observation</vt:lpstr>
      <vt:lpstr>Chained Hashing</vt:lpstr>
      <vt:lpstr>Chained Hashing</vt:lpstr>
      <vt:lpstr>Extendible Hashing</vt:lpstr>
      <vt:lpstr>Extendible Hashing</vt:lpstr>
      <vt:lpstr>Linear Hashing</vt:lpstr>
      <vt:lpstr>Linear Hashing</vt:lpstr>
      <vt:lpstr>Linear Hashing – Resizing </vt:lpstr>
      <vt:lpstr>Linear Hashing – Deletes</vt:lpstr>
      <vt:lpstr>Conclusion</vt:lpstr>
      <vt:lpstr>Next Class</vt:lpstr>
      <vt:lpstr>BLOOM FILTERS</vt:lpstr>
      <vt:lpstr>BLOOM FILTERS</vt:lpstr>
      <vt:lpstr>HASH FUNCTION BENCHMARK</vt:lpstr>
      <vt:lpstr>ROBIN HOOD HASHING</vt:lpstr>
      <vt:lpstr>ROBIN HOOD HASHING</vt:lpstr>
      <vt:lpstr>LINEAR PROBE HASHING – METADATA</vt:lpstr>
      <vt:lpstr>PowerPoint Presentation</vt:lpstr>
      <vt:lpstr>CUCKOO HASHING</vt:lpstr>
      <vt:lpstr>CUCKOO HASHING PARAMETERS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2024) :: Hash Tables</dc:title>
  <dc:creator>Andy Pavlo</dc:creator>
  <cp:keywords>Databases, Carnegie Mellon University</cp:keywords>
  <cp:lastModifiedBy>Benjamin S. Berg</cp:lastModifiedBy>
  <cp:revision>5936</cp:revision>
  <dcterms:created xsi:type="dcterms:W3CDTF">2015-12-22T16:36:30Z</dcterms:created>
  <dcterms:modified xsi:type="dcterms:W3CDTF">2025-09-29T14:44:25Z</dcterms:modified>
</cp:coreProperties>
</file>