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8" r:id="rId23"/>
    <p:sldId id="299" r:id="rId24"/>
    <p:sldId id="300" r:id="rId25"/>
    <p:sldId id="276" r:id="rId26"/>
    <p:sldId id="301" r:id="rId27"/>
    <p:sldId id="277" r:id="rId28"/>
    <p:sldId id="278" r:id="rId29"/>
    <p:sldId id="279" r:id="rId30"/>
    <p:sldId id="280" r:id="rId31"/>
    <p:sldId id="284" r:id="rId32"/>
    <p:sldId id="285" r:id="rId33"/>
    <p:sldId id="281" r:id="rId34"/>
    <p:sldId id="286" r:id="rId35"/>
    <p:sldId id="287" r:id="rId36"/>
    <p:sldId id="288" r:id="rId37"/>
    <p:sldId id="289" r:id="rId38"/>
    <p:sldId id="282" r:id="rId39"/>
    <p:sldId id="290" r:id="rId40"/>
    <p:sldId id="291" r:id="rId41"/>
    <p:sldId id="292" r:id="rId42"/>
    <p:sldId id="283" r:id="rId43"/>
    <p:sldId id="293" r:id="rId44"/>
    <p:sldId id="294" r:id="rId45"/>
    <p:sldId id="295" r:id="rId46"/>
    <p:sldId id="297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RMI</a:t>
            </a:r>
            <a:r>
              <a:rPr lang="zh-CN" altLang="en-US" dirty="0" smtClean="0"/>
              <a:t>库简介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主要特点：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571612"/>
            <a:ext cx="4500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支持广播，特别用于通用设备发现协议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变长编码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前后兼容性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同时支持多个接口文件</a:t>
            </a:r>
            <a:endParaRPr lang="en-US" altLang="zh-CN" dirty="0" smtClean="0"/>
          </a:p>
          <a:p>
            <a:r>
              <a:rPr lang="en-US" altLang="zh-CN" dirty="0" smtClean="0"/>
              <a:t>6 </a:t>
            </a:r>
            <a:r>
              <a:rPr lang="zh-CN" altLang="en-US" dirty="0" smtClean="0"/>
              <a:t>跨平台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1142984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</a:t>
            </a:r>
          </a:p>
          <a:p>
            <a:r>
              <a:rPr lang="en-US" altLang="zh-CN" dirty="0" smtClean="0"/>
              <a:t>Short</a:t>
            </a:r>
          </a:p>
          <a:p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868" y="314324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Float</a:t>
            </a:r>
          </a:p>
          <a:p>
            <a:r>
              <a:rPr lang="en-US" altLang="zh-CN" dirty="0" smtClean="0"/>
              <a:t>Double</a:t>
            </a:r>
          </a:p>
          <a:p>
            <a:r>
              <a:rPr lang="en-US" altLang="zh-CN" dirty="0" smtClean="0"/>
              <a:t>Long double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0298" y="16430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整型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8992" y="1142984"/>
            <a:ext cx="150019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0298" y="335756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符点型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8992" y="2928934"/>
            <a:ext cx="150019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86380" y="342900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固定长度，内部实现就是数组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164305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数值越大实际需要的字节数越多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>
            <a:off x="1857356" y="1785926"/>
            <a:ext cx="617223" cy="1928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1472" y="25717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55007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结构体类型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57422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14546" y="5000636"/>
            <a:ext cx="1500198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14810" y="535782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结构体中可以包括所有上述基本类型及结构体类型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3.2.2 </a:t>
            </a:r>
            <a:r>
              <a:rPr lang="zh-CN" altLang="en-US" dirty="0" smtClean="0"/>
              <a:t>结构体遍历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如何遍历结构体？</a:t>
            </a:r>
            <a:r>
              <a:rPr lang="zh-CN" altLang="en-US" dirty="0" smtClean="0"/>
              <a:t>编译器知道，编程人员也知道，但是程序不知道。</a:t>
            </a:r>
            <a:r>
              <a:rPr lang="en-US" altLang="zh-CN" dirty="0" smtClean="0"/>
              <a:t>RMI</a:t>
            </a:r>
            <a:r>
              <a:rPr lang="zh-CN" altLang="en-US" dirty="0" smtClean="0"/>
              <a:t>实现方法是将每个结构体的成员信息做一个表（由</a:t>
            </a:r>
            <a:r>
              <a:rPr lang="en-US" altLang="zh-CN" dirty="0" smtClean="0"/>
              <a:t>IDL</a:t>
            </a:r>
            <a:r>
              <a:rPr lang="zh-CN" altLang="en-US" dirty="0" smtClean="0"/>
              <a:t>编译器生成），表里包括成员的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、成员类型、类型名字、数组长度、成员大小、成员偏移。具体结构体如下：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736" y="3071810"/>
            <a:ext cx="3214710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struct_entry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field_num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field_type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char * </a:t>
            </a:r>
            <a:r>
              <a:rPr lang="en-US" altLang="zh-CN" dirty="0" err="1" smtClean="0"/>
              <a:t>type_name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type_len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offset;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00108"/>
            <a:ext cx="8643998" cy="52629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 </a:t>
            </a:r>
            <a:r>
              <a:rPr lang="zh-CN" altLang="en-US" sz="1600" dirty="0" smtClean="0"/>
              <a:t>得到结构体中成员的偏移量</a:t>
            </a:r>
            <a:endParaRPr lang="en-US" altLang="zh-CN" sz="1600" dirty="0" smtClean="0"/>
          </a:p>
          <a:p>
            <a:r>
              <a:rPr lang="en-US" altLang="zh-CN" sz="1600" dirty="0" smtClean="0"/>
              <a:t>#define OFFSET(Type, member) 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)(&amp;( ((Type*)0)-&gt;member) 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// </a:t>
            </a:r>
            <a:r>
              <a:rPr lang="zh-CN" altLang="en-US" sz="1600" dirty="0" smtClean="0"/>
              <a:t>得到结构体中成员的大小</a:t>
            </a:r>
            <a:endParaRPr lang="en-US" altLang="zh-CN" sz="1600" dirty="0" smtClean="0"/>
          </a:p>
          <a:p>
            <a:r>
              <a:rPr lang="en-US" altLang="zh-CN" sz="1600" dirty="0" smtClean="0"/>
              <a:t>#define SIZE(Type, member, num) (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(((Type*)0)-&gt;member)/num)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// IDL</a:t>
            </a:r>
            <a:r>
              <a:rPr lang="zh-CN" altLang="en-US" sz="1600" dirty="0" smtClean="0"/>
              <a:t>里定义的结构体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bbb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aaa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stAaa</a:t>
            </a:r>
            <a:r>
              <a:rPr lang="en-US" altLang="zh-CN" sz="1600" dirty="0" smtClean="0"/>
              <a:t> MARK(0, 0);</a:t>
            </a:r>
          </a:p>
          <a:p>
            <a:r>
              <a:rPr lang="en-US" altLang="zh-CN" sz="1600" dirty="0" smtClean="0"/>
              <a:t>	unsigned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a[10] MARK(1, 0);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aaa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a_array</a:t>
            </a:r>
            <a:r>
              <a:rPr lang="en-US" altLang="zh-CN" sz="1600" dirty="0" smtClean="0"/>
              <a:t>[20] MARK(2, 0);</a:t>
            </a:r>
          </a:p>
          <a:p>
            <a:r>
              <a:rPr lang="en-US" altLang="zh-CN" sz="1600" dirty="0" smtClean="0"/>
              <a:t>};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// </a:t>
            </a:r>
            <a:r>
              <a:rPr lang="zh-CN" altLang="en-US" sz="1600" dirty="0" smtClean="0"/>
              <a:t>编译器生成的结构体信息</a:t>
            </a:r>
            <a:endParaRPr lang="en-US" altLang="zh-CN" sz="1600" dirty="0" smtClean="0"/>
          </a:p>
          <a:p>
            <a:r>
              <a:rPr lang="en-US" altLang="zh-CN" sz="1600" dirty="0" smtClean="0"/>
              <a:t>static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struct_entry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struct_bbb</a:t>
            </a:r>
            <a:r>
              <a:rPr lang="en-US" altLang="zh-CN" sz="1600" dirty="0" smtClean="0"/>
              <a:t>[] = {</a:t>
            </a:r>
          </a:p>
          <a:p>
            <a:r>
              <a:rPr lang="en-US" altLang="zh-CN" sz="1600" dirty="0" smtClean="0"/>
              <a:t>	{0, RMI_FIELD_LEN, "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aaa</a:t>
            </a:r>
            <a:r>
              <a:rPr lang="en-US" altLang="zh-CN" sz="1600" dirty="0" smtClean="0"/>
              <a:t>", 1,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aaa</a:t>
            </a:r>
            <a:r>
              <a:rPr lang="en-US" altLang="zh-CN" sz="1600" dirty="0" smtClean="0"/>
              <a:t>), OFFSET(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bbb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stAaa</a:t>
            </a:r>
            <a:r>
              <a:rPr lang="en-US" altLang="zh-CN" sz="1600" dirty="0" smtClean="0"/>
              <a:t>)},</a:t>
            </a:r>
          </a:p>
          <a:p>
            <a:r>
              <a:rPr lang="en-US" altLang="zh-CN" sz="1600" dirty="0" smtClean="0"/>
              <a:t>	{1, RMI_FIELD_VAR, NULL, SIZE(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bbb</a:t>
            </a:r>
            <a:r>
              <a:rPr lang="en-US" altLang="zh-CN" sz="1600" dirty="0" smtClean="0"/>
              <a:t>, a,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(unsigned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)),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(unsigned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), OFFSET(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bbb</a:t>
            </a:r>
            <a:r>
              <a:rPr lang="en-US" altLang="zh-CN" sz="1600" dirty="0" smtClean="0"/>
              <a:t>, a)},</a:t>
            </a:r>
          </a:p>
          <a:p>
            <a:r>
              <a:rPr lang="en-US" altLang="zh-CN" sz="1600" dirty="0" smtClean="0"/>
              <a:t>	{2, RMI_FIELD_LEN, "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aaa</a:t>
            </a:r>
            <a:r>
              <a:rPr lang="en-US" altLang="zh-CN" sz="1600" dirty="0" smtClean="0"/>
              <a:t>", SIZE(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bbb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a_array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aaa</a:t>
            </a:r>
            <a:r>
              <a:rPr lang="en-US" altLang="zh-CN" sz="1600" dirty="0" smtClean="0"/>
              <a:t>)), </a:t>
            </a:r>
            <a:r>
              <a:rPr lang="en-US" altLang="zh-CN" sz="1600" dirty="0" err="1" smtClean="0"/>
              <a:t>sizeof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aaa</a:t>
            </a:r>
            <a:r>
              <a:rPr lang="en-US" altLang="zh-CN" sz="1600" dirty="0" smtClean="0"/>
              <a:t>), OFFSET(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bbb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a_array</a:t>
            </a:r>
            <a:r>
              <a:rPr lang="en-US" altLang="zh-CN" sz="1600" dirty="0" smtClean="0"/>
              <a:t>)},</a:t>
            </a:r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8572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结构体信息表实例：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结构体遍历方法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1214422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顺序访问结构体信息表的每一项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如果是基本类型，则接着访问下一项，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如果是结构体，则根据类型名字找到相应的结构体信息表，重复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3.2.3 </a:t>
            </a:r>
            <a:r>
              <a:rPr lang="zh-CN" altLang="en-US" dirty="0" smtClean="0"/>
              <a:t>数据编码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无符号整型数据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785926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采用变长编码，数据越大编码后的字节数越多，数据越小编码后的字节数越小，编码方法如下：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2857496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data&gt;=128</a:t>
            </a:r>
            <a:r>
              <a:rPr lang="zh-CN" altLang="en-US" dirty="0" smtClean="0"/>
              <a:t>，则输出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字节数据：</a:t>
            </a:r>
            <a:r>
              <a:rPr lang="en-US" altLang="zh-CN" dirty="0" smtClean="0"/>
              <a:t>(1 &lt;&lt;7 ) | (data&amp;0x7f)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data &lt;128</a:t>
            </a:r>
            <a:r>
              <a:rPr lang="zh-CN" altLang="en-US" dirty="0" smtClean="0"/>
              <a:t>，则输出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字节数据：</a:t>
            </a:r>
            <a:r>
              <a:rPr lang="en-US" altLang="zh-CN" dirty="0" smtClean="0"/>
              <a:t>(0 &lt;&lt;7 ) | (data&amp;0x7f)</a:t>
            </a:r>
            <a:r>
              <a:rPr lang="zh-CN" altLang="en-US" dirty="0" smtClean="0"/>
              <a:t>，编码结束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 &gt;&gt;= 7;</a:t>
            </a:r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1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无符号整型数据编码实例：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785794"/>
            <a:ext cx="7500990" cy="52629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set_varint</a:t>
            </a:r>
            <a:r>
              <a:rPr lang="en-US" altLang="zh-CN" sz="1200" dirty="0" smtClean="0"/>
              <a:t>(const unsigned char * 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, const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, unsigned char * 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r_len</a:t>
            </a:r>
            <a:r>
              <a:rPr lang="en-US" altLang="zh-CN" sz="1200" dirty="0" smtClean="0"/>
              <a:t> = 0;</a:t>
            </a:r>
          </a:p>
          <a:p>
            <a:r>
              <a:rPr lang="en-US" altLang="zh-CN" sz="1200" dirty="0" smtClean="0"/>
              <a:t>	unsigned 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 value;</a:t>
            </a:r>
          </a:p>
          <a:p>
            <a:r>
              <a:rPr lang="en-US" altLang="zh-CN" sz="1200" dirty="0" smtClean="0"/>
              <a:t>	switch(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(char) : </a:t>
            </a:r>
          </a:p>
          <a:p>
            <a:r>
              <a:rPr lang="en-US" altLang="zh-CN" sz="1200" dirty="0" smtClean="0"/>
              <a:t>			value = *(unsigned char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	break;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(short) :</a:t>
            </a:r>
          </a:p>
          <a:p>
            <a:r>
              <a:rPr lang="en-US" altLang="zh-CN" sz="1200" dirty="0" smtClean="0"/>
              <a:t>			value = *(unsigned short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	 break;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 :</a:t>
            </a:r>
          </a:p>
          <a:p>
            <a:r>
              <a:rPr lang="en-US" altLang="zh-CN" sz="1200" dirty="0" smtClean="0"/>
              <a:t>			value = *(unsigned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	 break;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) :</a:t>
            </a:r>
          </a:p>
          <a:p>
            <a:r>
              <a:rPr lang="en-US" altLang="zh-CN" sz="1200" dirty="0" smtClean="0"/>
              <a:t>			value = *(unsigned 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	 break;</a:t>
            </a:r>
          </a:p>
          <a:p>
            <a:r>
              <a:rPr lang="en-US" altLang="zh-CN" sz="1200" dirty="0" smtClean="0"/>
              <a:t>		default	:</a:t>
            </a:r>
          </a:p>
          <a:p>
            <a:r>
              <a:rPr lang="en-US" altLang="zh-CN" sz="1200" dirty="0" smtClean="0"/>
              <a:t>			trace("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 error\n");</a:t>
            </a:r>
          </a:p>
          <a:p>
            <a:r>
              <a:rPr lang="en-US" altLang="zh-CN" sz="1200" dirty="0" smtClean="0"/>
              <a:t>			return -1;</a:t>
            </a:r>
          </a:p>
          <a:p>
            <a:r>
              <a:rPr lang="en-US" altLang="zh-CN" sz="1200" dirty="0" smtClean="0"/>
              <a:t>	}</a:t>
            </a:r>
          </a:p>
          <a:p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	while(1) {</a:t>
            </a:r>
          </a:p>
          <a:p>
            <a:r>
              <a:rPr lang="en-US" altLang="zh-CN" sz="1200" dirty="0" smtClean="0"/>
              <a:t>		if (value&gt;&gt;7) {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r_len</a:t>
            </a:r>
            <a:r>
              <a:rPr lang="en-US" altLang="zh-CN" sz="1200" dirty="0" smtClean="0"/>
              <a:t>++] = (1 &lt;&lt; 7) | (value &amp; 0x7f);</a:t>
            </a:r>
          </a:p>
          <a:p>
            <a:r>
              <a:rPr lang="en-US" altLang="zh-CN" sz="1200" dirty="0" smtClean="0"/>
              <a:t>			value &gt;&gt;= 7;</a:t>
            </a:r>
          </a:p>
          <a:p>
            <a:r>
              <a:rPr lang="en-US" altLang="zh-CN" sz="1200" dirty="0" smtClean="0"/>
              <a:t>		} else {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r_len</a:t>
            </a:r>
            <a:r>
              <a:rPr lang="en-US" altLang="zh-CN" sz="1200" dirty="0" smtClean="0"/>
              <a:t>++] = (unsigned char)value;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}</a:t>
            </a:r>
          </a:p>
          <a:p>
            <a:r>
              <a:rPr lang="en-US" altLang="zh-CN" sz="1200" dirty="0" smtClean="0"/>
              <a:t>	}</a:t>
            </a:r>
          </a:p>
          <a:p>
            <a:r>
              <a:rPr lang="en-US" altLang="zh-CN" sz="1200" dirty="0" smtClean="0"/>
              <a:t>	return </a:t>
            </a:r>
            <a:r>
              <a:rPr lang="en-US" altLang="zh-CN" sz="1200" dirty="0" err="1" smtClean="0"/>
              <a:t>r_len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有符号整型数据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785794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有符号数采用变长编码存在的问题：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型的</a:t>
            </a:r>
            <a:r>
              <a:rPr lang="en-US" altLang="zh-CN" dirty="0" smtClean="0"/>
              <a:t>-1</a:t>
            </a:r>
            <a:r>
              <a:rPr lang="zh-CN" altLang="en-US" dirty="0" smtClean="0"/>
              <a:t>本来是个很小的数，但是在计算机表示为</a:t>
            </a:r>
            <a:r>
              <a:rPr lang="en-US" altLang="zh-CN" dirty="0" smtClean="0"/>
              <a:t>0xffffffff</a:t>
            </a:r>
            <a:r>
              <a:rPr lang="zh-CN" altLang="en-US" dirty="0" smtClean="0"/>
              <a:t>，如果采用无符号数的编码方式，则会占用最多字节。现将有符号数作如下变换，再采用变长编码，则可能利用变长编码的优势。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242807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原始数据</a:t>
            </a:r>
            <a:r>
              <a:rPr lang="en-US" altLang="zh-CN" dirty="0" smtClean="0"/>
              <a:t>	              </a:t>
            </a:r>
            <a:r>
              <a:rPr lang="zh-CN" altLang="en-US" dirty="0" smtClean="0"/>
              <a:t>变换后数据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71736" y="2928140"/>
            <a:ext cx="4214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			0</a:t>
            </a:r>
          </a:p>
          <a:p>
            <a:r>
              <a:rPr lang="en-US" altLang="zh-CN" dirty="0" smtClean="0"/>
              <a:t>-1			1</a:t>
            </a:r>
          </a:p>
          <a:p>
            <a:r>
              <a:rPr lang="en-US" altLang="zh-CN" dirty="0" smtClean="0"/>
              <a:t>1			2</a:t>
            </a:r>
          </a:p>
          <a:p>
            <a:pPr marL="342900" indent="-342900"/>
            <a:r>
              <a:rPr lang="en-US" altLang="zh-CN" dirty="0" smtClean="0"/>
              <a:t>-2				3</a:t>
            </a:r>
          </a:p>
          <a:p>
            <a:pPr marL="342900" indent="-342900"/>
            <a:r>
              <a:rPr lang="en-US" altLang="zh-CN" dirty="0" smtClean="0"/>
              <a:t>2				4</a:t>
            </a:r>
          </a:p>
          <a:p>
            <a:pPr marL="342900" indent="-342900"/>
            <a:r>
              <a:rPr lang="en-US" altLang="zh-CN" dirty="0" smtClean="0"/>
              <a:t>-3				5</a:t>
            </a:r>
          </a:p>
          <a:p>
            <a:pPr marL="342900" indent="-342900"/>
            <a:r>
              <a:rPr lang="en-US" altLang="zh-CN" dirty="0" smtClean="0"/>
              <a:t>3				6</a:t>
            </a:r>
          </a:p>
        </p:txBody>
      </p:sp>
      <p:sp>
        <p:nvSpPr>
          <p:cNvPr id="6" name="矩形 5"/>
          <p:cNvSpPr/>
          <p:nvPr/>
        </p:nvSpPr>
        <p:spPr>
          <a:xfrm>
            <a:off x="2071670" y="2356636"/>
            <a:ext cx="435771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1670" y="2785264"/>
            <a:ext cx="4357718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6" idx="0"/>
            <a:endCxn id="7" idx="2"/>
          </p:cNvCxnSpPr>
          <p:nvPr/>
        </p:nvCxnSpPr>
        <p:spPr>
          <a:xfrm rot="16200000" flipH="1">
            <a:off x="2893207" y="3713958"/>
            <a:ext cx="271464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有符号数编码实例：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928670"/>
            <a:ext cx="6000792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set_varint_signed</a:t>
            </a:r>
            <a:r>
              <a:rPr lang="en-US" altLang="zh-CN" sz="1200" dirty="0" smtClean="0"/>
              <a:t>(const unsigned char * 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, const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, unsigned char * 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r_len</a:t>
            </a:r>
            <a:r>
              <a:rPr lang="en-US" altLang="zh-CN" sz="1200" dirty="0" smtClean="0"/>
              <a:t> = 0;</a:t>
            </a:r>
          </a:p>
          <a:p>
            <a:r>
              <a:rPr lang="en-US" altLang="zh-CN" sz="1200" dirty="0" smtClean="0"/>
              <a:t>	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 value;</a:t>
            </a:r>
          </a:p>
          <a:p>
            <a:r>
              <a:rPr lang="en-US" altLang="zh-CN" sz="1200" dirty="0" smtClean="0"/>
              <a:t>	switch(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(char) : </a:t>
            </a:r>
          </a:p>
          <a:p>
            <a:r>
              <a:rPr lang="en-US" altLang="zh-CN" sz="1200" dirty="0" smtClean="0"/>
              <a:t>			value = *(signed char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(short) :</a:t>
            </a:r>
          </a:p>
          <a:p>
            <a:r>
              <a:rPr lang="en-US" altLang="zh-CN" sz="1200" dirty="0" smtClean="0"/>
              <a:t>			value = *(short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 :</a:t>
            </a:r>
          </a:p>
          <a:p>
            <a:r>
              <a:rPr lang="en-US" altLang="zh-CN" sz="1200" dirty="0" smtClean="0"/>
              <a:t>			value = *(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) :</a:t>
            </a:r>
          </a:p>
          <a:p>
            <a:r>
              <a:rPr lang="en-US" altLang="zh-CN" sz="1200" dirty="0" smtClean="0"/>
              <a:t>			value = *(long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 *)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default	:</a:t>
            </a:r>
          </a:p>
          <a:p>
            <a:r>
              <a:rPr lang="en-US" altLang="zh-CN" sz="1200" dirty="0" smtClean="0"/>
              <a:t>			trace("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 error\n");</a:t>
            </a:r>
          </a:p>
          <a:p>
            <a:r>
              <a:rPr lang="en-US" altLang="zh-CN" sz="1200" dirty="0" smtClean="0"/>
              <a:t>			return -1;</a:t>
            </a:r>
          </a:p>
          <a:p>
            <a:r>
              <a:rPr lang="en-US" altLang="zh-CN" sz="1200" dirty="0" smtClean="0"/>
              <a:t>	}</a:t>
            </a:r>
          </a:p>
          <a:p>
            <a:r>
              <a:rPr lang="en-US" altLang="zh-CN" sz="1200" dirty="0" smtClean="0"/>
              <a:t>	value = (value &lt;&lt; 1) ^ (value &gt;&gt; (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)*8-1));</a:t>
            </a:r>
          </a:p>
          <a:p>
            <a:r>
              <a:rPr lang="en-US" altLang="zh-CN" sz="1200" dirty="0" smtClean="0"/>
              <a:t>	return </a:t>
            </a:r>
            <a:r>
              <a:rPr lang="en-US" altLang="zh-CN" sz="1200" dirty="0" err="1" smtClean="0"/>
              <a:t>set_varint</a:t>
            </a:r>
            <a:r>
              <a:rPr lang="en-US" altLang="zh-CN" sz="1200" dirty="0" smtClean="0"/>
              <a:t>((unsigned char *)&amp;value, 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定长数据（包括符点型，字符串）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35729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先编码长度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直接复制数据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编码方法：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14311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编码实例：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857496"/>
            <a:ext cx="8286808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set_fix</a:t>
            </a:r>
            <a:r>
              <a:rPr lang="en-US" altLang="zh-CN" dirty="0" smtClean="0"/>
              <a:t>(const unsigned char * </a:t>
            </a:r>
            <a:r>
              <a:rPr lang="en-US" altLang="zh-CN" dirty="0" err="1" smtClean="0"/>
              <a:t>pdata</a:t>
            </a:r>
            <a:r>
              <a:rPr lang="en-US" altLang="zh-CN" dirty="0" smtClean="0"/>
              <a:t>,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unsigned char * </a:t>
            </a:r>
            <a:r>
              <a:rPr lang="en-US" altLang="zh-CN" dirty="0" err="1" smtClean="0"/>
              <a:t>pbuf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pdata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set_len</a:t>
            </a:r>
            <a:r>
              <a:rPr lang="en-US" altLang="zh-CN" dirty="0" smtClean="0"/>
              <a:t>(const unsigned char * </a:t>
            </a:r>
            <a:r>
              <a:rPr lang="en-US" altLang="zh-CN" dirty="0" err="1" smtClean="0"/>
              <a:t>pdata</a:t>
            </a:r>
            <a:r>
              <a:rPr lang="en-US" altLang="zh-CN" dirty="0" smtClean="0"/>
              <a:t>,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unsigned char * </a:t>
            </a:r>
            <a:r>
              <a:rPr lang="en-US" altLang="zh-CN" dirty="0" err="1" smtClean="0"/>
              <a:t>pbuf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r_len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r_len</a:t>
            </a:r>
            <a:r>
              <a:rPr lang="en-US" altLang="zh-CN" dirty="0" smtClean="0"/>
              <a:t> += </a:t>
            </a:r>
            <a:r>
              <a:rPr lang="en-US" altLang="zh-CN" dirty="0" err="1" smtClean="0"/>
              <a:t>set_varint</a:t>
            </a:r>
            <a:r>
              <a:rPr lang="en-US" altLang="zh-CN" dirty="0" smtClean="0"/>
              <a:t>((unsigned char *)&amp;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pbuf+r_len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r_len</a:t>
            </a:r>
            <a:r>
              <a:rPr lang="en-US" altLang="zh-CN" dirty="0" smtClean="0"/>
              <a:t> += </a:t>
            </a:r>
            <a:r>
              <a:rPr lang="en-US" altLang="zh-CN" dirty="0" err="1" smtClean="0"/>
              <a:t>set_fix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pdata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pbuf+r_len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r_len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4) </a:t>
            </a:r>
            <a:r>
              <a:rPr lang="zh-CN" altLang="en-US" dirty="0" smtClean="0"/>
              <a:t>结构体成员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290" y="1571612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预留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个字节，用来填充结构体序列化后的长度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遍历结构体，序列化每个成员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填充长度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0715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编码方法：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5717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编码实例：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3071810"/>
            <a:ext cx="507209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str_len</a:t>
            </a:r>
            <a:r>
              <a:rPr lang="en-US" altLang="zh-CN" dirty="0" smtClean="0"/>
              <a:t> = serialize(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, base, buf+4, &amp;entry[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*(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htonl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str_len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 += str_len+4;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00010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RPC</a:t>
            </a:r>
            <a:r>
              <a:rPr lang="zh-CN" altLang="en-US" dirty="0" smtClean="0"/>
              <a:t>组成结构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0232" y="1785926"/>
            <a:ext cx="1785950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14546" y="2714620"/>
            <a:ext cx="135732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57422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14546" y="3643314"/>
            <a:ext cx="135732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7422" y="37147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57422" y="278605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caller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2"/>
            <a:endCxn id="9" idx="0"/>
          </p:cNvCxnSpPr>
          <p:nvPr/>
        </p:nvCxnSpPr>
        <p:spPr>
          <a:xfrm rot="5400000">
            <a:off x="2678893" y="34290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357818" y="1785926"/>
            <a:ext cx="1785950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72132" y="2714620"/>
            <a:ext cx="135732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72132" y="3643314"/>
            <a:ext cx="135732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15008" y="37147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stub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29256" y="278605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implement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6" idx="2"/>
            <a:endCxn id="18" idx="0"/>
          </p:cNvCxnSpPr>
          <p:nvPr/>
        </p:nvCxnSpPr>
        <p:spPr>
          <a:xfrm rot="5400000">
            <a:off x="6036479" y="34290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571868" y="3784602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3571868" y="4071942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1934" y="342900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send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9058" y="407194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28728" y="3357562"/>
            <a:ext cx="6215106" cy="12144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1472" y="371475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5720" y="2857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RPC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5)  </a:t>
            </a:r>
            <a:r>
              <a:rPr lang="zh-CN" altLang="en-US" dirty="0" smtClean="0"/>
              <a:t>结构体完整序列化过程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071546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遍历结构体成员，生成成员信息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field_num</a:t>
            </a:r>
            <a:r>
              <a:rPr lang="en-US" altLang="zh-CN" dirty="0" smtClean="0"/>
              <a:t>&lt;&lt;3|field_type)</a:t>
            </a:r>
            <a:r>
              <a:rPr lang="zh-CN" altLang="en-US" dirty="0" smtClean="0"/>
              <a:t>，采用无符号整型编码方式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如果是基本类型，则按照相应编码方式编码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如果是结构体类型，重复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64291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序列化方法：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42886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反序列化方法：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3000372"/>
            <a:ext cx="6357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field_num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field_type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field_num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存在，则按照相应解码方式解码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field_num</a:t>
            </a:r>
            <a:r>
              <a:rPr lang="zh-CN" altLang="en-US" dirty="0" smtClean="0"/>
              <a:t>不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存在，还是要正常解码，然后将数据扔掉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如果当前</a:t>
            </a:r>
            <a:r>
              <a:rPr lang="en-US" altLang="zh-CN" dirty="0" err="1" smtClean="0"/>
              <a:t>field_num</a:t>
            </a:r>
            <a:r>
              <a:rPr lang="zh-CN" altLang="en-US" dirty="0" smtClean="0"/>
              <a:t>与上一次</a:t>
            </a:r>
            <a:r>
              <a:rPr lang="en-US" altLang="zh-CN" dirty="0" err="1" smtClean="0"/>
              <a:t>field_num</a:t>
            </a:r>
            <a:r>
              <a:rPr lang="zh-CN" altLang="en-US" dirty="0" smtClean="0"/>
              <a:t>相同，则说明是数组，将计数加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，如果没有超过实际长度，则正常解码，否则解码后扔掉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3042" y="5072074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通过这种方式实现了前后兼容性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642918"/>
            <a:ext cx="8572560" cy="60016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serialize(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 *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const unsigned char * 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, unsigned char * 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, const 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struct_entry</a:t>
            </a:r>
            <a:r>
              <a:rPr lang="en-US" altLang="zh-CN" sz="1200" dirty="0" smtClean="0"/>
              <a:t> * </a:t>
            </a:r>
            <a:r>
              <a:rPr lang="en-US" altLang="zh-CN" sz="1200" dirty="0" err="1" smtClean="0"/>
              <a:t>entry_in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key = (entry[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field_num</a:t>
            </a:r>
            <a:r>
              <a:rPr lang="en-US" altLang="zh-CN" sz="1200" dirty="0" smtClean="0"/>
              <a:t> &lt;&lt; 3) |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field_type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设置成员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和成员类型</a:t>
            </a:r>
          </a:p>
          <a:p>
            <a:r>
              <a:rPr lang="zh-CN" altLang="en-US" sz="1200" dirty="0" smtClean="0"/>
              <a:t>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set_varint</a:t>
            </a:r>
            <a:r>
              <a:rPr lang="en-US" altLang="zh-CN" sz="1200" dirty="0" smtClean="0"/>
              <a:t>((unsigned char *)&amp;key,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(key),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序列化结构体成员</a:t>
            </a:r>
          </a:p>
          <a:p>
            <a:r>
              <a:rPr lang="zh-CN" altLang="en-US" sz="1200" dirty="0" smtClean="0"/>
              <a:t>	 </a:t>
            </a:r>
            <a:r>
              <a:rPr lang="en-US" altLang="zh-CN" sz="1200" dirty="0" smtClean="0"/>
              <a:t>switch(entry[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field_type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case RMI_FIELD_VAR :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set_varint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RMI_FIELD_FIX :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set_len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RMI_FIELD_LEN: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set_len</a:t>
            </a:r>
            <a:r>
              <a:rPr lang="en-US" altLang="zh-CN" sz="1200" dirty="0" smtClean="0"/>
              <a:t>(base, </a:t>
            </a:r>
            <a:r>
              <a:rPr lang="en-US" altLang="zh-CN" sz="1200" dirty="0" err="1" smtClean="0"/>
              <a:t>strlen</a:t>
            </a:r>
            <a:r>
              <a:rPr lang="en-US" altLang="zh-CN" sz="1200" dirty="0" smtClean="0"/>
              <a:t>(base),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RMI_FIELD_SIGNED: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set_varint_signed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RMI_FIELD_STRUCT :</a:t>
            </a:r>
          </a:p>
          <a:p>
            <a:r>
              <a:rPr lang="en-US" altLang="zh-CN" sz="1200" dirty="0" smtClean="0"/>
              <a:t>		{</a:t>
            </a:r>
          </a:p>
          <a:p>
            <a:r>
              <a:rPr lang="en-US" altLang="zh-CN" sz="1200" dirty="0" smtClean="0"/>
              <a:t>			unsigned char *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;			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str_len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str_len</a:t>
            </a:r>
            <a:r>
              <a:rPr lang="en-US" altLang="zh-CN" sz="1200" dirty="0" smtClean="0"/>
              <a:t> = serialize(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base, buf+4, &amp;entry[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    //</a:t>
            </a:r>
            <a:r>
              <a:rPr lang="zh-CN" altLang="en-US" sz="1200" dirty="0" smtClean="0"/>
              <a:t>递规调用</a:t>
            </a:r>
            <a:r>
              <a:rPr lang="en-US" altLang="zh-CN" sz="1200" dirty="0" smtClean="0"/>
              <a:t>serialize</a:t>
            </a:r>
            <a:endParaRPr lang="zh-CN" altLang="en-US" sz="1200" dirty="0" smtClean="0"/>
          </a:p>
          <a:p>
            <a:r>
              <a:rPr lang="zh-CN" altLang="en-US" sz="1200" dirty="0" smtClean="0"/>
              <a:t>			*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*)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htonl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str_len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str_len+4;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}</a:t>
            </a:r>
          </a:p>
          <a:p>
            <a:r>
              <a:rPr lang="en-US" altLang="zh-CN" sz="1200" dirty="0" smtClean="0"/>
              <a:t>	}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4285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序列化实例：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857232"/>
            <a:ext cx="8286808" cy="48936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deserialize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 *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unsigned char * 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, const unsigned char * 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, const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enc_len</a:t>
            </a:r>
            <a:r>
              <a:rPr lang="en-US" altLang="zh-CN" sz="1200" dirty="0" smtClean="0"/>
              <a:t>, const 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struct_entry</a:t>
            </a:r>
            <a:r>
              <a:rPr lang="en-US" altLang="zh-CN" sz="1200" dirty="0" smtClean="0"/>
              <a:t> * </a:t>
            </a:r>
            <a:r>
              <a:rPr lang="en-US" altLang="zh-CN" sz="1200" dirty="0" err="1" smtClean="0"/>
              <a:t>entry_in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		//</a:t>
            </a:r>
            <a:r>
              <a:rPr lang="zh-CN" altLang="en-US" sz="1200" dirty="0" smtClean="0"/>
              <a:t> 获取成员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和成员类型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get_varint</a:t>
            </a:r>
            <a:r>
              <a:rPr lang="en-US" altLang="zh-CN" sz="1200" dirty="0" smtClean="0"/>
              <a:t>((unsigned char *)&amp;key, </a:t>
            </a:r>
            <a:r>
              <a:rPr lang="en-US" altLang="zh-CN" sz="1200" dirty="0" err="1" smtClean="0"/>
              <a:t>sizeof</a:t>
            </a:r>
            <a:r>
              <a:rPr lang="en-US" altLang="zh-CN" sz="1200" dirty="0" smtClean="0"/>
              <a:t>(key),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field_num</a:t>
            </a:r>
            <a:r>
              <a:rPr lang="en-US" altLang="zh-CN" sz="1200" dirty="0" smtClean="0"/>
              <a:t> = key &gt;&gt; 3;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field_type</a:t>
            </a:r>
            <a:r>
              <a:rPr lang="en-US" altLang="zh-CN" sz="1200" dirty="0" smtClean="0"/>
              <a:t> = key &amp; 0x7;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验证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是否存在</a:t>
            </a:r>
            <a:endParaRPr lang="en-US" altLang="zh-CN" sz="1200" dirty="0" smtClean="0"/>
          </a:p>
          <a:p>
            <a:r>
              <a:rPr lang="en-US" altLang="zh-CN" sz="1200" dirty="0" smtClean="0"/>
              <a:t>		for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 0;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&lt; </a:t>
            </a:r>
            <a:r>
              <a:rPr lang="en-US" altLang="zh-CN" sz="1200" dirty="0" err="1" smtClean="0"/>
              <a:t>member_num</a:t>
            </a:r>
            <a:r>
              <a:rPr lang="en-US" altLang="zh-CN" sz="1200" dirty="0" smtClean="0"/>
              <a:t>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 {</a:t>
            </a:r>
          </a:p>
          <a:p>
            <a:r>
              <a:rPr lang="en-US" altLang="zh-CN" sz="1200" dirty="0" smtClean="0"/>
              <a:t>			if (entry[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field_num</a:t>
            </a:r>
            <a:r>
              <a:rPr lang="en-US" altLang="zh-CN" sz="1200" dirty="0" smtClean="0"/>
              <a:t> == </a:t>
            </a:r>
            <a:r>
              <a:rPr lang="en-US" altLang="zh-CN" sz="1200" dirty="0" err="1" smtClean="0"/>
              <a:t>field_num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		break;</a:t>
            </a:r>
          </a:p>
          <a:p>
            <a:r>
              <a:rPr lang="en-US" altLang="zh-CN" sz="1200" dirty="0" smtClean="0"/>
              <a:t>			}</a:t>
            </a:r>
          </a:p>
          <a:p>
            <a:r>
              <a:rPr lang="en-US" altLang="zh-CN" sz="1200" dirty="0" smtClean="0"/>
              <a:t>		}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数组处理</a:t>
            </a:r>
            <a:endParaRPr lang="en-US" altLang="zh-CN" sz="1200" dirty="0" smtClean="0"/>
          </a:p>
          <a:p>
            <a:r>
              <a:rPr lang="en-US" altLang="zh-CN" sz="1200" dirty="0" smtClean="0"/>
              <a:t>		if (</a:t>
            </a:r>
            <a:r>
              <a:rPr lang="en-US" altLang="zh-CN" sz="1200" dirty="0" err="1" smtClean="0"/>
              <a:t>field_num</a:t>
            </a:r>
            <a:r>
              <a:rPr lang="en-US" altLang="zh-CN" sz="1200" dirty="0" smtClean="0"/>
              <a:t> != </a:t>
            </a:r>
            <a:r>
              <a:rPr lang="en-US" altLang="zh-CN" sz="1200" dirty="0" err="1" smtClean="0"/>
              <a:t>last_field_num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field_cnt</a:t>
            </a:r>
            <a:r>
              <a:rPr lang="en-US" altLang="zh-CN" sz="1200" dirty="0" smtClean="0"/>
              <a:t> = 0;</a:t>
            </a:r>
          </a:p>
          <a:p>
            <a:r>
              <a:rPr lang="en-US" altLang="zh-CN" sz="1200" dirty="0" smtClean="0"/>
              <a:t>			offset = 0;</a:t>
            </a:r>
          </a:p>
          <a:p>
            <a:r>
              <a:rPr lang="en-US" altLang="zh-CN" sz="1200" dirty="0" smtClean="0"/>
              <a:t>		} else {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field_cnt</a:t>
            </a:r>
            <a:r>
              <a:rPr lang="en-US" altLang="zh-CN" sz="1200" dirty="0" smtClean="0"/>
              <a:t>++;</a:t>
            </a:r>
          </a:p>
          <a:p>
            <a:r>
              <a:rPr lang="en-US" altLang="zh-CN" sz="1200" dirty="0" smtClean="0"/>
              <a:t>			if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!= </a:t>
            </a:r>
            <a:r>
              <a:rPr lang="en-US" altLang="zh-CN" sz="1200" dirty="0" err="1" smtClean="0"/>
              <a:t>member_num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		offset +=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}</a:t>
            </a:r>
          </a:p>
          <a:p>
            <a:r>
              <a:rPr lang="en-US" altLang="zh-CN" sz="1200" dirty="0" smtClean="0"/>
              <a:t>		}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last_field_num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field_num</a:t>
            </a:r>
            <a:r>
              <a:rPr lang="en-US" altLang="zh-CN" sz="1200" dirty="0" smtClean="0"/>
              <a:t>;</a:t>
            </a:r>
            <a:endParaRPr lang="zh-CN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21429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反序列化实例：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785926"/>
            <a:ext cx="6929486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数据是否存在处理</a:t>
            </a:r>
            <a:endParaRPr lang="en-US" altLang="zh-CN" sz="1200" dirty="0" smtClean="0"/>
          </a:p>
          <a:p>
            <a:r>
              <a:rPr lang="en-US" altLang="zh-CN" sz="1200" dirty="0" smtClean="0"/>
              <a:t>		if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== </a:t>
            </a:r>
            <a:r>
              <a:rPr lang="en-US" altLang="zh-CN" sz="1200" dirty="0" err="1" smtClean="0"/>
              <a:t>member_num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	trace("not exist filed: %d\n", </a:t>
            </a:r>
            <a:r>
              <a:rPr lang="en-US" altLang="zh-CN" sz="1200" dirty="0" err="1" smtClean="0"/>
              <a:t>field_num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base = NULL;</a:t>
            </a:r>
          </a:p>
          <a:p>
            <a:r>
              <a:rPr lang="en-US" altLang="zh-CN" sz="1200" dirty="0" smtClean="0"/>
              <a:t>		} else {</a:t>
            </a:r>
          </a:p>
          <a:p>
            <a:r>
              <a:rPr lang="en-US" altLang="zh-CN" sz="1200" dirty="0" smtClean="0"/>
              <a:t>			base = </a:t>
            </a:r>
            <a:r>
              <a:rPr lang="en-US" altLang="zh-CN" sz="1200" dirty="0" err="1" smtClean="0"/>
              <a:t>pdata+entry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offset+offset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}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	if (</a:t>
            </a:r>
            <a:r>
              <a:rPr lang="en-US" altLang="zh-CN" sz="1200" dirty="0" err="1" smtClean="0"/>
              <a:t>field_cnt</a:t>
            </a:r>
            <a:r>
              <a:rPr lang="en-US" altLang="zh-CN" sz="1200" dirty="0" smtClean="0"/>
              <a:t> &gt;=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].num) {</a:t>
            </a:r>
          </a:p>
          <a:p>
            <a:r>
              <a:rPr lang="en-US" altLang="zh-CN" sz="1200" dirty="0" smtClean="0"/>
              <a:t>			base = NULL;</a:t>
            </a:r>
          </a:p>
          <a:p>
            <a:r>
              <a:rPr lang="en-US" altLang="zh-CN" sz="1200" dirty="0" smtClean="0"/>
              <a:t>		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358246" cy="60016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根据类型解码</a:t>
            </a:r>
            <a:endParaRPr lang="en-US" altLang="zh-CN" sz="1200" dirty="0" smtClean="0"/>
          </a:p>
          <a:p>
            <a:r>
              <a:rPr lang="en-US" altLang="zh-CN" sz="1200" dirty="0" smtClean="0"/>
              <a:t>		switch(</a:t>
            </a:r>
            <a:r>
              <a:rPr lang="en-US" altLang="zh-CN" sz="1200" dirty="0" err="1" smtClean="0"/>
              <a:t>field_type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case RMI_FIELD_VAR :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get_varint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RMI_FIELD_FIX :</a:t>
            </a:r>
          </a:p>
          <a:p>
            <a:r>
              <a:rPr lang="en-US" altLang="zh-CN" sz="1200" dirty="0" smtClean="0"/>
              <a:t>			if (base) </a:t>
            </a:r>
            <a:r>
              <a:rPr lang="en-US" altLang="zh-CN" sz="1200" dirty="0" err="1" smtClean="0"/>
              <a:t>memset</a:t>
            </a:r>
            <a:r>
              <a:rPr lang="en-US" altLang="zh-CN" sz="1200" dirty="0" smtClean="0"/>
              <a:t>(base, 0,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get_len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RMI_FIELD_LEN:</a:t>
            </a:r>
          </a:p>
          <a:p>
            <a:r>
              <a:rPr lang="en-US" altLang="zh-CN" sz="1200" dirty="0" smtClean="0"/>
              <a:t>			if (base) {</a:t>
            </a:r>
          </a:p>
          <a:p>
            <a:r>
              <a:rPr lang="en-US" altLang="zh-CN" sz="1200" dirty="0" smtClean="0"/>
              <a:t>				</a:t>
            </a:r>
            <a:r>
              <a:rPr lang="en-US" altLang="zh-CN" sz="1200" dirty="0" err="1" smtClean="0"/>
              <a:t>memset</a:t>
            </a:r>
            <a:r>
              <a:rPr lang="en-US" altLang="zh-CN" sz="1200" dirty="0" smtClean="0"/>
              <a:t>(base, 0,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get_len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].type_len-1,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} else {</a:t>
            </a:r>
          </a:p>
          <a:p>
            <a:r>
              <a:rPr lang="en-US" altLang="zh-CN" sz="1200" dirty="0" smtClean="0"/>
              <a:t>	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get_len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].type_len-1,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}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RMI_FIELD_SIGNED: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get_varint_signed</a:t>
            </a:r>
            <a:r>
              <a:rPr lang="en-US" altLang="zh-CN" sz="1200" dirty="0" smtClean="0"/>
              <a:t>(base, 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].</a:t>
            </a:r>
            <a:r>
              <a:rPr lang="en-US" altLang="zh-CN" sz="1200" dirty="0" err="1" smtClean="0"/>
              <a:t>type_len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case RMI_FIELD_STRUCT :</a:t>
            </a:r>
          </a:p>
          <a:p>
            <a:r>
              <a:rPr lang="en-US" altLang="zh-CN" sz="1200" dirty="0" smtClean="0"/>
              <a:t>		{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str_len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str_len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ntohl</a:t>
            </a:r>
            <a:r>
              <a:rPr lang="en-US" altLang="zh-CN" sz="1200" dirty="0" smtClean="0"/>
              <a:t>(*(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*)(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));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4;</a:t>
            </a:r>
          </a:p>
          <a:p>
            <a:r>
              <a:rPr lang="en-US" altLang="zh-CN" sz="1200" dirty="0" smtClean="0"/>
              <a:t>			if (base) {</a:t>
            </a:r>
          </a:p>
          <a:p>
            <a:r>
              <a:rPr lang="en-US" altLang="zh-CN" sz="1200" dirty="0" smtClean="0"/>
              <a:t>				</a:t>
            </a:r>
            <a:r>
              <a:rPr lang="en-US" altLang="zh-CN" sz="1200" dirty="0" err="1" smtClean="0"/>
              <a:t>deserialize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base,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str_len</a:t>
            </a:r>
            <a:r>
              <a:rPr lang="en-US" altLang="zh-CN" sz="1200" dirty="0" smtClean="0"/>
              <a:t>, &amp;entry[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]);</a:t>
            </a:r>
          </a:p>
          <a:p>
            <a:r>
              <a:rPr lang="en-US" altLang="zh-CN" sz="1200" dirty="0" smtClean="0"/>
              <a:t>			}</a:t>
            </a:r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str_len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		break;</a:t>
            </a:r>
          </a:p>
          <a:p>
            <a:r>
              <a:rPr lang="en-US" altLang="zh-CN" sz="1200" dirty="0" smtClean="0"/>
              <a:t>		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服务端实现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85723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实现步骤：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285860"/>
            <a:ext cx="678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从网络上收到消息头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根据消息头里的长度读取函数参数数据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根据消息头里的函数</a:t>
            </a:r>
            <a:r>
              <a:rPr lang="en-US" altLang="zh-CN" dirty="0" smtClean="0"/>
              <a:t>ID</a:t>
            </a:r>
            <a:r>
              <a:rPr lang="zh-CN" altLang="en-US" dirty="0" smtClean="0"/>
              <a:t>查找调用接口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</a:t>
            </a:r>
            <a:r>
              <a:rPr lang="en-US" altLang="zh-CN" dirty="0" smtClean="0"/>
              <a:t>IDL</a:t>
            </a:r>
            <a:r>
              <a:rPr lang="zh-CN" altLang="en-US" dirty="0" smtClean="0"/>
              <a:t>编译器生成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，编译器生成函数列表的时候按照函数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从小到大排列，查找的时候采用二分搜索。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将参数数据传给调用接口，执行调用操作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发送响应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34542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调用接口实现步骤：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3929066"/>
            <a:ext cx="621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反序列化入参数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调用功能函数接口（在</a:t>
            </a:r>
            <a:r>
              <a:rPr lang="en-US" altLang="zh-CN" dirty="0" smtClean="0"/>
              <a:t>IDL</a:t>
            </a:r>
            <a:r>
              <a:rPr lang="zh-CN" altLang="en-US" dirty="0" smtClean="0"/>
              <a:t>文件指定）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序列化出参数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服务端实现过程实例：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1000108"/>
            <a:ext cx="6858048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void * </a:t>
            </a:r>
            <a:r>
              <a:rPr lang="en-US" altLang="zh-CN" sz="1200" dirty="0" err="1" smtClean="0"/>
              <a:t>rmi_server_thread</a:t>
            </a:r>
            <a:r>
              <a:rPr lang="en-US" altLang="zh-CN" sz="1200" dirty="0" smtClean="0"/>
              <a:t>(void * </a:t>
            </a:r>
            <a:r>
              <a:rPr lang="en-US" altLang="zh-CN" sz="1200" dirty="0" err="1" smtClean="0"/>
              <a:t>arg</a:t>
            </a:r>
            <a:r>
              <a:rPr lang="en-US" altLang="zh-CN" sz="1200" dirty="0" smtClean="0"/>
              <a:t>) {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while(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thread_start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从网络上接收数据</a:t>
            </a:r>
            <a:endParaRPr lang="en-US" altLang="zh-CN" sz="1200" dirty="0" smtClean="0"/>
          </a:p>
          <a:p>
            <a:r>
              <a:rPr lang="en-US" altLang="zh-CN" sz="1200" dirty="0" smtClean="0"/>
              <a:t>		ret = </a:t>
            </a:r>
            <a:r>
              <a:rPr lang="en-US" altLang="zh-CN" sz="1200" dirty="0" err="1" smtClean="0"/>
              <a:t>rmi_recv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	</a:t>
            </a:r>
          </a:p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获取函数信息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get_func_entry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p_hdr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funcid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调用接口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invoke_func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p_hdr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	// </a:t>
            </a:r>
            <a:r>
              <a:rPr lang="zh-CN" altLang="en-US" sz="1200" dirty="0" smtClean="0"/>
              <a:t>发送响应</a:t>
            </a:r>
            <a:endParaRPr lang="en-US" altLang="zh-CN" sz="1200" dirty="0" smtClean="0"/>
          </a:p>
          <a:p>
            <a:r>
              <a:rPr lang="en-US" altLang="zh-CN" sz="1200" dirty="0" smtClean="0"/>
              <a:t>		ret = </a:t>
            </a:r>
            <a:r>
              <a:rPr lang="en-US" altLang="zh-CN" sz="1200" dirty="0" err="1" smtClean="0"/>
              <a:t>rmi_send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len+sizeof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rmi_header</a:t>
            </a:r>
            <a:r>
              <a:rPr lang="en-US" altLang="zh-CN" sz="1200" dirty="0" smtClean="0"/>
              <a:t>));</a:t>
            </a:r>
          </a:p>
          <a:p>
            <a:r>
              <a:rPr lang="en-US" altLang="zh-CN" sz="1200" dirty="0" smtClean="0"/>
              <a:t>	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服务端调用接口实例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</a:t>
            </a:r>
            <a:r>
              <a:rPr lang="en-US" altLang="zh-CN" dirty="0" smtClean="0"/>
              <a:t>IDL</a:t>
            </a:r>
            <a:r>
              <a:rPr lang="zh-CN" altLang="en-US" dirty="0" smtClean="0"/>
              <a:t>编译器生成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142984"/>
            <a:ext cx="8643998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static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invoke_func_3af3dff7(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*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 * </a:t>
            </a:r>
            <a:r>
              <a:rPr lang="en-US" altLang="zh-CN" sz="1200" dirty="0" err="1" smtClean="0"/>
              <a:t>func</a:t>
            </a:r>
            <a:r>
              <a:rPr lang="en-US" altLang="zh-CN" sz="1200" dirty="0" smtClean="0"/>
              <a:t>, const unsigned char * </a:t>
            </a:r>
            <a:r>
              <a:rPr lang="en-US" altLang="zh-CN" sz="1200" dirty="0" err="1" smtClean="0"/>
              <a:t>pbuf</a:t>
            </a:r>
            <a:r>
              <a:rPr lang="en-US" altLang="zh-CN" sz="1200" dirty="0" smtClean="0"/>
              <a:t>, const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, unsigned char ** </a:t>
            </a:r>
            <a:r>
              <a:rPr lang="en-US" altLang="zh-CN" sz="1200" dirty="0" err="1" smtClean="0"/>
              <a:t>ret_buf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* </a:t>
            </a:r>
            <a:r>
              <a:rPr lang="en-US" altLang="zh-CN" sz="1200" dirty="0" err="1" smtClean="0"/>
              <a:t>ret_len</a:t>
            </a:r>
            <a:r>
              <a:rPr lang="en-US" altLang="zh-CN" sz="1200" dirty="0" smtClean="0"/>
              <a:t>) {</a:t>
            </a:r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。。。。。。</a:t>
            </a:r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参数列表</a:t>
            </a:r>
          </a:p>
          <a:p>
            <a:r>
              <a:rPr lang="zh-CN" altLang="en-US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r_ret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r_index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aaa</a:t>
            </a:r>
            <a:r>
              <a:rPr lang="en-US" altLang="zh-CN" sz="1200" dirty="0" smtClean="0"/>
              <a:t> r_para1;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bbb</a:t>
            </a:r>
            <a:r>
              <a:rPr lang="en-US" altLang="zh-CN" sz="1200" dirty="0" smtClean="0"/>
              <a:t> r_para2;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反序列化入参数</a:t>
            </a:r>
          </a:p>
          <a:p>
            <a:r>
              <a:rPr lang="zh-CN" altLang="en-US" sz="1200" dirty="0" smtClean="0"/>
              <a:t>	</a:t>
            </a:r>
            <a:r>
              <a:rPr lang="en-US" altLang="zh-CN" sz="1200" dirty="0" err="1" smtClean="0"/>
              <a:t>parse_len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func_deserialize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*)&amp;</a:t>
            </a:r>
            <a:r>
              <a:rPr lang="en-US" altLang="zh-CN" sz="1200" dirty="0" err="1" smtClean="0"/>
              <a:t>r_index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pbuf+parse_len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func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[0]);</a:t>
            </a:r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。。。。。。。。。。。。。</a:t>
            </a:r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调用函数</a:t>
            </a:r>
          </a:p>
          <a:p>
            <a:r>
              <a:rPr lang="zh-CN" altLang="en-US" sz="1200" dirty="0" smtClean="0"/>
              <a:t>	</a:t>
            </a:r>
            <a:r>
              <a:rPr lang="en-US" altLang="zh-CN" sz="1200" dirty="0" err="1" smtClean="0"/>
              <a:t>r_ret</a:t>
            </a:r>
            <a:r>
              <a:rPr lang="en-US" altLang="zh-CN" sz="1200" dirty="0" smtClean="0"/>
              <a:t> = get_para2(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r_index</a:t>
            </a:r>
            <a:r>
              <a:rPr lang="en-US" altLang="zh-CN" sz="1200" dirty="0" smtClean="0"/>
              <a:t>, &amp;r_para1, &amp;r_para2);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序列化出参数</a:t>
            </a:r>
          </a:p>
          <a:p>
            <a:r>
              <a:rPr lang="zh-CN" altLang="en-US" sz="1200" dirty="0" smtClean="0"/>
              <a:t>	。。。。。。。。。。。。。</a:t>
            </a:r>
            <a:endParaRPr lang="en-US" altLang="zh-CN" sz="1200" dirty="0" smtClean="0"/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parse_len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*)&amp;</a:t>
            </a:r>
            <a:r>
              <a:rPr lang="en-US" altLang="zh-CN" sz="1200" dirty="0" err="1" smtClean="0"/>
              <a:t>r_ret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buf+parse_len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return_para</a:t>
            </a:r>
            <a:r>
              <a:rPr lang="en-US" altLang="zh-CN" sz="1200" dirty="0" smtClean="0"/>
              <a:t>[0]);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parse_len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*)&amp;r_para1, </a:t>
            </a:r>
            <a:r>
              <a:rPr lang="en-US" altLang="zh-CN" sz="1200" dirty="0" err="1" smtClean="0"/>
              <a:t>buf+parse_len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func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[1]);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parse_len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*)&amp;r_para2, </a:t>
            </a:r>
            <a:r>
              <a:rPr lang="en-US" altLang="zh-CN" sz="1200" dirty="0" err="1" smtClean="0"/>
              <a:t>buf+parse_len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func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[2]);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。。。。。。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客户端实现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85723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实现步骤：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1714488"/>
            <a:ext cx="621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生成函数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，获取函数信息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序列化入参数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将序列化之后的数据发送给服务器，并等待接收服务器的响应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反序列化出参数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函数返回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客户端实例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</a:t>
            </a:r>
            <a:r>
              <a:rPr lang="en-US" altLang="zh-CN" dirty="0" smtClean="0"/>
              <a:t>IDL</a:t>
            </a:r>
            <a:r>
              <a:rPr lang="zh-CN" altLang="en-US" dirty="0" smtClean="0"/>
              <a:t>编译器生成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7786742" cy="54476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get_para2(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 * 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index, 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aaa</a:t>
            </a:r>
            <a:r>
              <a:rPr lang="en-US" altLang="zh-CN" sz="1200" dirty="0" smtClean="0"/>
              <a:t> * para1, </a:t>
            </a:r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bbb</a:t>
            </a:r>
            <a:r>
              <a:rPr lang="en-US" altLang="zh-CN" sz="1200" dirty="0" smtClean="0"/>
              <a:t> * para2) {</a:t>
            </a:r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。。。。。。。</a:t>
            </a:r>
            <a:endParaRPr lang="en-US" altLang="zh-CN" sz="1200" dirty="0" smtClean="0"/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func_id</a:t>
            </a:r>
            <a:r>
              <a:rPr lang="en-US" altLang="zh-CN" sz="1200" dirty="0" smtClean="0"/>
              <a:t> = 0x3af3dff7;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参数列表</a:t>
            </a:r>
          </a:p>
          <a:p>
            <a:r>
              <a:rPr lang="zh-CN" altLang="en-US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r_ret</a:t>
            </a:r>
            <a:r>
              <a:rPr lang="en-US" altLang="zh-CN" sz="1200" dirty="0" smtClean="0"/>
              <a:t>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获取函数信息</a:t>
            </a:r>
            <a:endParaRPr lang="en-US" altLang="zh-CN" sz="1200" dirty="0" smtClean="0"/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get_func_entry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func_id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。。。。。。。。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序列化入参数</a:t>
            </a:r>
          </a:p>
          <a:p>
            <a:r>
              <a:rPr lang="zh-CN" altLang="en-US" sz="1200" dirty="0" smtClean="0"/>
              <a:t>	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*)&amp;index, </a:t>
            </a:r>
            <a:r>
              <a:rPr lang="en-US" altLang="zh-CN" sz="1200" dirty="0" err="1" smtClean="0"/>
              <a:t>pbuf+len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[0]);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远程调用</a:t>
            </a:r>
          </a:p>
          <a:p>
            <a:r>
              <a:rPr lang="zh-CN" altLang="en-US" sz="1200" dirty="0" smtClean="0"/>
              <a:t>	。。。。。。。。</a:t>
            </a:r>
            <a:endParaRPr lang="en-US" altLang="zh-CN" sz="1200" dirty="0" smtClean="0"/>
          </a:p>
          <a:p>
            <a:r>
              <a:rPr lang="en-US" altLang="zh-CN" sz="1200" dirty="0" smtClean="0"/>
              <a:t>	invoke(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func_id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pdata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len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// </a:t>
            </a:r>
            <a:r>
              <a:rPr lang="zh-CN" altLang="en-US" sz="1200" dirty="0" smtClean="0"/>
              <a:t>反序列化出参数</a:t>
            </a:r>
          </a:p>
          <a:p>
            <a:r>
              <a:rPr lang="zh-CN" altLang="en-US" sz="1200" dirty="0" smtClean="0"/>
              <a:t>	</a:t>
            </a:r>
            <a:r>
              <a:rPr lang="en-US" altLang="zh-CN" sz="1200" dirty="0" err="1" smtClean="0"/>
              <a:t>parse_len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func_deserialize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*)&amp;</a:t>
            </a:r>
            <a:r>
              <a:rPr lang="en-US" altLang="zh-CN" sz="1200" dirty="0" err="1" smtClean="0"/>
              <a:t>r_ret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pdata+parse_len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return_para</a:t>
            </a:r>
            <a:r>
              <a:rPr lang="en-US" altLang="zh-CN" sz="1200" dirty="0" smtClean="0"/>
              <a:t>[0]);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parse_len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func_deserialize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*)para1, </a:t>
            </a:r>
            <a:r>
              <a:rPr lang="en-US" altLang="zh-CN" sz="1200" dirty="0" err="1" smtClean="0"/>
              <a:t>pdata+parse_len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[1]);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parse_len</a:t>
            </a:r>
            <a:r>
              <a:rPr lang="en-US" altLang="zh-CN" sz="1200" dirty="0" smtClean="0"/>
              <a:t> += </a:t>
            </a:r>
            <a:r>
              <a:rPr lang="en-US" altLang="zh-CN" sz="1200" dirty="0" err="1" smtClean="0"/>
              <a:t>func_deserialize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, (unsigned char *)para2, </a:t>
            </a:r>
            <a:r>
              <a:rPr lang="en-US" altLang="zh-CN" sz="1200" dirty="0" err="1" smtClean="0"/>
              <a:t>pdata+parse_len</a:t>
            </a:r>
            <a:r>
              <a:rPr lang="en-US" altLang="zh-CN" sz="1200" dirty="0" smtClean="0"/>
              <a:t>, &amp;</a:t>
            </a:r>
            <a:r>
              <a:rPr lang="en-US" altLang="zh-CN" sz="1200" dirty="0" err="1" smtClean="0"/>
              <a:t>func_entry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para</a:t>
            </a:r>
            <a:r>
              <a:rPr lang="en-US" altLang="zh-CN" sz="1200" dirty="0" smtClean="0"/>
              <a:t>[2]);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rmi_unlock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rmi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</a:t>
            </a:r>
            <a:r>
              <a:rPr lang="zh-CN" altLang="en-US" sz="1200" dirty="0" smtClean="0"/>
              <a:t>。。。。。。。。。。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	return </a:t>
            </a:r>
            <a:r>
              <a:rPr lang="en-US" altLang="zh-CN" sz="1200" dirty="0" err="1" smtClean="0"/>
              <a:t>r_ret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1571612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IDL </a:t>
            </a:r>
            <a:r>
              <a:rPr lang="zh-CN" altLang="en-US" dirty="0" smtClean="0"/>
              <a:t>的全称是</a:t>
            </a:r>
            <a:r>
              <a:rPr lang="en-US" altLang="zh-CN" dirty="0" smtClean="0"/>
              <a:t>Interface Definition Language</a:t>
            </a:r>
            <a:r>
              <a:rPr lang="zh-CN" altLang="en-US" dirty="0" smtClean="0"/>
              <a:t>，即接口定义语言（有时也叫作接口描述语言）。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IDL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3574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(proxy)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39169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 </a:t>
            </a:r>
            <a:r>
              <a:rPr lang="zh-CN" altLang="en-US" dirty="0" smtClean="0"/>
              <a:t>存根</a:t>
            </a:r>
            <a:r>
              <a:rPr lang="en-US" altLang="zh-CN" dirty="0" smtClean="0"/>
              <a:t>(stub)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2857496"/>
            <a:ext cx="585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代理（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的客户端实现，客户端代码总是通过代理来与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服务端通讯。</a:t>
            </a:r>
            <a:r>
              <a:rPr lang="en-US" altLang="zh-CN" dirty="0" smtClean="0"/>
              <a:t>Proxy </a:t>
            </a:r>
            <a:r>
              <a:rPr lang="zh-CN" altLang="en-US" dirty="0" smtClean="0"/>
              <a:t>的代码完全由</a:t>
            </a:r>
            <a:r>
              <a:rPr lang="en-US" altLang="zh-CN" dirty="0" smtClean="0"/>
              <a:t>IDL </a:t>
            </a:r>
            <a:r>
              <a:rPr lang="zh-CN" altLang="en-US" dirty="0" smtClean="0"/>
              <a:t>编译器生成。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4357694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存根（</a:t>
            </a:r>
            <a:r>
              <a:rPr lang="en-US" altLang="zh-CN" dirty="0" smtClean="0"/>
              <a:t>Stub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的服务端实现。在服务端，需要实现</a:t>
            </a:r>
            <a:r>
              <a:rPr lang="en-US" altLang="zh-CN" dirty="0" smtClean="0"/>
              <a:t>IDL </a:t>
            </a:r>
            <a:r>
              <a:rPr lang="zh-CN" altLang="en-US" dirty="0" smtClean="0"/>
              <a:t>文件中定义的接口；而在客户端直接使用。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IDL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85723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实现步骤：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571744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词法分析和语法分析通过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实现，要获取到的信息：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307181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获取参数信息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获取结构体列表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获取函数列表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获取自定义类型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42913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结构体信息表：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4857760"/>
            <a:ext cx="542928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struct_info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char name[64];	// </a:t>
            </a:r>
            <a:r>
              <a:rPr lang="zh-CN" altLang="en-US" dirty="0" smtClean="0"/>
              <a:t>结构体名字</a:t>
            </a:r>
            <a:endParaRPr lang="en-US" altLang="zh-CN" dirty="0" smtClean="0"/>
          </a:p>
          <a:p>
            <a:r>
              <a:rPr lang="en-US" altLang="zh-CN" dirty="0" smtClean="0"/>
              <a:t>	char type[64];	//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, union</a:t>
            </a:r>
          </a:p>
          <a:p>
            <a:r>
              <a:rPr lang="en-US" altLang="zh-CN" dirty="0" smtClean="0"/>
              <a:t>	LIST_S </a:t>
            </a:r>
            <a:r>
              <a:rPr lang="en-US" altLang="zh-CN" dirty="0" err="1" smtClean="0"/>
              <a:t>para_list</a:t>
            </a:r>
            <a:r>
              <a:rPr lang="en-US" altLang="zh-CN" dirty="0" smtClean="0"/>
              <a:t>;	// </a:t>
            </a:r>
            <a:r>
              <a:rPr lang="zh-CN" altLang="en-US" dirty="0" smtClean="0"/>
              <a:t>结构体成员列表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4286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参数信息：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785794"/>
            <a:ext cx="6215106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parameter {</a:t>
            </a:r>
          </a:p>
          <a:p>
            <a:r>
              <a:rPr lang="en-US" altLang="zh-CN" dirty="0" smtClean="0"/>
              <a:t>	char name[64];	// </a:t>
            </a:r>
            <a:r>
              <a:rPr lang="zh-CN" altLang="en-US" dirty="0" smtClean="0"/>
              <a:t>参数名字</a:t>
            </a:r>
            <a:endParaRPr lang="en-US" altLang="zh-CN" dirty="0" smtClean="0"/>
          </a:p>
          <a:p>
            <a:r>
              <a:rPr lang="en-US" altLang="zh-CN" dirty="0" smtClean="0"/>
              <a:t>	char type[64];	// </a:t>
            </a:r>
            <a:r>
              <a:rPr lang="zh-CN" altLang="en-US" dirty="0" smtClean="0"/>
              <a:t>参数类型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pointer;	// </a:t>
            </a:r>
            <a:r>
              <a:rPr lang="zh-CN" altLang="en-US" dirty="0" smtClean="0"/>
              <a:t>是否为指针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		// only for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数组长度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field_num</a:t>
            </a:r>
            <a:r>
              <a:rPr lang="en-US" altLang="zh-CN" dirty="0" smtClean="0"/>
              <a:t>;	// only for 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，成员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field_type</a:t>
            </a:r>
            <a:r>
              <a:rPr lang="en-US" altLang="zh-CN" dirty="0" smtClean="0"/>
              <a:t>;	// only for 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，成员类型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string;		// only for 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，是否为字符串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dir;		// only for 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，参数方向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para_num</a:t>
            </a:r>
            <a:r>
              <a:rPr lang="en-US" altLang="zh-CN" dirty="0" smtClean="0"/>
              <a:t>;	// only for 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，参数编号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函数信息表：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1142984"/>
            <a:ext cx="6858048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func_info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ret_type</a:t>
            </a:r>
            <a:r>
              <a:rPr lang="en-US" altLang="zh-CN" dirty="0" smtClean="0"/>
              <a:t>[64];		// </a:t>
            </a:r>
            <a:r>
              <a:rPr lang="zh-CN" altLang="en-US" dirty="0" smtClean="0"/>
              <a:t>返回类型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pointer;		// </a:t>
            </a:r>
            <a:r>
              <a:rPr lang="zh-CN" altLang="en-US" dirty="0" smtClean="0"/>
              <a:t>返回类型是否为指针</a:t>
            </a:r>
            <a:endParaRPr lang="en-US" altLang="zh-CN" dirty="0" smtClean="0"/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[64];	// </a:t>
            </a:r>
            <a:r>
              <a:rPr lang="zh-CN" altLang="en-US" dirty="0" smtClean="0"/>
              <a:t>函数名字</a:t>
            </a:r>
            <a:endParaRPr lang="en-US" altLang="zh-CN" dirty="0" smtClean="0"/>
          </a:p>
          <a:p>
            <a:r>
              <a:rPr lang="en-US" altLang="zh-CN" dirty="0" smtClean="0"/>
              <a:t>	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func_id</a:t>
            </a:r>
            <a:r>
              <a:rPr lang="en-US" altLang="zh-CN" dirty="0" smtClean="0"/>
              <a:t>;	//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	LIST_S </a:t>
            </a:r>
            <a:r>
              <a:rPr lang="en-US" altLang="zh-CN" dirty="0" err="1" smtClean="0"/>
              <a:t>para_list</a:t>
            </a:r>
            <a:r>
              <a:rPr lang="en-US" altLang="zh-CN" dirty="0" smtClean="0"/>
              <a:t>;		// </a:t>
            </a:r>
            <a:r>
              <a:rPr lang="zh-CN" altLang="en-US" dirty="0" smtClean="0"/>
              <a:t>参数列表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357187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自定义类型：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4071942"/>
            <a:ext cx="685804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newtype_info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new_type</a:t>
            </a:r>
            <a:r>
              <a:rPr lang="en-US" altLang="zh-CN" dirty="0" smtClean="0"/>
              <a:t>[64];		// </a:t>
            </a:r>
            <a:r>
              <a:rPr lang="zh-CN" altLang="en-US" dirty="0" smtClean="0"/>
              <a:t>新类型名字</a:t>
            </a:r>
            <a:endParaRPr lang="en-US" altLang="zh-CN" dirty="0" smtClean="0"/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orig_type</a:t>
            </a:r>
            <a:r>
              <a:rPr lang="en-US" altLang="zh-CN" dirty="0" smtClean="0"/>
              <a:t>[64];		// </a:t>
            </a:r>
            <a:r>
              <a:rPr lang="zh-CN" altLang="en-US" dirty="0" smtClean="0"/>
              <a:t>原类型</a:t>
            </a:r>
            <a:endParaRPr lang="en-US" altLang="zh-CN" dirty="0" smtClean="0"/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orig_name</a:t>
            </a:r>
            <a:r>
              <a:rPr lang="en-US" altLang="zh-CN" dirty="0" smtClean="0"/>
              <a:t>[64];	// </a:t>
            </a:r>
            <a:r>
              <a:rPr lang="zh-CN" altLang="en-US" dirty="0" smtClean="0"/>
              <a:t>原类型名字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词法分析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290" y="1785926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词法分析目的是从</a:t>
            </a:r>
            <a:r>
              <a:rPr lang="en-US" altLang="zh-CN" dirty="0" smtClean="0"/>
              <a:t>IDL</a:t>
            </a:r>
            <a:r>
              <a:rPr lang="zh-CN" altLang="en-US" dirty="0" smtClean="0"/>
              <a:t>文件里提取出单词，删除空格、换行、注释等无意义的部分。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3643314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可忽略类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保留词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运算符号、标点符号、括号类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自定义类型名字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常数，字符串</a:t>
            </a:r>
            <a:endParaRPr lang="en-US" altLang="zh-CN" dirty="0" smtClean="0"/>
          </a:p>
          <a:p>
            <a:r>
              <a:rPr lang="en-US" altLang="zh-CN" dirty="0" smtClean="0"/>
              <a:t>6 RMI</a:t>
            </a:r>
            <a:r>
              <a:rPr lang="zh-CN" altLang="en-US" dirty="0" smtClean="0"/>
              <a:t>特定的词</a:t>
            </a:r>
            <a:endParaRPr lang="en-US" altLang="zh-CN" dirty="0" smtClean="0"/>
          </a:p>
          <a:p>
            <a:r>
              <a:rPr lang="en-US" altLang="zh-CN" dirty="0" smtClean="0"/>
              <a:t>7 </a:t>
            </a:r>
            <a:r>
              <a:rPr lang="zh-CN" altLang="en-US" dirty="0" smtClean="0"/>
              <a:t>其它词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0715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314324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单词种类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8572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可忽略类：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3174" y="857232"/>
            <a:ext cx="328614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/*   */ 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en-US" altLang="zh-CN" dirty="0" smtClean="0"/>
              <a:t>2 // 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en-US" altLang="zh-CN" dirty="0" smtClean="0"/>
              <a:t>3 #define</a:t>
            </a:r>
          </a:p>
          <a:p>
            <a:r>
              <a:rPr lang="en-US" altLang="zh-CN" dirty="0" smtClean="0"/>
              <a:t>4 #include</a:t>
            </a:r>
          </a:p>
          <a:p>
            <a:r>
              <a:rPr lang="en-US" altLang="zh-CN" dirty="0" smtClean="0"/>
              <a:t>5 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ifndef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else</a:t>
            </a:r>
          </a:p>
          <a:p>
            <a:r>
              <a:rPr lang="en-US" altLang="zh-CN" dirty="0" smtClean="0"/>
              <a:t>6 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cplusplus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………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7 </a:t>
            </a:r>
            <a:r>
              <a:rPr lang="zh-CN" altLang="en-US" dirty="0" smtClean="0"/>
              <a:t>空格，换行，回车，</a:t>
            </a:r>
            <a:r>
              <a:rPr lang="en-US" altLang="zh-CN" dirty="0" smtClean="0"/>
              <a:t>tab</a:t>
            </a:r>
          </a:p>
          <a:p>
            <a:r>
              <a:rPr lang="en-US" altLang="zh-CN" dirty="0" smtClean="0"/>
              <a:t>8 </a:t>
            </a:r>
            <a:r>
              <a:rPr lang="zh-CN" altLang="en-US" dirty="0" smtClean="0"/>
              <a:t>行分隔符</a:t>
            </a:r>
            <a:r>
              <a:rPr lang="en-US" altLang="zh-CN" dirty="0" smtClean="0"/>
              <a:t>\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40005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保留词：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4572008"/>
            <a:ext cx="621510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 break case char const continue default do double else </a:t>
            </a:r>
            <a:r>
              <a:rPr lang="en-US" altLang="zh-CN" dirty="0" err="1" smtClean="0"/>
              <a:t>enum</a:t>
            </a:r>
            <a:r>
              <a:rPr lang="en-US" altLang="zh-CN" dirty="0" smtClean="0"/>
              <a:t> extern float for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if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long register return short signed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 static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switch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union unsigned void volatile 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运算符号、标点符号、括号类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642918"/>
            <a:ext cx="471490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&gt;&gt;= &lt;&lt;= += -= *= /= %= &amp;= ^= |= &gt;&gt; &lt;&lt; ++ -- -&gt; &amp;&amp; || &lt;= &gt;= == != ; { } , : = ( ) [ ] . &amp; ! ~ - + * / % &lt; &gt; ^ | 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785794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暂时没用到运算符号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71448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自定义类型名字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2143116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与语法分析得到自定义类型匹配的词，自定义类型判断如下：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571744"/>
            <a:ext cx="8358246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check_newtype</a:t>
            </a:r>
            <a:r>
              <a:rPr lang="en-US" altLang="zh-CN" dirty="0" smtClean="0"/>
              <a:t>(void *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void *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newtype_info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dst_info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newtype_info</a:t>
            </a:r>
            <a:r>
              <a:rPr lang="en-US" altLang="zh-CN" dirty="0" smtClean="0"/>
              <a:t> *)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dst_info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new_type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check_type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{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newtype_info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newtype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newtype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newtype_info</a:t>
            </a:r>
            <a:r>
              <a:rPr lang="en-US" altLang="zh-CN" dirty="0" smtClean="0"/>
              <a:t> *)</a:t>
            </a:r>
            <a:r>
              <a:rPr lang="en-US" altLang="zh-CN" dirty="0" err="1" smtClean="0"/>
              <a:t>list_find_it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g_newtype_list</a:t>
            </a:r>
            <a:r>
              <a:rPr lang="en-US" altLang="zh-CN" dirty="0" smtClean="0"/>
              <a:t>, (void *)</a:t>
            </a:r>
            <a:r>
              <a:rPr lang="en-US" altLang="zh-CN" dirty="0" err="1" smtClean="0"/>
              <a:t>yytext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check_newtype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if (</a:t>
            </a:r>
            <a:r>
              <a:rPr lang="en-US" altLang="zh-CN" dirty="0" err="1" smtClean="0"/>
              <a:t>newtype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return(NEWTYPE);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return(IDENTIFIER);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常数，字符串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1285860"/>
            <a:ext cx="3786214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十进制数，比如</a:t>
            </a:r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八进制数，比如</a:t>
            </a:r>
            <a:r>
              <a:rPr lang="en-US" altLang="zh-CN" dirty="0" smtClean="0"/>
              <a:t>0123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十六进制数，比如</a:t>
            </a:r>
            <a:r>
              <a:rPr lang="en-US" altLang="zh-CN" dirty="0" smtClean="0"/>
              <a:t>0x123</a:t>
            </a:r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转义字符，比如</a:t>
            </a:r>
            <a:r>
              <a:rPr lang="en-US" altLang="zh-CN" dirty="0" smtClean="0"/>
              <a:t>\022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’a’</a:t>
            </a:r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科学计数，比如</a:t>
            </a:r>
            <a:r>
              <a:rPr lang="en-US" altLang="zh-CN" dirty="0" smtClean="0"/>
              <a:t>1e10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10.23e10</a:t>
            </a:r>
          </a:p>
          <a:p>
            <a:r>
              <a:rPr lang="en-US" altLang="zh-CN" dirty="0" smtClean="0"/>
              <a:t>6 </a:t>
            </a:r>
            <a:r>
              <a:rPr lang="zh-CN" altLang="en-US" dirty="0" smtClean="0"/>
              <a:t>小数，比如</a:t>
            </a:r>
            <a:r>
              <a:rPr lang="en-US" altLang="zh-CN" dirty="0" smtClean="0"/>
              <a:t>1.2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7 </a:t>
            </a:r>
            <a:r>
              <a:rPr lang="zh-CN" altLang="en-US" dirty="0" smtClean="0"/>
              <a:t>字符串，比如</a:t>
            </a:r>
            <a:r>
              <a:rPr lang="en-US" altLang="zh-CN" dirty="0" smtClean="0"/>
              <a:t>”123”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7818" y="1643050"/>
            <a:ext cx="22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RMI</a:t>
            </a:r>
            <a:r>
              <a:rPr lang="zh-CN" altLang="en-US" dirty="0" smtClean="0"/>
              <a:t>库里暂时没用到这些常数，数组长度由另外的方式计算得到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64331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RMI</a:t>
            </a:r>
            <a:r>
              <a:rPr lang="zh-CN" altLang="en-US" dirty="0" smtClean="0"/>
              <a:t>特定的词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4500570"/>
            <a:ext cx="25717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_IN _OUT MARK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4071942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这些词都是空宏，在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语言里都没用意义，对于</a:t>
            </a:r>
            <a:r>
              <a:rPr lang="en-US" altLang="zh-CN" dirty="0" smtClean="0"/>
              <a:t>IDL</a:t>
            </a:r>
            <a:r>
              <a:rPr lang="zh-CN" altLang="en-US" dirty="0" smtClean="0"/>
              <a:t>编译器有特殊意义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4286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其它词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1142984"/>
            <a:ext cx="47863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不与上面匹配的词，比如函数名字，结构体名字，参数名字等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214422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语法分析的目的是分析不同单词组合的意义，识别出函数、结构体、参数等。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35743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头文件语法规纳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3143248"/>
            <a:ext cx="421484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orig_type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struct_name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type </a:t>
            </a:r>
            <a:r>
              <a:rPr lang="en-US" altLang="zh-CN" dirty="0" err="1" smtClean="0"/>
              <a:t>mem_name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type 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(type </a:t>
            </a:r>
            <a:r>
              <a:rPr lang="en-US" altLang="zh-CN" dirty="0" err="1" smtClean="0"/>
              <a:t>para_name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IDL</a:t>
            </a:r>
            <a:r>
              <a:rPr lang="zh-CN" altLang="en-US" dirty="0" smtClean="0"/>
              <a:t>文件支持的类型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480" y="1988098"/>
            <a:ext cx="13573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Unsigned</a:t>
            </a:r>
          </a:p>
          <a:p>
            <a:r>
              <a:rPr lang="en-US" altLang="zh-CN" dirty="0" smtClean="0"/>
              <a:t>Signed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4744" y="1427883"/>
            <a:ext cx="2428892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</a:t>
            </a:r>
          </a:p>
          <a:p>
            <a:r>
              <a:rPr lang="en-US" altLang="zh-CN" dirty="0" smtClean="0"/>
              <a:t>Char</a:t>
            </a:r>
          </a:p>
          <a:p>
            <a:r>
              <a:rPr lang="en-US" altLang="zh-CN" dirty="0" smtClean="0"/>
              <a:t>Short</a:t>
            </a:r>
          </a:p>
          <a:p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smtClean="0"/>
              <a:t>Long</a:t>
            </a:r>
          </a:p>
          <a:p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4744" y="3488296"/>
            <a:ext cx="13573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Float</a:t>
            </a:r>
          </a:p>
          <a:p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480" y="3631172"/>
            <a:ext cx="13573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long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4612" y="4714884"/>
            <a:ext cx="221457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struct_name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8926" y="5572140"/>
            <a:ext cx="17859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type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14678" y="2143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363117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三要素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14298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要实现一个完整的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，需要完成以下三件事，在这里我们把这三件事称作三要素：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43240" y="2143116"/>
            <a:ext cx="2143140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0430" y="25003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IDL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0100" y="4429132"/>
            <a:ext cx="2143140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86380" y="4429132"/>
            <a:ext cx="2143140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48577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网络通信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8" y="48577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消息编解码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8" idx="3"/>
            <a:endCxn id="4" idx="2"/>
          </p:cNvCxnSpPr>
          <p:nvPr/>
        </p:nvCxnSpPr>
        <p:spPr>
          <a:xfrm flipV="1">
            <a:off x="3143240" y="3286124"/>
            <a:ext cx="1071570" cy="1714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2"/>
            <a:endCxn id="9" idx="1"/>
          </p:cNvCxnSpPr>
          <p:nvPr/>
        </p:nvCxnSpPr>
        <p:spPr>
          <a:xfrm rot="16200000" flipH="1">
            <a:off x="3893339" y="3607595"/>
            <a:ext cx="1714512" cy="1071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1"/>
            <a:endCxn id="8" idx="3"/>
          </p:cNvCxnSpPr>
          <p:nvPr/>
        </p:nvCxnSpPr>
        <p:spPr>
          <a:xfrm rot="10800000">
            <a:off x="3143240" y="5000636"/>
            <a:ext cx="214314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14744" y="4143380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RPC</a:t>
            </a:r>
          </a:p>
          <a:p>
            <a:pPr algn="ctr"/>
            <a:r>
              <a:rPr lang="zh-CN" altLang="en-US" dirty="0" smtClean="0"/>
              <a:t>三要素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识别出结构体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500174"/>
            <a:ext cx="58579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struct_or_union</a:t>
            </a:r>
            <a:r>
              <a:rPr lang="en-US" altLang="zh-CN" dirty="0" smtClean="0"/>
              <a:t> IDENTIFIER '{' </a:t>
            </a:r>
            <a:r>
              <a:rPr lang="en-US" altLang="zh-CN" dirty="0" err="1" smtClean="0"/>
              <a:t>struct_declaration_list</a:t>
            </a:r>
            <a:r>
              <a:rPr lang="en-US" altLang="zh-CN" dirty="0" smtClean="0"/>
              <a:t> '}'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00010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如果单词组合符号下述要求，则说明是一个结构体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2643182"/>
            <a:ext cx="5429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specifier_qualifier_list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struct_declarator_list</a:t>
            </a:r>
            <a:r>
              <a:rPr lang="en-US" altLang="zh-CN" dirty="0" smtClean="0"/>
              <a:t> ';'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207167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struct_declaration_list</a:t>
            </a:r>
            <a:r>
              <a:rPr lang="zh-CN" altLang="en-US" dirty="0" smtClean="0"/>
              <a:t>由下述规则组成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35756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识别出函数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4357694"/>
            <a:ext cx="550072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 </a:t>
            </a:r>
            <a:r>
              <a:rPr lang="en-US" altLang="zh-CN" dirty="0" err="1" smtClean="0"/>
              <a:t>direct_declarator</a:t>
            </a:r>
            <a:r>
              <a:rPr lang="en-US" altLang="zh-CN" dirty="0" smtClean="0"/>
              <a:t> '(' </a:t>
            </a:r>
            <a:r>
              <a:rPr lang="en-US" altLang="zh-CN" dirty="0" err="1" smtClean="0"/>
              <a:t>parameter_type_list</a:t>
            </a:r>
            <a:r>
              <a:rPr lang="en-US" altLang="zh-CN" dirty="0" smtClean="0"/>
              <a:t> ')'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392906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如果单词组合符号下述要求，则说明是一个函数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728" y="5488560"/>
            <a:ext cx="5429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DIR </a:t>
            </a:r>
            <a:r>
              <a:rPr lang="en-US" altLang="zh-CN" dirty="0" err="1" smtClean="0"/>
              <a:t>declaration_specifiers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declarator</a:t>
            </a:r>
            <a:r>
              <a:rPr lang="en-US" altLang="zh-CN" dirty="0" smtClean="0"/>
              <a:t> ‘,’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4414" y="491705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parameter_type_list</a:t>
            </a:r>
            <a:r>
              <a:rPr lang="zh-CN" altLang="en-US" dirty="0" smtClean="0"/>
              <a:t>由下述规则组成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识别自定义类型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50017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storage_class_specifier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declaration_specifiers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init_declarator_list</a:t>
            </a:r>
            <a:r>
              <a:rPr lang="en-US" altLang="zh-CN" dirty="0" smtClean="0"/>
              <a:t> ';'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1071546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如果单词组合符号下述要求，则说明是一个自定义类型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35743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其实上术几种组合都符合如个规则：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3042" y="2857496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declaration_specifiers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init_declarator_list</a:t>
            </a:r>
            <a:r>
              <a:rPr lang="en-US" altLang="zh-CN" dirty="0" smtClean="0"/>
              <a:t> ';'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4857760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如果是函数，则将函数信息写入函数链表</a:t>
            </a:r>
            <a:r>
              <a:rPr lang="en-US" altLang="zh-CN" dirty="0" err="1" smtClean="0"/>
              <a:t>write_func_info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如果是结构体，则将函数信息写入结构体链表</a:t>
            </a:r>
            <a:r>
              <a:rPr lang="en-US" altLang="zh-CN" dirty="0" err="1" smtClean="0"/>
              <a:t>write_struct_info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如果是自定义类型，则将函数信息写入新类型链表</a:t>
            </a:r>
            <a:r>
              <a:rPr lang="en-US" altLang="zh-CN" dirty="0" err="1" smtClean="0"/>
              <a:t>write_newtype_info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3429000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declaration_specifiers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init_declarator_list</a:t>
            </a:r>
            <a:r>
              <a:rPr lang="zh-CN" altLang="en-US" dirty="0" smtClean="0"/>
              <a:t>都是一种规则，要满足此规则，则必先匹配这两个规则，这两个规则也会依赖其它规则，是一个层层递规的过程。所以当匹配到这个规则的时候，已经知道了这个规则代表的意义，或者是函数，或者是结构体，或者是自定义类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5.3 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142984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在词法分析和语法分析后，已经得到了函数列表和结构体列表，根据这些表就可以生成我们要的代码。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14311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要生成的代码包括：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2714620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每个结构体成员信息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结构体列表，将所有的结构体信息做成一个表，在编解码的时候可以根据类型名字找到此结构体的成员信息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每个函数参数列表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函数列表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 smtClean="0"/>
              <a:t>服务端生成调用接口实现</a:t>
            </a:r>
            <a:endParaRPr lang="en-US" altLang="zh-CN" dirty="0" smtClean="0"/>
          </a:p>
          <a:p>
            <a:r>
              <a:rPr lang="en-US" altLang="zh-CN" dirty="0" smtClean="0"/>
              <a:t>6 </a:t>
            </a:r>
            <a:r>
              <a:rPr lang="zh-CN" altLang="en-US" dirty="0" smtClean="0"/>
              <a:t>客户端生成功能函数接口实现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结构体成员信息实例：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8429684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struct_entry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struct_aaa</a:t>
            </a:r>
            <a:r>
              <a:rPr lang="en-US" altLang="zh-CN" dirty="0" smtClean="0"/>
              <a:t>[] = {</a:t>
            </a:r>
          </a:p>
          <a:p>
            <a:r>
              <a:rPr lang="en-US" altLang="zh-CN" dirty="0" smtClean="0"/>
              <a:t>	{0, RMI_FIELD_SIGNED, NULL,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 OFFSET(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a)},</a:t>
            </a:r>
          </a:p>
          <a:p>
            <a:r>
              <a:rPr lang="en-US" altLang="zh-CN" dirty="0" smtClean="0"/>
              <a:t>	{1, RMI_FIELD_SIGNED, NULL,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(char), OFFSET(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b)},</a:t>
            </a:r>
          </a:p>
          <a:p>
            <a:r>
              <a:rPr lang="en-US" altLang="zh-CN" dirty="0" smtClean="0"/>
              <a:t>	{2, RMI_FIELD_FIX, NULL,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(float), OFFSET(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c)},</a:t>
            </a:r>
          </a:p>
          <a:p>
            <a:r>
              <a:rPr lang="en-US" altLang="zh-CN" dirty="0" smtClean="0"/>
              <a:t>	{3, RMI_FIELD_FIX, NULL,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(double), OFFSET(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d)},</a:t>
            </a:r>
          </a:p>
          <a:p>
            <a:r>
              <a:rPr lang="en-US" altLang="zh-CN" dirty="0" smtClean="0"/>
              <a:t>	{4, RMI_FIELD_FIX, NULL,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(long double), OFFSET(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e)},</a:t>
            </a:r>
          </a:p>
          <a:p>
            <a:r>
              <a:rPr lang="en-US" altLang="zh-CN" dirty="0" smtClean="0"/>
              <a:t>	{5, RMI_FIELD_LEN, NULL, 1, SIZE(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f, 1), OFFSET(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f)},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5718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结构体列表实例：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4214818"/>
            <a:ext cx="640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struct_pair_entry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struct_pair</a:t>
            </a:r>
            <a:r>
              <a:rPr lang="en-US" altLang="zh-CN" dirty="0" smtClean="0"/>
              <a:t>[] = {</a:t>
            </a:r>
          </a:p>
          <a:p>
            <a:r>
              <a:rPr lang="en-US" altLang="zh-CN" dirty="0" smtClean="0"/>
              <a:t>	{"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", STR_ARRAY_LEN(</a:t>
            </a:r>
            <a:r>
              <a:rPr lang="en-US" altLang="zh-CN" dirty="0" err="1" smtClean="0"/>
              <a:t>struct_aaa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struct_aaa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	{"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bbb</a:t>
            </a:r>
            <a:r>
              <a:rPr lang="en-US" altLang="zh-CN" dirty="0" smtClean="0"/>
              <a:t>", STR_ARRAY_LEN(</a:t>
            </a:r>
            <a:r>
              <a:rPr lang="en-US" altLang="zh-CN" dirty="0" err="1" smtClean="0"/>
              <a:t>struct_bbb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struct_bbb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函数参数列表实例：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571480"/>
            <a:ext cx="81439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struct_entry</a:t>
            </a:r>
            <a:r>
              <a:rPr lang="en-US" altLang="zh-CN" dirty="0" smtClean="0"/>
              <a:t> get_para2_para[] = {</a:t>
            </a:r>
          </a:p>
          <a:p>
            <a:r>
              <a:rPr lang="en-US" altLang="zh-CN" dirty="0" smtClean="0"/>
              <a:t>	{0, RMI_FIELD_SIGNED, NULL,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 0},</a:t>
            </a:r>
          </a:p>
          <a:p>
            <a:r>
              <a:rPr lang="en-US" altLang="zh-CN" dirty="0" smtClean="0"/>
              <a:t>	{0, RMI_FIELD_STRUCT, "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",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), 0},</a:t>
            </a:r>
          </a:p>
          <a:p>
            <a:r>
              <a:rPr lang="en-US" altLang="zh-CN" dirty="0" smtClean="0"/>
              <a:t>	{0, RMI_FIELD_STRUCT, "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bbb</a:t>
            </a:r>
            <a:r>
              <a:rPr lang="en-US" altLang="zh-CN" dirty="0" smtClean="0"/>
              <a:t>", 1,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bbb</a:t>
            </a:r>
            <a:r>
              <a:rPr lang="en-US" altLang="zh-CN" dirty="0" smtClean="0"/>
              <a:t>), 0},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14311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函数列表实例：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643182"/>
            <a:ext cx="8643998" cy="3693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func_entry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func_table</a:t>
            </a:r>
            <a:r>
              <a:rPr lang="en-US" altLang="zh-CN" dirty="0" smtClean="0"/>
              <a:t>[] = {</a:t>
            </a:r>
          </a:p>
          <a:p>
            <a:r>
              <a:rPr lang="en-US" altLang="zh-CN" dirty="0" smtClean="0"/>
              <a:t>	{0x269f826d, invoke_func_269f826d, STR_ARRAY_LEN(</a:t>
            </a:r>
            <a:r>
              <a:rPr lang="en-US" altLang="zh-CN" dirty="0" err="1" smtClean="0"/>
              <a:t>get_version_para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get_version_para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	{0x3af3dff7, invoke_func_3af3dff7, STR_ARRAY_LEN(get_para2_para), get_para2_para},</a:t>
            </a:r>
          </a:p>
          <a:p>
            <a:r>
              <a:rPr lang="en-US" altLang="zh-CN" dirty="0" smtClean="0"/>
              <a:t>	{0x49e44975, invoke_func_49e44975, STR_ARRAY_LEN(</a:t>
            </a:r>
            <a:r>
              <a:rPr lang="en-US" altLang="zh-CN" dirty="0" err="1" smtClean="0"/>
              <a:t>get_para_para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get_para_para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	{0x8ab2dce2, invoke_func_8ab2dce2, STR_ARRAY_LEN(test1_para), test1_para},</a:t>
            </a:r>
          </a:p>
          <a:p>
            <a:r>
              <a:rPr lang="en-US" altLang="zh-CN" dirty="0" smtClean="0"/>
              <a:t>	{0xb11576a4, invoke_func_b11576a4, STR_ARRAY_LEN(</a:t>
            </a:r>
            <a:r>
              <a:rPr lang="en-US" altLang="zh-CN" dirty="0" err="1" smtClean="0"/>
              <a:t>set_para_para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set_para_para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	{0xcbdfcc8a, invoke_func_cbdfcc8a, STR_ARRAY_LEN(set_para2_para), set_para2_para},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服务端调用接口实例：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928670"/>
            <a:ext cx="8643966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invoke_func_269f826d(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func_entry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, const unsigned char * </a:t>
            </a:r>
            <a:r>
              <a:rPr lang="en-US" altLang="zh-CN" dirty="0" err="1" smtClean="0"/>
              <a:t>pbuf</a:t>
            </a:r>
            <a:r>
              <a:rPr lang="en-US" altLang="zh-CN" dirty="0" smtClean="0"/>
              <a:t>, const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 unsigned char ** </a:t>
            </a:r>
            <a:r>
              <a:rPr lang="en-US" altLang="zh-CN" dirty="0" err="1" smtClean="0"/>
              <a:t>ret_buf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ret_len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参数列表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r_ret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反序列化入参数</a:t>
            </a:r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序列化出参数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364331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客户端功能函数接口实例：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3108" y="4143380"/>
            <a:ext cx="4071966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get_version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func_id</a:t>
            </a:r>
            <a:r>
              <a:rPr lang="en-US" altLang="zh-CN" dirty="0" smtClean="0"/>
              <a:t> = 0x269f826d;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参数列表</a:t>
            </a:r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序列化入参数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远程调用</a:t>
            </a:r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反序列化出参数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设备发现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928670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RMI</a:t>
            </a:r>
            <a:r>
              <a:rPr lang="zh-CN" altLang="en-US" dirty="0" smtClean="0"/>
              <a:t>库，可以实现通用的设备发现协议，特别是要利用库中实现的广播功能，实现过程如下：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66" y="2643182"/>
            <a:ext cx="15716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net_discovery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服务</a:t>
            </a:r>
            <a:r>
              <a:rPr lang="zh-CN" altLang="en-US" dirty="0" smtClean="0"/>
              <a:t>端</a:t>
            </a:r>
            <a:r>
              <a:rPr lang="en-US" altLang="zh-CN" smtClean="0"/>
              <a:t>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178592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9124" y="2643182"/>
            <a:ext cx="17145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net_discovery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3559734"/>
            <a:ext cx="12858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net_proxy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3559734"/>
            <a:ext cx="12858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net_stub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4559866"/>
            <a:ext cx="8572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librmi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94993" y="3559734"/>
            <a:ext cx="12858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find_proxy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26" y="3559734"/>
            <a:ext cx="121444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find_stub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984" y="2643182"/>
            <a:ext cx="150019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set_dev_info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7950" y="2643182"/>
            <a:ext cx="150019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set_dev_info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57884" y="4559866"/>
            <a:ext cx="8572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librmi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rot="5400000">
            <a:off x="5012770" y="3286124"/>
            <a:ext cx="5472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6" idx="0"/>
          </p:cNvCxnSpPr>
          <p:nvPr/>
        </p:nvCxnSpPr>
        <p:spPr>
          <a:xfrm rot="16200000" flipH="1">
            <a:off x="5471046" y="3744400"/>
            <a:ext cx="63080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0"/>
            <a:endCxn id="13" idx="2"/>
          </p:cNvCxnSpPr>
          <p:nvPr/>
        </p:nvCxnSpPr>
        <p:spPr>
          <a:xfrm rot="5400000" flipH="1" flipV="1">
            <a:off x="6381880" y="3833698"/>
            <a:ext cx="630800" cy="821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0"/>
            <a:endCxn id="15" idx="2"/>
          </p:cNvCxnSpPr>
          <p:nvPr/>
        </p:nvCxnSpPr>
        <p:spPr>
          <a:xfrm rot="5400000" flipH="1" flipV="1">
            <a:off x="6834439" y="3286124"/>
            <a:ext cx="54722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9" idx="2"/>
          </p:cNvCxnSpPr>
          <p:nvPr/>
        </p:nvCxnSpPr>
        <p:spPr>
          <a:xfrm rot="16200000" flipV="1">
            <a:off x="1434799" y="3780119"/>
            <a:ext cx="63080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0"/>
            <a:endCxn id="4" idx="2"/>
          </p:cNvCxnSpPr>
          <p:nvPr/>
        </p:nvCxnSpPr>
        <p:spPr>
          <a:xfrm rot="5400000" flipH="1" flipV="1">
            <a:off x="1012250" y="3286116"/>
            <a:ext cx="547220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3"/>
            <a:endCxn id="14" idx="1"/>
          </p:cNvCxnSpPr>
          <p:nvPr/>
        </p:nvCxnSpPr>
        <p:spPr>
          <a:xfrm>
            <a:off x="2071670" y="282784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2"/>
            <a:endCxn id="12" idx="0"/>
          </p:cNvCxnSpPr>
          <p:nvPr/>
        </p:nvCxnSpPr>
        <p:spPr>
          <a:xfrm rot="16200000" flipH="1">
            <a:off x="2763399" y="3285198"/>
            <a:ext cx="547220" cy="18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2"/>
            <a:endCxn id="11" idx="0"/>
          </p:cNvCxnSpPr>
          <p:nvPr/>
        </p:nvCxnSpPr>
        <p:spPr>
          <a:xfrm rot="5400000">
            <a:off x="2310841" y="3832772"/>
            <a:ext cx="630800" cy="8233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86182" y="4572008"/>
            <a:ext cx="78581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广播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10800000">
            <a:off x="2643174" y="4641857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643174" y="4857760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00364" y="5286388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箭头表示调用关系及请求数据的传递方向</a:t>
            </a:r>
            <a:endParaRPr lang="zh-CN" altLang="en-US" dirty="0"/>
          </a:p>
        </p:txBody>
      </p:sp>
      <p:sp>
        <p:nvSpPr>
          <p:cNvPr id="29" name="椭圆形标注 28"/>
          <p:cNvSpPr/>
          <p:nvPr/>
        </p:nvSpPr>
        <p:spPr>
          <a:xfrm>
            <a:off x="6786578" y="1571612"/>
            <a:ext cx="1714480" cy="92869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得到设备信息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网络通信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1285860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负责将客户端的请求发送到服务端，和将服务端的响应回送给客户端。这是大家都熟悉的一块，主要就是高性能网络程序的实现。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50030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消息编解码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3071810"/>
            <a:ext cx="53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IDL </a:t>
            </a:r>
            <a:r>
              <a:rPr lang="zh-CN" altLang="en-US" dirty="0" smtClean="0"/>
              <a:t>中定义接口、函数和数据等，需要在发送前编码成字节流，在收到后进行解码。比如将函数名、参数类型和参数值等编码成字节流，然后发送给对端，然后对端进行解码，还原成函数调用。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44291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 IDL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4929198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IDL </a:t>
            </a:r>
            <a:r>
              <a:rPr lang="zh-CN" altLang="en-US" dirty="0" smtClean="0"/>
              <a:t>中定义接口、函数和数据等，生成客户端功能接口实现、服务端调用接口、消息编解码需要的结构体信息表等。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21442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网络通信的实现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92880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消息编解码的实现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78605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3.3 IDL</a:t>
            </a:r>
            <a:r>
              <a:rPr lang="zh-CN" altLang="en-US" dirty="0" smtClean="0"/>
              <a:t>编译器的实现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网络通信的实现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928670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直接采用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实现，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两种平台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实现大同小异，区别主要体现如下：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2976" y="164305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1) send, </a:t>
            </a:r>
            <a:r>
              <a:rPr lang="en-US" altLang="zh-CN" dirty="0" err="1" smtClean="0"/>
              <a:t>recv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2976" y="292893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timeout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421481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3)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ack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00166" y="2143116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只支持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操作，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还支持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0166" y="3429000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超时结构体都是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timeval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usec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中表示</a:t>
            </a:r>
            <a:r>
              <a:rPr lang="en-US" altLang="zh-CN" dirty="0" smtClean="0"/>
              <a:t>ms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中表示</a:t>
            </a:r>
            <a:r>
              <a:rPr lang="en-US" altLang="zh-CN" dirty="0" smtClean="0"/>
              <a:t>us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0166" y="4714884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收到数据后如果没有数据要发送，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要延时约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能做到即时响应。在设计通信协议时要将消息头和数据一起发送。</a:t>
            </a:r>
            <a:r>
              <a:rPr lang="zh-CN" altLang="en-US" dirty="0" smtClean="0">
                <a:solidFill>
                  <a:srgbClr val="FF0000"/>
                </a:solidFill>
              </a:rPr>
              <a:t>但是采用</a:t>
            </a:r>
            <a:r>
              <a:rPr lang="en-US" altLang="zh-CN" dirty="0" err="1" smtClean="0">
                <a:solidFill>
                  <a:srgbClr val="FF0000"/>
                </a:solidFill>
              </a:rPr>
              <a:t>udp</a:t>
            </a:r>
            <a:r>
              <a:rPr lang="zh-CN" altLang="en-US" dirty="0" smtClean="0">
                <a:solidFill>
                  <a:srgbClr val="FF0000"/>
                </a:solidFill>
              </a:rPr>
              <a:t>协议时头和数据要单独发送。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0010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4) </a:t>
            </a:r>
            <a:r>
              <a:rPr lang="en-US" altLang="zh-CN" dirty="0" err="1" smtClean="0"/>
              <a:t>nonblock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85852" y="1571612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中采用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操作，则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nonoblock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则要调用相应接口，比如</a:t>
            </a:r>
            <a:r>
              <a:rPr lang="en-US" altLang="zh-CN" dirty="0" err="1" smtClean="0"/>
              <a:t>fcntl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消息编解码的实现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07154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1 )</a:t>
            </a:r>
            <a:r>
              <a:rPr lang="zh-CN" altLang="en-US" dirty="0" smtClean="0"/>
              <a:t>最简单的操作就是直接传送结构体，存在的问题：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150017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要考虑字节对齐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200024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大小端问题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257174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类型长度不同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300037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结构体成员必须一致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357187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2) RMI</a:t>
            </a:r>
            <a:r>
              <a:rPr lang="zh-CN" altLang="en-US" dirty="0" smtClean="0"/>
              <a:t>采用的变换编码，可以解决上述问题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2417</Words>
  <PresentationFormat>全屏显示(4:3)</PresentationFormat>
  <Paragraphs>619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概述</dc:title>
  <cp:lastModifiedBy>User</cp:lastModifiedBy>
  <cp:revision>239</cp:revision>
  <dcterms:modified xsi:type="dcterms:W3CDTF">2015-06-18T07:01:21Z</dcterms:modified>
</cp:coreProperties>
</file>