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Corbel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Corbel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orbel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rbel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Talk about lack of Unified communication and lack of accessibility with the current Facebook usage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196301" y="1035052"/>
            <a:ext cx="6430967" cy="19621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b="0" i="0" sz="4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3386533" y="2997200"/>
            <a:ext cx="5240734" cy="104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315"/>
              </a:spcBef>
              <a:spcAft>
                <a:spcPts val="0"/>
              </a:spcAft>
              <a:buClr>
                <a:srgbClr val="1186C3"/>
              </a:buClr>
              <a:buSzPts val="2284"/>
              <a:buFont typeface="Arial"/>
              <a:buNone/>
              <a:defRPr b="0" i="0" sz="15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3999309" y="4412457"/>
            <a:ext cx="32430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1112043" y="1314449"/>
            <a:ext cx="406961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None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/>
          <p:nvPr>
            <p:ph idx="2" type="pic"/>
          </p:nvPr>
        </p:nvSpPr>
        <p:spPr>
          <a:xfrm>
            <a:off x="5696011" y="685800"/>
            <a:ext cx="2460731" cy="3429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112043" y="2343149"/>
            <a:ext cx="406961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7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088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979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979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979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979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979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979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113234" y="3549649"/>
            <a:ext cx="7514033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15"/>
          <p:cNvSpPr/>
          <p:nvPr>
            <p:ph idx="2" type="pic"/>
          </p:nvPr>
        </p:nvSpPr>
        <p:spPr>
          <a:xfrm>
            <a:off x="1789509" y="699084"/>
            <a:ext cx="6169458" cy="2373732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113234" y="3974702"/>
            <a:ext cx="7514033" cy="370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1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088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979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979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979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979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979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979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1113235" y="514350"/>
            <a:ext cx="7514033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lang="en-US" sz="6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lang="en-US" sz="6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1827609" y="2571749"/>
            <a:ext cx="6399611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27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25278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25278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25278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25278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idx="2" type="body"/>
          </p:nvPr>
        </p:nvSpPr>
        <p:spPr>
          <a:xfrm>
            <a:off x="1113234" y="3257550"/>
            <a:ext cx="7514033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1113235" y="2481436"/>
            <a:ext cx="7514032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1113234" y="3583036"/>
            <a:ext cx="7514033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spcBef>
                <a:spcPts val="30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lang="en-US" sz="6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lang="en-US" sz="6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1113235" y="2914650"/>
            <a:ext cx="7514033" cy="666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66712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2901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25278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25278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25278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25278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25278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8" name="Google Shape;148;p19"/>
          <p:cNvSpPr txBox="1"/>
          <p:nvPr>
            <p:ph idx="2" type="body"/>
          </p:nvPr>
        </p:nvSpPr>
        <p:spPr>
          <a:xfrm>
            <a:off x="1113234" y="3581400"/>
            <a:ext cx="7514033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spcBef>
                <a:spcPts val="27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0" name="Google Shape;150;p19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1113235" y="514350"/>
            <a:ext cx="7514034" cy="2045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1113234" y="2628900"/>
            <a:ext cx="7514035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2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66712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2901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25278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25278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25278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25278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25278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5" name="Google Shape;155;p20"/>
          <p:cNvSpPr txBox="1"/>
          <p:nvPr>
            <p:ph idx="2" type="body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7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6" name="Google Shape;156;p20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 rot="5400000">
            <a:off x="3698675" y="-585192"/>
            <a:ext cx="2343151" cy="7514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66712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2901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25278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25278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25278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25278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25278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○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■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○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■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●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1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○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1600"/>
              </a:spcBef>
              <a:spcAft>
                <a:spcPts val="1600"/>
              </a:spcAft>
              <a:buClr>
                <a:srgbClr val="1186C3"/>
              </a:buClr>
              <a:buSzPts val="1400"/>
              <a:buFont typeface="Arial"/>
              <a:buChar char="■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 rot="5400000">
            <a:off x="6048855" y="1764987"/>
            <a:ext cx="3829050" cy="132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 rot="5400000">
            <a:off x="2206112" y="-578529"/>
            <a:ext cx="3829050" cy="6014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66712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2901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25278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25278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25278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25278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25278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9" name="Google Shape;169;p22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1113234" y="1200150"/>
            <a:ext cx="2661841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3946525" y="514350"/>
            <a:ext cx="4680743" cy="3829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66712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2901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9089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25278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25278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25278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25278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25278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25278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2" type="body"/>
          </p:nvPr>
        </p:nvSpPr>
        <p:spPr>
          <a:xfrm>
            <a:off x="1113234" y="2228850"/>
            <a:ext cx="266184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24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088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979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979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979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979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979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979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2"/>
                </a:solidFill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2"/>
                </a:solidFill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2"/>
                </a:solidFill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2"/>
                </a:solidFill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2"/>
                </a:solidFill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2"/>
                </a:solidFill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2"/>
                </a:solidFill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7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60" name="Google Shape;60;p7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1" name="Google Shape;61;p7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2" name="Google Shape;62;p7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3" name="Google Shape;63;p7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64" name="Google Shape;64;p7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65" name="Google Shape;65;p7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66" name="Google Shape;66;p7"/>
          <p:cNvSpPr txBox="1"/>
          <p:nvPr>
            <p:ph type="ctrTitle"/>
          </p:nvPr>
        </p:nvSpPr>
        <p:spPr>
          <a:xfrm>
            <a:off x="2196301" y="1035052"/>
            <a:ext cx="6430967" cy="19621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bel"/>
              <a:buNone/>
              <a:defRPr b="0" i="0" sz="4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3386533" y="2997200"/>
            <a:ext cx="5240734" cy="104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315"/>
              </a:spcBef>
              <a:spcAft>
                <a:spcPts val="0"/>
              </a:spcAft>
              <a:buClr>
                <a:srgbClr val="1186C3"/>
              </a:buClr>
              <a:buSzPts val="2284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3999309" y="4412457"/>
            <a:ext cx="32430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" type="body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66712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2901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25278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25278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25278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25278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25278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8213893" y="4400349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1929210" y="2000249"/>
            <a:ext cx="6698060" cy="1582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1929209" y="3583036"/>
            <a:ext cx="669806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spcBef>
                <a:spcPts val="30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1113235" y="2000250"/>
            <a:ext cx="3671291" cy="234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2901" lvl="0" marL="457200" marR="0" rtl="0" algn="l">
              <a:spcBef>
                <a:spcPts val="27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9090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5278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1467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1467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1467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1467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1467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1467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305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955975" y="2000250"/>
            <a:ext cx="3671292" cy="234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2901" lvl="0" marL="457200" marR="0" rtl="0" algn="l">
              <a:spcBef>
                <a:spcPts val="27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9090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5278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1467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1467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1467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1467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1467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1467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305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1329134" y="1993900"/>
            <a:ext cx="345539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2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  <a:defRPr b="0" i="0" sz="21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74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2" type="body"/>
          </p:nvPr>
        </p:nvSpPr>
        <p:spPr>
          <a:xfrm>
            <a:off x="1113233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2901" lvl="0" marL="457200" marR="0" rtl="0" algn="l">
              <a:spcBef>
                <a:spcPts val="27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9090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5278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1467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1467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1467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1467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1467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1467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305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3" type="body"/>
          </p:nvPr>
        </p:nvSpPr>
        <p:spPr>
          <a:xfrm>
            <a:off x="5160366" y="2000250"/>
            <a:ext cx="3466903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2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  <a:defRPr b="0" i="0" sz="21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74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4" type="body"/>
          </p:nvPr>
        </p:nvSpPr>
        <p:spPr>
          <a:xfrm>
            <a:off x="4955975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2901" lvl="0" marL="457200" marR="0" rtl="0" algn="l">
              <a:spcBef>
                <a:spcPts val="27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9090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5278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1467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1467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1467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1467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1467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1467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305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66712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2901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25278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25278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25278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25278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25278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33" name="Google Shape;33;p3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Google Shape;34;p3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5" name="Google Shape;35;p3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6" name="Google Shape;36;p3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38" name="Google Shape;38;p3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66712" lvl="1" marL="914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2901" lvl="2" marL="1371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25278" lvl="4" marL="22860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25278" lvl="5" marL="27432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25278" lvl="6" marL="32004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25278" lvl="7" marL="3657600" marR="0" rtl="0" algn="l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25278" lvl="8" marL="4114800" marR="0" rtl="0" algn="l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76" name="Google Shape;176;p23"/>
          <p:cNvGrpSpPr/>
          <p:nvPr/>
        </p:nvGrpSpPr>
        <p:grpSpPr>
          <a:xfrm flipH="1">
            <a:off x="4894654" y="0"/>
            <a:ext cx="3761187" cy="5143499"/>
            <a:chOff x="2928938" y="-4763"/>
            <a:chExt cx="5014912" cy="6862763"/>
          </a:xfrm>
        </p:grpSpPr>
        <p:sp>
          <p:nvSpPr>
            <p:cNvPr id="177" name="Google Shape;177;p23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8" name="Google Shape;178;p23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9" name="Google Shape;179;p23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0" name="Google Shape;180;p23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81" name="Google Shape;181;p23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82" name="Google Shape;182;p23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83" name="Google Shape;183;p23"/>
          <p:cNvSpPr txBox="1"/>
          <p:nvPr>
            <p:ph type="ctrTitle"/>
          </p:nvPr>
        </p:nvSpPr>
        <p:spPr>
          <a:xfrm>
            <a:off x="763642" y="693174"/>
            <a:ext cx="6131228" cy="2464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orbel"/>
              <a:buNone/>
            </a:pPr>
            <a:r>
              <a:rPr b="0" i="0" lang="en-US" sz="4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Sweet Karolines Cakes Analysis</a:t>
            </a:r>
            <a:endParaRPr/>
          </a:p>
        </p:txBody>
      </p:sp>
      <p:sp>
        <p:nvSpPr>
          <p:cNvPr id="184" name="Google Shape;184;p23"/>
          <p:cNvSpPr txBox="1"/>
          <p:nvPr>
            <p:ph idx="1" type="subTitle"/>
          </p:nvPr>
        </p:nvSpPr>
        <p:spPr>
          <a:xfrm>
            <a:off x="763642" y="3157573"/>
            <a:ext cx="5871707" cy="647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1602"/>
              <a:buFont typeface="Arial"/>
              <a:buNone/>
            </a:pPr>
            <a:r>
              <a:rPr b="0" i="0" lang="en-US" sz="110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By: Silver Souls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602"/>
              <a:buFont typeface="Arial"/>
              <a:buNone/>
            </a:pPr>
            <a:r>
              <a:rPr b="0" i="0" lang="en-US" sz="110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Benjamin Benoit, Nick Gay, Matt Holston, Alex Mattingly, Adam Schweitzer and Nick Taylor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32"/>
          <p:cNvGrpSpPr/>
          <p:nvPr/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368" name="Google Shape;368;p32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9" name="Google Shape;369;p32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70" name="Google Shape;370;p32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71" name="Google Shape;371;p32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372" name="Google Shape;372;p32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373" name="Google Shape;373;p32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74" name="Google Shape;374;p32"/>
          <p:cNvSpPr txBox="1"/>
          <p:nvPr>
            <p:ph type="title"/>
          </p:nvPr>
        </p:nvSpPr>
        <p:spPr>
          <a:xfrm>
            <a:off x="1113233" y="514350"/>
            <a:ext cx="7514035" cy="88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Bibliography</a:t>
            </a:r>
            <a:endParaRPr/>
          </a:p>
        </p:txBody>
      </p:sp>
      <p:sp>
        <p:nvSpPr>
          <p:cNvPr id="375" name="Google Shape;375;p32"/>
          <p:cNvSpPr txBox="1"/>
          <p:nvPr>
            <p:ph idx="1" type="body"/>
          </p:nvPr>
        </p:nvSpPr>
        <p:spPr>
          <a:xfrm>
            <a:off x="1113233" y="1498599"/>
            <a:ext cx="5141517" cy="284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65735" lvl="0" marL="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“Products &amp; Services | Google Cloud Platform”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Google,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Google, cloud.google.com/products/</a:t>
            </a:r>
            <a:endParaRPr/>
          </a:p>
          <a:p>
            <a:pPr indent="-165735" lvl="0" marL="0" marR="0" rtl="0" algn="l">
              <a:spcBef>
                <a:spcPts val="960"/>
              </a:spcBef>
              <a:spcAft>
                <a:spcPts val="60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“ExpressionEngine CMS”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ExpressionEngine,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ExpressionEngine, expressionengine.com/store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Questions?</a:t>
            </a:r>
            <a:endParaRPr b="1" i="0" sz="6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9EAEA"/>
            </a:gs>
            <a:gs pos="100000">
              <a:srgbClr val="A3A5A6"/>
            </a:gs>
          </a:gsLst>
          <a:lin ang="5400000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4"/>
          <p:cNvGrpSpPr/>
          <p:nvPr/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190" name="Google Shape;190;p24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1" name="Google Shape;191;p24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92" name="Google Shape;192;p24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3" name="Google Shape;193;p24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94" name="Google Shape;194;p24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95" name="Google Shape;195;p24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96" name="Google Shape;196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E9EAEA"/>
              </a:gs>
              <a:gs pos="100000">
                <a:srgbClr val="A3A5A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7" name="Google Shape;197;p24"/>
          <p:cNvSpPr/>
          <p:nvPr/>
        </p:nvSpPr>
        <p:spPr>
          <a:xfrm flipH="1" rot="10800000">
            <a:off x="0" y="0"/>
            <a:ext cx="3302781" cy="5143500"/>
          </a:xfrm>
          <a:custGeom>
            <a:rect b="b" l="l" r="r" t="t"/>
            <a:pathLst>
              <a:path extrusionOk="0" h="6858001" w="4403709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>
            <a:gsLst>
              <a:gs pos="0">
                <a:srgbClr val="63636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401265" y="514350"/>
            <a:ext cx="1979972" cy="382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rPr b="0" i="0" lang="en-US" sz="31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Problem Statement</a:t>
            </a:r>
            <a:endParaRPr/>
          </a:p>
        </p:txBody>
      </p:sp>
      <p:grpSp>
        <p:nvGrpSpPr>
          <p:cNvPr id="199" name="Google Shape;199;p24"/>
          <p:cNvGrpSpPr/>
          <p:nvPr/>
        </p:nvGrpSpPr>
        <p:grpSpPr>
          <a:xfrm>
            <a:off x="2486469" y="0"/>
            <a:ext cx="1827609" cy="5143500"/>
            <a:chOff x="1320800" y="0"/>
            <a:chExt cx="2436813" cy="6858001"/>
          </a:xfrm>
        </p:grpSpPr>
        <p:sp>
          <p:nvSpPr>
            <p:cNvPr id="200" name="Google Shape;200;p24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1" name="Google Shape;201;p24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2" name="Google Shape;202;p24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03" name="Google Shape;203;p24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04" name="Google Shape;204;p24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05" name="Google Shape;205;p24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grpSp>
        <p:nvGrpSpPr>
          <p:cNvPr id="206" name="Google Shape;206;p24"/>
          <p:cNvGrpSpPr/>
          <p:nvPr/>
        </p:nvGrpSpPr>
        <p:grpSpPr>
          <a:xfrm>
            <a:off x="3760418" y="1532078"/>
            <a:ext cx="4864043" cy="1793592"/>
            <a:chOff x="2806" y="1017728"/>
            <a:chExt cx="4864043" cy="1793592"/>
          </a:xfrm>
        </p:grpSpPr>
        <p:sp>
          <p:nvSpPr>
            <p:cNvPr id="207" name="Google Shape;207;p24"/>
            <p:cNvSpPr/>
            <p:nvPr/>
          </p:nvSpPr>
          <p:spPr>
            <a:xfrm>
              <a:off x="402093" y="1017728"/>
              <a:ext cx="653378" cy="65337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reflection blurRad="0" dir="5400000" dist="12700" endA="0" endPos="32000" fadeDir="5400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2806" y="1940149"/>
              <a:ext cx="1451953" cy="871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 txBox="1"/>
            <p:nvPr/>
          </p:nvSpPr>
          <p:spPr>
            <a:xfrm>
              <a:off x="2806" y="1940149"/>
              <a:ext cx="1451953" cy="871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Sweet Karoline’s Cakes is in need of a system to improve efficiency and organization of  its business processes.</a:t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2108138" y="1017728"/>
              <a:ext cx="653378" cy="65337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reflection blurRad="0" dir="5400000" dist="12700" endA="0" endPos="32000" fadeDir="5400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1708851" y="1940149"/>
              <a:ext cx="1451953" cy="871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 txBox="1"/>
            <p:nvPr/>
          </p:nvSpPr>
          <p:spPr>
            <a:xfrm>
              <a:off x="1708851" y="1940149"/>
              <a:ext cx="1451953" cy="871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Without such a system, Karoline herself has to devote more time and resources into managing communications with customers as well as payment options and other processes.</a:t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3814183" y="1017728"/>
              <a:ext cx="653378" cy="65337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reflection blurRad="0" dir="5400000" dist="12700" endA="0" endPos="32000" fadeDir="5400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3414896" y="1940149"/>
              <a:ext cx="1451953" cy="871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 txBox="1"/>
            <p:nvPr/>
          </p:nvSpPr>
          <p:spPr>
            <a:xfrm>
              <a:off x="3414896" y="1940149"/>
              <a:ext cx="1451953" cy="871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rbe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This takes away time to bake for customers, but such a system would give Karoline more time and effectively more revenue.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9EAEA"/>
            </a:gs>
            <a:gs pos="100000">
              <a:srgbClr val="A3A5A6"/>
            </a:gs>
          </a:gsLst>
          <a:lin ang="5400000" scaled="0"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5"/>
          <p:cNvGrpSpPr/>
          <p:nvPr/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221" name="Google Shape;221;p25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2" name="Google Shape;222;p25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3" name="Google Shape;223;p25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4" name="Google Shape;224;p25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25" name="Google Shape;225;p25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26" name="Google Shape;226;p25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27" name="Google Shape;227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E9EAEA"/>
              </a:gs>
              <a:gs pos="100000">
                <a:srgbClr val="A3A5A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8" name="Google Shape;228;p25"/>
          <p:cNvSpPr/>
          <p:nvPr/>
        </p:nvSpPr>
        <p:spPr>
          <a:xfrm flipH="1" rot="10800000">
            <a:off x="0" y="0"/>
            <a:ext cx="3302781" cy="5143500"/>
          </a:xfrm>
          <a:custGeom>
            <a:rect b="b" l="l" r="r" t="t"/>
            <a:pathLst>
              <a:path extrusionOk="0" h="6858001" w="4403709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>
            <a:gsLst>
              <a:gs pos="0">
                <a:srgbClr val="63636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9" name="Google Shape;229;p25"/>
          <p:cNvSpPr txBox="1"/>
          <p:nvPr>
            <p:ph type="title"/>
          </p:nvPr>
        </p:nvSpPr>
        <p:spPr>
          <a:xfrm>
            <a:off x="401265" y="514350"/>
            <a:ext cx="1979972" cy="382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rPr b="0" i="0" lang="en-US" sz="31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Problem Statement</a:t>
            </a:r>
            <a:endParaRPr/>
          </a:p>
        </p:txBody>
      </p:sp>
      <p:grpSp>
        <p:nvGrpSpPr>
          <p:cNvPr id="230" name="Google Shape;230;p25"/>
          <p:cNvGrpSpPr/>
          <p:nvPr/>
        </p:nvGrpSpPr>
        <p:grpSpPr>
          <a:xfrm>
            <a:off x="2486469" y="0"/>
            <a:ext cx="1827609" cy="5143500"/>
            <a:chOff x="1320800" y="0"/>
            <a:chExt cx="2436813" cy="6858001"/>
          </a:xfrm>
        </p:grpSpPr>
        <p:sp>
          <p:nvSpPr>
            <p:cNvPr id="231" name="Google Shape;231;p25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2" name="Google Shape;232;p25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33" name="Google Shape;233;p25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4" name="Google Shape;234;p25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35" name="Google Shape;235;p25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36" name="Google Shape;236;p25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grpSp>
        <p:nvGrpSpPr>
          <p:cNvPr id="237" name="Google Shape;237;p25"/>
          <p:cNvGrpSpPr/>
          <p:nvPr/>
        </p:nvGrpSpPr>
        <p:grpSpPr>
          <a:xfrm>
            <a:off x="3757612" y="514350"/>
            <a:ext cx="4869656" cy="946496"/>
            <a:chOff x="0" y="0"/>
            <a:chExt cx="4869656" cy="946496"/>
          </a:xfrm>
        </p:grpSpPr>
        <p:sp>
          <p:nvSpPr>
            <p:cNvPr id="238" name="Google Shape;238;p25"/>
            <p:cNvSpPr/>
            <p:nvPr/>
          </p:nvSpPr>
          <p:spPr>
            <a:xfrm>
              <a:off x="0" y="0"/>
              <a:ext cx="4869656" cy="94649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EB2EB"/>
                </a:gs>
                <a:gs pos="100000">
                  <a:srgbClr val="239AD4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fadeDir="5400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 txBox="1"/>
            <p:nvPr/>
          </p:nvSpPr>
          <p:spPr>
            <a:xfrm>
              <a:off x="46204" y="46204"/>
              <a:ext cx="4777248" cy="854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orbel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Core Focus Areas:</a:t>
              </a:r>
              <a:endParaRPr/>
            </a:p>
          </p:txBody>
        </p:sp>
      </p:grpSp>
      <p:sp>
        <p:nvSpPr>
          <p:cNvPr id="240" name="Google Shape;240;p25"/>
          <p:cNvSpPr txBox="1"/>
          <p:nvPr/>
        </p:nvSpPr>
        <p:spPr>
          <a:xfrm>
            <a:off x="3762434" y="1568245"/>
            <a:ext cx="4864834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Customer Accessibility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Coordinating Communication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Social Media Exposure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Business Continuity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9EAEA"/>
            </a:gs>
            <a:gs pos="100000">
              <a:srgbClr val="A3A5A6"/>
            </a:gs>
          </a:gsLst>
          <a:lin ang="5400000" scaled="0"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26"/>
          <p:cNvGrpSpPr/>
          <p:nvPr/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246" name="Google Shape;246;p2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7" name="Google Shape;247;p2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48" name="Google Shape;248;p2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49" name="Google Shape;249;p2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50" name="Google Shape;250;p2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1" name="Google Shape;251;p2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52" name="Google Shape;252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E9EAEA"/>
              </a:gs>
              <a:gs pos="100000">
                <a:srgbClr val="A3A5A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3" name="Google Shape;253;p26"/>
          <p:cNvSpPr/>
          <p:nvPr/>
        </p:nvSpPr>
        <p:spPr>
          <a:xfrm flipH="1" rot="10800000">
            <a:off x="0" y="0"/>
            <a:ext cx="3302781" cy="5143500"/>
          </a:xfrm>
          <a:custGeom>
            <a:rect b="b" l="l" r="r" t="t"/>
            <a:pathLst>
              <a:path extrusionOk="0" h="6858001" w="4403709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>
            <a:gsLst>
              <a:gs pos="0">
                <a:srgbClr val="63636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4" name="Google Shape;254;p26"/>
          <p:cNvSpPr txBox="1"/>
          <p:nvPr>
            <p:ph type="title"/>
          </p:nvPr>
        </p:nvSpPr>
        <p:spPr>
          <a:xfrm>
            <a:off x="401265" y="514350"/>
            <a:ext cx="1979972" cy="382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Process Models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55" name="Google Shape;255;p26"/>
          <p:cNvGrpSpPr/>
          <p:nvPr/>
        </p:nvGrpSpPr>
        <p:grpSpPr>
          <a:xfrm>
            <a:off x="2486469" y="0"/>
            <a:ext cx="1827609" cy="5143500"/>
            <a:chOff x="1320800" y="0"/>
            <a:chExt cx="2436813" cy="6858001"/>
          </a:xfrm>
        </p:grpSpPr>
        <p:sp>
          <p:nvSpPr>
            <p:cNvPr id="256" name="Google Shape;256;p2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7" name="Google Shape;257;p2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58" name="Google Shape;258;p2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59" name="Google Shape;259;p2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60" name="Google Shape;260;p2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61" name="Google Shape;261;p2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grpSp>
        <p:nvGrpSpPr>
          <p:cNvPr id="262" name="Google Shape;262;p26"/>
          <p:cNvGrpSpPr/>
          <p:nvPr/>
        </p:nvGrpSpPr>
        <p:grpSpPr>
          <a:xfrm>
            <a:off x="3482452" y="44329"/>
            <a:ext cx="5661548" cy="5037013"/>
            <a:chOff x="0" y="2384"/>
            <a:chExt cx="5661548" cy="5037013"/>
          </a:xfrm>
        </p:grpSpPr>
        <p:sp>
          <p:nvSpPr>
            <p:cNvPr id="263" name="Google Shape;263;p26"/>
            <p:cNvSpPr/>
            <p:nvPr/>
          </p:nvSpPr>
          <p:spPr>
            <a:xfrm>
              <a:off x="0" y="4454718"/>
              <a:ext cx="5661548" cy="584679"/>
            </a:xfrm>
            <a:prstGeom prst="rect">
              <a:avLst/>
            </a:prstGeom>
            <a:gradFill>
              <a:gsLst>
                <a:gs pos="0">
                  <a:srgbClr val="D85D53"/>
                </a:gs>
                <a:gs pos="100000">
                  <a:srgbClr val="BC3E31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6392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 txBox="1"/>
            <p:nvPr/>
          </p:nvSpPr>
          <p:spPr>
            <a:xfrm>
              <a:off x="0" y="4454718"/>
              <a:ext cx="5661548" cy="315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spcFirstLastPara="1" rIns="78225" wrap="square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None/>
              </a:pPr>
              <a:r>
                <a:rPr b="1" lang="en-US" sz="1100" u="sng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Back of Office</a:t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0" y="4758751"/>
              <a:ext cx="2830774" cy="268952"/>
            </a:xfrm>
            <a:prstGeom prst="rect">
              <a:avLst/>
            </a:prstGeom>
            <a:solidFill>
              <a:srgbClr val="F0CECD">
                <a:alpha val="89803"/>
              </a:srgbClr>
            </a:solidFill>
            <a:ln cap="rnd" cmpd="sng" w="9525">
              <a:solidFill>
                <a:srgbClr val="F0CE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fadeDir="5400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 txBox="1"/>
            <p:nvPr/>
          </p:nvSpPr>
          <p:spPr>
            <a:xfrm>
              <a:off x="0" y="4758751"/>
              <a:ext cx="2830774" cy="2689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56875" spcFirstLastPara="1" rIns="56875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orbel"/>
                <a:buNone/>
              </a:pPr>
              <a:r>
                <a:rPr lang="en-US" sz="800" u="sng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Current:</a:t>
              </a:r>
              <a:r>
                <a:rPr lang="en-US" sz="800" u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</a:t>
              </a:r>
              <a:r>
                <a:rPr lang="en-US" sz="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Has no system</a:t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2830774" y="4758751"/>
              <a:ext cx="2830774" cy="268952"/>
            </a:xfrm>
            <a:prstGeom prst="rect">
              <a:avLst/>
            </a:prstGeom>
            <a:solidFill>
              <a:srgbClr val="F0CECD">
                <a:alpha val="89803"/>
              </a:srgbClr>
            </a:solidFill>
            <a:ln cap="rnd" cmpd="sng" w="9525">
              <a:solidFill>
                <a:srgbClr val="F0CE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fadeDir="5400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 txBox="1"/>
            <p:nvPr/>
          </p:nvSpPr>
          <p:spPr>
            <a:xfrm>
              <a:off x="2830774" y="4758751"/>
              <a:ext cx="2830774" cy="2689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56875" spcFirstLastPara="1" rIns="56875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orbel"/>
                <a:buNone/>
              </a:pPr>
              <a:r>
                <a:rPr lang="en-US" sz="800" u="sng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Proposed:</a:t>
              </a:r>
              <a:r>
                <a:rPr lang="en-US" sz="800" u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</a:t>
              </a:r>
              <a:r>
                <a:rPr lang="en-US" sz="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Will track all numbers and inventory in a system</a:t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 rot="10800000">
              <a:off x="0" y="3564251"/>
              <a:ext cx="5661548" cy="899236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D85D53"/>
                </a:gs>
                <a:gs pos="100000">
                  <a:srgbClr val="BC3E31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6392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 txBox="1"/>
            <p:nvPr/>
          </p:nvSpPr>
          <p:spPr>
            <a:xfrm>
              <a:off x="0" y="3564251"/>
              <a:ext cx="5661548" cy="3156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spcFirstLastPara="1" rIns="78225" wrap="square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None/>
              </a:pPr>
              <a:r>
                <a:rPr b="1" lang="en-US" sz="1100" u="sng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Delivery of Product</a:t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0" y="3879884"/>
              <a:ext cx="2830774" cy="268871"/>
            </a:xfrm>
            <a:prstGeom prst="rect">
              <a:avLst/>
            </a:prstGeom>
            <a:solidFill>
              <a:srgbClr val="F0CECD">
                <a:alpha val="89803"/>
              </a:srgbClr>
            </a:solidFill>
            <a:ln cap="rnd" cmpd="sng" w="9525">
              <a:solidFill>
                <a:srgbClr val="F0CE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fadeDir="5400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6"/>
            <p:cNvSpPr txBox="1"/>
            <p:nvPr/>
          </p:nvSpPr>
          <p:spPr>
            <a:xfrm>
              <a:off x="0" y="3879884"/>
              <a:ext cx="2830774" cy="268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56875" spcFirstLastPara="1" rIns="56875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orbel"/>
                <a:buNone/>
              </a:pPr>
              <a:r>
                <a:rPr lang="en-US" sz="800" u="sng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Current:</a:t>
              </a:r>
              <a:r>
                <a:rPr lang="en-US" sz="800" u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</a:t>
              </a:r>
              <a:r>
                <a:rPr lang="en-US" sz="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Customers pick up or Karoline delivers within a small radius of her location</a:t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830774" y="3879884"/>
              <a:ext cx="2830774" cy="268871"/>
            </a:xfrm>
            <a:prstGeom prst="rect">
              <a:avLst/>
            </a:prstGeom>
            <a:solidFill>
              <a:srgbClr val="F0CECD">
                <a:alpha val="89803"/>
              </a:srgbClr>
            </a:solidFill>
            <a:ln cap="rnd" cmpd="sng" w="9525">
              <a:solidFill>
                <a:srgbClr val="F0CE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fadeDir="5400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 txBox="1"/>
            <p:nvPr/>
          </p:nvSpPr>
          <p:spPr>
            <a:xfrm>
              <a:off x="2830774" y="3879884"/>
              <a:ext cx="2830774" cy="268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56875" spcFirstLastPara="1" rIns="56875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orbel"/>
                <a:buNone/>
              </a:pPr>
              <a:r>
                <a:rPr lang="en-US" sz="800" u="sng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Proposed:</a:t>
              </a:r>
              <a:r>
                <a:rPr lang="en-US" sz="800" u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</a:t>
              </a:r>
              <a:r>
                <a:rPr lang="en-US" sz="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Customer may pick up or have it delivered for a small fee</a:t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 rot="10800000">
              <a:off x="0" y="2673785"/>
              <a:ext cx="5661548" cy="899236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D85D53"/>
                </a:gs>
                <a:gs pos="100000">
                  <a:srgbClr val="BC3E31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6392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 txBox="1"/>
            <p:nvPr/>
          </p:nvSpPr>
          <p:spPr>
            <a:xfrm>
              <a:off x="0" y="2673785"/>
              <a:ext cx="5661548" cy="3156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spcFirstLastPara="1" rIns="78225" wrap="square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None/>
              </a:pPr>
              <a:r>
                <a:rPr b="1" lang="en-US" sz="1100" u="sng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Fulfill Order</a:t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0" y="2989417"/>
              <a:ext cx="5661548" cy="268871"/>
            </a:xfrm>
            <a:prstGeom prst="rect">
              <a:avLst/>
            </a:prstGeom>
            <a:solidFill>
              <a:srgbClr val="F0CECD">
                <a:alpha val="89803"/>
              </a:srgbClr>
            </a:solidFill>
            <a:ln cap="rnd" cmpd="sng" w="9525">
              <a:solidFill>
                <a:srgbClr val="F0CE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fadeDir="5400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0" y="2989417"/>
              <a:ext cx="5661548" cy="268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56875" spcFirstLastPara="1" rIns="56875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orbel"/>
                <a:buNone/>
              </a:pPr>
              <a:r>
                <a:rPr lang="en-US" sz="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Karoline will fulfill the order</a:t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 rot="10800000">
              <a:off x="0" y="1783318"/>
              <a:ext cx="5661548" cy="899236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D85D53"/>
                </a:gs>
                <a:gs pos="100000">
                  <a:srgbClr val="BC3E31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6392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 txBox="1"/>
            <p:nvPr/>
          </p:nvSpPr>
          <p:spPr>
            <a:xfrm>
              <a:off x="0" y="1783318"/>
              <a:ext cx="5661548" cy="3156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spcFirstLastPara="1" rIns="78225" wrap="square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None/>
              </a:pPr>
              <a:r>
                <a:rPr b="1" lang="en-US" sz="1100" u="sng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Create Order</a:t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0" y="2098950"/>
              <a:ext cx="2830774" cy="268871"/>
            </a:xfrm>
            <a:prstGeom prst="rect">
              <a:avLst/>
            </a:prstGeom>
            <a:solidFill>
              <a:srgbClr val="F0CECD">
                <a:alpha val="89803"/>
              </a:srgbClr>
            </a:solidFill>
            <a:ln cap="rnd" cmpd="sng" w="9525">
              <a:solidFill>
                <a:srgbClr val="F0CE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fadeDir="5400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2098950"/>
              <a:ext cx="2830774" cy="268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56875" spcFirstLastPara="1" rIns="56875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orbel"/>
                <a:buNone/>
              </a:pPr>
              <a:r>
                <a:rPr lang="en-US" sz="800" u="sng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Current:</a:t>
              </a:r>
              <a:r>
                <a:rPr lang="en-US" sz="800" u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</a:t>
              </a:r>
              <a:r>
                <a:rPr lang="en-US" sz="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Must message or call Karoline</a:t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2830774" y="2098950"/>
              <a:ext cx="2830774" cy="268871"/>
            </a:xfrm>
            <a:prstGeom prst="rect">
              <a:avLst/>
            </a:prstGeom>
            <a:solidFill>
              <a:srgbClr val="F0CECD">
                <a:alpha val="89803"/>
              </a:srgbClr>
            </a:solidFill>
            <a:ln cap="rnd" cmpd="sng" w="9525">
              <a:solidFill>
                <a:srgbClr val="F0CE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fadeDir="5400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 txBox="1"/>
            <p:nvPr/>
          </p:nvSpPr>
          <p:spPr>
            <a:xfrm>
              <a:off x="2830774" y="2098950"/>
              <a:ext cx="2830774" cy="268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56875" spcFirstLastPara="1" rIns="56875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orbel"/>
                <a:buNone/>
              </a:pPr>
              <a:r>
                <a:rPr lang="en-US" sz="800" u="sng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Proposed:</a:t>
              </a:r>
              <a:r>
                <a:rPr lang="en-US" sz="800" u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</a:t>
              </a:r>
              <a:r>
                <a:rPr lang="en-US" sz="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Will create order via an online form</a:t>
              </a: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 rot="10800000">
              <a:off x="0" y="892851"/>
              <a:ext cx="5661548" cy="899236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D85D53"/>
                </a:gs>
                <a:gs pos="100000">
                  <a:srgbClr val="BC3E31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6392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 txBox="1"/>
            <p:nvPr/>
          </p:nvSpPr>
          <p:spPr>
            <a:xfrm>
              <a:off x="0" y="892851"/>
              <a:ext cx="5661548" cy="3156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spcFirstLastPara="1" rIns="78225" wrap="square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None/>
              </a:pPr>
              <a:r>
                <a:rPr b="1" lang="en-US" sz="1100" u="sng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Customer Interest</a:t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0" y="1208483"/>
              <a:ext cx="2830774" cy="268871"/>
            </a:xfrm>
            <a:prstGeom prst="rect">
              <a:avLst/>
            </a:prstGeom>
            <a:solidFill>
              <a:srgbClr val="F0CECD">
                <a:alpha val="89803"/>
              </a:srgbClr>
            </a:solidFill>
            <a:ln cap="rnd" cmpd="sng" w="9525">
              <a:solidFill>
                <a:srgbClr val="F0CE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fadeDir="5400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 txBox="1"/>
            <p:nvPr/>
          </p:nvSpPr>
          <p:spPr>
            <a:xfrm>
              <a:off x="0" y="1208483"/>
              <a:ext cx="2830774" cy="268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56875" spcFirstLastPara="1" rIns="56875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orbel"/>
                <a:buNone/>
              </a:pPr>
              <a:r>
                <a:rPr lang="en-US" sz="800" u="sng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Current:</a:t>
              </a:r>
              <a:r>
                <a:rPr lang="en-US" sz="800" u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</a:t>
              </a:r>
              <a:r>
                <a:rPr lang="en-US" sz="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Gained after talking to Karoline</a:t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830774" y="1208483"/>
              <a:ext cx="2830774" cy="268871"/>
            </a:xfrm>
            <a:prstGeom prst="rect">
              <a:avLst/>
            </a:prstGeom>
            <a:solidFill>
              <a:srgbClr val="F0CECD">
                <a:alpha val="89803"/>
              </a:srgbClr>
            </a:solidFill>
            <a:ln cap="rnd" cmpd="sng" w="9525">
              <a:solidFill>
                <a:srgbClr val="F0CE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fadeDir="5400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6"/>
            <p:cNvSpPr txBox="1"/>
            <p:nvPr/>
          </p:nvSpPr>
          <p:spPr>
            <a:xfrm>
              <a:off x="2830774" y="1208483"/>
              <a:ext cx="2830774" cy="268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56875" spcFirstLastPara="1" rIns="56875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orbel"/>
                <a:buNone/>
              </a:pPr>
              <a:r>
                <a:rPr lang="en-US" sz="800" u="sng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Proposed:</a:t>
              </a:r>
              <a:r>
                <a:rPr lang="en-US" sz="800" u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</a:t>
              </a:r>
              <a:r>
                <a:rPr lang="en-US" sz="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Generated through website and social media</a:t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 rot="10800000">
              <a:off x="0" y="2384"/>
              <a:ext cx="5661548" cy="899236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D85D53"/>
                </a:gs>
                <a:gs pos="100000">
                  <a:srgbClr val="BC3E31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6392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 txBox="1"/>
            <p:nvPr/>
          </p:nvSpPr>
          <p:spPr>
            <a:xfrm>
              <a:off x="0" y="2384"/>
              <a:ext cx="5661548" cy="3156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spcFirstLastPara="1" rIns="78225" wrap="square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None/>
              </a:pPr>
              <a:r>
                <a:rPr b="1" lang="en-US" sz="1100" u="sng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Customer Contact</a:t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0" y="318017"/>
              <a:ext cx="2830774" cy="268871"/>
            </a:xfrm>
            <a:prstGeom prst="rect">
              <a:avLst/>
            </a:prstGeom>
            <a:solidFill>
              <a:srgbClr val="F0CECD">
                <a:alpha val="89803"/>
              </a:srgbClr>
            </a:solidFill>
            <a:ln cap="rnd" cmpd="sng" w="9525">
              <a:solidFill>
                <a:srgbClr val="F0CE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fadeDir="5400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 txBox="1"/>
            <p:nvPr/>
          </p:nvSpPr>
          <p:spPr>
            <a:xfrm>
              <a:off x="0" y="318017"/>
              <a:ext cx="2830774" cy="268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56875" spcFirstLastPara="1" rIns="56875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orbel"/>
                <a:buNone/>
              </a:pPr>
              <a:r>
                <a:rPr lang="en-US" sz="800" u="sng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Current:</a:t>
              </a:r>
              <a:r>
                <a:rPr lang="en-US" sz="800" u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</a:t>
              </a:r>
              <a:r>
                <a:rPr lang="en-US" sz="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Must be in personal contact with Karoline</a:t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2830774" y="318017"/>
              <a:ext cx="2830774" cy="268871"/>
            </a:xfrm>
            <a:prstGeom prst="rect">
              <a:avLst/>
            </a:prstGeom>
            <a:solidFill>
              <a:srgbClr val="F0CECD">
                <a:alpha val="89803"/>
              </a:srgbClr>
            </a:solidFill>
            <a:ln cap="rnd" cmpd="sng" w="9525">
              <a:solidFill>
                <a:srgbClr val="F0CE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fadeDir="5400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 txBox="1"/>
            <p:nvPr/>
          </p:nvSpPr>
          <p:spPr>
            <a:xfrm>
              <a:off x="2830774" y="318017"/>
              <a:ext cx="2830774" cy="268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56875" spcFirstLastPara="1" rIns="56875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orbel"/>
                <a:buNone/>
              </a:pPr>
              <a:r>
                <a:rPr lang="en-US" sz="800" u="sng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Proposed:</a:t>
              </a:r>
              <a:r>
                <a:rPr lang="en-US" sz="800" u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</a:t>
              </a:r>
              <a:r>
                <a:rPr lang="en-US" sz="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Will be generate through website and social media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Cost-Benefit Analysis</a:t>
            </a:r>
            <a:endParaRPr/>
          </a:p>
        </p:txBody>
      </p:sp>
      <p:pic>
        <p:nvPicPr>
          <p:cNvPr id="302" name="Google Shape;3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321" y="1263567"/>
            <a:ext cx="7571358" cy="3434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>
            <p:ph type="title"/>
          </p:nvPr>
        </p:nvSpPr>
        <p:spPr>
          <a:xfrm>
            <a:off x="1439139" y="159275"/>
            <a:ext cx="722690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Form</a:t>
            </a:r>
            <a:endParaRPr b="0" i="0" sz="3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https://lh3.googleusercontent.com/k_zJ9loSMcnArITI7NU876Rl0Tt6Zhw9-5VH1u7hfRdvfbSq2XxwtlXU8MVbBv8UB1RoHiAsoRuJeB16U0zVtvopHCpgiv6Uf4v4Q5i9pr1lKlipfceBwFoBCb5PqUK8ipQ0blNLcPs" id="308" name="Google Shape;30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7517" y="831274"/>
            <a:ext cx="6070888" cy="4047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9"/>
          <p:cNvGrpSpPr/>
          <p:nvPr/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314" name="Google Shape;314;p29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5" name="Google Shape;315;p29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16" name="Google Shape;316;p29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17" name="Google Shape;317;p29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318" name="Google Shape;318;p29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319" name="Google Shape;319;p29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20" name="Google Shape;320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21" name="Google Shape;321;p29"/>
          <p:cNvGrpSpPr/>
          <p:nvPr/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322" name="Google Shape;322;p29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3" name="Google Shape;323;p29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24" name="Google Shape;324;p29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25" name="Google Shape;325;p29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326" name="Google Shape;326;p29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327" name="Google Shape;327;p29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28" name="Google Shape;328;p29"/>
          <p:cNvSpPr txBox="1"/>
          <p:nvPr>
            <p:ph type="title"/>
          </p:nvPr>
        </p:nvSpPr>
        <p:spPr>
          <a:xfrm>
            <a:off x="1113234" y="963038"/>
            <a:ext cx="2109288" cy="2792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rbe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Social Media Exposure</a:t>
            </a:r>
            <a:endParaRPr/>
          </a:p>
        </p:txBody>
      </p:sp>
      <p:sp>
        <p:nvSpPr>
          <p:cNvPr id="329" name="Google Shape;329;p29"/>
          <p:cNvSpPr/>
          <p:nvPr/>
        </p:nvSpPr>
        <p:spPr>
          <a:xfrm>
            <a:off x="3465871" y="486698"/>
            <a:ext cx="5161397" cy="3923973"/>
          </a:xfrm>
          <a:prstGeom prst="roundRect">
            <a:avLst>
              <a:gd fmla="val 4834" name="adj"/>
            </a:avLst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30" name="Google Shape;330;p29"/>
          <p:cNvGrpSpPr/>
          <p:nvPr/>
        </p:nvGrpSpPr>
        <p:grpSpPr>
          <a:xfrm>
            <a:off x="3705900" y="744135"/>
            <a:ext cx="4678020" cy="950911"/>
            <a:chOff x="0" y="0"/>
            <a:chExt cx="4678020" cy="950911"/>
          </a:xfrm>
        </p:grpSpPr>
        <p:sp>
          <p:nvSpPr>
            <p:cNvPr id="331" name="Google Shape;331;p29"/>
            <p:cNvSpPr/>
            <p:nvPr/>
          </p:nvSpPr>
          <p:spPr>
            <a:xfrm>
              <a:off x="0" y="0"/>
              <a:ext cx="4678020" cy="95091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100000">
                  <a:srgbClr val="72727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 txBox="1"/>
            <p:nvPr/>
          </p:nvSpPr>
          <p:spPr>
            <a:xfrm>
              <a:off x="46420" y="46420"/>
              <a:ext cx="4585180" cy="8580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Corbel"/>
                <a:buNone/>
              </a:pPr>
              <a:r>
                <a:rPr lang="en-US" sz="39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Problems:</a:t>
              </a:r>
              <a:endParaRPr/>
            </a:p>
          </p:txBody>
        </p:sp>
      </p:grpSp>
      <p:sp>
        <p:nvSpPr>
          <p:cNvPr id="333" name="Google Shape;333;p29"/>
          <p:cNvSpPr txBox="1"/>
          <p:nvPr/>
        </p:nvSpPr>
        <p:spPr>
          <a:xfrm>
            <a:off x="3708011" y="1731754"/>
            <a:ext cx="467590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Twitter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Instagram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Advertisements from social media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Incorrect information and inefficient Facebook Page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9EAEA"/>
            </a:gs>
            <a:gs pos="100000">
              <a:srgbClr val="A3A5A6"/>
            </a:gs>
          </a:gsLst>
          <a:lin ang="5400000" scaled="0"/>
        </a:gra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 txBox="1"/>
          <p:nvPr>
            <p:ph type="title"/>
          </p:nvPr>
        </p:nvSpPr>
        <p:spPr>
          <a:xfrm>
            <a:off x="1113234" y="1200150"/>
            <a:ext cx="2661841" cy="3086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orbel"/>
              <a:buNone/>
            </a:pPr>
            <a:r>
              <a:rPr b="0" i="0" lang="en-US" sz="3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Business Continuity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orbe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39" name="Google Shape;339;p30"/>
          <p:cNvGrpSpPr/>
          <p:nvPr/>
        </p:nvGrpSpPr>
        <p:grpSpPr>
          <a:xfrm>
            <a:off x="3772195" y="514353"/>
            <a:ext cx="4840488" cy="3829042"/>
            <a:chOff x="14583" y="3"/>
            <a:chExt cx="4840488" cy="3829042"/>
          </a:xfrm>
        </p:grpSpPr>
        <p:sp>
          <p:nvSpPr>
            <p:cNvPr id="340" name="Google Shape;340;p30"/>
            <p:cNvSpPr/>
            <p:nvPr/>
          </p:nvSpPr>
          <p:spPr>
            <a:xfrm>
              <a:off x="296343" y="3"/>
              <a:ext cx="881402" cy="881402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cap="rnd" cmpd="sng" w="9525">
              <a:solidFill>
                <a:srgbClr val="A465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484183" y="187843"/>
              <a:ext cx="505722" cy="50572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reflection blurRad="0" dir="5400000" dist="12700" endA="0" endPos="32000" fadeDir="5400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14583" y="1155941"/>
              <a:ext cx="1444921" cy="577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 txBox="1"/>
            <p:nvPr/>
          </p:nvSpPr>
          <p:spPr>
            <a:xfrm>
              <a:off x="14583" y="1155941"/>
              <a:ext cx="1444921" cy="577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orbel"/>
                <a:buNone/>
              </a:pPr>
              <a:r>
                <a:rPr baseline="30000" lang="en-US" sz="1300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BUSINESS DATA IS LEFT ON PERSONAL DEVICES</a:t>
              </a:r>
              <a:endParaRPr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1994126" y="3"/>
              <a:ext cx="881402" cy="881402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cap="rnd" cmpd="sng" w="9525">
              <a:solidFill>
                <a:srgbClr val="A465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2181966" y="187843"/>
              <a:ext cx="505722" cy="50572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reflection blurRad="0" dir="5400000" dist="12700" endA="0" endPos="32000" fadeDir="5400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1712367" y="1155941"/>
              <a:ext cx="1444921" cy="577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 txBox="1"/>
            <p:nvPr/>
          </p:nvSpPr>
          <p:spPr>
            <a:xfrm>
              <a:off x="1712367" y="1155941"/>
              <a:ext cx="1444921" cy="577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orbel"/>
                <a:buNone/>
              </a:pPr>
              <a:r>
                <a:rPr baseline="30000" lang="en-US" sz="1300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BUSINESS DATA IS NOT BACKED UP REGULARLY</a:t>
              </a:r>
              <a:endParaRPr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3691910" y="3"/>
              <a:ext cx="881402" cy="881402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cap="rnd" cmpd="sng" w="9525">
              <a:solidFill>
                <a:srgbClr val="A465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3879749" y="187843"/>
              <a:ext cx="505722" cy="50572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reflection blurRad="0" dir="5400000" dist="12700" endA="0" endPos="32000" fadeDir="5400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3410150" y="1155941"/>
              <a:ext cx="1444921" cy="577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 txBox="1"/>
            <p:nvPr/>
          </p:nvSpPr>
          <p:spPr>
            <a:xfrm>
              <a:off x="3410150" y="1155941"/>
              <a:ext cx="1444921" cy="577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orbel"/>
                <a:buNone/>
              </a:pPr>
              <a:r>
                <a:rPr baseline="30000" lang="en-US" sz="1300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BUSINESS DATA IS NOT PROTECTED </a:t>
              </a:r>
              <a:endParaRPr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1994126" y="2095140"/>
              <a:ext cx="881402" cy="881402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cap="rnd" cmpd="sng" w="9525">
              <a:solidFill>
                <a:srgbClr val="A465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2181966" y="2282980"/>
              <a:ext cx="505722" cy="50572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reflection blurRad="0" dir="5400000" dist="12700" endA="0" endPos="32000" fadeDir="5400000" kx="0" rotWithShape="0" stA="2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1712367" y="3251077"/>
              <a:ext cx="1444921" cy="577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 txBox="1"/>
            <p:nvPr/>
          </p:nvSpPr>
          <p:spPr>
            <a:xfrm>
              <a:off x="1712367" y="3251077"/>
              <a:ext cx="1444921" cy="577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orbel"/>
                <a:buNone/>
              </a:pPr>
              <a:r>
                <a:rPr baseline="30000" lang="en-US" sz="1300" cap="non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NO STREAMLINE PLATFORM FOR CUSTOMER COMMUNICATION</a:t>
              </a:r>
              <a:endParaRPr sz="1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>
            <p:ph type="title"/>
          </p:nvPr>
        </p:nvSpPr>
        <p:spPr>
          <a:xfrm>
            <a:off x="1174954" y="445025"/>
            <a:ext cx="765734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Summary</a:t>
            </a:r>
            <a:endParaRPr b="0" i="0" sz="3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1" name="Google Shape;361;p31"/>
          <p:cNvSpPr txBox="1"/>
          <p:nvPr>
            <p:ph idx="1" type="body"/>
          </p:nvPr>
        </p:nvSpPr>
        <p:spPr>
          <a:xfrm>
            <a:off x="1174954" y="1152475"/>
            <a:ext cx="7657346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Customer Accessibility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Lacks accessibility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Coordinating Communication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Too many different forms of communication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Social Media Exposure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Lacking a Social Media presence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Business Continuity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Business data is on personal devices and is at risk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1600"/>
              </a:spcAft>
              <a:buClr>
                <a:srgbClr val="1186C3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2" name="Google Shape;362;p31"/>
          <p:cNvSpPr txBox="1"/>
          <p:nvPr/>
        </p:nvSpPr>
        <p:spPr>
          <a:xfrm>
            <a:off x="5668298" y="445025"/>
            <a:ext cx="3293806" cy="1754326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Our Capital Predictions: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TOTAL COST: 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	$1770 </a:t>
            </a:r>
            <a:r>
              <a:rPr lang="en-US" sz="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(over 5 year period)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INCREASED BENEFITS: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$4,680 </a:t>
            </a:r>
            <a:r>
              <a:rPr lang="en-US" sz="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(per year)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