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5" r:id="rId3"/>
    <p:sldId id="357" r:id="rId4"/>
    <p:sldId id="347" r:id="rId5"/>
    <p:sldId id="352" r:id="rId6"/>
    <p:sldId id="351" r:id="rId7"/>
    <p:sldId id="350" r:id="rId8"/>
    <p:sldId id="354" r:id="rId9"/>
    <p:sldId id="356" r:id="rId10"/>
    <p:sldId id="355" r:id="rId11"/>
    <p:sldId id="349" r:id="rId12"/>
    <p:sldId id="372" r:id="rId13"/>
    <p:sldId id="328" r:id="rId14"/>
    <p:sldId id="329" r:id="rId15"/>
    <p:sldId id="363" r:id="rId16"/>
    <p:sldId id="362" r:id="rId17"/>
    <p:sldId id="361" r:id="rId18"/>
    <p:sldId id="360" r:id="rId19"/>
    <p:sldId id="364" r:id="rId20"/>
    <p:sldId id="366" r:id="rId21"/>
    <p:sldId id="365" r:id="rId22"/>
    <p:sldId id="330" r:id="rId23"/>
    <p:sldId id="367" r:id="rId24"/>
    <p:sldId id="371" r:id="rId25"/>
    <p:sldId id="331" r:id="rId26"/>
    <p:sldId id="368" r:id="rId27"/>
    <p:sldId id="332" r:id="rId28"/>
    <p:sldId id="369" r:id="rId29"/>
    <p:sldId id="370" r:id="rId30"/>
    <p:sldId id="333" r:id="rId31"/>
    <p:sldId id="334" r:id="rId32"/>
    <p:sldId id="337" r:id="rId33"/>
    <p:sldId id="336" r:id="rId34"/>
    <p:sldId id="335" r:id="rId35"/>
    <p:sldId id="359" r:id="rId36"/>
    <p:sldId id="358" r:id="rId37"/>
    <p:sldId id="340" r:id="rId38"/>
    <p:sldId id="341" r:id="rId39"/>
    <p:sldId id="342" r:id="rId40"/>
    <p:sldId id="34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TF is an Arduino?" id="{7BCE4924-7EDE-C74E-84E7-ADDFFB02163B}">
          <p14:sldIdLst>
            <p14:sldId id="256"/>
          </p14:sldIdLst>
        </p14:section>
        <p14:section name="Lembrete da aula passada" id="{8AE020AE-D875-400B-A303-303A731CED48}">
          <p14:sldIdLst>
            <p14:sldId id="345"/>
            <p14:sldId id="357"/>
            <p14:sldId id="347"/>
            <p14:sldId id="352"/>
            <p14:sldId id="351"/>
            <p14:sldId id="350"/>
            <p14:sldId id="354"/>
            <p14:sldId id="356"/>
            <p14:sldId id="355"/>
            <p14:sldId id="349"/>
            <p14:sldId id="372"/>
          </p14:sldIdLst>
        </p14:section>
        <p14:section name="Encontro #2: Entrada e Saída Digital" id="{E2C98603-A469-42FF-9BCE-8BF202E8E164}">
          <p14:sldIdLst>
            <p14:sldId id="328"/>
          </p14:sldIdLst>
        </p14:section>
        <p14:section name="Entrada/Saída Digital" id="{8ECF0380-247E-4B2B-92E7-71CB5952948B}">
          <p14:sldIdLst>
            <p14:sldId id="329"/>
            <p14:sldId id="363"/>
            <p14:sldId id="362"/>
            <p14:sldId id="361"/>
            <p14:sldId id="360"/>
            <p14:sldId id="364"/>
            <p14:sldId id="366"/>
            <p14:sldId id="365"/>
            <p14:sldId id="330"/>
            <p14:sldId id="367"/>
          </p14:sldIdLst>
        </p14:section>
        <p14:section name="Variáveis" id="{8B856BB6-241B-4D02-8AEB-0C041B3F1E55}">
          <p14:sldIdLst>
            <p14:sldId id="371"/>
            <p14:sldId id="331"/>
            <p14:sldId id="368"/>
            <p14:sldId id="332"/>
            <p14:sldId id="369"/>
            <p14:sldId id="370"/>
          </p14:sldIdLst>
        </p14:section>
        <p14:section name="Estruturas Condicionais" id="{A22D2C12-461C-4F47-B56A-9A16421DCDDB}">
          <p14:sldIdLst>
            <p14:sldId id="333"/>
            <p14:sldId id="334"/>
            <p14:sldId id="337"/>
            <p14:sldId id="336"/>
            <p14:sldId id="335"/>
            <p14:sldId id="359"/>
          </p14:sldIdLst>
        </p14:section>
        <p14:section name="Exemplo: Liga/desliga LED com botão" id="{FE4B364E-E049-4473-860B-802B5773BF92}">
          <p14:sldIdLst>
            <p14:sldId id="358"/>
            <p14:sldId id="340"/>
            <p14:sldId id="341"/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79646"/>
    <a:srgbClr val="FF0000"/>
    <a:srgbClr val="FF9140"/>
    <a:srgbClr val="782828"/>
    <a:srgbClr val="FF0066"/>
    <a:srgbClr val="000000"/>
    <a:srgbClr val="FFDD00"/>
    <a:srgbClr val="EA3C06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4598" autoAdjust="0"/>
  </p:normalViewPr>
  <p:slideViewPr>
    <p:cSldViewPr snapToGrid="0" snapToObjects="1">
      <p:cViewPr varScale="1">
        <p:scale>
          <a:sx n="65" d="100"/>
          <a:sy n="65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3975-147D-2E45-8C2D-3E2E89AE00F6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8FD1-5BD3-D04B-9559-4A4C99D6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rgebrindeiro/wtf-is-an-arduin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gnetwork.com/resistcolcalc.html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Reference/Long" TargetMode="External"/><Relationship Id="rId3" Type="http://schemas.openxmlformats.org/officeDocument/2006/relationships/hyperlink" Target="http://arduino.cc/en/Reference/VariableDeclaration" TargetMode="External"/><Relationship Id="rId7" Type="http://schemas.openxmlformats.org/officeDocument/2006/relationships/hyperlink" Target="http://arduino.cc/en/Reference/UnsignedIn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Reference/Int" TargetMode="External"/><Relationship Id="rId11" Type="http://schemas.openxmlformats.org/officeDocument/2006/relationships/hyperlink" Target="http://arduino.cc/en/Reference/Double" TargetMode="External"/><Relationship Id="rId5" Type="http://schemas.openxmlformats.org/officeDocument/2006/relationships/hyperlink" Target="http://arduino.cc/en/Reference/Byte" TargetMode="External"/><Relationship Id="rId10" Type="http://schemas.openxmlformats.org/officeDocument/2006/relationships/hyperlink" Target="http://arduino.cc/en/Reference/Float" TargetMode="External"/><Relationship Id="rId4" Type="http://schemas.openxmlformats.org/officeDocument/2006/relationships/hyperlink" Target="http://arduino.cc/en/Reference/Char" TargetMode="External"/><Relationship Id="rId9" Type="http://schemas.openxmlformats.org/officeDocument/2006/relationships/hyperlink" Target="http://arduino.cc/en/Reference/UnsignedLon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SwitchCas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420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DINCond-Medium"/>
                <a:cs typeface="DINCond-Medium"/>
              </a:rPr>
              <a:t>WTF is an Arduino?</a:t>
            </a:r>
            <a:endParaRPr lang="en-US" sz="6000" dirty="0">
              <a:solidFill>
                <a:schemeClr val="bg1"/>
              </a:solidFill>
              <a:latin typeface="DINCond-Medium"/>
              <a:cs typeface="DINCond-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6984"/>
            <a:ext cx="6400800" cy="656306"/>
          </a:xfrm>
        </p:spPr>
        <p:txBody>
          <a:bodyPr/>
          <a:lstStyle/>
          <a:p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George Brindeiro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 descr="a_principal_compl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39" y="4899429"/>
            <a:ext cx="2505522" cy="11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60090" y="1146072"/>
            <a:ext cx="6622026" cy="41959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cap="all" dirty="0">
                <a:latin typeface="DINCond-Regular" pitchFamily="50" charset="0"/>
              </a:rPr>
              <a:t>ARDUINO IS AN </a:t>
            </a:r>
            <a:r>
              <a:rPr lang="en-US" sz="3600" cap="all" dirty="0">
                <a:solidFill>
                  <a:schemeClr val="tx2"/>
                </a:solidFill>
                <a:latin typeface="DINCond-Regular" pitchFamily="50" charset="0"/>
              </a:rPr>
              <a:t>OPEN-SOURCE ELECTRONICS </a:t>
            </a:r>
            <a:r>
              <a:rPr lang="en-US" sz="3600" cap="all" dirty="0">
                <a:solidFill>
                  <a:srgbClr val="FFC000"/>
                </a:solidFill>
                <a:latin typeface="DINCond-Regular" pitchFamily="50" charset="0"/>
              </a:rPr>
              <a:t>PROTOTYPING</a:t>
            </a:r>
            <a:r>
              <a:rPr lang="en-US" sz="3600" cap="all" dirty="0">
                <a:latin typeface="DINCond-Regular" pitchFamily="50" charset="0"/>
              </a:rPr>
              <a:t> PLATFORM BASED ON FLEXIBLE, </a:t>
            </a:r>
            <a:r>
              <a:rPr lang="en-US" sz="3600" cap="all" dirty="0">
                <a:solidFill>
                  <a:srgbClr val="00B050"/>
                </a:solidFill>
                <a:latin typeface="DINCond-Regular" pitchFamily="50" charset="0"/>
              </a:rPr>
              <a:t>EASY-TO-USE HARDWARE AND SOFTWARE</a:t>
            </a:r>
            <a:r>
              <a:rPr lang="en-US" sz="3600" cap="all" dirty="0" smtClean="0">
                <a:latin typeface="DINCond-Regular" pitchFamily="50" charset="0"/>
              </a:rPr>
              <a:t>.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 </a:t>
            </a:r>
          </a:p>
          <a:p>
            <a:pPr marL="0" indent="0">
              <a:buNone/>
            </a:pPr>
            <a:r>
              <a:rPr lang="en-US" sz="3600" cap="all" dirty="0" smtClean="0">
                <a:latin typeface="DINCond-Regular" pitchFamily="50" charset="0"/>
              </a:rPr>
              <a:t>IT'S </a:t>
            </a:r>
            <a:r>
              <a:rPr lang="en-US" sz="3600" u="sng" cap="all" dirty="0">
                <a:latin typeface="DINCond-Regular" pitchFamily="50" charset="0"/>
              </a:rPr>
              <a:t>INTENDED</a:t>
            </a:r>
            <a:r>
              <a:rPr lang="en-US" sz="3600" cap="all" dirty="0">
                <a:latin typeface="DINCond-Regular" pitchFamily="50" charset="0"/>
              </a:rPr>
              <a:t> FOR </a:t>
            </a:r>
            <a:r>
              <a:rPr lang="en-US" sz="3600" cap="all" dirty="0">
                <a:solidFill>
                  <a:srgbClr val="FF0000"/>
                </a:solidFill>
                <a:latin typeface="DINCond-Regular" pitchFamily="50" charset="0"/>
              </a:rPr>
              <a:t>ARTISTS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7030A0"/>
                </a:solidFill>
                <a:latin typeface="DINCond-Regular" pitchFamily="50" charset="0"/>
              </a:rPr>
              <a:t>DESIGNERS</a:t>
            </a:r>
            <a:r>
              <a:rPr lang="en-US" sz="3600" cap="all" dirty="0">
                <a:latin typeface="DINCond-Regular" pitchFamily="50" charset="0"/>
              </a:rPr>
              <a:t>, </a:t>
            </a:r>
            <a:r>
              <a:rPr lang="en-US" sz="3600" cap="all" dirty="0">
                <a:solidFill>
                  <a:srgbClr val="FF0066"/>
                </a:solidFill>
                <a:latin typeface="DINCond-Regular" pitchFamily="50" charset="0"/>
              </a:rPr>
              <a:t>HOBBYISTS</a:t>
            </a:r>
            <a:r>
              <a:rPr lang="en-US" sz="3600" cap="all" dirty="0">
                <a:latin typeface="DINCond-Regular" pitchFamily="50" charset="0"/>
              </a:rPr>
              <a:t> AND </a:t>
            </a:r>
            <a:r>
              <a:rPr lang="en-US" sz="3600" u="sng" cap="all" dirty="0">
                <a:latin typeface="DINCond-Regular" pitchFamily="50" charset="0"/>
              </a:rPr>
              <a:t>ANYONE</a:t>
            </a:r>
            <a:r>
              <a:rPr lang="en-US" sz="3600" cap="all" dirty="0">
                <a:latin typeface="DINCond-Regular" pitchFamily="50" charset="0"/>
              </a:rPr>
              <a:t> INTERESTED IN CREATING </a:t>
            </a:r>
            <a:r>
              <a:rPr lang="en-US" sz="3600" cap="all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INTERACTIVE OBJECTS OR ENVIRONMENTS</a:t>
            </a:r>
            <a:r>
              <a:rPr lang="en-US" sz="3600" cap="all" dirty="0">
                <a:latin typeface="DINCond-Regular" pitchFamily="50" charset="0"/>
              </a:rPr>
              <a:t>.</a:t>
            </a:r>
            <a:endParaRPr lang="fr-FR" sz="3600" dirty="0">
              <a:latin typeface="DINCond-Regular" pitchFamily="50" charset="0"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57200" y="674650"/>
            <a:ext cx="1219200" cy="1508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3900" cap="all" dirty="0" smtClean="0">
                <a:latin typeface="Baskerville Old Face" panose="02020602080505020303" pitchFamily="18" charset="0"/>
              </a:rPr>
              <a:t>“</a:t>
            </a:r>
            <a:endParaRPr lang="fr-FR" sz="2800" dirty="0">
              <a:latin typeface="Baskerville Old Face" panose="02020602080505020303" pitchFamily="18" charset="0"/>
            </a:endParaRPr>
          </a:p>
        </p:txBody>
      </p:sp>
      <p:pic>
        <p:nvPicPr>
          <p:cNvPr id="3074" name="Picture 2" descr="http://travistation.files.wordpress.com/2012/04/young-man-thumbs-u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4" b="97179" l="7333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68" y="1099502"/>
            <a:ext cx="4896464" cy="52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rankopedia.com/CandidatePix/7487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" y="0"/>
            <a:ext cx="4704735" cy="68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905500" y="1513938"/>
            <a:ext cx="2114550" cy="3830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B</a:t>
            </a:r>
          </a:p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l</a:t>
            </a:r>
          </a:p>
          <a:p>
            <a:r>
              <a:rPr lang="en-US" sz="6600" b="1" cap="small" dirty="0" err="1" smtClean="0">
                <a:latin typeface="DIN" pitchFamily="50" charset="0"/>
                <a:cs typeface="DINCond-RegularAlternate"/>
              </a:rPr>
              <a:t>i</a:t>
            </a:r>
            <a:endParaRPr lang="en-US" sz="6600" b="1" cap="small" dirty="0" smtClean="0">
              <a:latin typeface="DIN" pitchFamily="50" charset="0"/>
              <a:cs typeface="DINCond-RegularAlternate"/>
            </a:endParaRPr>
          </a:p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n</a:t>
            </a:r>
          </a:p>
          <a:p>
            <a:r>
              <a:rPr lang="en-US" sz="6600" b="1" cap="small" dirty="0" smtClean="0">
                <a:latin typeface="DIN" pitchFamily="50" charset="0"/>
                <a:cs typeface="DINCond-RegularAlternate"/>
              </a:rPr>
              <a:t>k</a:t>
            </a:r>
            <a:endParaRPr lang="en-US" sz="66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6147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err="1" smtClean="0">
                <a:latin typeface="DINCond-Regular" pitchFamily="50" charset="0"/>
              </a:rPr>
              <a:t>Arquivos</a:t>
            </a:r>
            <a:r>
              <a:rPr lang="fr-FR" dirty="0" smtClean="0">
                <a:latin typeface="DINCond-Regular" pitchFamily="50" charset="0"/>
              </a:rPr>
              <a:t> do </a:t>
            </a:r>
            <a:r>
              <a:rPr lang="fr-FR" dirty="0" err="1" smtClean="0">
                <a:latin typeface="DINCond-Regular" pitchFamily="50" charset="0"/>
              </a:rPr>
              <a:t>curso</a:t>
            </a:r>
            <a:r>
              <a:rPr lang="fr-FR" dirty="0" smtClean="0">
                <a:latin typeface="DINCond-Regular" pitchFamily="50" charset="0"/>
              </a:rPr>
              <a:t>:</a:t>
            </a:r>
            <a:br>
              <a:rPr lang="fr-FR" dirty="0" smtClean="0">
                <a:latin typeface="DINCond-Regular" pitchFamily="50" charset="0"/>
              </a:rPr>
            </a:br>
            <a:r>
              <a:rPr lang="fr-FR" dirty="0">
                <a:latin typeface="DINCond-Regular" pitchFamily="50" charset="0"/>
                <a:hlinkClick r:id="rId2"/>
              </a:rPr>
              <a:t>https://</a:t>
            </a:r>
            <a:r>
              <a:rPr lang="fr-FR" dirty="0" smtClean="0">
                <a:latin typeface="DINCond-Regular" pitchFamily="50" charset="0"/>
                <a:hlinkClick r:id="rId2"/>
              </a:rPr>
              <a:t>github.com/georgebrindeiro/wtf-is-an-arduino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</a:rPr>
              <a:t>Download</a:t>
            </a:r>
            <a:r>
              <a:rPr lang="fr-FR" dirty="0" smtClean="0">
                <a:latin typeface="DINCond-Regular" pitchFamily="50" charset="0"/>
              </a:rPr>
              <a:t> ZIP e </a:t>
            </a:r>
            <a:r>
              <a:rPr lang="fr-FR" dirty="0" err="1" smtClean="0">
                <a:latin typeface="DINCond-Regular" pitchFamily="50" charset="0"/>
              </a:rPr>
              <a:t>extrair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seguida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File -&gt; </a:t>
            </a:r>
            <a:r>
              <a:rPr lang="fr-FR" dirty="0" err="1" smtClean="0">
                <a:latin typeface="DINCond-Regular" pitchFamily="50" charset="0"/>
              </a:rPr>
              <a:t>Preferences</a:t>
            </a:r>
            <a:r>
              <a:rPr lang="fr-FR" dirty="0" smtClean="0">
                <a:latin typeface="DINCond-Regular" pitchFamily="50" charset="0"/>
              </a:rPr>
              <a:t> -&gt; </a:t>
            </a:r>
            <a:r>
              <a:rPr lang="fr-FR" dirty="0" err="1" smtClean="0">
                <a:latin typeface="DINCond-Regular" pitchFamily="50" charset="0"/>
              </a:rPr>
              <a:t>Sketchbook</a:t>
            </a:r>
            <a:r>
              <a:rPr lang="fr-FR" dirty="0" smtClean="0">
                <a:latin typeface="DINCond-Regular" pitchFamily="50" charset="0"/>
              </a:rPr>
              <a:t> location</a:t>
            </a:r>
          </a:p>
          <a:p>
            <a:r>
              <a:rPr lang="fr-FR" dirty="0" err="1" smtClean="0">
                <a:latin typeface="DINCond-Regular" pitchFamily="50" charset="0"/>
              </a:rPr>
              <a:t>Colocar</a:t>
            </a:r>
            <a:r>
              <a:rPr lang="fr-FR" dirty="0" smtClean="0">
                <a:latin typeface="DINCond-Regular" pitchFamily="50" charset="0"/>
              </a:rPr>
              <a:t> a </a:t>
            </a:r>
            <a:r>
              <a:rPr lang="fr-FR" dirty="0" err="1" smtClean="0">
                <a:latin typeface="DINCond-Regular" pitchFamily="50" charset="0"/>
              </a:rPr>
              <a:t>pasta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extraída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wtf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is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-an-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arduino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/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DINCond-Regular" pitchFamily="50" charset="0"/>
              </a:rPr>
              <a:t>sketchbook</a:t>
            </a:r>
            <a:endParaRPr lang="fr-FR" dirty="0" smtClean="0">
              <a:solidFill>
                <a:schemeClr val="tx1">
                  <a:lumMod val="65000"/>
                  <a:lumOff val="35000"/>
                </a:schemeClr>
              </a:solidFill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Atualizando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 sketchbook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06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DINPro-Black" panose="02000503030000020004" pitchFamily="50" charset="0"/>
              </a:rPr>
              <a:t>2</a:t>
            </a:r>
            <a:r>
              <a:rPr lang="fr-FR" sz="6600" dirty="0" smtClean="0">
                <a:solidFill>
                  <a:schemeClr val="bg1"/>
                </a:solidFill>
                <a:latin typeface="DINPro-Black" panose="02000503030000020004" pitchFamily="50" charset="0"/>
              </a:rPr>
              <a:t> </a:t>
            </a:r>
            <a:endParaRPr lang="fr-FR" sz="6600" dirty="0">
              <a:solidFill>
                <a:schemeClr val="bg1"/>
              </a:solidFill>
              <a:latin typeface="DINPro-Black" panose="02000503030000020004" pitchFamily="50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Entrada e Saída Digital:</a:t>
            </a:r>
          </a:p>
          <a:p>
            <a:r>
              <a:rPr lang="pt-BR" cap="small" dirty="0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Sobre Bits, Botões e </a:t>
            </a:r>
            <a:r>
              <a:rPr lang="pt-BR" cap="small" dirty="0" err="1" smtClean="0">
                <a:solidFill>
                  <a:schemeClr val="bg1">
                    <a:lumMod val="95000"/>
                  </a:schemeClr>
                </a:solidFill>
                <a:latin typeface="DINPro-Regular" panose="02000503030000020004" pitchFamily="50" charset="0"/>
              </a:rPr>
              <a:t>LEDs</a:t>
            </a:r>
            <a:endParaRPr lang="pt-BR" cap="small" dirty="0" smtClean="0">
              <a:solidFill>
                <a:schemeClr val="bg1">
                  <a:lumMod val="95000"/>
                </a:schemeClr>
              </a:solidFill>
              <a:latin typeface="DINPro-Regular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LED e Resistor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1026" name="Picture 2" descr="http://www.electroschematics.com/wp-content/uploads/2009/04/led-circu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2047464"/>
            <a:ext cx="4743127" cy="405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4787373" y="1633280"/>
            <a:ext cx="3899427" cy="4885507"/>
          </a:xfrm>
        </p:spPr>
        <p:txBody>
          <a:bodyPr>
            <a:noAutofit/>
          </a:bodyPr>
          <a:lstStyle/>
          <a:p>
            <a:r>
              <a:rPr lang="fr-FR" dirty="0" err="1" smtClean="0">
                <a:latin typeface="DINCond-Regular" pitchFamily="50" charset="0"/>
              </a:rPr>
              <a:t>Corrente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flui</a:t>
            </a:r>
            <a:r>
              <a:rPr lang="fr-FR" dirty="0" smtClean="0">
                <a:latin typeface="DINCond-Regular" pitchFamily="50" charset="0"/>
              </a:rPr>
              <a:t> do + para o –</a:t>
            </a:r>
          </a:p>
          <a:p>
            <a:r>
              <a:rPr lang="fr-FR" dirty="0" smtClean="0">
                <a:latin typeface="DINCond-Regular" pitchFamily="50" charset="0"/>
              </a:rPr>
              <a:t>Lei de Ohm: V = RI</a:t>
            </a:r>
          </a:p>
          <a:p>
            <a:pPr lvl="1"/>
            <a:r>
              <a:rPr lang="fr-FR" dirty="0" smtClean="0">
                <a:latin typeface="DINCond-Regular" pitchFamily="50" charset="0"/>
              </a:rPr>
              <a:t>V: </a:t>
            </a:r>
            <a:r>
              <a:rPr lang="fr-FR" dirty="0" err="1" smtClean="0">
                <a:latin typeface="DINCond-Regular" pitchFamily="50" charset="0"/>
              </a:rPr>
              <a:t>tensão</a:t>
            </a:r>
            <a:r>
              <a:rPr lang="fr-FR" dirty="0" smtClean="0">
                <a:latin typeface="DINCond-Regular" pitchFamily="50" charset="0"/>
              </a:rPr>
              <a:t> (9 V)</a:t>
            </a:r>
          </a:p>
          <a:p>
            <a:pPr lvl="1"/>
            <a:r>
              <a:rPr lang="fr-FR" dirty="0" smtClean="0">
                <a:latin typeface="DINCond-Regular" pitchFamily="50" charset="0"/>
              </a:rPr>
              <a:t>R: </a:t>
            </a:r>
            <a:r>
              <a:rPr lang="fr-FR" dirty="0" err="1" smtClean="0">
                <a:latin typeface="DINCond-Regular" pitchFamily="50" charset="0"/>
              </a:rPr>
              <a:t>resistência</a:t>
            </a:r>
            <a:r>
              <a:rPr lang="fr-FR" dirty="0" smtClean="0">
                <a:latin typeface="DINCond-Regular" pitchFamily="50" charset="0"/>
              </a:rPr>
              <a:t> (470 </a:t>
            </a:r>
            <a:r>
              <a:rPr lang="el-GR" dirty="0" smtClean="0">
                <a:latin typeface="Arial Narrow" panose="020B0606020202030204" pitchFamily="34" charset="0"/>
              </a:rPr>
              <a:t>Ω</a:t>
            </a:r>
            <a:r>
              <a:rPr lang="fr-FR" dirty="0" smtClean="0">
                <a:latin typeface="DINCond-Regular" pitchFamily="50" charset="0"/>
              </a:rPr>
              <a:t>)</a:t>
            </a:r>
          </a:p>
          <a:p>
            <a:pPr lvl="1"/>
            <a:r>
              <a:rPr lang="fr-FR" dirty="0" smtClean="0">
                <a:latin typeface="DINCond-Regular" pitchFamily="50" charset="0"/>
              </a:rPr>
              <a:t>I: </a:t>
            </a:r>
            <a:r>
              <a:rPr lang="fr-FR" dirty="0" err="1" smtClean="0">
                <a:latin typeface="DINCond-Regular" pitchFamily="50" charset="0"/>
              </a:rPr>
              <a:t>corrente</a:t>
            </a:r>
            <a:r>
              <a:rPr lang="fr-FR" dirty="0" smtClean="0">
                <a:latin typeface="DINCond-Regular" pitchFamily="50" charset="0"/>
              </a:rPr>
              <a:t> (9/470 ≈ 19 mA)</a:t>
            </a:r>
            <a:endParaRPr lang="fr-FR" dirty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  <a:hlinkClick r:id="rId3"/>
              </a:rPr>
              <a:t>Código</a:t>
            </a:r>
            <a:r>
              <a:rPr lang="fr-FR" dirty="0" smtClean="0">
                <a:latin typeface="DINCond-Regular" pitchFamily="50" charset="0"/>
                <a:hlinkClick r:id="rId3"/>
              </a:rPr>
              <a:t> de </a:t>
            </a:r>
            <a:r>
              <a:rPr lang="fr-FR" dirty="0" err="1" smtClean="0">
                <a:latin typeface="DINCond-Regular" pitchFamily="50" charset="0"/>
                <a:hlinkClick r:id="rId3"/>
              </a:rPr>
              <a:t>cores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indica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valor</a:t>
            </a:r>
            <a:r>
              <a:rPr lang="fr-FR" dirty="0" smtClean="0">
                <a:latin typeface="DINCond-Regular" pitchFamily="50" charset="0"/>
              </a:rPr>
              <a:t> do </a:t>
            </a:r>
            <a:r>
              <a:rPr lang="fr-FR" dirty="0" err="1" smtClean="0">
                <a:latin typeface="DINCond-Regular" pitchFamily="50" charset="0"/>
              </a:rPr>
              <a:t>resistor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LED </a:t>
            </a:r>
            <a:r>
              <a:rPr lang="fr-FR" dirty="0" err="1" smtClean="0">
                <a:latin typeface="DINCond-Regular" pitchFamily="50" charset="0"/>
              </a:rPr>
              <a:t>só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deixa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corrente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fluir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um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sentido</a:t>
            </a:r>
            <a:endParaRPr lang="fr-FR" dirty="0" smtClean="0"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8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LED e Resistor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32"/>
          <a:stretch/>
        </p:blipFill>
        <p:spPr>
          <a:xfrm>
            <a:off x="191730" y="1236221"/>
            <a:ext cx="3991611" cy="4515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67" y="4137320"/>
            <a:ext cx="5551030" cy="24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termos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... um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interruptor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074" name="Picture 2" descr="http://www.ladyada.net/images/arduino/lightswit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8" y="1232414"/>
            <a:ext cx="8551784" cy="294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adyada.net/images/arduino/Light_switch_ins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37848" y="3813035"/>
            <a:ext cx="2346120" cy="37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3376501"/>
            <a:ext cx="4409768" cy="2773575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DINCond-Regular" pitchFamily="50" charset="0"/>
              </a:rPr>
              <a:t>Pares de </a:t>
            </a:r>
            <a:r>
              <a:rPr lang="fr-FR" dirty="0" err="1" smtClean="0">
                <a:latin typeface="DINCond-Regular" pitchFamily="50" charset="0"/>
              </a:rPr>
              <a:t>pinos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conectados</a:t>
            </a:r>
            <a:r>
              <a:rPr lang="fr-FR" dirty="0">
                <a:latin typeface="DINCond-Regular" pitchFamily="50" charset="0"/>
              </a:rPr>
              <a:t> 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err="1" smtClean="0">
                <a:latin typeface="DINCond-Regular" pitchFamily="50" charset="0"/>
              </a:rPr>
              <a:t>lados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opostos</a:t>
            </a:r>
            <a:r>
              <a:rPr lang="fr-FR" dirty="0" smtClean="0">
                <a:latin typeface="DINCond-Regular" pitchFamily="50" charset="0"/>
              </a:rPr>
              <a:t>)</a:t>
            </a:r>
          </a:p>
          <a:p>
            <a:r>
              <a:rPr lang="fr-FR" dirty="0" err="1" smtClean="0">
                <a:latin typeface="DINCond-Regular" pitchFamily="50" charset="0"/>
              </a:rPr>
              <a:t>Normalmente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aberto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err="1" smtClean="0">
                <a:latin typeface="DINCond-Regular" pitchFamily="50" charset="0"/>
              </a:rPr>
              <a:t>Apertar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botão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fecha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circuito</a:t>
            </a:r>
            <a:r>
              <a:rPr lang="fr-FR" dirty="0">
                <a:latin typeface="DINCond-Regular" pitchFamily="50" charset="0"/>
              </a:rPr>
              <a:t> 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err="1" smtClean="0">
                <a:latin typeface="DINCond-Regular" pitchFamily="50" charset="0"/>
              </a:rPr>
              <a:t>conecta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pinos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eletricamente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Botão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“Pushbutton”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9" y="1350859"/>
            <a:ext cx="3724275" cy="1914525"/>
          </a:xfrm>
          <a:prstGeom prst="rect">
            <a:avLst/>
          </a:prstGeom>
        </p:spPr>
      </p:pic>
      <p:pic>
        <p:nvPicPr>
          <p:cNvPr id="2052" name="Picture 4" descr="pushbutton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1350859"/>
            <a:ext cx="3642850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-602" t="-1226" r="17168" b="11015"/>
          <a:stretch/>
        </p:blipFill>
        <p:spPr>
          <a:xfrm>
            <a:off x="4719484" y="3684789"/>
            <a:ext cx="3790336" cy="30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5122" name="Picture 2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49668" r="5702"/>
          <a:stretch/>
        </p:blipFill>
        <p:spPr bwMode="auto">
          <a:xfrm>
            <a:off x="4588467" y="1712707"/>
            <a:ext cx="4555533" cy="41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r="10674" b="50288"/>
          <a:stretch/>
        </p:blipFill>
        <p:spPr bwMode="auto">
          <a:xfrm>
            <a:off x="184818" y="1579971"/>
            <a:ext cx="4403649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5122" name="Picture 2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49668" r="5702"/>
          <a:stretch/>
        </p:blipFill>
        <p:spPr bwMode="auto">
          <a:xfrm>
            <a:off x="4588467" y="1712707"/>
            <a:ext cx="4555533" cy="41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r="10674" b="50288"/>
          <a:stretch/>
        </p:blipFill>
        <p:spPr bwMode="auto">
          <a:xfrm>
            <a:off x="184818" y="1579971"/>
            <a:ext cx="4403649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204884" y="1287672"/>
            <a:ext cx="4734232" cy="4734232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newsinmind.com/wp/wp-content/uploads/2012/12/bigstockphoto_Migraine_Headache_11336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506720"/>
            <a:ext cx="9144000" cy="13318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Não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lembro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de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mais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nada da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semana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 </a:t>
            </a:r>
            <a:r>
              <a:rPr lang="en-US" sz="3200" b="1" cap="small" dirty="0" err="1" smtClean="0">
                <a:latin typeface="DIN" pitchFamily="50" charset="0"/>
                <a:cs typeface="DINCond-RegularAlternate"/>
              </a:rPr>
              <a:t>passada</a:t>
            </a:r>
            <a:r>
              <a:rPr lang="en-US" sz="3200" b="1" cap="small" dirty="0" smtClean="0">
                <a:latin typeface="DIN" pitchFamily="50" charset="0"/>
                <a:cs typeface="DINCond-RegularAlternate"/>
              </a:rPr>
              <a:t>...</a:t>
            </a:r>
            <a:endParaRPr lang="en-US" sz="32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383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Circuitos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básicos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Botões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5122" name="Picture 2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t="49668" r="5702"/>
          <a:stretch/>
        </p:blipFill>
        <p:spPr bwMode="auto">
          <a:xfrm>
            <a:off x="4588467" y="1712707"/>
            <a:ext cx="4555533" cy="41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oguescience.org/wordpress/wp-content/uploads/2011/07/floate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r="10674" b="50288"/>
          <a:stretch/>
        </p:blipFill>
        <p:spPr bwMode="auto">
          <a:xfrm>
            <a:off x="184818" y="1579971"/>
            <a:ext cx="4403649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204884" y="1287672"/>
            <a:ext cx="4734232" cy="4734232"/>
          </a:xfrm>
          <a:prstGeom prst="noSmoking">
            <a:avLst/>
          </a:prstGeom>
          <a:solidFill>
            <a:srgbClr val="FF000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19410" y="5939032"/>
            <a:ext cx="9415754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Precisamos</a:t>
            </a:r>
            <a:r>
              <a:rPr lang="en-US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</a:t>
            </a:r>
            <a:r>
              <a:rPr lang="en-US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alternar</a:t>
            </a:r>
            <a:r>
              <a:rPr lang="en-US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as </a:t>
            </a:r>
            <a:r>
              <a:rPr lang="en-US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conexões</a:t>
            </a:r>
            <a:endParaRPr lang="en-US" b="1" cap="small" dirty="0">
              <a:solidFill>
                <a:srgbClr val="FF0000"/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42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Truque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Pull-up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ou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Pull-down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7172" name="Picture 4" descr="pull up / down resist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 t="6483" r="10219" b="51852"/>
          <a:stretch/>
        </p:blipFill>
        <p:spPr bwMode="auto">
          <a:xfrm>
            <a:off x="4505633" y="1573870"/>
            <a:ext cx="4409766" cy="399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ull up / down resisto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9" t="51866" r="7292" b="2968"/>
          <a:stretch/>
        </p:blipFill>
        <p:spPr bwMode="auto">
          <a:xfrm>
            <a:off x="58441" y="2202780"/>
            <a:ext cx="4646295" cy="41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429606" y="1380773"/>
            <a:ext cx="2847862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chemeClr val="tx2"/>
                </a:solidFill>
                <a:latin typeface="DIN" pitchFamily="50" charset="0"/>
                <a:cs typeface="DINCond-RegularAlternate"/>
              </a:rPr>
              <a:t>Pull-up</a:t>
            </a:r>
            <a:endParaRPr lang="en-US" sz="3600" b="1" cap="small" dirty="0">
              <a:solidFill>
                <a:schemeClr val="tx2"/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729036" y="5545091"/>
            <a:ext cx="2847862" cy="8220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chemeClr val="accent6">
                    <a:lumMod val="75000"/>
                  </a:schemeClr>
                </a:solidFill>
                <a:latin typeface="DIN" pitchFamily="50" charset="0"/>
                <a:cs typeface="DINCond-RegularAlternate"/>
              </a:rPr>
              <a:t>Pull-Down</a:t>
            </a:r>
            <a:endParaRPr lang="en-US" sz="3600" b="1" cap="small" dirty="0">
              <a:solidFill>
                <a:schemeClr val="accent6">
                  <a:lumMod val="75000"/>
                </a:schemeClr>
              </a:solidFill>
              <a:latin typeface="DIN" pitchFamily="50" charset="0"/>
              <a:cs typeface="DINCond-RegularAlternate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23419" y="2079523"/>
            <a:ext cx="280220" cy="113562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359445" y="4297051"/>
            <a:ext cx="447368" cy="1410575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Programando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Entrada/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Saída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Digital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6" name="Content Placeholder 9"/>
          <p:cNvSpPr txBox="1">
            <a:spLocks/>
          </p:cNvSpPr>
          <p:nvPr/>
        </p:nvSpPr>
        <p:spPr>
          <a:xfrm>
            <a:off x="334297" y="2070605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pinMode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,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mode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334297" y="3738542"/>
            <a:ext cx="3126658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digitalWrite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,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level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334297" y="5406479"/>
            <a:ext cx="2163097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rgbClr val="FF9900"/>
                </a:solidFill>
                <a:latin typeface="DINCond-Regular" pitchFamily="50" charset="0"/>
              </a:rPr>
              <a:t>digitalRead</a:t>
            </a:r>
            <a:r>
              <a:rPr lang="fr-FR" dirty="0" smtClean="0">
                <a:latin typeface="DINCond-Regular" pitchFamily="50" charset="0"/>
              </a:rPr>
              <a:t>(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9" name="Content Placeholder 9"/>
          <p:cNvSpPr txBox="1">
            <a:spLocks/>
          </p:cNvSpPr>
          <p:nvPr/>
        </p:nvSpPr>
        <p:spPr>
          <a:xfrm>
            <a:off x="3767722" y="2070605"/>
            <a:ext cx="3425558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pin</a:t>
            </a:r>
            <a:r>
              <a:rPr lang="fr-FR" dirty="0" smtClean="0">
                <a:latin typeface="DINCond-Regular" pitchFamily="50" charset="0"/>
              </a:rPr>
              <a:t>: 0-13 (</a:t>
            </a:r>
            <a:r>
              <a:rPr lang="fr-FR" dirty="0" err="1" smtClean="0">
                <a:latin typeface="DINCond-Regular" pitchFamily="50" charset="0"/>
              </a:rPr>
              <a:t>analog</a:t>
            </a:r>
            <a:r>
              <a:rPr lang="fr-FR" dirty="0" smtClean="0">
                <a:latin typeface="DINCond-Regular" pitchFamily="50" charset="0"/>
              </a:rPr>
              <a:t>: A0-A7)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3761823" y="2883487"/>
            <a:ext cx="5132438" cy="331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mode</a:t>
            </a:r>
            <a:r>
              <a:rPr lang="fr-FR" dirty="0" smtClean="0">
                <a:latin typeface="DINCond-Regular" pitchFamily="50" charset="0"/>
              </a:rPr>
              <a:t>:</a:t>
            </a:r>
          </a:p>
          <a:p>
            <a:r>
              <a:rPr lang="fr-FR" dirty="0" smtClean="0">
                <a:latin typeface="DINCond-Regular" pitchFamily="50" charset="0"/>
              </a:rPr>
              <a:t>INPUT para </a:t>
            </a:r>
            <a:r>
              <a:rPr lang="fr-FR" dirty="0" err="1" smtClean="0">
                <a:latin typeface="DINCond-Regular" pitchFamily="50" charset="0"/>
              </a:rPr>
              <a:t>digitalRead</a:t>
            </a:r>
            <a:endParaRPr lang="fr-FR" dirty="0" smtClean="0">
              <a:latin typeface="DINCond-Regular" pitchFamily="50" charset="0"/>
            </a:endParaRPr>
          </a:p>
          <a:p>
            <a:r>
              <a:rPr lang="fr-FR" dirty="0" smtClean="0">
                <a:latin typeface="DINCond-Regular" pitchFamily="50" charset="0"/>
              </a:rPr>
              <a:t>INPUT_PULLUP para </a:t>
            </a:r>
            <a:r>
              <a:rPr lang="fr-FR" dirty="0" err="1" smtClean="0">
                <a:latin typeface="DINCond-Regular" pitchFamily="50" charset="0"/>
              </a:rPr>
              <a:t>digitalRead</a:t>
            </a:r>
            <a:r>
              <a:rPr lang="fr-FR" dirty="0" smtClean="0">
                <a:latin typeface="DINCond-Regular" pitchFamily="50" charset="0"/>
              </a:rPr>
              <a:t> </a:t>
            </a:r>
            <a:r>
              <a:rPr lang="fr-FR" dirty="0" err="1" smtClean="0">
                <a:latin typeface="DINCond-Regular" pitchFamily="50" charset="0"/>
              </a:rPr>
              <a:t>com</a:t>
            </a:r>
            <a:r>
              <a:rPr lang="fr-FR" dirty="0" smtClean="0">
                <a:latin typeface="DINCond-Regular" pitchFamily="50" charset="0"/>
              </a:rPr>
              <a:t> pull-up </a:t>
            </a:r>
            <a:r>
              <a:rPr lang="fr-FR" dirty="0" err="1" smtClean="0">
                <a:latin typeface="DINCond-Regular" pitchFamily="50" charset="0"/>
              </a:rPr>
              <a:t>interno</a:t>
            </a:r>
            <a:r>
              <a:rPr lang="fr-FR" dirty="0" smtClean="0">
                <a:latin typeface="DINCond-Regular" pitchFamily="50" charset="0"/>
              </a:rPr>
              <a:t> (&gt; </a:t>
            </a:r>
            <a:r>
              <a:rPr lang="fr-FR" dirty="0" err="1" smtClean="0">
                <a:latin typeface="DINCond-Regular" pitchFamily="50" charset="0"/>
              </a:rPr>
              <a:t>Arduino</a:t>
            </a:r>
            <a:r>
              <a:rPr lang="fr-FR" dirty="0" smtClean="0">
                <a:latin typeface="DINCond-Regular" pitchFamily="50" charset="0"/>
              </a:rPr>
              <a:t> 1.0.5)</a:t>
            </a:r>
          </a:p>
          <a:p>
            <a:r>
              <a:rPr lang="fr-FR" dirty="0" smtClean="0">
                <a:latin typeface="DINCond-Regular" pitchFamily="50" charset="0"/>
              </a:rPr>
              <a:t>OUTPUT para </a:t>
            </a:r>
            <a:r>
              <a:rPr lang="fr-FR" dirty="0" err="1" smtClean="0">
                <a:latin typeface="DINCond-Regular" pitchFamily="50" charset="0"/>
              </a:rPr>
              <a:t>digitalWrite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3774605" y="5884254"/>
            <a:ext cx="3958958" cy="624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  <a:latin typeface="DINCond-Regular" pitchFamily="50" charset="0"/>
              </a:rPr>
              <a:t>level</a:t>
            </a:r>
            <a:r>
              <a:rPr lang="fr-FR" dirty="0" smtClean="0">
                <a:latin typeface="DINCond-Regular" pitchFamily="50" charset="0"/>
              </a:rPr>
              <a:t>: HIGH (5V) ou LOW (GND)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0" name="Content Placeholder 9"/>
          <p:cNvSpPr txBox="1">
            <a:spLocks/>
          </p:cNvSpPr>
          <p:nvPr/>
        </p:nvSpPr>
        <p:spPr>
          <a:xfrm>
            <a:off x="334297" y="1258144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latin typeface="DINCond-Regular" pitchFamily="50" charset="0"/>
              </a:rPr>
              <a:t>Funções</a:t>
            </a:r>
            <a:endParaRPr lang="fr-FR" b="1" dirty="0">
              <a:latin typeface="DINCond-Regular" pitchFamily="50" charset="0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3774605" y="1257723"/>
            <a:ext cx="2635044" cy="599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>
                <a:latin typeface="DINCond-Regular" pitchFamily="50" charset="0"/>
              </a:rPr>
              <a:t>Argumentos</a:t>
            </a:r>
            <a:endParaRPr lang="fr-FR" b="1" dirty="0">
              <a:latin typeface="DINCond-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Pull-up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interno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do Arduino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9218" name="Picture 2" descr="Diagram of connecting a 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014"/>
            <a:ext cx="5638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6253316" y="2225725"/>
            <a:ext cx="2433484" cy="12414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>
                <a:latin typeface="DINCond-Regular" pitchFamily="50" charset="0"/>
              </a:rPr>
              <a:t>20 k</a:t>
            </a:r>
            <a:r>
              <a:rPr lang="el-GR" dirty="0" smtClean="0">
                <a:latin typeface="Arial Narrow" panose="020B0606020202030204" pitchFamily="34" charset="0"/>
              </a:rPr>
              <a:t>Ω</a:t>
            </a:r>
            <a:r>
              <a:rPr lang="pt-BR" dirty="0" smtClean="0">
                <a:latin typeface="DINCond-Regular" pitchFamily="50" charset="0"/>
              </a:rPr>
              <a:t> para a sua conveniência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</a:t>
            </a:r>
            <a:endParaRPr lang="fr-FR" dirty="0">
              <a:latin typeface="DINCond-Regular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218039" y="2846437"/>
            <a:ext cx="2035277" cy="398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7813" y="3013502"/>
            <a:ext cx="800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800" dirty="0">
                <a:latin typeface="DINCond-Regular" pitchFamily="50" charset="0"/>
                <a:hlinkClick r:id="rId2"/>
              </a:rPr>
              <a:t>http://</a:t>
            </a:r>
            <a:r>
              <a:rPr lang="fr-FR" sz="4800" dirty="0" smtClean="0">
                <a:latin typeface="DINCond-Regular" pitchFamily="50" charset="0"/>
                <a:hlinkClick r:id="rId2"/>
              </a:rPr>
              <a:t>arduino.cc/en/Reference/HomePage</a:t>
            </a:r>
            <a:endParaRPr lang="fr-FR" sz="4800" dirty="0">
              <a:latin typeface="DINCond-Regular" pitchFamily="50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2152" y="1497575"/>
            <a:ext cx="8059696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Arduino Reference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2881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68116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Às vezes você quer guardar um dado: número, texto, etc.</a:t>
            </a:r>
          </a:p>
          <a:p>
            <a:r>
              <a:rPr lang="pt-BR" dirty="0" smtClean="0">
                <a:latin typeface="DINCond-Regular" pitchFamily="50" charset="0"/>
              </a:rPr>
              <a:t>Variáveis são “caixinhas” pra fazer isso</a:t>
            </a:r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solidFill>
                  <a:schemeClr val="bg1"/>
                </a:solidFill>
                <a:latin typeface="DINCond-RegularAlternate"/>
                <a:cs typeface="DINCond-RegularAlternate"/>
              </a:rPr>
              <a:t>Variáveis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8" y="3213357"/>
            <a:ext cx="4499913" cy="29128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5807" y="6488668"/>
            <a:ext cx="508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arduino.cc/en/Reference/VariableDeclaration</a:t>
            </a:r>
            <a:endParaRPr lang="fr-FR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6232021" y="2662196"/>
            <a:ext cx="2454779" cy="361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4"/>
              </a:rPr>
              <a:t>char</a:t>
            </a:r>
            <a:endParaRPr lang="en-US" sz="2400" dirty="0"/>
          </a:p>
          <a:p>
            <a:r>
              <a:rPr lang="en-US" sz="2400" dirty="0">
                <a:hlinkClick r:id="rId5"/>
              </a:rPr>
              <a:t>byte</a:t>
            </a:r>
            <a:endParaRPr lang="en-US" sz="2400" dirty="0"/>
          </a:p>
          <a:p>
            <a:r>
              <a:rPr lang="en-US" sz="2400" dirty="0" err="1">
                <a:hlinkClick r:id="rId6"/>
              </a:rPr>
              <a:t>int</a:t>
            </a:r>
            <a:endParaRPr lang="en-US" sz="2400" dirty="0"/>
          </a:p>
          <a:p>
            <a:r>
              <a:rPr lang="en-US" sz="2400" u="sng" dirty="0">
                <a:hlinkClick r:id="rId7"/>
              </a:rPr>
              <a:t>unsigned </a:t>
            </a:r>
            <a:r>
              <a:rPr lang="en-US" sz="2400" u="sng" dirty="0" err="1">
                <a:hlinkClick r:id="rId7"/>
              </a:rPr>
              <a:t>int</a:t>
            </a:r>
            <a:endParaRPr lang="en-US" sz="2400" dirty="0"/>
          </a:p>
          <a:p>
            <a:r>
              <a:rPr lang="en-US" sz="2400" dirty="0">
                <a:hlinkClick r:id="rId8"/>
              </a:rPr>
              <a:t>long</a:t>
            </a:r>
            <a:endParaRPr lang="en-US" sz="2400" dirty="0"/>
          </a:p>
          <a:p>
            <a:r>
              <a:rPr lang="en-US" sz="2400" dirty="0">
                <a:hlinkClick r:id="rId9"/>
              </a:rPr>
              <a:t>unsigned long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float</a:t>
            </a:r>
            <a:endParaRPr lang="en-US" sz="2400" dirty="0"/>
          </a:p>
          <a:p>
            <a:r>
              <a:rPr lang="en-US" sz="2400" dirty="0" smtClean="0">
                <a:hlinkClick r:id="rId11"/>
              </a:rPr>
              <a:t>double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1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Atribuição: “guardar” um valor, pra usar depois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outputPin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smtClean="0">
                <a:latin typeface="DINCond-Regular" pitchFamily="50" charset="0"/>
              </a:rPr>
              <a:t>outputPin </a:t>
            </a:r>
            <a:r>
              <a:rPr lang="pt-BR" dirty="0" smtClean="0">
                <a:latin typeface="DINCond-Regular" pitchFamily="50" charset="0"/>
              </a:rPr>
              <a:t>= 13;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pinMode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latin typeface="DINCond-Regular" pitchFamily="50" charset="0"/>
              </a:rPr>
              <a:t>outputPin</a:t>
            </a:r>
            <a:r>
              <a:rPr lang="pt-BR" dirty="0" smtClean="0">
                <a:latin typeface="DINCond-Regular" pitchFamily="50" charset="0"/>
              </a:rPr>
              <a:t>, </a:t>
            </a:r>
            <a:r>
              <a:rPr lang="pt-BR" dirty="0" smtClean="0">
                <a:solidFill>
                  <a:schemeClr val="tx2"/>
                </a:solidFill>
                <a:latin typeface="DINCond-Regular" pitchFamily="50" charset="0"/>
              </a:rPr>
              <a:t>OUTPUT</a:t>
            </a:r>
            <a:r>
              <a:rPr lang="pt-BR" dirty="0" smtClean="0">
                <a:latin typeface="DINCond-Regular" pitchFamily="50" charset="0"/>
              </a:rPr>
              <a:t>);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pino 13 usado como saída</a:t>
            </a:r>
          </a:p>
          <a:p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Operações lógicas/aritméticas</a:t>
            </a: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double</a:t>
            </a:r>
            <a:r>
              <a:rPr lang="pt-BR" dirty="0" smtClean="0">
                <a:latin typeface="DINCond-Regular" pitchFamily="50" charset="0"/>
              </a:rPr>
              <a:t> v = 5, i = 0.02;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double</a:t>
            </a:r>
            <a:r>
              <a:rPr lang="pt-BR" dirty="0" smtClean="0">
                <a:latin typeface="DINCond-Regular" pitchFamily="50" charset="0"/>
              </a:rPr>
              <a:t> r = v/i;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r guarda o valor do resistor pela lei de Ohm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endParaRPr lang="pt-B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Variáveis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: o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que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dá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pra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fazer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?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79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aritméticos,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Soma/subtração: 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a = </a:t>
            </a:r>
            <a:r>
              <a:rPr lang="pt-BR" dirty="0" err="1" smtClean="0">
                <a:latin typeface="DINCond-Regular" pitchFamily="50" charset="0"/>
              </a:rPr>
              <a:t>b+c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Multiplicação/divisão: 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delta = b*b-4*a*c; 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comparação,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Maior/menor que: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greaterThanB</a:t>
            </a:r>
            <a:r>
              <a:rPr lang="pt-BR" dirty="0" smtClean="0">
                <a:latin typeface="DINCond-Regular" pitchFamily="50" charset="0"/>
              </a:rPr>
              <a:t> = a &gt; b;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Igualdade: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equals_</a:t>
            </a:r>
            <a:r>
              <a:rPr lang="pt-BR" dirty="0" err="1">
                <a:latin typeface="DINCond-Regular" pitchFamily="50" charset="0"/>
              </a:rPr>
              <a:t>b</a:t>
            </a:r>
            <a:r>
              <a:rPr lang="pt-BR" dirty="0" smtClean="0">
                <a:latin typeface="DINCond-Regular" pitchFamily="50" charset="0"/>
              </a:rPr>
              <a:t> = a == b;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booleanos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“E” lógico: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greaterOrEqual</a:t>
            </a:r>
            <a:r>
              <a:rPr lang="pt-BR" dirty="0" smtClean="0">
                <a:latin typeface="DINCond-Regular" pitchFamily="50" charset="0"/>
              </a:rPr>
              <a:t> = (a &gt; b) &amp;&amp; (a == b);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Expressões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operadores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1041" y="6452191"/>
            <a:ext cx="425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arduino.cc/en/Reference/HomePage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aritméticos,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Soma/subtração: 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a = </a:t>
            </a:r>
            <a:r>
              <a:rPr lang="pt-BR" dirty="0" err="1" smtClean="0">
                <a:latin typeface="DINCond-Regular" pitchFamily="50" charset="0"/>
              </a:rPr>
              <a:t>b+c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Multiplicação/divisão: 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delta = b*b-4*a*c; 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comparação,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Maior/menor que: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greaterThanB</a:t>
            </a:r>
            <a:r>
              <a:rPr lang="pt-BR" dirty="0" smtClean="0">
                <a:latin typeface="DINCond-Regular" pitchFamily="50" charset="0"/>
              </a:rPr>
              <a:t> = a &gt; b;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Igualdade: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equals_</a:t>
            </a:r>
            <a:r>
              <a:rPr lang="pt-BR" dirty="0" err="1">
                <a:latin typeface="DINCond-Regular" pitchFamily="50" charset="0"/>
              </a:rPr>
              <a:t>b</a:t>
            </a:r>
            <a:r>
              <a:rPr lang="pt-BR" dirty="0" smtClean="0">
                <a:latin typeface="DINCond-Regular" pitchFamily="50" charset="0"/>
              </a:rPr>
              <a:t> = a == b;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booleanos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“E” lógico: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greaterOrEqual</a:t>
            </a:r>
            <a:r>
              <a:rPr lang="pt-BR" dirty="0" smtClean="0">
                <a:latin typeface="DINCond-Regular" pitchFamily="50" charset="0"/>
              </a:rPr>
              <a:t> = (a &gt; b) &amp;&amp; (a == b);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Expressões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operadores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1041" y="6452191"/>
            <a:ext cx="425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arduino.cc/en/Reference/HomePage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63010" y="3014527"/>
            <a:ext cx="1017639" cy="14895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5963010" y="1710814"/>
            <a:ext cx="2847862" cy="13139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  <a:sym typeface="Wingdings" panose="05000000000000000000" pitchFamily="2" charset="2"/>
              </a:rPr>
              <a:t>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/>
            </a:r>
            <a:b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</a:b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== </a:t>
            </a:r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Não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é =</a:t>
            </a:r>
            <a:endParaRPr lang="en-US" sz="3600" b="1" cap="small" dirty="0">
              <a:solidFill>
                <a:srgbClr val="FF0000"/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621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aritméticos,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Soma/subtração: 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a = </a:t>
            </a:r>
            <a:r>
              <a:rPr lang="pt-BR" dirty="0" err="1" smtClean="0">
                <a:latin typeface="DINCond-Regular" pitchFamily="50" charset="0"/>
              </a:rPr>
              <a:t>b+c</a:t>
            </a:r>
            <a:r>
              <a:rPr lang="pt-BR" dirty="0" smtClean="0">
                <a:latin typeface="DINCond-Regular" pitchFamily="50" charset="0"/>
              </a:rPr>
              <a:t>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Multiplicação/divisão: 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latin typeface="DINCond-Regular" pitchFamily="50" charset="0"/>
              </a:rPr>
              <a:t> delta = b*b-4*a*c; 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comparação, por exemplo: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Maior/menor que: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greaterThanB</a:t>
            </a:r>
            <a:r>
              <a:rPr lang="pt-BR" dirty="0" smtClean="0">
                <a:latin typeface="DINCond-Regular" pitchFamily="50" charset="0"/>
              </a:rPr>
              <a:t> = a &gt; b;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Igualdade: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equals_</a:t>
            </a:r>
            <a:r>
              <a:rPr lang="pt-BR" dirty="0" err="1">
                <a:latin typeface="DINCond-Regular" pitchFamily="50" charset="0"/>
              </a:rPr>
              <a:t>b</a:t>
            </a:r>
            <a:r>
              <a:rPr lang="pt-BR" dirty="0" smtClean="0">
                <a:latin typeface="DINCond-Regular" pitchFamily="50" charset="0"/>
              </a:rPr>
              <a:t> = a == b;</a:t>
            </a:r>
            <a:endParaRPr lang="pt-BR" dirty="0">
              <a:latin typeface="DINCond-Regular" pitchFamily="50" charset="0"/>
            </a:endParaRPr>
          </a:p>
          <a:p>
            <a:r>
              <a:rPr lang="pt-BR" dirty="0">
                <a:latin typeface="DINCond-Regular" pitchFamily="50" charset="0"/>
              </a:rPr>
              <a:t>Operadores </a:t>
            </a:r>
            <a:r>
              <a:rPr lang="pt-BR" dirty="0" smtClean="0">
                <a:latin typeface="DINCond-Regular" pitchFamily="50" charset="0"/>
              </a:rPr>
              <a:t>booleanos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“E” lógico:		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bool</a:t>
            </a:r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latin typeface="DINCond-Regular" pitchFamily="50" charset="0"/>
              </a:rPr>
              <a:t>greaterOrEqual</a:t>
            </a:r>
            <a:r>
              <a:rPr lang="pt-BR" dirty="0" smtClean="0">
                <a:latin typeface="DINCond-Regular" pitchFamily="50" charset="0"/>
              </a:rPr>
              <a:t> = (a &gt; b) &amp;&amp; (a == b);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Expressões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e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operadores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1041" y="6452191"/>
            <a:ext cx="4252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arduino.cc/en/Reference/HomePage</a:t>
            </a:r>
            <a:endParaRPr lang="fr-FR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072513" y="3672527"/>
            <a:ext cx="314428" cy="180589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96138" y="1274172"/>
            <a:ext cx="2847862" cy="22353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  <a:sym typeface="Wingdings" panose="05000000000000000000" pitchFamily="2" charset="2"/>
              </a:rPr>
              <a:t></a:t>
            </a:r>
          </a:p>
          <a:p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Precedência:Na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</a:t>
            </a:r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dúvida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, </a:t>
            </a:r>
            <a:r>
              <a:rPr lang="en-US" sz="3600" b="1" cap="small" dirty="0" err="1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usem</a:t>
            </a:r>
            <a:r>
              <a:rPr lang="en-US" sz="3600" b="1" cap="small" dirty="0" smtClean="0">
                <a:solidFill>
                  <a:srgbClr val="FF0000"/>
                </a:solidFill>
                <a:latin typeface="DIN" pitchFamily="50" charset="0"/>
                <a:cs typeface="DINCond-RegularAlternate"/>
              </a:rPr>
              <a:t> ()</a:t>
            </a:r>
            <a:endParaRPr lang="en-US" sz="3600" b="1" cap="small" dirty="0">
              <a:solidFill>
                <a:srgbClr val="FF0000"/>
              </a:solidFill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7166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visualrponline.com.br/produto-imagem/400/cdcd-012_entrada-e-saida-de-veiculos-8a14260a215cedf0d83ef689ed61c4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O caminho de um programa é guiada pela avaliação de variáveis e expressões lógicas/aritméticas</a:t>
            </a:r>
          </a:p>
          <a:p>
            <a:r>
              <a:rPr lang="pt-BR" dirty="0" smtClean="0">
                <a:latin typeface="DINCond-Regular" pitchFamily="50" charset="0"/>
              </a:rPr>
              <a:t>Como na vida real: 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se</a:t>
            </a:r>
            <a:r>
              <a:rPr lang="pt-BR" b="1" dirty="0" smtClean="0">
                <a:latin typeface="DINCond-Regular" pitchFamily="50" charset="0"/>
              </a:rPr>
              <a:t>(</a:t>
            </a:r>
            <a:r>
              <a:rPr lang="pt-BR" dirty="0" smtClean="0">
                <a:latin typeface="DINCond-Regular" pitchFamily="50" charset="0"/>
              </a:rPr>
              <a:t>temperatura &gt; 37)</a:t>
            </a:r>
          </a:p>
          <a:p>
            <a:pPr marL="0" indent="0">
              <a:buNone/>
            </a:pPr>
            <a:r>
              <a:rPr lang="pt-BR" b="1" dirty="0">
                <a:latin typeface="DINCond-Regular" pitchFamily="50" charset="0"/>
              </a:rPr>
              <a:t>	</a:t>
            </a:r>
            <a:r>
              <a:rPr lang="pt-BR" b="1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ir_a_praia</a:t>
            </a:r>
            <a:r>
              <a:rPr lang="pt-BR" dirty="0" smtClean="0">
                <a:latin typeface="DINCond-Regular" pitchFamily="50" charset="0"/>
              </a:rPr>
              <a:t>()</a:t>
            </a:r>
            <a:r>
              <a:rPr lang="pt-BR" b="1" dirty="0" smtClean="0">
                <a:latin typeface="DINCond-Regular" pitchFamily="50" charset="0"/>
              </a:rPr>
              <a:t>;</a:t>
            </a:r>
            <a:endParaRPr lang="pt-BR" b="1" dirty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Estruturas </a:t>
            </a:r>
            <a:r>
              <a:rPr lang="pt-BR" dirty="0">
                <a:latin typeface="DINCond-Regular" pitchFamily="50" charset="0"/>
              </a:rPr>
              <a:t>condicionais </a:t>
            </a:r>
            <a:r>
              <a:rPr lang="pt-BR" dirty="0" smtClean="0">
                <a:latin typeface="DINCond-Regular" pitchFamily="50" charset="0"/>
              </a:rPr>
              <a:t>permitem que um programa se comporte de formas diferentes em situações diferentes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Estruturas</a:t>
            </a:r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condicionais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590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Baseadas </a:t>
            </a:r>
            <a:r>
              <a:rPr lang="pt-BR" dirty="0">
                <a:latin typeface="DINCond-Regular" pitchFamily="50" charset="0"/>
              </a:rPr>
              <a:t>no resultado de </a:t>
            </a:r>
            <a:r>
              <a:rPr lang="pt-BR" dirty="0">
                <a:latin typeface="DINCond-Regular" pitchFamily="50" charset="0"/>
              </a:rPr>
              <a:t>expressões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true</a:t>
            </a:r>
            <a:r>
              <a:rPr lang="pt-BR" dirty="0">
                <a:latin typeface="DINCond-Regular" pitchFamily="50" charset="0"/>
              </a:rPr>
              <a:t>: qualquer resultado não-nulo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false</a:t>
            </a:r>
            <a:r>
              <a:rPr lang="pt-BR" dirty="0">
                <a:latin typeface="DINCond-Regular" pitchFamily="50" charset="0"/>
              </a:rPr>
              <a:t>: somente o resultado </a:t>
            </a:r>
            <a:r>
              <a:rPr lang="pt-BR" dirty="0" smtClean="0">
                <a:latin typeface="DINCond-Regular" pitchFamily="50" charset="0"/>
              </a:rPr>
              <a:t>nulo</a:t>
            </a:r>
          </a:p>
          <a:p>
            <a:pPr lvl="1"/>
            <a:endParaRPr lang="pt-BR" dirty="0" smtClean="0">
              <a:latin typeface="DINCond-Regular" pitchFamily="50" charset="0"/>
            </a:endParaRPr>
          </a:p>
          <a:p>
            <a:r>
              <a:rPr lang="pt-BR" dirty="0" smtClean="0">
                <a:latin typeface="DINCond-Regular" pitchFamily="50" charset="0"/>
              </a:rPr>
              <a:t>Não precisam estar guardados numa variável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enquanto</a:t>
            </a:r>
            <a:r>
              <a:rPr lang="pt-BR" dirty="0" smtClean="0">
                <a:latin typeface="DINCond-Regular" pitchFamily="50" charset="0"/>
              </a:rPr>
              <a:t>(4+3*2-2*5)</a:t>
            </a:r>
          </a:p>
          <a:p>
            <a:pPr marL="457200" lvl="1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corra</a:t>
            </a:r>
            <a:r>
              <a:rPr lang="pt-BR" dirty="0" smtClean="0">
                <a:latin typeface="DINCond-Regular" pitchFamily="50" charset="0"/>
              </a:rPr>
              <a:t>(</a:t>
            </a:r>
            <a:r>
              <a:rPr lang="pt-BR" dirty="0" err="1" smtClean="0">
                <a:latin typeface="DINCond-Regular" pitchFamily="50" charset="0"/>
              </a:rPr>
              <a:t>muito_rapido</a:t>
            </a:r>
            <a:r>
              <a:rPr lang="pt-BR" dirty="0" smtClean="0">
                <a:latin typeface="DINCond-Regular" pitchFamily="50" charset="0"/>
              </a:rPr>
              <a:t>, </a:t>
            </a:r>
            <a:r>
              <a:rPr lang="pt-BR" dirty="0" err="1" smtClean="0">
                <a:latin typeface="DINCond-Regular" pitchFamily="50" charset="0"/>
              </a:rPr>
              <a:t>pra_longe</a:t>
            </a:r>
            <a:r>
              <a:rPr lang="pt-BR" dirty="0" smtClean="0">
                <a:latin typeface="DINCond-Regular" pitchFamily="50" charset="0"/>
              </a:rPr>
              <a:t>);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Condições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188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Se condição </a:t>
            </a:r>
            <a:r>
              <a:rPr lang="pt-BR" dirty="0" smtClean="0">
                <a:latin typeface="DINCond-Regular" pitchFamily="50" charset="0"/>
              </a:rPr>
              <a:t>for verdadeira, </a:t>
            </a:r>
            <a:r>
              <a:rPr lang="pt-BR" dirty="0">
                <a:latin typeface="DINCond-Regular" pitchFamily="50" charset="0"/>
              </a:rPr>
              <a:t>executa bloco de </a:t>
            </a:r>
            <a:r>
              <a:rPr lang="pt-BR" dirty="0" smtClean="0">
                <a:latin typeface="DINCond-Regular" pitchFamily="50" charset="0"/>
              </a:rPr>
              <a:t>código</a:t>
            </a:r>
          </a:p>
          <a:p>
            <a:endParaRPr lang="pt-BR" dirty="0" smtClean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a = 10;</a:t>
            </a: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((a &gt; 2) &amp;&amp; (a &lt; 15))</a:t>
            </a: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{</a:t>
            </a: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código que vai ser executado se 2 &lt; a &lt; 15</a:t>
            </a:r>
          </a:p>
          <a:p>
            <a:pPr marL="0" indent="0">
              <a:buNone/>
            </a:pPr>
            <a:r>
              <a:rPr lang="pt-BR" dirty="0" smtClean="0">
                <a:latin typeface="DINCond-Regular" pitchFamily="50" charset="0"/>
              </a:rPr>
              <a:t>	}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if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32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065"/>
          </a:xfrm>
        </p:spPr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Se condição for verdadeira, executa </a:t>
            </a:r>
            <a:r>
              <a:rPr lang="pt-BR" dirty="0" smtClean="0">
                <a:latin typeface="DINCond-Regular" pitchFamily="50" charset="0"/>
              </a:rPr>
              <a:t>primeiro bloco </a:t>
            </a:r>
            <a:r>
              <a:rPr lang="pt-BR" dirty="0">
                <a:latin typeface="DINCond-Regular" pitchFamily="50" charset="0"/>
              </a:rPr>
              <a:t>de </a:t>
            </a:r>
            <a:r>
              <a:rPr lang="pt-BR" dirty="0" smtClean="0">
                <a:latin typeface="DINCond-Regular" pitchFamily="50" charset="0"/>
              </a:rPr>
              <a:t>código. C</a:t>
            </a:r>
            <a:r>
              <a:rPr lang="pt-BR" dirty="0" smtClean="0">
                <a:latin typeface="DINCond-Regular" pitchFamily="50" charset="0"/>
              </a:rPr>
              <a:t>aso </a:t>
            </a:r>
            <a:r>
              <a:rPr lang="pt-BR" dirty="0">
                <a:latin typeface="DINCond-Regular" pitchFamily="50" charset="0"/>
              </a:rPr>
              <a:t>contrário, executa segundo bloco de </a:t>
            </a:r>
            <a:r>
              <a:rPr lang="pt-BR" dirty="0" smtClean="0">
                <a:latin typeface="DINCond-Regular" pitchFamily="50" charset="0"/>
              </a:rPr>
              <a:t>código.</a:t>
            </a:r>
          </a:p>
          <a:p>
            <a:pPr marL="0" indent="0">
              <a:buNone/>
            </a:pPr>
            <a:endParaRPr lang="pt-BR" sz="1800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sz="2800" dirty="0">
                <a:latin typeface="DINCond-Regular" pitchFamily="50" charset="0"/>
              </a:rPr>
              <a:t>	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int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 </a:t>
            </a:r>
            <a:r>
              <a:rPr lang="pt-BR" dirty="0" smtClean="0">
                <a:latin typeface="DINCond-Regular" pitchFamily="50" charset="0"/>
              </a:rPr>
              <a:t>luminosidade </a:t>
            </a:r>
            <a:r>
              <a:rPr lang="pt-BR" dirty="0">
                <a:latin typeface="DINCond-Regular" pitchFamily="50" charset="0"/>
              </a:rPr>
              <a:t>= </a:t>
            </a:r>
            <a:r>
              <a:rPr lang="pt-BR" dirty="0" err="1" smtClean="0">
                <a:latin typeface="DINCond-Regular" pitchFamily="50" charset="0"/>
              </a:rPr>
              <a:t>analogRead</a:t>
            </a:r>
            <a:r>
              <a:rPr lang="pt-BR" dirty="0" smtClean="0">
                <a:latin typeface="DINCond-Regular" pitchFamily="50" charset="0"/>
              </a:rPr>
              <a:t>(A1);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(luminosidade </a:t>
            </a:r>
            <a:r>
              <a:rPr lang="pt-BR" dirty="0">
                <a:latin typeface="DINCond-Regular" pitchFamily="50" charset="0"/>
              </a:rPr>
              <a:t>&lt;</a:t>
            </a:r>
            <a:r>
              <a:rPr lang="pt-BR" dirty="0" smtClean="0">
                <a:latin typeface="DINCond-Regular" pitchFamily="50" charset="0"/>
              </a:rPr>
              <a:t> 50)</a:t>
            </a:r>
          </a:p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  <a:sym typeface="Wingdings" panose="05000000000000000000" pitchFamily="2" charset="2"/>
              </a:rPr>
              <a:t>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  <a:sym typeface="Wingdings" panose="05000000000000000000" pitchFamily="2" charset="2"/>
              </a:rPr>
              <a:t>	</a:t>
            </a:r>
            <a:r>
              <a:rPr lang="pt-BR" dirty="0" err="1" smtClean="0">
                <a:latin typeface="DINCond-Regular" pitchFamily="50" charset="0"/>
                <a:sym typeface="Wingdings" panose="05000000000000000000" pitchFamily="2" charset="2"/>
              </a:rPr>
              <a:t>digitalWrite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(13, HIGH);	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  <a:sym typeface="Wingdings" panose="05000000000000000000" pitchFamily="2" charset="2"/>
              </a:rPr>
              <a:t>// tá escuro! :( vou ligar a luz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	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  <a:latin typeface="DINCond-Regular" pitchFamily="50" charset="0"/>
              </a:rPr>
              <a:t>else</a:t>
            </a:r>
            <a:endParaRPr lang="pt-BR" dirty="0" smtClean="0">
              <a:solidFill>
                <a:schemeClr val="accent6">
                  <a:lumMod val="75000"/>
                </a:schemeClr>
              </a:solidFill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>
                <a:latin typeface="DINCond-Regular" pitchFamily="50" charset="0"/>
              </a:rPr>
              <a:t>	</a:t>
            </a:r>
            <a:r>
              <a:rPr lang="pt-BR" dirty="0" smtClean="0">
                <a:latin typeface="DINCond-Regular" pitchFamily="50" charset="0"/>
              </a:rPr>
              <a:t>	</a:t>
            </a:r>
            <a:r>
              <a:rPr lang="pt-BR" dirty="0" err="1" smtClean="0">
                <a:latin typeface="DINCond-Regular" pitchFamily="50" charset="0"/>
              </a:rPr>
              <a:t>digitalWrite</a:t>
            </a:r>
            <a:r>
              <a:rPr lang="pt-BR" dirty="0" smtClean="0">
                <a:latin typeface="DINCond-Regular" pitchFamily="50" charset="0"/>
              </a:rPr>
              <a:t>(13, LOW);		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Cond-Regular" pitchFamily="50" charset="0"/>
              </a:rPr>
              <a:t>// tá claro! :) vou apagar a luz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if/else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2266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latin typeface="DINCond-Regular" pitchFamily="50" charset="0"/>
              </a:rPr>
              <a:t>C</a:t>
            </a:r>
            <a:r>
              <a:rPr lang="pt-BR" dirty="0" smtClean="0">
                <a:latin typeface="DINCond-Regular" pitchFamily="50" charset="0"/>
              </a:rPr>
              <a:t>ompara </a:t>
            </a:r>
            <a:r>
              <a:rPr lang="pt-BR" dirty="0">
                <a:latin typeface="DINCond-Regular" pitchFamily="50" charset="0"/>
              </a:rPr>
              <a:t>uma variável a várias possibilidades, executa </a:t>
            </a:r>
            <a:r>
              <a:rPr lang="pt-BR" dirty="0" smtClean="0">
                <a:latin typeface="DINCond-Regular" pitchFamily="50" charset="0"/>
              </a:rPr>
              <a:t>a partir </a:t>
            </a:r>
            <a:r>
              <a:rPr lang="pt-BR" dirty="0">
                <a:latin typeface="DINCond-Regular" pitchFamily="50" charset="0"/>
              </a:rPr>
              <a:t>do </a:t>
            </a:r>
            <a:r>
              <a:rPr lang="pt-BR" dirty="0" smtClean="0">
                <a:latin typeface="DINCond-Regular" pitchFamily="50" charset="0"/>
              </a:rPr>
              <a:t>rótulo de valor igual a variável</a:t>
            </a:r>
          </a:p>
          <a:p>
            <a:r>
              <a:rPr lang="pt-BR" dirty="0" smtClean="0">
                <a:latin typeface="DINCond-Regular" pitchFamily="50" charset="0"/>
              </a:rPr>
              <a:t>O comando “break” possibilita sair do switch depois de executar o rótulo (sem isso, ele passa por todos rótulos)</a:t>
            </a:r>
          </a:p>
          <a:p>
            <a:r>
              <a:rPr lang="pt-BR" dirty="0" smtClean="0">
                <a:latin typeface="DINCond-Regular" pitchFamily="50" charset="0"/>
              </a:rPr>
              <a:t>Bom para evitar uma cadeia longa de </a:t>
            </a:r>
            <a:r>
              <a:rPr lang="pt-BR" dirty="0" err="1" smtClean="0">
                <a:latin typeface="DINCond-Regular" pitchFamily="50" charset="0"/>
              </a:rPr>
              <a:t>if</a:t>
            </a:r>
            <a:r>
              <a:rPr lang="pt-BR" dirty="0" smtClean="0">
                <a:latin typeface="DINCond-Regular" pitchFamily="50" charset="0"/>
              </a:rPr>
              <a:t>/</a:t>
            </a:r>
            <a:r>
              <a:rPr lang="pt-BR" dirty="0" err="1" smtClean="0">
                <a:latin typeface="DINCond-Regular" pitchFamily="50" charset="0"/>
              </a:rPr>
              <a:t>else</a:t>
            </a:r>
            <a:endParaRPr lang="pt-BR" dirty="0" smtClean="0">
              <a:latin typeface="DINCond-Regular" pitchFamily="50" charset="0"/>
            </a:endParaRPr>
          </a:p>
          <a:p>
            <a:endParaRPr lang="pt-BR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switch/case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1600" y="4969895"/>
            <a:ext cx="6940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hlinkClick r:id="rId2"/>
              </a:rPr>
              <a:t>http://</a:t>
            </a:r>
            <a:r>
              <a:rPr lang="fr-FR" sz="2800" dirty="0" smtClean="0">
                <a:hlinkClick r:id="rId2"/>
              </a:rPr>
              <a:t>arduino.cc/en/Reference/SwitchCase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167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farm9.staticflickr.com/8347/8229393567_3026f453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33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3274142" cy="4525963"/>
          </a:xfrm>
        </p:spPr>
        <p:txBody>
          <a:bodyPr>
            <a:noAutofit/>
          </a:bodyPr>
          <a:lstStyle/>
          <a:p>
            <a:r>
              <a:rPr lang="fr-FR" sz="4000" dirty="0">
                <a:latin typeface="DINCond-Regular" pitchFamily="50" charset="0"/>
              </a:rPr>
              <a:t>6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resistores</a:t>
            </a:r>
            <a:r>
              <a:rPr lang="fr-FR" sz="4000" dirty="0" smtClean="0">
                <a:latin typeface="DINCond-Regular" pitchFamily="50" charset="0"/>
              </a:rPr>
              <a:t> 330R</a:t>
            </a:r>
          </a:p>
          <a:p>
            <a:r>
              <a:rPr lang="fr-FR" sz="4000" dirty="0">
                <a:latin typeface="DINCond-Regular" pitchFamily="50" charset="0"/>
              </a:rPr>
              <a:t>6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LEDs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smtClean="0">
                <a:latin typeface="DINCond-Regular" pitchFamily="50" charset="0"/>
              </a:rPr>
              <a:t>2 </a:t>
            </a:r>
            <a:r>
              <a:rPr lang="fr-FR" sz="4000" dirty="0" err="1" smtClean="0">
                <a:latin typeface="DINCond-Regular" pitchFamily="50" charset="0"/>
              </a:rPr>
              <a:t>botões</a:t>
            </a:r>
            <a:endParaRPr lang="fr-FR" sz="4000" dirty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Fios</a:t>
            </a:r>
            <a:r>
              <a:rPr lang="fr-FR" sz="4000" dirty="0" smtClean="0">
                <a:latin typeface="DINCond-Regular" pitchFamily="50" charset="0"/>
              </a:rPr>
              <a:t> </a:t>
            </a:r>
            <a:r>
              <a:rPr lang="fr-FR" sz="4000" dirty="0" err="1" smtClean="0">
                <a:latin typeface="DINCond-Regular" pitchFamily="50" charset="0"/>
              </a:rPr>
              <a:t>jumper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Protoboard</a:t>
            </a:r>
            <a:endParaRPr lang="fr-FR" sz="4000" dirty="0" smtClean="0">
              <a:latin typeface="DINCond-Regular" pitchFamily="50" charset="0"/>
            </a:endParaRPr>
          </a:p>
          <a:p>
            <a:r>
              <a:rPr lang="fr-FR" sz="4000" dirty="0" err="1" smtClean="0">
                <a:latin typeface="DINCond-Regular" pitchFamily="50" charset="0"/>
              </a:rPr>
              <a:t>Arduino</a:t>
            </a:r>
            <a:endParaRPr lang="fr-FR" sz="4000" dirty="0" smtClean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Vamos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 </a:t>
            </a:r>
            <a:r>
              <a:rPr lang="en-US" sz="4000" dirty="0" err="1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montar</a:t>
            </a:r>
            <a:r>
              <a:rPr lang="en-US" sz="4000" dirty="0" smtClean="0">
                <a:solidFill>
                  <a:prstClr val="white"/>
                </a:solidFill>
                <a:latin typeface="DINCond-RegularAlternate"/>
                <a:cs typeface="DINCond-RegularAlternate"/>
              </a:rPr>
              <a:t>!</a:t>
            </a:r>
            <a:endParaRPr lang="en-US" sz="4000" dirty="0">
              <a:solidFill>
                <a:prstClr val="white"/>
              </a:solidFill>
              <a:latin typeface="DINCond-RegularAlternate"/>
              <a:cs typeface="DINCond-RegularAlternat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3"/>
          <a:stretch/>
        </p:blipFill>
        <p:spPr>
          <a:xfrm>
            <a:off x="4016706" y="1600199"/>
            <a:ext cx="4522610" cy="47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>
                <a:latin typeface="DINCond-Regular" pitchFamily="50" charset="0"/>
              </a:rPr>
              <a:t>Exemplo do </a:t>
            </a:r>
            <a:r>
              <a:rPr lang="pt-BR" sz="3600" dirty="0" err="1" smtClean="0">
                <a:latin typeface="DINCond-Regular" pitchFamily="50" charset="0"/>
              </a:rPr>
              <a:t>Arduino</a:t>
            </a:r>
            <a:r>
              <a:rPr lang="pt-BR" sz="3600" dirty="0" smtClean="0">
                <a:latin typeface="DINCond-Regular" pitchFamily="50" charset="0"/>
              </a:rPr>
              <a:t> </a:t>
            </a:r>
            <a:r>
              <a:rPr lang="pt-BR" sz="3600" dirty="0">
                <a:latin typeface="DINCond-Regular" pitchFamily="50" charset="0"/>
              </a:rPr>
              <a:t>com </a:t>
            </a:r>
            <a:r>
              <a:rPr lang="pt-BR" sz="3600" dirty="0" smtClean="0">
                <a:latin typeface="DINCond-Regular" pitchFamily="50" charset="0"/>
              </a:rPr>
              <a:t>botão (10 min)</a:t>
            </a:r>
            <a:endParaRPr lang="pt-BR" sz="3600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Lesson2_DigitalInputPullup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4103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>
                <a:latin typeface="DINCond-Regular" pitchFamily="50" charset="0"/>
              </a:rPr>
              <a:t>Pequena modificação </a:t>
            </a:r>
            <a:r>
              <a:rPr lang="pt-BR" sz="3600" dirty="0">
                <a:latin typeface="DINCond-Regular" pitchFamily="50" charset="0"/>
              </a:rPr>
              <a:t>do código (10 min</a:t>
            </a:r>
            <a:r>
              <a:rPr lang="pt-BR" sz="3600" dirty="0" smtClean="0">
                <a:latin typeface="DINCond-Regular" pitchFamily="50" charset="0"/>
              </a:rPr>
              <a:t>)</a:t>
            </a:r>
            <a:endParaRPr lang="pt-BR" sz="3600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Lesson2_BlinkButton</a:t>
            </a:r>
          </a:p>
        </p:txBody>
      </p:sp>
    </p:spTree>
    <p:extLst>
      <p:ext uri="{BB962C8B-B14F-4D97-AF65-F5344CB8AC3E}">
        <p14:creationId xmlns:p14="http://schemas.microsoft.com/office/powerpoint/2010/main" val="3039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3600" dirty="0" smtClean="0">
                <a:latin typeface="DINCond-Regular" pitchFamily="50" charset="0"/>
              </a:rPr>
              <a:t>Usar variável </a:t>
            </a:r>
            <a:r>
              <a:rPr lang="pt-BR" sz="3600" dirty="0">
                <a:latin typeface="DINCond-Regular" pitchFamily="50" charset="0"/>
              </a:rPr>
              <a:t>para armazenar estado, </a:t>
            </a:r>
            <a:r>
              <a:rPr lang="pt-BR" sz="3600" dirty="0" err="1">
                <a:latin typeface="DINCond-Regular" pitchFamily="50" charset="0"/>
              </a:rPr>
              <a:t>debounce</a:t>
            </a:r>
            <a:r>
              <a:rPr lang="pt-BR" sz="3600" dirty="0">
                <a:latin typeface="DINCond-Regular" pitchFamily="50" charset="0"/>
              </a:rPr>
              <a:t> (10 min</a:t>
            </a:r>
            <a:r>
              <a:rPr lang="pt-BR" sz="3600" dirty="0" smtClean="0">
                <a:latin typeface="DINCond-Regular" pitchFamily="50" charset="0"/>
              </a:rPr>
              <a:t>)</a:t>
            </a:r>
            <a:endParaRPr lang="pt-BR" sz="3600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DINCond-RegularAlternate"/>
                <a:cs typeface="DINCond-RegularAlternate"/>
              </a:rPr>
              <a:t>Lesson2_OnOffButton</a:t>
            </a:r>
          </a:p>
        </p:txBody>
      </p:sp>
    </p:spTree>
    <p:extLst>
      <p:ext uri="{BB962C8B-B14F-4D97-AF65-F5344CB8AC3E}">
        <p14:creationId xmlns:p14="http://schemas.microsoft.com/office/powerpoint/2010/main" val="15718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81025" y="623887"/>
            <a:ext cx="21145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Digital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0375"/>
            <a:ext cx="3819525" cy="385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3171825"/>
            <a:ext cx="3600450" cy="3686175"/>
          </a:xfrm>
          <a:prstGeom prst="rect">
            <a:avLst/>
          </a:prstGeom>
        </p:spPr>
      </p:pic>
      <p:pic>
        <p:nvPicPr>
          <p:cNvPr id="23554" name="Picture 2" descr="File:Mortal Kombat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-2"/>
            <a:ext cx="2857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76950" y="623887"/>
            <a:ext cx="30670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Analógico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38475" y="3433763"/>
            <a:ext cx="30670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small" dirty="0" smtClean="0">
                <a:latin typeface="DIN" pitchFamily="50" charset="0"/>
                <a:cs typeface="DINCond-RegularAlternate"/>
              </a:rPr>
              <a:t>VS</a:t>
            </a:r>
            <a:endParaRPr lang="en-US" sz="60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9745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66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>
                <a:latin typeface="DINCond-Regular" pitchFamily="50" charset="0"/>
              </a:rPr>
              <a:t>Lesson2_ProgressBar: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“Animação” acendendo e apagando </a:t>
            </a:r>
            <a:r>
              <a:rPr lang="pt-BR" dirty="0" err="1" smtClean="0">
                <a:latin typeface="DINCond-Regular" pitchFamily="50" charset="0"/>
              </a:rPr>
              <a:t>LEDs</a:t>
            </a:r>
            <a:r>
              <a:rPr lang="pt-BR" dirty="0" smtClean="0">
                <a:latin typeface="DINCond-Regular" pitchFamily="50" charset="0"/>
              </a:rPr>
              <a:t>, como se estivesse enchendo uma barrinha de progresso. </a:t>
            </a:r>
          </a:p>
          <a:p>
            <a:r>
              <a:rPr lang="pt-BR" dirty="0" smtClean="0">
                <a:latin typeface="DINCond-Regular" pitchFamily="50" charset="0"/>
              </a:rPr>
              <a:t>Lesson2_UpDownBar:</a:t>
            </a:r>
          </a:p>
          <a:p>
            <a:pPr lvl="1"/>
            <a:r>
              <a:rPr lang="pt-BR" dirty="0" smtClean="0">
                <a:latin typeface="DINCond-Regular" pitchFamily="50" charset="0"/>
              </a:rPr>
              <a:t>Agora a barrinha enche apertando o botão 2 e volta com o botão 3</a:t>
            </a:r>
            <a:br>
              <a:rPr lang="pt-BR" dirty="0" smtClean="0">
                <a:latin typeface="DINCond-Regular" pitchFamily="50" charset="0"/>
              </a:rPr>
            </a:br>
            <a:endParaRPr lang="pt-BR" dirty="0">
              <a:latin typeface="DINCond-Regular" pitchFamily="50" charset="0"/>
            </a:endParaRPr>
          </a:p>
          <a:p>
            <a:pPr marL="0" indent="0">
              <a:buNone/>
            </a:pPr>
            <a:r>
              <a:rPr lang="pt-BR" dirty="0" err="1">
                <a:latin typeface="DINCond-Regular" pitchFamily="50" charset="0"/>
              </a:rPr>
              <a:t>LEDs</a:t>
            </a:r>
            <a:r>
              <a:rPr lang="pt-BR" dirty="0">
                <a:latin typeface="DINCond-Regular" pitchFamily="50" charset="0"/>
              </a:rPr>
              <a:t>: pinos A0, A1, A2, A3, A4 e </a:t>
            </a:r>
            <a:r>
              <a:rPr lang="pt-BR" dirty="0" smtClean="0">
                <a:latin typeface="DINCond-Regular" pitchFamily="50" charset="0"/>
              </a:rPr>
              <a:t>A5			Botões</a:t>
            </a:r>
            <a:r>
              <a:rPr lang="pt-BR" dirty="0">
                <a:latin typeface="DINCond-Regular" pitchFamily="50" charset="0"/>
              </a:rPr>
              <a:t>: pinos 2 e </a:t>
            </a:r>
            <a:r>
              <a:rPr lang="pt-BR" dirty="0" smtClean="0">
                <a:latin typeface="DINCond-Regular" pitchFamily="50" charset="0"/>
              </a:rPr>
              <a:t>3</a:t>
            </a:r>
            <a:endParaRPr lang="pt-BR" dirty="0" smtClean="0">
              <a:latin typeface="DINCond-Regular" pitchFamily="50" charset="0"/>
            </a:endParaRPr>
          </a:p>
          <a:p>
            <a:pPr marL="0" indent="0" algn="ctr">
              <a:buNone/>
            </a:pPr>
            <a:endParaRPr lang="pt-BR" dirty="0" smtClean="0">
              <a:latin typeface="DINCond-Regular" pitchFamily="50" charset="0"/>
            </a:endParaRPr>
          </a:p>
          <a:p>
            <a:pPr marL="0" indent="0" algn="ctr">
              <a:buNone/>
            </a:pPr>
            <a:r>
              <a:rPr lang="pt-BR" dirty="0" smtClean="0">
                <a:latin typeface="DINCond-Regular" pitchFamily="50" charset="0"/>
              </a:rPr>
              <a:t>Vocês têm até o final da aula pra fazer isso </a:t>
            </a:r>
            <a:r>
              <a:rPr lang="pt-BR" dirty="0" smtClean="0">
                <a:latin typeface="DINCond-Regular" pitchFamily="50" charset="0"/>
                <a:sym typeface="Wingdings" panose="05000000000000000000" pitchFamily="2" charset="2"/>
              </a:rPr>
              <a:t></a:t>
            </a:r>
            <a:endParaRPr lang="fr-FR" dirty="0">
              <a:latin typeface="DINCond-Regular" pitchFamily="50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0"/>
            <a:ext cx="8229600" cy="106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DINCond-RegularAlternate"/>
                <a:cs typeface="DINCond-RegularAlternate"/>
              </a:rPr>
              <a:t>Desafio</a:t>
            </a:r>
            <a:endParaRPr lang="en-US" sz="4000" dirty="0">
              <a:solidFill>
                <a:schemeClr val="bg1"/>
              </a:solidFill>
              <a:latin typeface="DINCond-RegularAlternate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755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strandedpassengers.org/wp-content/uploads/2012/12/kids-art-museu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kidpics.areavoices.com/files/2011/01/garden-h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nerdywithchildren.com/wp-content/uploads/2013/10/little-garden-gnome-infanttoddler-costume-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101850"/>
            <a:ext cx="475615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images.sodahead.com/polls/002014247/3815650722_repeat_after_me_x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66675"/>
            <a:ext cx="3248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99331" y="4108348"/>
            <a:ext cx="21145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Setup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42012" y="4108348"/>
            <a:ext cx="3067050" cy="16287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Loop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" y="23044"/>
            <a:ext cx="36480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22" y="1009650"/>
            <a:ext cx="3293356" cy="4838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7607" y="361950"/>
            <a:ext cx="198120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IDE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65193" y="2900362"/>
            <a:ext cx="198120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RX/TX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73197" y="5187131"/>
            <a:ext cx="34480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Protoboard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37515" y="4552950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Board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905500" y="366712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Serial Port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90999" y="2781300"/>
            <a:ext cx="2461066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latin typeface="DIN" pitchFamily="50" charset="0"/>
                <a:cs typeface="DINCond-RegularAlternate"/>
              </a:rPr>
              <a:t>Função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1397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35" y="1771650"/>
            <a:ext cx="4834728" cy="50863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51435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// </a:t>
            </a: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Comentário</a:t>
            </a:r>
            <a:endParaRPr lang="en-US" sz="4800" b="1" cap="small" dirty="0">
              <a:solidFill>
                <a:schemeClr val="tx1">
                  <a:lumMod val="50000"/>
                  <a:lumOff val="50000"/>
                </a:schemeClr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77165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err="1" smtClean="0">
                <a:solidFill>
                  <a:schemeClr val="tx2"/>
                </a:solidFill>
                <a:latin typeface="DIN" pitchFamily="50" charset="0"/>
                <a:cs typeface="DINCond-RegularAlternate"/>
              </a:rPr>
              <a:t>comando</a:t>
            </a:r>
            <a:r>
              <a:rPr lang="en-US" sz="4800" b="1" cap="small" dirty="0" smtClean="0">
                <a:solidFill>
                  <a:schemeClr val="tx2"/>
                </a:solidFill>
                <a:latin typeface="DIN" pitchFamily="50" charset="0"/>
                <a:cs typeface="DINCond-RegularAlternate"/>
              </a:rPr>
              <a:t>;</a:t>
            </a:r>
            <a:endParaRPr lang="en-US" sz="4800" b="1" cap="small" dirty="0">
              <a:solidFill>
                <a:schemeClr val="tx2"/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6235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/*</a:t>
            </a: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comentário</a:t>
            </a:r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/>
            </a:r>
            <a:b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</a:b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muito</a:t>
            </a:r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/>
            </a:r>
            <a:b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</a:br>
            <a:r>
              <a:rPr lang="en-US" sz="4800" b="1" cap="smal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longo</a:t>
            </a:r>
            <a:r>
              <a:rPr lang="en-US" sz="4800" b="1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cs typeface="DINCond-RegularAlternate"/>
              </a:rPr>
              <a:t> */</a:t>
            </a:r>
            <a:endParaRPr lang="en-US" sz="4800" b="1" cap="small" dirty="0">
              <a:solidFill>
                <a:schemeClr val="tx1">
                  <a:lumMod val="50000"/>
                  <a:lumOff val="50000"/>
                </a:schemeClr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71679" y="5562600"/>
            <a:ext cx="4319014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rgbClr val="FF9140"/>
                </a:solidFill>
                <a:latin typeface="DIN" pitchFamily="50" charset="0"/>
                <a:cs typeface="DINCond-RegularAlternate"/>
              </a:rPr>
              <a:t>{</a:t>
            </a:r>
            <a:r>
              <a:rPr lang="en-US" sz="4800" b="1" cap="small" dirty="0" err="1" smtClean="0">
                <a:solidFill>
                  <a:srgbClr val="FF9140"/>
                </a:solidFill>
                <a:latin typeface="DIN" pitchFamily="50" charset="0"/>
                <a:cs typeface="DINCond-RegularAlternate"/>
              </a:rPr>
              <a:t>Bloco</a:t>
            </a:r>
            <a:r>
              <a:rPr lang="en-US" sz="4800" b="1" cap="small" dirty="0" smtClean="0">
                <a:solidFill>
                  <a:srgbClr val="FF9140"/>
                </a:solidFill>
                <a:latin typeface="DIN" pitchFamily="50" charset="0"/>
                <a:cs typeface="DINCond-RegularAlternate"/>
              </a:rPr>
              <a:t>}</a:t>
            </a:r>
            <a:endParaRPr lang="en-US" sz="4800" b="1" cap="small" dirty="0">
              <a:solidFill>
                <a:srgbClr val="FF9140"/>
              </a:solidFill>
              <a:latin typeface="DIN" pitchFamily="50" charset="0"/>
              <a:cs typeface="DINCond-RegularAlternat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10363" y="228600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latin typeface="DIN" pitchFamily="50" charset="0"/>
                <a:cs typeface="DINCond-RegularAlternate"/>
              </a:rPr>
              <a:t>Upload</a:t>
            </a:r>
            <a:endParaRPr lang="en-US" sz="4800" b="1" cap="small" dirty="0">
              <a:latin typeface="DIN" pitchFamily="50" charset="0"/>
              <a:cs typeface="DINCond-RegularAlternate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12374" y="228600"/>
            <a:ext cx="2114550" cy="1295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cap="small" dirty="0" smtClean="0">
                <a:solidFill>
                  <a:srgbClr val="782828"/>
                </a:solidFill>
                <a:latin typeface="DIN" pitchFamily="50" charset="0"/>
                <a:cs typeface="DINCond-RegularAlternate"/>
              </a:rPr>
              <a:t>Verify</a:t>
            </a:r>
            <a:endParaRPr lang="en-US" sz="4800" b="1" cap="small" dirty="0">
              <a:solidFill>
                <a:srgbClr val="782828"/>
              </a:solidFill>
              <a:latin typeface="DIN" pitchFamily="50" charset="0"/>
              <a:cs typeface="DINCond-RegularAlternat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69649" y="1297858"/>
            <a:ext cx="627912" cy="137160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84199" y="1409700"/>
            <a:ext cx="0" cy="4386416"/>
          </a:xfrm>
          <a:prstGeom prst="straightConnector1">
            <a:avLst/>
          </a:prstGeom>
          <a:ln w="603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5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Words>603</Words>
  <Application>Microsoft Office PowerPoint</Application>
  <PresentationFormat>On-screen Show (4:3)</PresentationFormat>
  <Paragraphs>184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Baskerville Old Face</vt:lpstr>
      <vt:lpstr>Calibri</vt:lpstr>
      <vt:lpstr>DIN</vt:lpstr>
      <vt:lpstr>DINCond-Medium</vt:lpstr>
      <vt:lpstr>DINCond-Regular</vt:lpstr>
      <vt:lpstr>DINCond-RegularAlternate</vt:lpstr>
      <vt:lpstr>DINPro-Black</vt:lpstr>
      <vt:lpstr>DINPro-Regular</vt:lpstr>
      <vt:lpstr>Wingdings</vt:lpstr>
      <vt:lpstr>Office Theme</vt:lpstr>
      <vt:lpstr>WTF is an Arduino?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barina</dc:creator>
  <cp:lastModifiedBy>George Brindeiro</cp:lastModifiedBy>
  <cp:revision>85</cp:revision>
  <dcterms:created xsi:type="dcterms:W3CDTF">2014-03-30T18:43:31Z</dcterms:created>
  <dcterms:modified xsi:type="dcterms:W3CDTF">2014-06-04T20:12:29Z</dcterms:modified>
</cp:coreProperties>
</file>