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6" r:id="rId4"/>
    <p:sldId id="265" r:id="rId5"/>
    <p:sldId id="257" r:id="rId6"/>
    <p:sldId id="267" r:id="rId7"/>
    <p:sldId id="268" r:id="rId8"/>
    <p:sldId id="269" r:id="rId9"/>
    <p:sldId id="270" r:id="rId10"/>
    <p:sldId id="271" r:id="rId11"/>
    <p:sldId id="275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2" r:id="rId24"/>
    <p:sldId id="258" r:id="rId25"/>
    <p:sldId id="285" r:id="rId26"/>
    <p:sldId id="284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E4924-7EDE-C74E-84E7-ADDFFB02163B}">
          <p14:sldIdLst>
            <p14:sldId id="256"/>
            <p14:sldId id="264"/>
            <p14:sldId id="266"/>
            <p14:sldId id="265"/>
            <p14:sldId id="257"/>
            <p14:sldId id="267"/>
            <p14:sldId id="268"/>
            <p14:sldId id="269"/>
            <p14:sldId id="270"/>
            <p14:sldId id="271"/>
            <p14:sldId id="275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2"/>
            <p14:sldId id="258"/>
            <p14:sldId id="285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FFDD00"/>
    <a:srgbClr val="EA3C06"/>
    <a:srgbClr val="FF9140"/>
    <a:srgbClr val="FFC200"/>
    <a:srgbClr val="FF9900"/>
    <a:srgbClr val="FF3300"/>
    <a:srgbClr val="FFF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598" autoAdjust="0"/>
  </p:normalViewPr>
  <p:slideViewPr>
    <p:cSldViewPr snapToGrid="0" snapToObjects="1"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3975-147D-2E45-8C2D-3E2E89AE00F6}" type="datetimeFigureOut">
              <a:rPr lang="en-US" smtClean="0"/>
              <a:t>14/5/2014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HomePage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blin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E5PGeh2K9k&amp;index=2&amp;list=PL4XfchaLe4XfXLLC5-vdqzA2zXeWsZtCx" TargetMode="External"/><Relationship Id="rId2" Type="http://schemas.openxmlformats.org/officeDocument/2006/relationships/hyperlink" Target="https://www.youtube.com/watch?v=zFaFJ37-0hA&amp;list=PL4XfchaLe4XfXLLC5-vdqzA2zXeWsZtCx&amp;index=2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http://arduino.cc/en/Main/Products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420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DINCond-Medium"/>
                <a:cs typeface="DINCond-Medium"/>
              </a:rPr>
              <a:t>Arduino </a:t>
            </a:r>
            <a:r>
              <a:rPr lang="en-US" sz="6000" dirty="0" err="1" smtClean="0">
                <a:solidFill>
                  <a:schemeClr val="bg1"/>
                </a:solidFill>
                <a:latin typeface="DINCond-Medium"/>
                <a:cs typeface="DINCond-Medium"/>
              </a:rPr>
              <a:t>Descomplicado</a:t>
            </a:r>
            <a:endParaRPr lang="en-US" sz="6000" dirty="0">
              <a:solidFill>
                <a:schemeClr val="bg1"/>
              </a:solidFill>
              <a:latin typeface="DINCond-Medium"/>
              <a:cs typeface="DINCond-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6984"/>
            <a:ext cx="6400800" cy="656306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George Brindeiro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a_principal_compl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39" y="4899429"/>
            <a:ext cx="2505522" cy="11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</a:t>
            </a:r>
            <a:r>
              <a:rPr lang="en-US" sz="3600" cap="all" dirty="0">
                <a:solidFill>
                  <a:srgbClr val="00B050"/>
                </a:solidFill>
                <a:latin typeface="DINCond-Regular" pitchFamily="50" charset="0"/>
              </a:rPr>
              <a:t>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cap="all" dirty="0">
                <a:latin typeface="DINCond-Regular" pitchFamily="50" charset="0"/>
              </a:rPr>
              <a:t>INTENDED FOR ARTISTS, DESIGNERS, HOBBYISTS AND ANYONE INTERESTED IN CREATING INTERACTIVE OBJECTS OR ENVIRONMENTS.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</a:t>
            </a:r>
            <a:r>
              <a:rPr lang="en-US" sz="3600" cap="all" dirty="0">
                <a:solidFill>
                  <a:srgbClr val="00B050"/>
                </a:solidFill>
                <a:latin typeface="DINCond-Regular" pitchFamily="50" charset="0"/>
              </a:rPr>
              <a:t>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u="sng" cap="all" dirty="0">
                <a:latin typeface="DINCond-Regular" pitchFamily="50" charset="0"/>
              </a:rPr>
              <a:t>INTENDED</a:t>
            </a:r>
            <a:r>
              <a:rPr lang="en-US" sz="3600" cap="all" dirty="0">
                <a:latin typeface="DINCond-Regular" pitchFamily="50" charset="0"/>
              </a:rPr>
              <a:t> FOR ARTISTS, DESIGNERS, HOBBYISTS AND ANYONE INTERESTED IN CREATING INTERACTIVE OBJECTS OR ENVIRONMENTS.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</a:t>
            </a:r>
            <a:r>
              <a:rPr lang="en-US" sz="3600" cap="all" dirty="0">
                <a:solidFill>
                  <a:srgbClr val="00B050"/>
                </a:solidFill>
                <a:latin typeface="DINCond-Regular" pitchFamily="50" charset="0"/>
              </a:rPr>
              <a:t>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u="sng" cap="all" dirty="0">
                <a:latin typeface="DINCond-Regular" pitchFamily="50" charset="0"/>
              </a:rPr>
              <a:t>INTENDED</a:t>
            </a:r>
            <a:r>
              <a:rPr lang="en-US" sz="3600" cap="all" dirty="0">
                <a:latin typeface="DINCond-Regular" pitchFamily="50" charset="0"/>
              </a:rPr>
              <a:t> FOR </a:t>
            </a:r>
            <a:r>
              <a:rPr lang="en-US" sz="3600" cap="all" dirty="0">
                <a:solidFill>
                  <a:srgbClr val="FF0000"/>
                </a:solidFill>
                <a:latin typeface="DINCond-Regular" pitchFamily="50" charset="0"/>
              </a:rPr>
              <a:t>ARTISTS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7030A0"/>
                </a:solidFill>
                <a:latin typeface="DINCond-Regular" pitchFamily="50" charset="0"/>
              </a:rPr>
              <a:t>DESIGNERS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FF0066"/>
                </a:solidFill>
                <a:latin typeface="DINCond-Regular" pitchFamily="50" charset="0"/>
              </a:rPr>
              <a:t>HOBBYISTS</a:t>
            </a:r>
            <a:r>
              <a:rPr lang="en-US" sz="3600" cap="all" dirty="0">
                <a:latin typeface="DINCond-Regular" pitchFamily="50" charset="0"/>
              </a:rPr>
              <a:t> AND ANYONE INTERESTED IN CREATING INTERACTIVE OBJECTS OR ENVIRONMENTS.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</a:t>
            </a:r>
            <a:r>
              <a:rPr lang="en-US" sz="3600" cap="all" dirty="0">
                <a:solidFill>
                  <a:srgbClr val="00B050"/>
                </a:solidFill>
                <a:latin typeface="DINCond-Regular" pitchFamily="50" charset="0"/>
              </a:rPr>
              <a:t>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u="sng" cap="all" dirty="0">
                <a:latin typeface="DINCond-Regular" pitchFamily="50" charset="0"/>
              </a:rPr>
              <a:t>INTENDED</a:t>
            </a:r>
            <a:r>
              <a:rPr lang="en-US" sz="3600" cap="all" dirty="0">
                <a:latin typeface="DINCond-Regular" pitchFamily="50" charset="0"/>
              </a:rPr>
              <a:t> FOR </a:t>
            </a:r>
            <a:r>
              <a:rPr lang="en-US" sz="3600" cap="all" dirty="0">
                <a:solidFill>
                  <a:srgbClr val="FF0000"/>
                </a:solidFill>
                <a:latin typeface="DINCond-Regular" pitchFamily="50" charset="0"/>
              </a:rPr>
              <a:t>ARTISTS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7030A0"/>
                </a:solidFill>
                <a:latin typeface="DINCond-Regular" pitchFamily="50" charset="0"/>
              </a:rPr>
              <a:t>DESIGNERS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FF0066"/>
                </a:solidFill>
                <a:latin typeface="DINCond-Regular" pitchFamily="50" charset="0"/>
              </a:rPr>
              <a:t>HOBBYISTS</a:t>
            </a:r>
            <a:r>
              <a:rPr lang="en-US" sz="3600" cap="all" dirty="0">
                <a:latin typeface="DINCond-Regular" pitchFamily="50" charset="0"/>
              </a:rPr>
              <a:t> AND </a:t>
            </a:r>
            <a:r>
              <a:rPr lang="en-US" sz="3600" u="sng" cap="all" dirty="0">
                <a:latin typeface="DINCond-Regular" pitchFamily="50" charset="0"/>
              </a:rPr>
              <a:t>ANYONE</a:t>
            </a:r>
            <a:r>
              <a:rPr lang="en-US" sz="3600" cap="all" dirty="0">
                <a:latin typeface="DINCond-Regular" pitchFamily="50" charset="0"/>
              </a:rPr>
              <a:t> INTERESTED IN CREATING </a:t>
            </a:r>
            <a:r>
              <a:rPr lang="en-US" sz="3600" cap="all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INTERACTIVE OBJECTS OR ENVIRONMENTS</a:t>
            </a:r>
            <a:r>
              <a:rPr lang="en-US" sz="3600" cap="all" dirty="0">
                <a:latin typeface="DINCond-Regular" pitchFamily="50" charset="0"/>
              </a:rPr>
              <a:t>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</a:t>
            </a:r>
            <a:r>
              <a:rPr lang="en-US" sz="3600" cap="all" dirty="0">
                <a:solidFill>
                  <a:srgbClr val="00B050"/>
                </a:solidFill>
                <a:latin typeface="DINCond-Regular" pitchFamily="50" charset="0"/>
              </a:rPr>
              <a:t>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u="sng" cap="all" dirty="0">
                <a:latin typeface="DINCond-Regular" pitchFamily="50" charset="0"/>
              </a:rPr>
              <a:t>INTENDED</a:t>
            </a:r>
            <a:r>
              <a:rPr lang="en-US" sz="3600" cap="all" dirty="0">
                <a:latin typeface="DINCond-Regular" pitchFamily="50" charset="0"/>
              </a:rPr>
              <a:t> FOR </a:t>
            </a:r>
            <a:r>
              <a:rPr lang="en-US" sz="3600" cap="all" dirty="0">
                <a:solidFill>
                  <a:srgbClr val="FF0000"/>
                </a:solidFill>
                <a:latin typeface="DINCond-Regular" pitchFamily="50" charset="0"/>
              </a:rPr>
              <a:t>ARTISTS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7030A0"/>
                </a:solidFill>
                <a:latin typeface="DINCond-Regular" pitchFamily="50" charset="0"/>
              </a:rPr>
              <a:t>DESIGNERS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FF0066"/>
                </a:solidFill>
                <a:latin typeface="DINCond-Regular" pitchFamily="50" charset="0"/>
              </a:rPr>
              <a:t>HOBBYISTS</a:t>
            </a:r>
            <a:r>
              <a:rPr lang="en-US" sz="3600" cap="all" dirty="0">
                <a:latin typeface="DINCond-Regular" pitchFamily="50" charset="0"/>
              </a:rPr>
              <a:t> AND </a:t>
            </a:r>
            <a:r>
              <a:rPr lang="en-US" sz="3600" u="sng" cap="all" dirty="0">
                <a:latin typeface="DINCond-Regular" pitchFamily="50" charset="0"/>
              </a:rPr>
              <a:t>ANYONE</a:t>
            </a:r>
            <a:r>
              <a:rPr lang="en-US" sz="3600" cap="all" dirty="0">
                <a:latin typeface="DINCond-Regular" pitchFamily="50" charset="0"/>
              </a:rPr>
              <a:t> INTERESTED IN CREATING </a:t>
            </a:r>
            <a:r>
              <a:rPr lang="en-US" sz="3600" cap="all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INTERACTIVE OBJECTS OR ENVIRONMENTS</a:t>
            </a:r>
            <a:r>
              <a:rPr lang="en-US" sz="3600" cap="all" dirty="0">
                <a:latin typeface="DINCond-Regular" pitchFamily="50" charset="0"/>
              </a:rPr>
              <a:t>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  <p:pic>
        <p:nvPicPr>
          <p:cNvPr id="3074" name="Picture 2" descr="http://travistation.files.wordpress.com/2012/04/young-man-thumbs-u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4" b="97179" l="7333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68" y="1804352"/>
            <a:ext cx="4896464" cy="52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2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32366" cy="50169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>
                <a:latin typeface="DINCond-RegularAlternate"/>
                <a:cs typeface="DINCond-RegularAlternate"/>
              </a:rPr>
              <a:t>Vamos entender um pouco melhor o que a gente tá vendo nessa placa aqui do lado?</a:t>
            </a:r>
            <a:endParaRPr lang="en-US" dirty="0"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3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41110" y="3716594"/>
            <a:ext cx="731520" cy="283464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 lang="fr-FR" dirty="0" err="1" smtClean="0"/>
              <a:t>Ler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nível</a:t>
            </a:r>
            <a:r>
              <a:rPr lang="fr-FR" dirty="0" smtClean="0"/>
              <a:t> de </a:t>
            </a:r>
            <a:r>
              <a:rPr lang="fr-FR" dirty="0" err="1" smtClean="0"/>
              <a:t>tensão</a:t>
            </a:r>
            <a:r>
              <a:rPr lang="fr-FR" dirty="0" smtClean="0"/>
              <a:t> digital (</a:t>
            </a:r>
            <a:r>
              <a:rPr lang="fr-FR" dirty="0" err="1" smtClean="0"/>
              <a:t>e.g</a:t>
            </a:r>
            <a:r>
              <a:rPr lang="fr-FR" dirty="0" smtClean="0"/>
              <a:t>. 0 ou 5V)</a:t>
            </a:r>
          </a:p>
          <a:p>
            <a:r>
              <a:rPr lang="fr-FR" dirty="0" err="1" smtClean="0"/>
              <a:t>Aplicar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nível</a:t>
            </a:r>
            <a:r>
              <a:rPr lang="fr-FR" dirty="0" smtClean="0"/>
              <a:t> de </a:t>
            </a:r>
            <a:r>
              <a:rPr lang="fr-FR" dirty="0" err="1" smtClean="0"/>
              <a:t>tensão</a:t>
            </a:r>
            <a:r>
              <a:rPr lang="fr-FR" dirty="0" smtClean="0"/>
              <a:t> digital</a:t>
            </a:r>
          </a:p>
          <a:p>
            <a:r>
              <a:rPr lang="fr-FR" dirty="0" smtClean="0"/>
              <a:t>Com </a:t>
            </a:r>
            <a:r>
              <a:rPr lang="fr-FR" dirty="0" err="1" smtClean="0"/>
              <a:t>isso</a:t>
            </a:r>
            <a:r>
              <a:rPr lang="fr-FR" dirty="0" smtClean="0"/>
              <a:t> </a:t>
            </a:r>
            <a:r>
              <a:rPr lang="fr-FR" dirty="0" err="1" smtClean="0"/>
              <a:t>dá</a:t>
            </a:r>
            <a:r>
              <a:rPr lang="fr-FR" dirty="0" smtClean="0"/>
              <a:t> </a:t>
            </a:r>
            <a:r>
              <a:rPr lang="fr-FR" dirty="0" err="1" smtClean="0"/>
              <a:t>pra</a:t>
            </a:r>
            <a:r>
              <a:rPr lang="fr-FR" dirty="0" smtClean="0"/>
              <a:t> </a:t>
            </a:r>
            <a:r>
              <a:rPr lang="fr-FR" dirty="0" err="1" smtClean="0"/>
              <a:t>ligar</a:t>
            </a:r>
            <a:r>
              <a:rPr lang="fr-FR" dirty="0" smtClean="0"/>
              <a:t> ou </a:t>
            </a:r>
            <a:r>
              <a:rPr lang="fr-FR" dirty="0" err="1" smtClean="0"/>
              <a:t>desligar</a:t>
            </a:r>
            <a:r>
              <a:rPr lang="fr-FR" dirty="0" smtClean="0"/>
              <a:t> </a:t>
            </a:r>
            <a:r>
              <a:rPr lang="fr-FR" dirty="0" err="1" smtClean="0"/>
              <a:t>uma</a:t>
            </a:r>
            <a:r>
              <a:rPr lang="fr-FR" dirty="0" smtClean="0"/>
              <a:t> </a:t>
            </a:r>
            <a:r>
              <a:rPr lang="fr-FR" dirty="0" err="1" smtClean="0"/>
              <a:t>lâmpada</a:t>
            </a:r>
            <a:r>
              <a:rPr lang="fr-FR" dirty="0" smtClean="0"/>
              <a:t>, ou ver se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botão</a:t>
            </a:r>
            <a:r>
              <a:rPr lang="fr-FR" dirty="0" smtClean="0"/>
              <a:t> </a:t>
            </a:r>
            <a:r>
              <a:rPr lang="fr-FR" dirty="0" err="1" smtClean="0"/>
              <a:t>tá</a:t>
            </a:r>
            <a:r>
              <a:rPr lang="fr-FR" dirty="0" smtClean="0"/>
              <a:t> </a:t>
            </a:r>
            <a:r>
              <a:rPr lang="fr-FR" dirty="0" err="1" smtClean="0"/>
              <a:t>pressionado</a:t>
            </a:r>
            <a:r>
              <a:rPr lang="fr-FR" dirty="0" smtClean="0"/>
              <a:t> ou </a:t>
            </a:r>
            <a:r>
              <a:rPr lang="fr-FR" dirty="0" err="1" smtClean="0"/>
              <a:t>não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387475"/>
            <a:ext cx="4040188" cy="5937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Entrada</a:t>
            </a:r>
            <a:r>
              <a:rPr lang="fr-FR" b="1" dirty="0" smtClean="0"/>
              <a:t>/</a:t>
            </a:r>
            <a:r>
              <a:rPr lang="fr-FR" b="1" dirty="0" err="1" smtClean="0"/>
              <a:t>Saída</a:t>
            </a:r>
            <a:r>
              <a:rPr lang="fr-FR" b="1" dirty="0" smtClean="0"/>
              <a:t> Digital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722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58651" y="3716594"/>
            <a:ext cx="731520" cy="283464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65600" cy="3951288"/>
          </a:xfrm>
        </p:spPr>
        <p:txBody>
          <a:bodyPr>
            <a:normAutofit/>
          </a:bodyPr>
          <a:lstStyle/>
          <a:p>
            <a:r>
              <a:rPr lang="fr-FR" dirty="0" err="1" smtClean="0"/>
              <a:t>Aplicar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sinal</a:t>
            </a:r>
            <a:r>
              <a:rPr lang="fr-FR" dirty="0" smtClean="0"/>
              <a:t> que </a:t>
            </a:r>
            <a:r>
              <a:rPr lang="fr-FR" dirty="0" err="1" smtClean="0"/>
              <a:t>emula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nível</a:t>
            </a:r>
            <a:r>
              <a:rPr lang="fr-FR" dirty="0" smtClean="0"/>
              <a:t> de </a:t>
            </a:r>
            <a:r>
              <a:rPr lang="fr-FR" dirty="0" err="1" smtClean="0"/>
              <a:t>tensão</a:t>
            </a:r>
            <a:r>
              <a:rPr lang="fr-FR" dirty="0" smtClean="0"/>
              <a:t> </a:t>
            </a:r>
            <a:r>
              <a:rPr lang="fr-FR" dirty="0" err="1" smtClean="0"/>
              <a:t>analógico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infinitos</a:t>
            </a:r>
            <a:r>
              <a:rPr lang="fr-FR" dirty="0" smtClean="0"/>
              <a:t> </a:t>
            </a:r>
            <a:r>
              <a:rPr lang="fr-FR" dirty="0" err="1" smtClean="0"/>
              <a:t>valores</a:t>
            </a:r>
            <a:r>
              <a:rPr lang="fr-FR" dirty="0" smtClean="0"/>
              <a:t> entre 0 e 5V)</a:t>
            </a:r>
          </a:p>
          <a:p>
            <a:r>
              <a:rPr lang="fr-FR" dirty="0" smtClean="0"/>
              <a:t>Com </a:t>
            </a:r>
            <a:r>
              <a:rPr lang="fr-FR" dirty="0" err="1" smtClean="0"/>
              <a:t>isso</a:t>
            </a:r>
            <a:r>
              <a:rPr lang="fr-FR" dirty="0" smtClean="0"/>
              <a:t> </a:t>
            </a:r>
            <a:r>
              <a:rPr lang="fr-FR" dirty="0" err="1" smtClean="0"/>
              <a:t>dá</a:t>
            </a:r>
            <a:r>
              <a:rPr lang="fr-FR" dirty="0" smtClean="0"/>
              <a:t> </a:t>
            </a:r>
            <a:r>
              <a:rPr lang="fr-FR" dirty="0" err="1" smtClean="0"/>
              <a:t>pra</a:t>
            </a:r>
            <a:r>
              <a:rPr lang="fr-FR" dirty="0" smtClean="0"/>
              <a:t> </a:t>
            </a:r>
            <a:r>
              <a:rPr lang="fr-FR" dirty="0" err="1" smtClean="0"/>
              <a:t>fazer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i="1" dirty="0" err="1" smtClean="0"/>
              <a:t>dimmer</a:t>
            </a:r>
            <a:r>
              <a:rPr lang="fr-FR" dirty="0" smtClean="0"/>
              <a:t> ou </a:t>
            </a:r>
            <a:r>
              <a:rPr lang="fr-FR" dirty="0" err="1" smtClean="0"/>
              <a:t>controlar</a:t>
            </a:r>
            <a:r>
              <a:rPr lang="fr-FR" dirty="0" smtClean="0"/>
              <a:t> a </a:t>
            </a:r>
            <a:r>
              <a:rPr lang="fr-FR" dirty="0" err="1" smtClean="0"/>
              <a:t>velocidade</a:t>
            </a:r>
            <a:r>
              <a:rPr lang="fr-FR" dirty="0" smtClean="0"/>
              <a:t> de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motor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387475"/>
            <a:ext cx="4040188" cy="5937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Saídas</a:t>
            </a:r>
            <a:r>
              <a:rPr lang="fr-FR" b="1" dirty="0" smtClean="0"/>
              <a:t> PWM (~)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8158651" y="4047924"/>
            <a:ext cx="731520" cy="562176"/>
          </a:xfrm>
          <a:prstGeom prst="rect">
            <a:avLst/>
          </a:prstGeom>
          <a:noFill/>
          <a:ln w="38100">
            <a:solidFill>
              <a:srgbClr val="FFFF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58651" y="5133914"/>
            <a:ext cx="731520" cy="365186"/>
          </a:xfrm>
          <a:prstGeom prst="rect">
            <a:avLst/>
          </a:prstGeom>
          <a:noFill/>
          <a:ln w="38100">
            <a:solidFill>
              <a:srgbClr val="FFFF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58651" y="5646580"/>
            <a:ext cx="731520" cy="233520"/>
          </a:xfrm>
          <a:prstGeom prst="rect">
            <a:avLst/>
          </a:prstGeom>
          <a:noFill/>
          <a:ln w="38100">
            <a:solidFill>
              <a:srgbClr val="FFFF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7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58651" y="3716594"/>
            <a:ext cx="731520" cy="283464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199" y="2174874"/>
            <a:ext cx="4531355" cy="4560209"/>
          </a:xfrm>
        </p:spPr>
        <p:txBody>
          <a:bodyPr>
            <a:normAutofit/>
          </a:bodyPr>
          <a:lstStyle/>
          <a:p>
            <a:r>
              <a:rPr lang="fr-FR" dirty="0" err="1" smtClean="0"/>
              <a:t>Enviar</a:t>
            </a:r>
            <a:r>
              <a:rPr lang="fr-FR" dirty="0" smtClean="0"/>
              <a:t> </a:t>
            </a:r>
            <a:r>
              <a:rPr lang="fr-FR" dirty="0" err="1" smtClean="0"/>
              <a:t>mensagens</a:t>
            </a:r>
            <a:r>
              <a:rPr lang="fr-FR" dirty="0" smtClean="0"/>
              <a:t> entre o </a:t>
            </a:r>
            <a:r>
              <a:rPr lang="fr-FR" dirty="0" err="1" smtClean="0"/>
              <a:t>Arduino</a:t>
            </a:r>
            <a:r>
              <a:rPr lang="fr-FR" dirty="0" smtClean="0"/>
              <a:t> e </a:t>
            </a:r>
            <a:r>
              <a:rPr lang="fr-FR" dirty="0" err="1" smtClean="0"/>
              <a:t>outro</a:t>
            </a:r>
            <a:r>
              <a:rPr lang="fr-FR" dirty="0" smtClean="0"/>
              <a:t> </a:t>
            </a:r>
            <a:r>
              <a:rPr lang="fr-FR" dirty="0" err="1" smtClean="0"/>
              <a:t>dispositivo</a:t>
            </a:r>
            <a:r>
              <a:rPr lang="fr-FR" dirty="0" smtClean="0"/>
              <a:t> </a:t>
            </a:r>
            <a:r>
              <a:rPr lang="fr-FR" dirty="0" err="1" smtClean="0"/>
              <a:t>com</a:t>
            </a:r>
            <a:r>
              <a:rPr lang="fr-FR" dirty="0" smtClean="0"/>
              <a:t> </a:t>
            </a:r>
            <a:r>
              <a:rPr lang="fr-FR" dirty="0" err="1" smtClean="0"/>
              <a:t>comunicação</a:t>
            </a:r>
            <a:r>
              <a:rPr lang="fr-FR" dirty="0" smtClean="0"/>
              <a:t> serial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seu</a:t>
            </a:r>
            <a:r>
              <a:rPr lang="fr-FR" dirty="0" smtClean="0"/>
              <a:t> PC, </a:t>
            </a:r>
            <a:r>
              <a:rPr lang="fr-FR" dirty="0" err="1" smtClean="0"/>
              <a:t>outro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 </a:t>
            </a:r>
            <a:r>
              <a:rPr lang="fr-FR" dirty="0" err="1" smtClean="0"/>
              <a:t>isso</a:t>
            </a:r>
            <a:r>
              <a:rPr lang="fr-FR" dirty="0" smtClean="0"/>
              <a:t> </a:t>
            </a:r>
            <a:r>
              <a:rPr lang="fr-FR" dirty="0" err="1" smtClean="0"/>
              <a:t>você</a:t>
            </a:r>
            <a:r>
              <a:rPr lang="fr-FR" dirty="0" smtClean="0"/>
              <a:t> </a:t>
            </a:r>
            <a:r>
              <a:rPr lang="fr-FR" dirty="0" err="1" smtClean="0"/>
              <a:t>consegue</a:t>
            </a:r>
            <a:r>
              <a:rPr lang="fr-FR" dirty="0" smtClean="0"/>
              <a:t> </a:t>
            </a:r>
            <a:r>
              <a:rPr lang="fr-FR" dirty="0" err="1" smtClean="0"/>
              <a:t>ler</a:t>
            </a:r>
            <a:r>
              <a:rPr lang="fr-FR" dirty="0" smtClean="0"/>
              <a:t> </a:t>
            </a:r>
            <a:r>
              <a:rPr lang="fr-FR" dirty="0" err="1" smtClean="0"/>
              <a:t>dados</a:t>
            </a:r>
            <a:r>
              <a:rPr lang="fr-FR" dirty="0" smtClean="0"/>
              <a:t> de </a:t>
            </a:r>
            <a:r>
              <a:rPr lang="fr-FR" dirty="0" err="1" smtClean="0"/>
              <a:t>sensores</a:t>
            </a:r>
            <a:r>
              <a:rPr lang="fr-FR" dirty="0" smtClean="0"/>
              <a:t> que o </a:t>
            </a:r>
            <a:r>
              <a:rPr lang="fr-FR" dirty="0" err="1" smtClean="0"/>
              <a:t>seu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está</a:t>
            </a:r>
            <a:r>
              <a:rPr lang="fr-FR" dirty="0" smtClean="0"/>
              <a:t> </a:t>
            </a:r>
            <a:r>
              <a:rPr lang="fr-FR" dirty="0" err="1" smtClean="0"/>
              <a:t>lendo</a:t>
            </a:r>
            <a:r>
              <a:rPr lang="fr-FR" dirty="0" smtClean="0"/>
              <a:t>, ou </a:t>
            </a:r>
            <a:r>
              <a:rPr lang="fr-FR" dirty="0" err="1" smtClean="0"/>
              <a:t>mandar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comando</a:t>
            </a:r>
            <a:r>
              <a:rPr lang="fr-FR" dirty="0" smtClean="0"/>
              <a:t> para </a:t>
            </a:r>
            <a:r>
              <a:rPr lang="fr-FR" dirty="0" err="1" smtClean="0"/>
              <a:t>ele</a:t>
            </a:r>
            <a:r>
              <a:rPr lang="fr-FR" dirty="0" smtClean="0"/>
              <a:t> a partir do </a:t>
            </a:r>
            <a:r>
              <a:rPr lang="fr-FR" dirty="0" err="1" smtClean="0"/>
              <a:t>seu</a:t>
            </a:r>
            <a:r>
              <a:rPr lang="fr-FR" dirty="0" smtClean="0"/>
              <a:t> PC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387475"/>
            <a:ext cx="4040188" cy="593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err="1" smtClean="0"/>
              <a:t>Comunicação</a:t>
            </a:r>
            <a:r>
              <a:rPr lang="fr-FR" b="1" dirty="0" smtClean="0"/>
              <a:t> Serial (TX/RX)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8158651" y="6035614"/>
            <a:ext cx="731520" cy="365186"/>
          </a:xfrm>
          <a:prstGeom prst="rect">
            <a:avLst/>
          </a:prstGeom>
          <a:noFill/>
          <a:ln w="38100">
            <a:solidFill>
              <a:srgbClr val="FFFF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5400000">
            <a:off x="7314216" y="3466117"/>
            <a:ext cx="611566" cy="381000"/>
          </a:xfrm>
          <a:prstGeom prst="rect">
            <a:avLst/>
          </a:prstGeom>
          <a:noFill/>
          <a:ln w="38100">
            <a:solidFill>
              <a:srgbClr val="FFFF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5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15949" y="5270500"/>
            <a:ext cx="731520" cy="11303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199" y="2174874"/>
            <a:ext cx="4531355" cy="4560209"/>
          </a:xfrm>
        </p:spPr>
        <p:txBody>
          <a:bodyPr>
            <a:normAutofit/>
          </a:bodyPr>
          <a:lstStyle/>
          <a:p>
            <a:r>
              <a:rPr lang="fr-FR" dirty="0" err="1" smtClean="0"/>
              <a:t>Ler</a:t>
            </a:r>
            <a:r>
              <a:rPr lang="fr-FR" dirty="0" smtClean="0"/>
              <a:t> </a:t>
            </a:r>
            <a:r>
              <a:rPr lang="fr-FR" dirty="0" err="1" smtClean="0"/>
              <a:t>sinais</a:t>
            </a:r>
            <a:r>
              <a:rPr lang="fr-FR" dirty="0" smtClean="0"/>
              <a:t> </a:t>
            </a:r>
            <a:r>
              <a:rPr lang="fr-FR" dirty="0" err="1" smtClean="0"/>
              <a:t>analógicos</a:t>
            </a:r>
            <a:r>
              <a:rPr lang="fr-FR" dirty="0" smtClean="0"/>
              <a:t>, </a:t>
            </a:r>
            <a:r>
              <a:rPr lang="fr-FR" dirty="0" err="1" smtClean="0"/>
              <a:t>com</a:t>
            </a:r>
            <a:r>
              <a:rPr lang="fr-FR" dirty="0" smtClean="0"/>
              <a:t> a </a:t>
            </a:r>
            <a:r>
              <a:rPr lang="fr-FR" dirty="0" err="1" smtClean="0"/>
              <a:t>restrição</a:t>
            </a:r>
            <a:r>
              <a:rPr lang="fr-FR" dirty="0" smtClean="0"/>
              <a:t> de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número</a:t>
            </a:r>
            <a:r>
              <a:rPr lang="fr-FR" dirty="0" smtClean="0"/>
              <a:t> </a:t>
            </a:r>
            <a:r>
              <a:rPr lang="fr-FR" dirty="0" err="1" smtClean="0"/>
              <a:t>fixo</a:t>
            </a:r>
            <a:r>
              <a:rPr lang="fr-FR" dirty="0" smtClean="0"/>
              <a:t> de </a:t>
            </a:r>
            <a:r>
              <a:rPr lang="fr-FR" dirty="0" err="1" smtClean="0"/>
              <a:t>passos</a:t>
            </a:r>
            <a:r>
              <a:rPr lang="fr-FR" dirty="0" smtClean="0"/>
              <a:t> ou </a:t>
            </a:r>
            <a:r>
              <a:rPr lang="fr-FR" dirty="0" err="1" smtClean="0"/>
              <a:t>intervalos</a:t>
            </a:r>
            <a:r>
              <a:rPr lang="fr-FR" dirty="0" smtClean="0"/>
              <a:t> entre 0 e 5V</a:t>
            </a:r>
          </a:p>
          <a:p>
            <a:r>
              <a:rPr lang="fr-FR" dirty="0" err="1" smtClean="0"/>
              <a:t>Restrição</a:t>
            </a:r>
            <a:r>
              <a:rPr lang="fr-FR" dirty="0" smtClean="0"/>
              <a:t>: </a:t>
            </a:r>
            <a:r>
              <a:rPr lang="fr-FR" dirty="0" err="1" smtClean="0"/>
              <a:t>conversor</a:t>
            </a:r>
            <a:r>
              <a:rPr lang="fr-FR" dirty="0" smtClean="0"/>
              <a:t> </a:t>
            </a:r>
            <a:r>
              <a:rPr lang="fr-FR" dirty="0" err="1" smtClean="0"/>
              <a:t>analógico</a:t>
            </a:r>
            <a:r>
              <a:rPr lang="fr-FR" dirty="0" smtClean="0"/>
              <a:t>-digital (ADC)</a:t>
            </a:r>
          </a:p>
          <a:p>
            <a:r>
              <a:rPr lang="fr-FR" dirty="0" smtClean="0"/>
              <a:t>Com </a:t>
            </a:r>
            <a:r>
              <a:rPr lang="fr-FR" dirty="0" err="1" smtClean="0"/>
              <a:t>isso</a:t>
            </a:r>
            <a:r>
              <a:rPr lang="fr-FR" dirty="0" smtClean="0"/>
              <a:t> </a:t>
            </a:r>
            <a:r>
              <a:rPr lang="fr-FR" dirty="0" err="1" smtClean="0"/>
              <a:t>você</a:t>
            </a:r>
            <a:r>
              <a:rPr lang="fr-FR" dirty="0" smtClean="0"/>
              <a:t> </a:t>
            </a:r>
            <a:r>
              <a:rPr lang="fr-FR" dirty="0" err="1" smtClean="0"/>
              <a:t>consegue</a:t>
            </a:r>
            <a:r>
              <a:rPr lang="fr-FR" dirty="0" smtClean="0"/>
              <a:t> </a:t>
            </a:r>
            <a:r>
              <a:rPr lang="fr-FR" dirty="0" err="1" smtClean="0"/>
              <a:t>ler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i="1" dirty="0" err="1" smtClean="0"/>
              <a:t>knob</a:t>
            </a:r>
            <a:r>
              <a:rPr lang="fr-FR" dirty="0" smtClean="0"/>
              <a:t> de volume ou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de </a:t>
            </a:r>
            <a:r>
              <a:rPr lang="fr-FR" dirty="0" err="1" smtClean="0"/>
              <a:t>luz</a:t>
            </a:r>
            <a:r>
              <a:rPr lang="fr-FR" dirty="0" smtClean="0"/>
              <a:t> (LDR)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387475"/>
            <a:ext cx="4040188" cy="593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 smtClean="0"/>
              <a:t>Entradas</a:t>
            </a:r>
            <a:r>
              <a:rPr lang="fr-FR" b="1" dirty="0" smtClean="0"/>
              <a:t> </a:t>
            </a:r>
            <a:r>
              <a:rPr lang="fr-FR" b="1" dirty="0" err="1" smtClean="0"/>
              <a:t>Analógicas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795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Apresentação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731" y="1317396"/>
            <a:ext cx="7939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DINCond-RegularAlternate"/>
                <a:cs typeface="DINCond-RegularAlternate"/>
              </a:rPr>
              <a:t>Meu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nome</a:t>
            </a:r>
            <a:r>
              <a:rPr lang="en-US" sz="2800" dirty="0" smtClean="0">
                <a:latin typeface="DINCond-RegularAlternate"/>
                <a:cs typeface="DINCond-RegularAlternate"/>
              </a:rPr>
              <a:t> é George,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eu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gosto</a:t>
            </a:r>
            <a:r>
              <a:rPr lang="en-US" sz="2800" dirty="0" smtClean="0">
                <a:latin typeface="DINCond-RegularAlternate"/>
                <a:cs typeface="DINCond-RegularAlternate"/>
              </a:rPr>
              <a:t> de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tocar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guitarra</a:t>
            </a:r>
            <a:r>
              <a:rPr lang="en-US" sz="2800" dirty="0" smtClean="0">
                <a:latin typeface="DINCond-RegularAlternate"/>
                <a:cs typeface="DINCond-RegularAlternate"/>
              </a:rPr>
              <a:t> 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inspirar</a:t>
            </a:r>
            <a:r>
              <a:rPr lang="en-US" sz="2800" dirty="0" smtClean="0">
                <a:latin typeface="DINCond-RegularAlternate"/>
                <a:cs typeface="DINCond-RegularAlternate"/>
              </a:rPr>
              <a:t> as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pessoas</a:t>
            </a:r>
            <a:r>
              <a:rPr lang="en-US" sz="2800" dirty="0" smtClean="0">
                <a:latin typeface="DINCond-RegularAlternate"/>
                <a:cs typeface="DINCond-RegularAlternate"/>
              </a:rPr>
              <a:t> 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serem</a:t>
            </a:r>
            <a:r>
              <a:rPr lang="en-US" sz="2800" dirty="0" smtClean="0">
                <a:latin typeface="DINCond-RegularAlternate"/>
                <a:cs typeface="DINCond-RegularAlternate"/>
              </a:rPr>
              <a:t> o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melhor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elas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podem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ser</a:t>
            </a:r>
            <a:endParaRPr lang="en-US" sz="2800" dirty="0" smtClean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DINCond-RegularAlternate"/>
                <a:cs typeface="DINCond-RegularAlternate"/>
              </a:rPr>
              <a:t>Sou</a:t>
            </a:r>
            <a:r>
              <a:rPr lang="en-US" sz="2800" dirty="0" smtClean="0">
                <a:latin typeface="DINCond-RegularAlternate"/>
                <a:cs typeface="DINCond-RegularAlternate"/>
              </a:rPr>
              <a:t> de Brasília 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estudei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Mecatrônica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por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lá</a:t>
            </a:r>
            <a:r>
              <a:rPr lang="en-US" sz="2800" dirty="0" smtClean="0">
                <a:latin typeface="DINCond-RegularAlternate"/>
                <a:cs typeface="DINCond-RegularAlternate"/>
              </a:rPr>
              <a:t>.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Até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julho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devo</a:t>
            </a:r>
            <a:r>
              <a:rPr lang="en-US" sz="2800" dirty="0" smtClean="0">
                <a:latin typeface="DINCond-RegularAlternate"/>
                <a:cs typeface="DINCond-RegularAlternate"/>
              </a:rPr>
              <a:t> defender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meu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mestrado</a:t>
            </a:r>
            <a:r>
              <a:rPr lang="en-US" sz="2800" dirty="0" smtClean="0">
                <a:latin typeface="DINCond-RegularAlternate"/>
                <a:cs typeface="DINCond-RegularAlternate"/>
              </a:rPr>
              <a:t>!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INCond-RegularAlternate"/>
                <a:cs typeface="DINCond-RegularAlternate"/>
              </a:rPr>
              <a:t>A Overdrive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Eletrônica</a:t>
            </a:r>
            <a:r>
              <a:rPr lang="en-US" sz="2800" dirty="0" smtClean="0">
                <a:latin typeface="DINCond-RegularAlternate"/>
                <a:cs typeface="DINCond-RegularAlternate"/>
              </a:rPr>
              <a:t>,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minha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empresa</a:t>
            </a:r>
            <a:r>
              <a:rPr lang="en-US" sz="2800" dirty="0" smtClean="0">
                <a:latin typeface="DINCond-RegularAlternate"/>
                <a:cs typeface="DINCond-RegularAlternate"/>
              </a:rPr>
              <a:t>,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foi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uma</a:t>
            </a:r>
            <a:r>
              <a:rPr lang="en-US" sz="2800" dirty="0" smtClean="0">
                <a:latin typeface="DINCond-RegularAlternate"/>
                <a:cs typeface="DINCond-RegularAlternate"/>
              </a:rPr>
              <a:t> das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selecionadas</a:t>
            </a:r>
            <a:r>
              <a:rPr lang="en-US" sz="2800" dirty="0" smtClean="0">
                <a:latin typeface="DINCond-RegularAlternate"/>
                <a:cs typeface="DINCond-RegularAlternate"/>
              </a:rPr>
              <a:t> da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segunda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turma</a:t>
            </a:r>
            <a:r>
              <a:rPr lang="en-US" sz="2800" dirty="0" smtClean="0">
                <a:latin typeface="DINCond-RegularAlternate"/>
                <a:cs typeface="DINCond-RegularAlternate"/>
              </a:rPr>
              <a:t> do Startup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Brasil</a:t>
            </a:r>
            <a:r>
              <a:rPr lang="en-US" sz="2800" dirty="0" smtClean="0">
                <a:latin typeface="DINCond-RegularAlternate"/>
                <a:cs typeface="DINCond-RegularAlternate"/>
              </a:rPr>
              <a:t>. </a:t>
            </a:r>
            <a:r>
              <a:rPr lang="en-US" sz="2800" dirty="0" err="1">
                <a:latin typeface="DINCond-RegularAlternate"/>
                <a:cs typeface="DINCond-RegularAlternate"/>
                <a:sym typeface="Wingdings" panose="05000000000000000000" pitchFamily="2" charset="2"/>
              </a:rPr>
              <a:t>E</a:t>
            </a:r>
            <a:r>
              <a:rPr lang="en-US" sz="2800" dirty="0" err="1" smtClean="0">
                <a:latin typeface="DINCond-RegularAlternate"/>
                <a:cs typeface="DINCond-RegularAlternate"/>
                <a:sym typeface="Wingdings" panose="05000000000000000000" pitchFamily="2" charset="2"/>
              </a:rPr>
              <a:t>stamos</a:t>
            </a:r>
            <a:r>
              <a:rPr lang="en-US" sz="2800" dirty="0" smtClean="0">
                <a:latin typeface="DINCond-RegularAlternate"/>
                <a:cs typeface="DINCond-RegularAlternate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  <a:sym typeface="Wingdings" panose="05000000000000000000" pitchFamily="2" charset="2"/>
              </a:rPr>
              <a:t>bastante</a:t>
            </a:r>
            <a:r>
              <a:rPr lang="en-US" sz="2800" dirty="0" smtClean="0">
                <a:latin typeface="DINCond-RegularAlternate"/>
                <a:cs typeface="DINCond-RegularAlternate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  <a:sym typeface="Wingdings" panose="05000000000000000000" pitchFamily="2" charset="2"/>
              </a:rPr>
              <a:t>animados</a:t>
            </a:r>
            <a:r>
              <a:rPr lang="en-US" sz="2800" dirty="0" smtClean="0">
                <a:latin typeface="DINCond-RegularAlternate"/>
                <a:cs typeface="DINCond-RegularAlternate"/>
                <a:sym typeface="Wingdings" panose="05000000000000000000" pitchFamily="2" charset="2"/>
              </a:rPr>
              <a:t> 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206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199" y="2174874"/>
            <a:ext cx="4531355" cy="4560209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Como</a:t>
            </a:r>
            <a:r>
              <a:rPr lang="fr-FR" sz="2400" dirty="0" smtClean="0"/>
              <a:t> eu </a:t>
            </a:r>
            <a:r>
              <a:rPr lang="fr-FR" sz="2400" dirty="0" err="1" smtClean="0"/>
              <a:t>faço</a:t>
            </a:r>
            <a:r>
              <a:rPr lang="fr-FR" sz="2400" dirty="0" smtClean="0"/>
              <a:t> </a:t>
            </a:r>
            <a:r>
              <a:rPr lang="fr-FR" sz="2400" dirty="0" err="1" smtClean="0"/>
              <a:t>um</a:t>
            </a:r>
            <a:r>
              <a:rPr lang="fr-FR" sz="2400" dirty="0" smtClean="0"/>
              <a:t> </a:t>
            </a:r>
            <a:r>
              <a:rPr lang="fr-FR" sz="2400" i="1" dirty="0" err="1" smtClean="0"/>
              <a:t>dimmer</a:t>
            </a:r>
            <a:r>
              <a:rPr lang="fr-FR" sz="2400" dirty="0" smtClean="0"/>
              <a:t> </a:t>
            </a:r>
            <a:r>
              <a:rPr lang="fr-FR" sz="2400" dirty="0" err="1" smtClean="0"/>
              <a:t>ajustável</a:t>
            </a:r>
            <a:r>
              <a:rPr lang="fr-FR" sz="2400" dirty="0" smtClean="0"/>
              <a:t> </a:t>
            </a:r>
            <a:r>
              <a:rPr lang="fr-FR" sz="2400" dirty="0" err="1" smtClean="0"/>
              <a:t>com</a:t>
            </a:r>
            <a:r>
              <a:rPr lang="fr-FR" sz="2400" dirty="0" smtClean="0"/>
              <a:t> </a:t>
            </a:r>
            <a:r>
              <a:rPr lang="fr-FR" sz="2400" i="1" dirty="0" err="1" smtClean="0"/>
              <a:t>knob</a:t>
            </a:r>
            <a:r>
              <a:rPr lang="fr-FR" sz="2400" dirty="0" smtClean="0"/>
              <a:t>?</a:t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 err="1" smtClean="0"/>
              <a:t>Como</a:t>
            </a:r>
            <a:r>
              <a:rPr lang="fr-FR" sz="2400" dirty="0" smtClean="0"/>
              <a:t> eu </a:t>
            </a:r>
            <a:r>
              <a:rPr lang="fr-FR" sz="2400" dirty="0" err="1" smtClean="0"/>
              <a:t>faço</a:t>
            </a:r>
            <a:r>
              <a:rPr lang="fr-FR" sz="2400" dirty="0" smtClean="0"/>
              <a:t> </a:t>
            </a:r>
            <a:r>
              <a:rPr lang="fr-FR" sz="2400" dirty="0" err="1" smtClean="0"/>
              <a:t>um</a:t>
            </a:r>
            <a:r>
              <a:rPr lang="fr-FR" sz="2400" dirty="0" smtClean="0"/>
              <a:t> </a:t>
            </a:r>
            <a:r>
              <a:rPr lang="fr-FR" sz="2400" dirty="0" err="1" smtClean="0"/>
              <a:t>semáforo</a:t>
            </a:r>
            <a:r>
              <a:rPr lang="fr-FR" sz="2400" dirty="0" smtClean="0"/>
              <a:t>?</a:t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 err="1" smtClean="0"/>
              <a:t>Como</a:t>
            </a:r>
            <a:r>
              <a:rPr lang="fr-FR" sz="2400" dirty="0" smtClean="0"/>
              <a:t> eu </a:t>
            </a:r>
            <a:r>
              <a:rPr lang="fr-FR" sz="2400" dirty="0" err="1" smtClean="0"/>
              <a:t>faço</a:t>
            </a:r>
            <a:r>
              <a:rPr lang="fr-FR" sz="2400" dirty="0" smtClean="0"/>
              <a:t> </a:t>
            </a:r>
            <a:r>
              <a:rPr lang="fr-FR" sz="2400" dirty="0" err="1" smtClean="0"/>
              <a:t>meu</a:t>
            </a:r>
            <a:r>
              <a:rPr lang="fr-FR" sz="2400" dirty="0" smtClean="0"/>
              <a:t> </a:t>
            </a:r>
            <a:r>
              <a:rPr lang="fr-FR" sz="2400" dirty="0" err="1" smtClean="0"/>
              <a:t>Arduino</a:t>
            </a:r>
            <a:r>
              <a:rPr lang="fr-FR" sz="2400" dirty="0" smtClean="0"/>
              <a:t> me </a:t>
            </a:r>
            <a:r>
              <a:rPr lang="fr-FR" sz="2400" dirty="0" err="1" smtClean="0"/>
              <a:t>avisar</a:t>
            </a:r>
            <a:r>
              <a:rPr lang="fr-FR" sz="2400" dirty="0" smtClean="0"/>
              <a:t> </a:t>
            </a:r>
            <a:r>
              <a:rPr lang="fr-FR" sz="2400" dirty="0" err="1" smtClean="0"/>
              <a:t>sempre</a:t>
            </a:r>
            <a:r>
              <a:rPr lang="fr-FR" sz="2400" dirty="0" smtClean="0"/>
              <a:t> que </a:t>
            </a:r>
            <a:r>
              <a:rPr lang="fr-FR" sz="2400" dirty="0" err="1" smtClean="0"/>
              <a:t>minha</a:t>
            </a:r>
            <a:r>
              <a:rPr lang="fr-FR" sz="2400" dirty="0" smtClean="0"/>
              <a:t> porta </a:t>
            </a:r>
            <a:r>
              <a:rPr lang="fr-FR" sz="2400" dirty="0" err="1" smtClean="0"/>
              <a:t>está</a:t>
            </a:r>
            <a:r>
              <a:rPr lang="fr-FR" sz="2400" dirty="0" smtClean="0"/>
              <a:t> </a:t>
            </a:r>
            <a:r>
              <a:rPr lang="fr-FR" sz="2400" dirty="0" err="1" smtClean="0"/>
              <a:t>aberta</a:t>
            </a:r>
            <a:r>
              <a:rPr lang="fr-FR" sz="2400" dirty="0" smtClean="0"/>
              <a:t>?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387475"/>
            <a:ext cx="4040188" cy="593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Teste </a:t>
            </a:r>
            <a:r>
              <a:rPr lang="fr-FR" b="1" dirty="0" err="1" smtClean="0"/>
              <a:t>rápido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060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1178" y="4190999"/>
            <a:ext cx="731520" cy="939801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/>
          <a:p>
            <a:r>
              <a:rPr lang="fr-FR" dirty="0" err="1" smtClean="0"/>
              <a:t>Quando</a:t>
            </a:r>
            <a:r>
              <a:rPr lang="fr-FR" dirty="0" smtClean="0"/>
              <a:t> </a:t>
            </a:r>
            <a:r>
              <a:rPr lang="fr-FR" dirty="0" err="1" smtClean="0"/>
              <a:t>seu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está</a:t>
            </a:r>
            <a:r>
              <a:rPr lang="fr-FR" dirty="0" smtClean="0"/>
              <a:t> </a:t>
            </a:r>
            <a:r>
              <a:rPr lang="fr-FR" dirty="0" err="1" smtClean="0"/>
              <a:t>ligado</a:t>
            </a:r>
            <a:r>
              <a:rPr lang="fr-FR" dirty="0" smtClean="0"/>
              <a:t> a </a:t>
            </a:r>
            <a:r>
              <a:rPr lang="fr-FR" dirty="0" err="1" smtClean="0"/>
              <a:t>uma</a:t>
            </a:r>
            <a:r>
              <a:rPr lang="fr-FR" dirty="0" smtClean="0"/>
              <a:t> fonte ou no </a:t>
            </a:r>
            <a:r>
              <a:rPr lang="fr-FR" dirty="0" err="1" smtClean="0"/>
              <a:t>seu</a:t>
            </a:r>
            <a:r>
              <a:rPr lang="fr-FR" dirty="0" smtClean="0"/>
              <a:t> </a:t>
            </a:r>
            <a:r>
              <a:rPr lang="fr-FR" dirty="0" err="1" smtClean="0"/>
              <a:t>computador</a:t>
            </a:r>
            <a:r>
              <a:rPr lang="fr-FR" dirty="0" smtClean="0"/>
              <a:t>, esses </a:t>
            </a:r>
            <a:r>
              <a:rPr lang="fr-FR" dirty="0" err="1" smtClean="0"/>
              <a:t>pontos</a:t>
            </a:r>
            <a:r>
              <a:rPr lang="fr-FR" dirty="0" smtClean="0"/>
              <a:t> te </a:t>
            </a:r>
            <a:r>
              <a:rPr lang="fr-FR" dirty="0" err="1" smtClean="0"/>
              <a:t>dão</a:t>
            </a:r>
            <a:r>
              <a:rPr lang="fr-FR" dirty="0" smtClean="0"/>
              <a:t> </a:t>
            </a:r>
            <a:r>
              <a:rPr lang="fr-FR" dirty="0" err="1" smtClean="0"/>
              <a:t>tensões</a:t>
            </a:r>
            <a:r>
              <a:rPr lang="fr-FR" dirty="0" smtClean="0"/>
              <a:t> fixas</a:t>
            </a:r>
          </a:p>
          <a:p>
            <a:r>
              <a:rPr lang="fr-FR" dirty="0" smtClean="0"/>
              <a:t>GND = </a:t>
            </a:r>
            <a:r>
              <a:rPr lang="fr-FR" dirty="0" err="1" smtClean="0"/>
              <a:t>Ground</a:t>
            </a:r>
            <a:r>
              <a:rPr lang="fr-FR" dirty="0" smtClean="0"/>
              <a:t> = 0V</a:t>
            </a:r>
            <a:endParaRPr lang="fr-FR" dirty="0"/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387475"/>
            <a:ext cx="4040188" cy="5937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Alimentação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8205472" y="3492499"/>
            <a:ext cx="731520" cy="279401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5400000">
            <a:off x="7415532" y="5880102"/>
            <a:ext cx="508000" cy="279401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Descomplicando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hardware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126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1409" y="2023699"/>
            <a:ext cx="5521154" cy="3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1178" y="3999907"/>
            <a:ext cx="731520" cy="216494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76725"/>
          </a:xfrm>
        </p:spPr>
        <p:txBody>
          <a:bodyPr>
            <a:normAutofit/>
          </a:bodyPr>
          <a:lstStyle/>
          <a:p>
            <a:r>
              <a:rPr lang="fr-FR" dirty="0" err="1" smtClean="0"/>
              <a:t>Assim</a:t>
            </a:r>
            <a:r>
              <a:rPr lang="fr-FR" dirty="0" smtClean="0"/>
              <a:t> que o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liga</a:t>
            </a:r>
            <a:r>
              <a:rPr lang="fr-FR" dirty="0" smtClean="0"/>
              <a:t>, </a:t>
            </a:r>
            <a:r>
              <a:rPr lang="fr-FR" dirty="0" err="1" smtClean="0"/>
              <a:t>seu</a:t>
            </a:r>
            <a:r>
              <a:rPr lang="fr-FR" dirty="0" smtClean="0"/>
              <a:t> </a:t>
            </a:r>
            <a:r>
              <a:rPr lang="fr-FR" dirty="0" err="1" smtClean="0"/>
              <a:t>programa</a:t>
            </a:r>
            <a:r>
              <a:rPr lang="fr-FR" dirty="0" smtClean="0"/>
              <a:t> </a:t>
            </a:r>
            <a:r>
              <a:rPr lang="fr-FR" dirty="0" err="1" smtClean="0"/>
              <a:t>começa</a:t>
            </a:r>
            <a:r>
              <a:rPr lang="fr-FR" dirty="0" smtClean="0"/>
              <a:t> a </a:t>
            </a:r>
            <a:r>
              <a:rPr lang="fr-FR" dirty="0" err="1" smtClean="0"/>
              <a:t>funcionar</a:t>
            </a:r>
            <a:r>
              <a:rPr lang="fr-FR" dirty="0" smtClean="0"/>
              <a:t>!</a:t>
            </a:r>
          </a:p>
          <a:p>
            <a:r>
              <a:rPr lang="fr-FR" dirty="0" err="1" smtClean="0"/>
              <a:t>Apertar</a:t>
            </a:r>
            <a:r>
              <a:rPr lang="fr-FR" dirty="0" smtClean="0"/>
              <a:t> o </a:t>
            </a:r>
            <a:r>
              <a:rPr lang="fr-FR" dirty="0" err="1" smtClean="0"/>
              <a:t>botão</a:t>
            </a:r>
            <a:r>
              <a:rPr lang="fr-FR" dirty="0" smtClean="0"/>
              <a:t> de Reset </a:t>
            </a:r>
            <a:r>
              <a:rPr lang="fr-FR" dirty="0" err="1" smtClean="0"/>
              <a:t>recomeça</a:t>
            </a:r>
            <a:r>
              <a:rPr lang="fr-FR" dirty="0" smtClean="0"/>
              <a:t> o </a:t>
            </a:r>
            <a:r>
              <a:rPr lang="fr-FR" dirty="0" err="1" smtClean="0"/>
              <a:t>programa</a:t>
            </a:r>
            <a:endParaRPr lang="fr-FR" dirty="0" smtClean="0"/>
          </a:p>
          <a:p>
            <a:r>
              <a:rPr lang="fr-FR" dirty="0" err="1" smtClean="0"/>
              <a:t>Aplicar</a:t>
            </a:r>
            <a:r>
              <a:rPr lang="fr-FR" dirty="0" smtClean="0"/>
              <a:t> 0V no </a:t>
            </a:r>
            <a:r>
              <a:rPr lang="fr-FR" dirty="0" err="1" smtClean="0"/>
              <a:t>pino</a:t>
            </a:r>
            <a:r>
              <a:rPr lang="fr-FR" dirty="0" smtClean="0"/>
              <a:t> Reset tem o </a:t>
            </a:r>
            <a:r>
              <a:rPr lang="fr-FR" dirty="0" err="1" smtClean="0"/>
              <a:t>mesmo</a:t>
            </a:r>
            <a:r>
              <a:rPr lang="fr-FR" dirty="0" smtClean="0"/>
              <a:t> </a:t>
            </a:r>
            <a:r>
              <a:rPr lang="fr-FR" dirty="0" err="1" smtClean="0"/>
              <a:t>efeito</a:t>
            </a:r>
            <a:endParaRPr lang="fr-FR" dirty="0"/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387475"/>
            <a:ext cx="4040188" cy="5937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Reset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520815" y="5327019"/>
            <a:ext cx="888999" cy="775968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3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Instalando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software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2413001"/>
            <a:ext cx="6210300" cy="711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DINCond-RegularAlternate"/>
                <a:cs typeface="DINCond-RegularAlternate"/>
                <a:hlinkClick r:id="rId2"/>
              </a:rPr>
              <a:t>http://arduino.cc/en/Guide/HomePage</a:t>
            </a:r>
            <a:endParaRPr lang="en-US" dirty="0">
              <a:latin typeface="DINCond-RegularAlternate"/>
              <a:cs typeface="DINCond-RegularAlternat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340101"/>
            <a:ext cx="793950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2800" dirty="0" smtClean="0">
                <a:latin typeface="DINCond-RegularAlternate"/>
                <a:cs typeface="DINCond-RegularAlternate"/>
              </a:rPr>
              <a:t>Preferências: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DINCond-RegularAlternate"/>
                <a:cs typeface="DINCond-RegularAlternate"/>
              </a:rPr>
              <a:t>Sketchbook</a:t>
            </a:r>
            <a:r>
              <a:rPr lang="pt-BR" sz="2800" dirty="0" smtClean="0">
                <a:latin typeface="DINCond-RegularAlternate"/>
                <a:cs typeface="DINCond-RegularAlternate"/>
              </a:rPr>
              <a:t> </a:t>
            </a:r>
            <a:r>
              <a:rPr lang="pt-BR" sz="2800" dirty="0" err="1" smtClean="0">
                <a:latin typeface="DINCond-RegularAlternate"/>
                <a:cs typeface="DINCond-RegularAlternate"/>
              </a:rPr>
              <a:t>location</a:t>
            </a:r>
            <a:endParaRPr lang="pt-BR" sz="2800" dirty="0" smtClean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DINCond-RegularAlternate"/>
                <a:cs typeface="DINCond-RegularAlternate"/>
              </a:rPr>
              <a:t>Verify</a:t>
            </a:r>
            <a:r>
              <a:rPr lang="pt-BR" sz="2800" dirty="0" smtClean="0">
                <a:latin typeface="DINCond-RegularAlternate"/>
                <a:cs typeface="DINCond-RegularAlternate"/>
              </a:rPr>
              <a:t> </a:t>
            </a:r>
            <a:r>
              <a:rPr lang="pt-BR" sz="2800" dirty="0" err="1" smtClean="0">
                <a:latin typeface="DINCond-RegularAlternate"/>
                <a:cs typeface="DINCond-RegularAlternate"/>
              </a:rPr>
              <a:t>code</a:t>
            </a:r>
            <a:r>
              <a:rPr lang="pt-BR" sz="2800" dirty="0" smtClean="0">
                <a:latin typeface="DINCond-RegularAlternate"/>
                <a:cs typeface="DINCond-RegularAlternate"/>
              </a:rPr>
              <a:t> </a:t>
            </a:r>
            <a:r>
              <a:rPr lang="pt-BR" sz="2800" dirty="0" err="1" smtClean="0">
                <a:latin typeface="DINCond-RegularAlternate"/>
                <a:cs typeface="DINCond-RegularAlternate"/>
              </a:rPr>
              <a:t>after</a:t>
            </a:r>
            <a:r>
              <a:rPr lang="pt-BR" sz="2800" dirty="0" smtClean="0">
                <a:latin typeface="DINCond-RegularAlternate"/>
                <a:cs typeface="DINCond-RegularAlternate"/>
              </a:rPr>
              <a:t> upload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INCond-RegularAlternate"/>
              <a:cs typeface="DINCond-RegularAlternat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877298"/>
            <a:ext cx="7939503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2800" dirty="0" smtClean="0">
                <a:latin typeface="DINCond-RegularAlternate"/>
                <a:cs typeface="DINCond-RegularAlternate"/>
              </a:rPr>
              <a:t>Baixar e instalar versão para seu OS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1672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Explorando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a IDE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731" y="1317396"/>
            <a:ext cx="7939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INCond-RegularAlternate"/>
                <a:cs typeface="DINCond-RegularAlternate"/>
              </a:rPr>
              <a:t>IDE = Integrated Development Environment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DINCond-RegularAlternate"/>
                <a:cs typeface="DINCond-RegularAlternate"/>
              </a:rPr>
              <a:t>Basicamente</a:t>
            </a:r>
            <a:r>
              <a:rPr lang="en-US" sz="2800" dirty="0" smtClean="0">
                <a:latin typeface="DINCond-RegularAlternate"/>
                <a:cs typeface="DINCond-RegularAlternate"/>
              </a:rPr>
              <a:t> um editor de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texto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permite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você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programar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seu</a:t>
            </a:r>
            <a:r>
              <a:rPr lang="en-US" sz="2800" dirty="0" smtClean="0">
                <a:latin typeface="DINCond-RegularAlternate"/>
                <a:cs typeface="DINCond-RegularAlternate"/>
              </a:rPr>
              <a:t> Arduino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apertando</a:t>
            </a:r>
            <a:r>
              <a:rPr lang="en-US" sz="2800" dirty="0" smtClean="0">
                <a:latin typeface="DINCond-RegularAlternate"/>
                <a:cs typeface="DINCond-RegularAlternate"/>
              </a:rPr>
              <a:t> um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botão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na</a:t>
            </a:r>
            <a:r>
              <a:rPr lang="en-US" sz="2800" dirty="0" smtClean="0">
                <a:latin typeface="DINCond-RegularAlternate"/>
                <a:cs typeface="DINCond-RegularAlternate"/>
              </a:rPr>
              <a:t> interface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DINCond-RegularAlternate"/>
                <a:cs typeface="DINCond-RegularAlternate"/>
              </a:rPr>
              <a:t>Ele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traduz</a:t>
            </a:r>
            <a:r>
              <a:rPr lang="en-US" sz="2800" dirty="0" smtClean="0">
                <a:latin typeface="DINCond-RegularAlternate"/>
                <a:cs typeface="DINCond-RegularAlternate"/>
              </a:rPr>
              <a:t> o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código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você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escreve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pra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linguagem</a:t>
            </a:r>
            <a:r>
              <a:rPr lang="en-US" sz="2800" dirty="0" smtClean="0">
                <a:latin typeface="DINCond-RegularAlternate"/>
                <a:cs typeface="DINCond-RegularAlternate"/>
              </a:rPr>
              <a:t> de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máquina</a:t>
            </a:r>
            <a:r>
              <a:rPr lang="en-US" sz="2800" dirty="0" smtClean="0">
                <a:latin typeface="DINCond-RegularAlternate"/>
                <a:cs typeface="DINCond-RegularAlternate"/>
              </a:rPr>
              <a:t>!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INCond-RegularAlternate"/>
                <a:cs typeface="DINCond-RegularAlternate"/>
              </a:rPr>
              <a:t>Sketch =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código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você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escreve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8693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Botões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da IDE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731" y="1317396"/>
            <a:ext cx="7939503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INCond-RegularAlternate"/>
                <a:cs typeface="DINCond-RegularAlternate"/>
              </a:rPr>
              <a:t>Verify (CTRL+R):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verifica</a:t>
            </a:r>
            <a:r>
              <a:rPr lang="en-US" sz="2800" dirty="0" smtClean="0">
                <a:latin typeface="DINCond-RegularAlternate"/>
                <a:cs typeface="DINCond-RegularAlternate"/>
              </a:rPr>
              <a:t> se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há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erros</a:t>
            </a:r>
            <a:r>
              <a:rPr lang="en-US" sz="2800" dirty="0" smtClean="0">
                <a:latin typeface="DINCond-RegularAlternate"/>
                <a:cs typeface="DINCond-RegularAlternate"/>
              </a:rPr>
              <a:t> no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código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você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escreveu</a:t>
            </a:r>
            <a:r>
              <a:rPr lang="en-US" sz="2800" dirty="0" smtClean="0">
                <a:latin typeface="DINCond-RegularAlternate"/>
                <a:cs typeface="DINCond-RegularAlternate"/>
              </a:rPr>
              <a:t> 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avisa</a:t>
            </a:r>
            <a:r>
              <a:rPr lang="en-US" sz="2800" dirty="0" smtClean="0">
                <a:latin typeface="DINCond-RegularAlternate"/>
                <a:cs typeface="DINCond-RegularAlternate"/>
              </a:rPr>
              <a:t> o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há</a:t>
            </a:r>
            <a:r>
              <a:rPr lang="en-US" sz="2800" dirty="0" smtClean="0">
                <a:latin typeface="DINCond-RegularAlternate"/>
                <a:cs typeface="DINCond-RegularAlternate"/>
              </a:rPr>
              <a:t> de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errado</a:t>
            </a:r>
            <a:r>
              <a:rPr lang="en-US" sz="2800" dirty="0" smtClean="0">
                <a:latin typeface="DINCond-RegularAlternate"/>
                <a:cs typeface="DINCond-RegularAlternate"/>
              </a:rPr>
              <a:t>,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indicando</a:t>
            </a:r>
            <a:r>
              <a:rPr lang="en-US" sz="2800" dirty="0" smtClean="0">
                <a:latin typeface="DINCond-RegularAlternate"/>
                <a:cs typeface="DINCond-RegularAlternate"/>
              </a:rPr>
              <a:t> 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linha</a:t>
            </a:r>
            <a:r>
              <a:rPr lang="en-US" sz="2800" dirty="0" smtClean="0">
                <a:latin typeface="DINCond-RegularAlternate"/>
                <a:cs typeface="DINCond-RegularAlternate"/>
              </a:rPr>
              <a:t> do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erro</a:t>
            </a:r>
            <a:endParaRPr lang="en-US" sz="2800" dirty="0" smtClean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INCond-RegularAlternate"/>
                <a:cs typeface="DINCond-RegularAlternate"/>
              </a:rPr>
              <a:t>Upload (CTRL+U):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grava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seu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programa</a:t>
            </a:r>
            <a:r>
              <a:rPr lang="en-US" sz="2800" dirty="0" smtClean="0">
                <a:latin typeface="DINCond-RegularAlternate"/>
                <a:cs typeface="DINCond-RegularAlternate"/>
              </a:rPr>
              <a:t> no Arduino, se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ele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não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tiver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erros</a:t>
            </a:r>
            <a:endParaRPr lang="en-US" sz="2800" dirty="0" smtClean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INCond-RegularAlternate"/>
                <a:cs typeface="DINCond-RegularAlternate"/>
              </a:rPr>
              <a:t>Serial Monitor (SHIFT+CTRL+M):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permite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ler</a:t>
            </a:r>
            <a:r>
              <a:rPr lang="en-US" sz="2800" dirty="0" smtClean="0">
                <a:latin typeface="DINCond-RegularAlternate"/>
                <a:cs typeface="DINCond-RegularAlternate"/>
              </a:rPr>
              <a:t> 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escrever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mensagens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na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porta</a:t>
            </a:r>
            <a:r>
              <a:rPr lang="en-US" sz="2800" dirty="0" smtClean="0">
                <a:latin typeface="DINCond-RegularAlternate"/>
                <a:cs typeface="DINCond-RegularAlternate"/>
              </a:rPr>
              <a:t> serial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401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3ahv2xtpu6k15opag3g0gca13vf.wpengine.netdna-cdn.com/wp-content/uploads/2012/08/Figure-1.Arduino-Sketch-with-shorcut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Vamos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piscar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um LED?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1506" name="Picture 2" descr="http://arduino.cc/en/uploads/Tutorial/ExampleCircuit_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0069"/>
            <a:ext cx="4687208" cy="492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2617" y="1825398"/>
            <a:ext cx="531109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DINCond-RegularAlternate"/>
                <a:cs typeface="DINCond-RegularAlternate"/>
                <a:hlinkClick r:id="rId3"/>
              </a:rPr>
              <a:t>http://arduino.cc/en/tutorial/blink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130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Overdrive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Eletrônica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731" y="1317396"/>
            <a:ext cx="7939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DINCond-RegularAlternate"/>
                <a:cs typeface="DINCond-RegularAlternate"/>
              </a:rPr>
              <a:t>Todo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mundo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nasce</a:t>
            </a:r>
            <a:r>
              <a:rPr lang="en-US" sz="2800" dirty="0" smtClean="0">
                <a:latin typeface="DINCond-RegularAlternate"/>
                <a:cs typeface="DINCond-RegularAlternate"/>
              </a:rPr>
              <a:t> um inventor. O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problema</a:t>
            </a:r>
            <a:r>
              <a:rPr lang="en-US" sz="2800" dirty="0" smtClean="0">
                <a:latin typeface="DINCond-RegularAlternate"/>
                <a:cs typeface="DINCond-RegularAlternate"/>
              </a:rPr>
              <a:t> é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,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quando</a:t>
            </a:r>
            <a:r>
              <a:rPr lang="en-US" sz="2800" dirty="0" smtClean="0">
                <a:latin typeface="DINCond-RegularAlternate"/>
                <a:cs typeface="DINCond-RegularAlternate"/>
              </a:rPr>
              <a:t> 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gente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cresce</a:t>
            </a:r>
            <a:r>
              <a:rPr lang="en-US" sz="2800" dirty="0" smtClean="0">
                <a:latin typeface="DINCond-RegularAlternate"/>
                <a:cs typeface="DINCond-RegularAlternate"/>
              </a:rPr>
              <a:t>, 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sociedade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nos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diz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temos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ser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alguém</a:t>
            </a:r>
            <a:r>
              <a:rPr lang="en-US" sz="2800" dirty="0" smtClean="0">
                <a:latin typeface="DINCond-RegularAlternate"/>
                <a:cs typeface="DINCond-RegularAlternate"/>
              </a:rPr>
              <a:t> e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nós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começamos</a:t>
            </a:r>
            <a:r>
              <a:rPr lang="en-US" sz="2800" dirty="0" smtClean="0">
                <a:latin typeface="DINCond-RegularAlternate"/>
                <a:cs typeface="DINCond-RegularAlternate"/>
              </a:rPr>
              <a:t> 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achar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dificuldades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em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tudo</a:t>
            </a:r>
            <a:r>
              <a:rPr lang="en-US" sz="2800" dirty="0" smtClean="0">
                <a:latin typeface="DINCond-RegularAlternate"/>
                <a:cs typeface="DINCond-RegularAlternate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DINCond-RegularAlternate"/>
                <a:cs typeface="DINCond-RegularAlternate"/>
              </a:rPr>
              <a:t>Você</a:t>
            </a:r>
            <a:r>
              <a:rPr lang="en-US" sz="2800" dirty="0" smtClean="0">
                <a:latin typeface="DINCond-RegularAlternate"/>
                <a:cs typeface="DINCond-RegularAlternate"/>
              </a:rPr>
              <a:t> é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curioso</a:t>
            </a:r>
            <a:r>
              <a:rPr lang="en-US" sz="2800" dirty="0" smtClean="0">
                <a:latin typeface="DINCond-RegularAlternate"/>
                <a:cs typeface="DINCond-RegularAlternate"/>
              </a:rPr>
              <a:t>?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Criativo</a:t>
            </a:r>
            <a:r>
              <a:rPr lang="en-US" sz="2800" dirty="0" smtClean="0">
                <a:latin typeface="DINCond-RegularAlternate"/>
                <a:cs typeface="DINCond-RegularAlternate"/>
              </a:rPr>
              <a:t>? Cola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na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gente</a:t>
            </a:r>
            <a:r>
              <a:rPr lang="en-US" sz="2800" dirty="0" smtClean="0">
                <a:latin typeface="DINCond-RegularAlternate"/>
                <a:cs typeface="DINCond-RegularAlternate"/>
              </a:rPr>
              <a:t>!</a:t>
            </a:r>
            <a:endParaRPr lang="en-US" sz="2800" dirty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DINCond-RegularAlternate"/>
              <a:cs typeface="DINCond-RegularAlternate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DINCond-RegularAlternate"/>
                <a:cs typeface="DINCond-RegularAlternate"/>
              </a:rPr>
              <a:t>Queremos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te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ajudar</a:t>
            </a:r>
            <a:r>
              <a:rPr lang="en-US" sz="2800" dirty="0" smtClean="0">
                <a:latin typeface="DINCond-RegularAlternate"/>
                <a:cs typeface="DINCond-RegularAlternate"/>
              </a:rPr>
              <a:t> a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fazer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você</a:t>
            </a:r>
            <a:r>
              <a:rPr lang="en-US" sz="2800" dirty="0" smtClean="0">
                <a:latin typeface="DINCond-RegularAlternate"/>
                <a:cs typeface="DINCond-RegularAlternate"/>
              </a:rPr>
              <a:t> </a:t>
            </a:r>
            <a:r>
              <a:rPr lang="en-US" sz="2800" dirty="0" err="1" smtClean="0">
                <a:latin typeface="DINCond-RegularAlternate"/>
                <a:cs typeface="DINCond-RegularAlternate"/>
              </a:rPr>
              <a:t>mesmo</a:t>
            </a:r>
            <a:r>
              <a:rPr lang="en-US" sz="2800" dirty="0" smtClean="0">
                <a:latin typeface="DINCond-RegularAlternate"/>
                <a:cs typeface="DINCond-RegularAlternate"/>
              </a:rPr>
              <a:t>:</a:t>
            </a:r>
            <a:endParaRPr lang="en-US" sz="2800" dirty="0">
              <a:latin typeface="DINCond-RegularAlternate"/>
              <a:cs typeface="DINCond-RegularAlternate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DINCond-RegularAlternate"/>
              <a:cs typeface="DINCond-RegularAlternate"/>
            </a:endParaRPr>
          </a:p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DINCond-RegularAlternate"/>
                <a:cs typeface="DINCond-RegularAlternate"/>
              </a:rPr>
              <a:t>www.overdriveeletronica.com.br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93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Videos!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731" y="2674248"/>
            <a:ext cx="7939503" cy="10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2800" dirty="0" smtClean="0">
                <a:latin typeface="DINCond-RegularAlternate"/>
                <a:cs typeface="DINCond-RegularAlternate"/>
                <a:hlinkClick r:id="rId2"/>
              </a:rPr>
              <a:t>O que você inventaria, </a:t>
            </a:r>
            <a:br>
              <a:rPr lang="pt-BR" sz="2800" dirty="0" smtClean="0">
                <a:latin typeface="DINCond-RegularAlternate"/>
                <a:cs typeface="DINCond-RegularAlternate"/>
                <a:hlinkClick r:id="rId2"/>
              </a:rPr>
            </a:br>
            <a:r>
              <a:rPr lang="pt-BR" sz="2800" dirty="0" smtClean="0">
                <a:latin typeface="DINCond-RegularAlternate"/>
                <a:cs typeface="DINCond-RegularAlternate"/>
                <a:hlinkClick r:id="rId2"/>
              </a:rPr>
              <a:t>se pudesse criar qualquer coisa?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902" y="4257241"/>
            <a:ext cx="7939503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2800" dirty="0" smtClean="0">
                <a:latin typeface="DINCond-RegularAlternate"/>
                <a:cs typeface="DINCond-RegularAlternate"/>
                <a:hlinkClick r:id="rId3"/>
              </a:rPr>
              <a:t>O que dá pra fazer com o </a:t>
            </a:r>
            <a:r>
              <a:rPr lang="pt-BR" sz="2800" dirty="0" err="1" smtClean="0">
                <a:latin typeface="DINCond-RegularAlternate"/>
                <a:cs typeface="DINCond-RegularAlternate"/>
                <a:hlinkClick r:id="rId3"/>
              </a:rPr>
              <a:t>Arduino</a:t>
            </a:r>
            <a:r>
              <a:rPr lang="pt-BR" sz="2800" dirty="0" smtClean="0">
                <a:latin typeface="DINCond-RegularAlternate"/>
                <a:cs typeface="DINCond-RegularAlternate"/>
                <a:hlinkClick r:id="rId3"/>
              </a:rPr>
              <a:t>?</a:t>
            </a:r>
            <a:endParaRPr lang="en-US" sz="2800" dirty="0"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478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Começando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curso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6327059" cy="171572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DINCond-RegularAlternate"/>
                <a:cs typeface="DINCond-RegularAlternate"/>
              </a:rPr>
              <a:t>Esse</a:t>
            </a:r>
            <a:r>
              <a:rPr lang="en-US" dirty="0" smtClean="0">
                <a:latin typeface="DINCond-RegularAlternate"/>
                <a:cs typeface="DINCond-RegularAlternate"/>
              </a:rPr>
              <a:t> </a:t>
            </a:r>
            <a:r>
              <a:rPr lang="en-US" dirty="0" err="1" smtClean="0">
                <a:latin typeface="DINCond-RegularAlternate"/>
                <a:cs typeface="DINCond-RegularAlternate"/>
              </a:rPr>
              <a:t>curso</a:t>
            </a:r>
            <a:r>
              <a:rPr lang="en-US" dirty="0" smtClean="0">
                <a:latin typeface="DINCond-RegularAlternate"/>
                <a:cs typeface="DINCond-RegularAlternate"/>
              </a:rPr>
              <a:t> é </a:t>
            </a:r>
            <a:r>
              <a:rPr lang="en-US" dirty="0" err="1" smtClean="0">
                <a:latin typeface="DINCond-RegularAlternate"/>
                <a:cs typeface="DINCond-RegularAlternate"/>
              </a:rPr>
              <a:t>baseado</a:t>
            </a:r>
            <a:r>
              <a:rPr lang="en-US" dirty="0" smtClean="0">
                <a:latin typeface="DINCond-RegularAlternate"/>
                <a:cs typeface="DINCond-RegularAlternate"/>
              </a:rPr>
              <a:t> no “Arduino </a:t>
            </a:r>
            <a:br>
              <a:rPr lang="en-US" dirty="0" smtClean="0">
                <a:latin typeface="DINCond-RegularAlternate"/>
                <a:cs typeface="DINCond-RegularAlternate"/>
              </a:rPr>
            </a:br>
            <a:r>
              <a:rPr lang="en-US" dirty="0" smtClean="0">
                <a:latin typeface="DINCond-RegularAlternate"/>
                <a:cs typeface="DINCond-RegularAlternate"/>
              </a:rPr>
              <a:t>for Complete Beginners” do Open Source Hardware Group. </a:t>
            </a:r>
            <a:endParaRPr lang="en-US" dirty="0">
              <a:latin typeface="DINCond-RegularAlternate"/>
              <a:cs typeface="DINCond-RegularAlternat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178" y="1182329"/>
            <a:ext cx="1895475" cy="21336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62119" y="3733800"/>
            <a:ext cx="8110534" cy="288822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DINCond-RegularAlternate"/>
                <a:cs typeface="DINCond-RegularAlternate"/>
              </a:rPr>
              <a:t>Recomendo</a:t>
            </a:r>
            <a:r>
              <a:rPr lang="en-US" dirty="0" smtClean="0">
                <a:latin typeface="DINCond-RegularAlternate"/>
                <a:cs typeface="DINCond-RegularAlternate"/>
              </a:rPr>
              <a:t> </a:t>
            </a:r>
            <a:r>
              <a:rPr lang="en-US" dirty="0" err="1" smtClean="0">
                <a:latin typeface="DINCond-RegularAlternate"/>
                <a:cs typeface="DINCond-RegularAlternate"/>
              </a:rPr>
              <a:t>rever</a:t>
            </a:r>
            <a:r>
              <a:rPr lang="en-US" dirty="0" smtClean="0">
                <a:latin typeface="DINCond-RegularAlternate"/>
                <a:cs typeface="DINCond-RegularAlternate"/>
              </a:rPr>
              <a:t> o material do </a:t>
            </a:r>
            <a:r>
              <a:rPr lang="en-US" dirty="0" err="1" smtClean="0">
                <a:latin typeface="DINCond-RegularAlternate"/>
                <a:cs typeface="DINCond-RegularAlternate"/>
              </a:rPr>
              <a:t>curso</a:t>
            </a:r>
            <a:r>
              <a:rPr lang="en-US" dirty="0" smtClean="0">
                <a:latin typeface="DINCond-RegularAlternate"/>
                <a:cs typeface="DINCond-RegularAlternate"/>
              </a:rPr>
              <a:t> </a:t>
            </a:r>
            <a:r>
              <a:rPr lang="en-US" dirty="0" err="1" smtClean="0">
                <a:latin typeface="DINCond-RegularAlternate"/>
                <a:cs typeface="DINCond-RegularAlternate"/>
              </a:rPr>
              <a:t>em</a:t>
            </a:r>
            <a:r>
              <a:rPr lang="en-US" dirty="0" smtClean="0">
                <a:latin typeface="DINCond-RegularAlternate"/>
                <a:cs typeface="DINCond-RegularAlternate"/>
              </a:rPr>
              <a:t> casa para </a:t>
            </a:r>
            <a:r>
              <a:rPr lang="en-US" dirty="0" err="1" smtClean="0">
                <a:latin typeface="DINCond-RegularAlternate"/>
                <a:cs typeface="DINCond-RegularAlternate"/>
              </a:rPr>
              <a:t>reforçar</a:t>
            </a:r>
            <a:r>
              <a:rPr lang="en-US" dirty="0" smtClean="0">
                <a:latin typeface="DINCond-RegularAlternate"/>
                <a:cs typeface="DINCond-RegularAlternate"/>
              </a:rPr>
              <a:t> o </a:t>
            </a:r>
            <a:r>
              <a:rPr lang="en-US" dirty="0" err="1" smtClean="0">
                <a:latin typeface="DINCond-RegularAlternate"/>
                <a:cs typeface="DINCond-RegularAlternate"/>
              </a:rPr>
              <a:t>que</a:t>
            </a:r>
            <a:r>
              <a:rPr lang="en-US" dirty="0" smtClean="0">
                <a:latin typeface="DINCond-RegularAlternate"/>
                <a:cs typeface="DINCond-RegularAlternate"/>
              </a:rPr>
              <a:t> </a:t>
            </a:r>
            <a:r>
              <a:rPr lang="en-US" dirty="0" err="1" smtClean="0">
                <a:latin typeface="DINCond-RegularAlternate"/>
                <a:cs typeface="DINCond-RegularAlternate"/>
              </a:rPr>
              <a:t>aprendermos</a:t>
            </a:r>
            <a:r>
              <a:rPr lang="en-US" dirty="0" smtClean="0">
                <a:latin typeface="DINCond-RegularAlternate"/>
                <a:cs typeface="DINCond-RegularAlternate"/>
              </a:rPr>
              <a:t> </a:t>
            </a:r>
            <a:r>
              <a:rPr lang="en-US" dirty="0" err="1" smtClean="0">
                <a:latin typeface="DINCond-RegularAlternate"/>
                <a:cs typeface="DINCond-RegularAlternate"/>
              </a:rPr>
              <a:t>aqui</a:t>
            </a:r>
            <a:r>
              <a:rPr lang="en-US" dirty="0" smtClean="0">
                <a:latin typeface="DINCond-RegularAlternate"/>
                <a:cs typeface="DINCond-RegularAlternate"/>
              </a:rPr>
              <a:t> </a:t>
            </a:r>
            <a:r>
              <a:rPr lang="en-US" dirty="0" err="1" smtClean="0">
                <a:latin typeface="DINCond-RegularAlternate"/>
                <a:cs typeface="DINCond-RegularAlternate"/>
              </a:rPr>
              <a:t>hoje</a:t>
            </a:r>
            <a:r>
              <a:rPr lang="en-US" dirty="0" smtClean="0">
                <a:latin typeface="DINCond-RegularAlternate"/>
                <a:cs typeface="DINCond-RegularAlternate"/>
              </a:rPr>
              <a:t>!</a:t>
            </a:r>
            <a:r>
              <a:rPr lang="en-US" dirty="0">
                <a:latin typeface="DINCond-RegularAlternate"/>
                <a:cs typeface="DINCond-RegularAlternate"/>
              </a:rPr>
              <a:t/>
            </a:r>
            <a:br>
              <a:rPr lang="en-US" dirty="0">
                <a:latin typeface="DINCond-RegularAlternate"/>
                <a:cs typeface="DINCond-RegularAlternate"/>
              </a:rPr>
            </a:br>
            <a:r>
              <a:rPr lang="en-US" dirty="0">
                <a:latin typeface="DINCond-RegularAlternate"/>
                <a:cs typeface="DINCond-RegularAlternate"/>
              </a:rPr>
              <a:t/>
            </a:r>
            <a:br>
              <a:rPr lang="en-US" dirty="0">
                <a:latin typeface="DINCond-RegularAlternate"/>
                <a:cs typeface="DINCond-RegularAlternate"/>
              </a:rPr>
            </a:br>
            <a:r>
              <a:rPr lang="en-US" sz="2300" dirty="0">
                <a:latin typeface="DINCond-RegularAlternate"/>
                <a:cs typeface="DINCond-RegularAlternate"/>
              </a:rPr>
              <a:t>http://opensourcehardwaregroup.com/thearduinocourse/</a:t>
            </a:r>
          </a:p>
        </p:txBody>
      </p:sp>
    </p:spTree>
    <p:extLst>
      <p:ext uri="{BB962C8B-B14F-4D97-AF65-F5344CB8AC3E}">
        <p14:creationId xmlns:p14="http://schemas.microsoft.com/office/powerpoint/2010/main" val="1626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45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que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0114" y="6091697"/>
            <a:ext cx="17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latin typeface="DINCond-Regular" pitchFamily="50" charset="0"/>
                <a:hlinkClick r:id="rId2"/>
              </a:rPr>
              <a:t>Produtos</a:t>
            </a:r>
            <a:r>
              <a:rPr lang="fr-FR" sz="2400" dirty="0" smtClean="0">
                <a:latin typeface="DINCond-Regular" pitchFamily="50" charset="0"/>
                <a:hlinkClick r:id="rId2"/>
              </a:rPr>
              <a:t> </a:t>
            </a:r>
            <a:r>
              <a:rPr lang="fr-FR" sz="2400" dirty="0" err="1" smtClean="0">
                <a:latin typeface="DINCond-Regular" pitchFamily="50" charset="0"/>
                <a:hlinkClick r:id="rId2"/>
              </a:rPr>
              <a:t>Oficiais</a:t>
            </a:r>
            <a:endParaRPr lang="fr-FR" sz="2400" dirty="0">
              <a:latin typeface="DINCond-Regular" pitchFamily="50" charset="0"/>
            </a:endParaRPr>
          </a:p>
        </p:txBody>
      </p:sp>
      <p:pic>
        <p:nvPicPr>
          <p:cNvPr id="2050" name="Picture 2" descr="http://arduino.cc/en/uploads/Main/ArduinoUno_R3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70" y="142321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rduino.cc/en/uploads/Main/Leonardo_thumb_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9" y="466294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rduino.cc/en/uploads/Main/Due_thumb_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0537" y="180821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rduino.cc/en/uploads/Main/ArduinoTre_thum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06" y="334941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arduino.cc/en/uploads/Main/ArduinoMicro_thum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87" y="42630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arduino.cc/en/uploads/Main/ArduinoRobot_thum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7" y="291974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arduino.cc/en/uploads/Main/LilyPadUSB_thum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84" y="3179689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arduino.cc/en/uploads/Main/ArduinoNano_thumb_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09" y="180821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arduino.cc/en/uploads/Main/Esplora_thum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23" y="47711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OPEN-SOURCE ELECTRONICS PROTOTYPING PLATFORM BASED ON FLEXIBLE, 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cap="all" dirty="0">
                <a:latin typeface="DINCond-Regular" pitchFamily="50" charset="0"/>
              </a:rPr>
              <a:t>INTENDED FOR ARTISTS, DESIGNERS, HOBBYISTS AND ANYONE INTERESTED IN CREATING INTERACTIVE OBJECTS OR ENVIRONMENTS.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latin typeface="DINCond-Regular" pitchFamily="50" charset="0"/>
              </a:rPr>
              <a:t>PROTOTYPING PLATFORM BASED ON FLEXIBLE, 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cap="all" dirty="0">
                <a:latin typeface="DINCond-Regular" pitchFamily="50" charset="0"/>
              </a:rPr>
              <a:t>INTENDED FOR ARTISTS, DESIGNERS, HOBBYISTS AND ANYONE INTERESTED IN CREATING INTERACTIVE OBJECTS OR ENVIRONMENTS.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85092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cap="all" dirty="0">
                <a:latin typeface="DINCond-Regular" pitchFamily="50" charset="0"/>
              </a:rPr>
              <a:t>INTENDED FOR ARTISTS, DESIGNERS, HOBBYISTS AND ANYONE INTERESTED IN CREATING INTERACTIVE OBJECTS OR ENVIRONMENTS.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que é um Arduino?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137950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892</Words>
  <Application>Microsoft Office PowerPoint</Application>
  <PresentationFormat>On-screen Show 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Baskerville Old Face</vt:lpstr>
      <vt:lpstr>Calibri</vt:lpstr>
      <vt:lpstr>DINCond-Medium</vt:lpstr>
      <vt:lpstr>DINCond-Regular</vt:lpstr>
      <vt:lpstr>DINCond-RegularAlternate</vt:lpstr>
      <vt:lpstr>Wingdings</vt:lpstr>
      <vt:lpstr>Office Theme</vt:lpstr>
      <vt:lpstr>Arduino Descomplicado</vt:lpstr>
      <vt:lpstr>Apresentação</vt:lpstr>
      <vt:lpstr>Overdrive Eletrônica?</vt:lpstr>
      <vt:lpstr>Videos!</vt:lpstr>
      <vt:lpstr>Começando o curso</vt:lpstr>
      <vt:lpstr>O que é um Arduino?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Descomplicando o hardware</vt:lpstr>
      <vt:lpstr>Descomplicando o hardware</vt:lpstr>
      <vt:lpstr>Descomplicando o hardware</vt:lpstr>
      <vt:lpstr>Descomplicando o hardware</vt:lpstr>
      <vt:lpstr>Descomplicando o hardware</vt:lpstr>
      <vt:lpstr>Descomplicando o hardware</vt:lpstr>
      <vt:lpstr>Descomplicando o hardware</vt:lpstr>
      <vt:lpstr>Descomplicando o hardware</vt:lpstr>
      <vt:lpstr>Instalando o software</vt:lpstr>
      <vt:lpstr>Explorando a IDE</vt:lpstr>
      <vt:lpstr>Botões da IDE</vt:lpstr>
      <vt:lpstr>PowerPoint Presentation</vt:lpstr>
      <vt:lpstr>Vamos piscar um LED?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barina</dc:creator>
  <cp:lastModifiedBy>George Brindeiro</cp:lastModifiedBy>
  <cp:revision>28</cp:revision>
  <dcterms:created xsi:type="dcterms:W3CDTF">2014-03-30T18:43:31Z</dcterms:created>
  <dcterms:modified xsi:type="dcterms:W3CDTF">2014-05-14T22:01:33Z</dcterms:modified>
</cp:coreProperties>
</file>