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2" r:id="rId7"/>
    <p:sldId id="264" r:id="rId8"/>
    <p:sldId id="265" r:id="rId9"/>
    <p:sldId id="268" r:id="rId10"/>
    <p:sldId id="269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82" r:id="rId22"/>
    <p:sldId id="279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76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7" Type="http://schemas.openxmlformats.org/officeDocument/2006/relationships/image" Target="../media/image21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为了认识</a:t>
            </a:r>
            <a:r>
              <a:rPr lang="en-US" altLang="zh-CN">
                <a:sym typeface="+mn-ea"/>
              </a:rPr>
              <a:t>PPM</a:t>
            </a:r>
            <a:r>
              <a:rPr lang="zh-CN" altLang="en-US">
                <a:sym typeface="+mn-ea"/>
              </a:rPr>
              <a:t>算法的优点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先来回顾一下之前的主流光照技术</a:t>
            </a:r>
            <a:r>
              <a:rPr lang="en-US" altLang="zh-CN">
                <a:sym typeface="+mn-ea"/>
              </a:rPr>
              <a:t>. </a:t>
            </a:r>
            <a:r>
              <a:rPr lang="zh-CN" altLang="en-US">
                <a:sym typeface="+mn-ea"/>
              </a:rPr>
              <a:t>最早的一个算法是</a:t>
            </a:r>
            <a:r>
              <a:rPr lang="en-US" altLang="zh-CN">
                <a:sym typeface="+mn-ea"/>
              </a:rPr>
              <a:t>Ray Casting, </a:t>
            </a:r>
            <a:r>
              <a:rPr lang="zh-CN" altLang="en-US">
                <a:sym typeface="+mn-ea"/>
              </a:rPr>
              <a:t>它很简单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遇到物体就停止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直接上</a:t>
            </a:r>
            <a:r>
              <a:rPr lang="en-US" altLang="zh-CN">
                <a:sym typeface="+mn-ea"/>
              </a:rPr>
              <a:t>BRDF. </a:t>
            </a:r>
            <a:r>
              <a:rPr lang="zh-CN" altLang="en-US">
                <a:sym typeface="+mn-ea"/>
              </a:rPr>
              <a:t>只考虑了直接光照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但是之后的算法基本都参考了它的反向思想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用它当第一步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发射之后就是跟踪</a:t>
            </a:r>
            <a:r>
              <a:rPr lang="en-US" altLang="zh-CN"/>
              <a:t>, </a:t>
            </a:r>
            <a:r>
              <a:rPr lang="zh-CN" altLang="en-US"/>
              <a:t>与光线跟踪的反射</a:t>
            </a:r>
            <a:r>
              <a:rPr lang="en-US" altLang="zh-CN"/>
              <a:t>, </a:t>
            </a:r>
            <a:r>
              <a:rPr lang="zh-CN" altLang="en-US"/>
              <a:t>折射什么的表现类似</a:t>
            </a:r>
            <a:r>
              <a:rPr lang="en-US" altLang="zh-CN"/>
              <a:t>, </a:t>
            </a:r>
            <a:r>
              <a:rPr lang="zh-CN" altLang="en-US"/>
              <a:t>这里面可以参考物理学的模型</a:t>
            </a:r>
            <a:r>
              <a:rPr lang="en-US" altLang="zh-CN"/>
              <a:t>, </a:t>
            </a:r>
            <a:r>
              <a:rPr lang="zh-CN" altLang="en-US"/>
              <a:t>也不完全一样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如果按照物理学模型</a:t>
            </a:r>
            <a:r>
              <a:rPr lang="en-US" altLang="zh-CN"/>
              <a:t>, </a:t>
            </a:r>
            <a:r>
              <a:rPr lang="zh-CN" altLang="en-US"/>
              <a:t>光打到表面上</a:t>
            </a:r>
            <a:r>
              <a:rPr lang="en-US" altLang="zh-CN"/>
              <a:t>, </a:t>
            </a:r>
            <a:r>
              <a:rPr lang="zh-CN" altLang="en-US"/>
              <a:t>会分成几束光</a:t>
            </a:r>
            <a:r>
              <a:rPr lang="en-US" altLang="zh-CN"/>
              <a:t>, </a:t>
            </a:r>
            <a:r>
              <a:rPr lang="zh-CN" altLang="en-US"/>
              <a:t>分别路径不同</a:t>
            </a:r>
            <a:r>
              <a:rPr lang="en-US" altLang="zh-CN"/>
              <a:t>. </a:t>
            </a:r>
            <a:r>
              <a:rPr lang="zh-CN" altLang="en-US"/>
              <a:t>可以一个光子变成多个</a:t>
            </a:r>
            <a:r>
              <a:rPr lang="en-US" altLang="zh-CN"/>
              <a:t>, </a:t>
            </a:r>
            <a:r>
              <a:rPr lang="zh-CN" altLang="en-US"/>
              <a:t>然后能量按情况衰减</a:t>
            </a:r>
            <a:r>
              <a:rPr lang="en-US" altLang="zh-CN"/>
              <a:t>, </a:t>
            </a:r>
            <a:r>
              <a:rPr lang="zh-CN" altLang="en-US"/>
              <a:t>但是这样太复杂了</a:t>
            </a:r>
            <a:r>
              <a:rPr lang="en-US" altLang="zh-CN"/>
              <a:t>. </a:t>
            </a:r>
            <a:r>
              <a:rPr lang="zh-CN" altLang="en-US"/>
              <a:t>可以引入统计学方法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俄罗斯转盘是一个简单的随机过程</a:t>
            </a:r>
            <a:r>
              <a:rPr lang="en-US" altLang="zh-CN"/>
              <a:t>, </a:t>
            </a:r>
            <a:r>
              <a:rPr lang="zh-CN" altLang="en-US"/>
              <a:t>在最简单的单色情况</a:t>
            </a:r>
            <a:r>
              <a:rPr lang="en-US" altLang="zh-CN"/>
              <a:t>, </a:t>
            </a:r>
            <a:r>
              <a:rPr lang="zh-CN" altLang="en-US"/>
              <a:t>给定材质的各种率</a:t>
            </a:r>
            <a:r>
              <a:rPr lang="en-US" altLang="zh-CN"/>
              <a:t>, </a:t>
            </a:r>
            <a:r>
              <a:rPr lang="zh-CN" altLang="en-US"/>
              <a:t>也就是出射和入射光的能量比</a:t>
            </a:r>
            <a:r>
              <a:rPr lang="en-US" altLang="zh-CN"/>
              <a:t>, </a:t>
            </a:r>
            <a:r>
              <a:rPr lang="zh-CN" altLang="en-US"/>
              <a:t>我们认为这些率就是这个光子选择这个情况的概率</a:t>
            </a:r>
            <a:r>
              <a:rPr lang="en-US" altLang="zh-CN"/>
              <a:t>. </a:t>
            </a:r>
            <a:r>
              <a:rPr lang="zh-CN" altLang="en-US"/>
              <a:t>比如吸收率是</a:t>
            </a:r>
            <a:r>
              <a:rPr lang="en-US" altLang="zh-CN"/>
              <a:t>T, </a:t>
            </a:r>
            <a:r>
              <a:rPr lang="zh-CN" altLang="en-US"/>
              <a:t>那么他被吸收的概率就是</a:t>
            </a:r>
            <a:r>
              <a:rPr lang="en-US" altLang="zh-CN"/>
              <a:t>T. </a:t>
            </a:r>
            <a:r>
              <a:rPr lang="zh-CN" altLang="en-US"/>
              <a:t>而不再做能量的衰减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每次产生一个随机数选择进入哪个情况</a:t>
            </a:r>
            <a:r>
              <a:rPr lang="en-US" altLang="zh-CN"/>
              <a:t>, </a:t>
            </a:r>
            <a:r>
              <a:rPr lang="zh-CN" altLang="en-US"/>
              <a:t>然后继续这个过程直到被吸收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在光子数量足够多的情况下</a:t>
            </a:r>
            <a:r>
              <a:rPr lang="en-US" altLang="zh-CN"/>
              <a:t>, </a:t>
            </a:r>
            <a:r>
              <a:rPr lang="zh-CN" altLang="en-US"/>
              <a:t>这会收敛到正确的结果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更复杂的</a:t>
            </a:r>
            <a:r>
              <a:rPr lang="en-US" altLang="zh-CN"/>
              <a:t>RGB</a:t>
            </a:r>
            <a:r>
              <a:rPr lang="zh-CN" altLang="en-US"/>
              <a:t>颜色情况下</a:t>
            </a:r>
            <a:r>
              <a:rPr lang="en-US" altLang="zh-CN"/>
              <a:t>, </a:t>
            </a:r>
            <a:r>
              <a:rPr lang="zh-CN" altLang="en-US"/>
              <a:t>因为每种颜色的各种率不同</a:t>
            </a:r>
            <a:r>
              <a:rPr lang="en-US" altLang="zh-CN"/>
              <a:t>, </a:t>
            </a:r>
            <a:r>
              <a:rPr lang="zh-CN" altLang="en-US"/>
              <a:t>所以选择完情况以后</a:t>
            </a:r>
            <a:r>
              <a:rPr lang="en-US" altLang="zh-CN"/>
              <a:t>, </a:t>
            </a:r>
            <a:r>
              <a:rPr lang="zh-CN" altLang="en-US"/>
              <a:t>还要做一个色光变化</a:t>
            </a:r>
            <a:r>
              <a:rPr lang="en-US" altLang="zh-CN"/>
              <a:t>, </a:t>
            </a:r>
            <a:r>
              <a:rPr lang="zh-CN" altLang="en-US"/>
              <a:t>按照每种颜色幸存情况改变光子的</a:t>
            </a:r>
            <a:r>
              <a:rPr lang="en-US" altLang="zh-CN"/>
              <a:t>RGB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每当光子被吸收</a:t>
            </a:r>
            <a:r>
              <a:rPr lang="en-US" altLang="zh-CN"/>
              <a:t>, </a:t>
            </a:r>
            <a:r>
              <a:rPr lang="zh-CN" altLang="en-US"/>
              <a:t>或者和非完全镜面碰撞时</a:t>
            </a:r>
            <a:r>
              <a:rPr lang="en-US" altLang="zh-CN"/>
              <a:t>, </a:t>
            </a:r>
            <a:r>
              <a:rPr lang="zh-CN" altLang="en-US"/>
              <a:t>就把碰撞的位置</a:t>
            </a:r>
            <a:r>
              <a:rPr lang="en-US" altLang="zh-CN"/>
              <a:t>, </a:t>
            </a:r>
            <a:r>
              <a:rPr lang="zh-CN" altLang="en-US"/>
              <a:t>入射方向</a:t>
            </a:r>
            <a:r>
              <a:rPr lang="en-US" altLang="zh-CN"/>
              <a:t>, </a:t>
            </a:r>
            <a:r>
              <a:rPr lang="zh-CN" altLang="en-US"/>
              <a:t>能量存到光子图里</a:t>
            </a:r>
            <a:r>
              <a:rPr lang="en-US" altLang="zh-CN"/>
              <a:t>, </a:t>
            </a:r>
            <a:r>
              <a:rPr lang="zh-CN" altLang="en-US"/>
              <a:t>这其实存的是光通量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一个光子可能被存多次</a:t>
            </a:r>
            <a:r>
              <a:rPr lang="en-US" altLang="zh-CN"/>
              <a:t>, </a:t>
            </a:r>
            <a:r>
              <a:rPr lang="zh-CN" altLang="en-US"/>
              <a:t>这其实是在模拟光线</a:t>
            </a:r>
            <a:endParaRPr lang="zh-CN" altLang="en-US"/>
          </a:p>
          <a:p>
            <a:r>
              <a:rPr lang="zh-CN" altLang="en-US"/>
              <a:t>为什么不存镜面碰撞</a:t>
            </a:r>
            <a:r>
              <a:rPr lang="en-US" altLang="zh-CN"/>
              <a:t>?  </a:t>
            </a:r>
            <a:r>
              <a:rPr lang="zh-CN" altLang="en-US"/>
              <a:t>回忆之前介绍的</a:t>
            </a:r>
            <a:r>
              <a:rPr lang="en-US" altLang="zh-CN"/>
              <a:t>Path Tracing, </a:t>
            </a:r>
            <a:r>
              <a:rPr lang="zh-CN" altLang="en-US"/>
              <a:t>它们在镜面反射已经做的够好了</a:t>
            </a:r>
            <a:r>
              <a:rPr lang="en-US" altLang="zh-CN"/>
              <a:t>,</a:t>
            </a:r>
            <a:r>
              <a:rPr lang="zh-CN" altLang="en-US"/>
              <a:t>之后用</a:t>
            </a:r>
            <a:r>
              <a:rPr lang="en-US" altLang="zh-CN"/>
              <a:t>PT</a:t>
            </a:r>
            <a:r>
              <a:rPr lang="zh-CN" altLang="en-US"/>
              <a:t>单独处理就行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那么</a:t>
            </a:r>
            <a:r>
              <a:rPr lang="en-US" altLang="zh-CN"/>
              <a:t>, </a:t>
            </a:r>
            <a:r>
              <a:rPr lang="zh-CN" altLang="en-US"/>
              <a:t>我们要一个数据结构存这个光子图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KD-Tree</a:t>
            </a:r>
            <a:r>
              <a:rPr lang="zh-CN" altLang="en-US"/>
              <a:t>被用来存光子图</a:t>
            </a:r>
            <a:r>
              <a:rPr lang="en-US" altLang="zh-CN"/>
              <a:t>, </a:t>
            </a:r>
            <a:r>
              <a:rPr lang="zh-CN" altLang="en-US"/>
              <a:t>它是二叉搜索树的</a:t>
            </a:r>
            <a:r>
              <a:rPr lang="en-US" altLang="zh-CN"/>
              <a:t>K-</a:t>
            </a:r>
            <a:r>
              <a:rPr lang="zh-CN" altLang="en-US"/>
              <a:t>维 推广</a:t>
            </a:r>
            <a:r>
              <a:rPr lang="en-US" altLang="zh-CN"/>
              <a:t>, </a:t>
            </a:r>
            <a:r>
              <a:rPr lang="zh-CN" altLang="en-US"/>
              <a:t>每一层选择不同的维数做索引</a:t>
            </a:r>
            <a:r>
              <a:rPr lang="en-US" altLang="zh-CN"/>
              <a:t>, </a:t>
            </a:r>
            <a:r>
              <a:rPr lang="zh-CN" altLang="en-US"/>
              <a:t>行为和二叉搜索树类似</a:t>
            </a:r>
            <a:r>
              <a:rPr lang="en-US" altLang="zh-CN"/>
              <a:t>. </a:t>
            </a:r>
            <a:r>
              <a:rPr lang="zh-CN" altLang="en-US"/>
              <a:t>也可以加上平衡的维护</a:t>
            </a:r>
            <a:r>
              <a:rPr lang="en-US" altLang="zh-CN"/>
              <a:t>, </a:t>
            </a:r>
            <a:r>
              <a:rPr lang="zh-CN" altLang="en-US"/>
              <a:t>那么它插入和查找都是</a:t>
            </a:r>
            <a:r>
              <a:rPr lang="en-US" altLang="zh-CN"/>
              <a:t>O logn, </a:t>
            </a:r>
            <a:r>
              <a:rPr lang="zh-CN" altLang="en-US"/>
              <a:t>而且最主要的是他能很快的查找一个点的</a:t>
            </a:r>
            <a:r>
              <a:rPr lang="en-US" altLang="zh-CN"/>
              <a:t>KNN, </a:t>
            </a:r>
            <a:r>
              <a:rPr lang="zh-CN" altLang="en-US"/>
              <a:t>这给后续算法提供了便利</a:t>
            </a:r>
            <a:r>
              <a:rPr lang="en-US" altLang="zh-CN"/>
              <a:t>.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得到光子图之后</a:t>
            </a:r>
            <a:r>
              <a:rPr lang="en-US" altLang="zh-CN"/>
              <a:t>, </a:t>
            </a:r>
            <a:r>
              <a:rPr lang="zh-CN" altLang="en-US"/>
              <a:t>就要通过它渲染场景</a:t>
            </a:r>
            <a:r>
              <a:rPr lang="en-US" altLang="zh-CN"/>
              <a:t>, </a:t>
            </a:r>
            <a:r>
              <a:rPr lang="zh-CN" altLang="en-US"/>
              <a:t>一个直接的办法是 反向追踪光线</a:t>
            </a:r>
            <a:r>
              <a:rPr lang="en-US" altLang="zh-CN"/>
              <a:t>, </a:t>
            </a:r>
            <a:endParaRPr lang="en-US" altLang="zh-CN"/>
          </a:p>
          <a:p>
            <a:r>
              <a:rPr lang="zh-CN" altLang="en-US"/>
              <a:t>碰到表面时 用光子图的信息 估计出该像素点的</a:t>
            </a:r>
            <a:r>
              <a:rPr lang="en-US"/>
              <a:t>Rendering Equation</a:t>
            </a:r>
            <a:endParaRPr lang="en-US"/>
          </a:p>
          <a:p>
            <a:endParaRPr lang="en-US"/>
          </a:p>
          <a:p>
            <a:r>
              <a:rPr lang="zh-CN" altLang="en-US"/>
              <a:t>推导</a:t>
            </a:r>
            <a:r>
              <a:rPr lang="en-US" altLang="zh-CN"/>
              <a:t>: </a:t>
            </a:r>
            <a:r>
              <a:rPr lang="zh-CN" altLang="en-US"/>
              <a:t>利用光亮度的定义</a:t>
            </a:r>
            <a:r>
              <a:rPr lang="en-US" altLang="zh-CN"/>
              <a:t>, </a:t>
            </a:r>
            <a:r>
              <a:rPr lang="zh-CN" altLang="en-US"/>
              <a:t>将方程里的光亮度用光通量代替</a:t>
            </a:r>
            <a:r>
              <a:rPr lang="en-US" altLang="zh-CN"/>
              <a:t>.  </a:t>
            </a:r>
            <a:r>
              <a:rPr lang="zh-CN" altLang="en-US"/>
              <a:t>得到渲染方程的光通量形式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我们不知道点</a:t>
            </a:r>
            <a:r>
              <a:rPr lang="en-US" altLang="zh-CN"/>
              <a:t>x</a:t>
            </a:r>
            <a:r>
              <a:rPr lang="zh-CN" altLang="en-US"/>
              <a:t>处实际的光通量</a:t>
            </a:r>
            <a:r>
              <a:rPr lang="en-US" altLang="zh-CN"/>
              <a:t>, </a:t>
            </a:r>
            <a:r>
              <a:rPr lang="zh-CN" altLang="en-US"/>
              <a:t>但是我们知道光子图中位置的光通量</a:t>
            </a:r>
            <a:r>
              <a:rPr lang="en-US" altLang="zh-CN"/>
              <a:t>, </a:t>
            </a:r>
            <a:r>
              <a:rPr lang="zh-CN" altLang="en-US"/>
              <a:t>于是可以用非参数估计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比如</a:t>
            </a:r>
            <a:r>
              <a:rPr lang="en-US" altLang="zh-CN"/>
              <a:t>KNN</a:t>
            </a:r>
            <a:r>
              <a:rPr lang="zh-CN" altLang="en-US"/>
              <a:t>方法</a:t>
            </a:r>
            <a:r>
              <a:rPr lang="en-US" altLang="zh-CN"/>
              <a:t>,  </a:t>
            </a:r>
            <a:r>
              <a:rPr lang="zh-CN" altLang="en-US"/>
              <a:t>选择光子图中和</a:t>
            </a:r>
            <a:r>
              <a:rPr lang="en-US" altLang="zh-CN"/>
              <a:t>x</a:t>
            </a:r>
            <a:r>
              <a:rPr lang="zh-CN" altLang="en-US"/>
              <a:t>最近的</a:t>
            </a:r>
            <a:r>
              <a:rPr lang="en-US" altLang="zh-CN"/>
              <a:t>K</a:t>
            </a:r>
            <a:r>
              <a:rPr lang="zh-CN" altLang="en-US"/>
              <a:t>个光子</a:t>
            </a:r>
            <a:r>
              <a:rPr lang="en-US" altLang="zh-CN"/>
              <a:t>, </a:t>
            </a:r>
            <a:r>
              <a:rPr lang="zh-CN" altLang="en-US"/>
              <a:t>平移它们</a:t>
            </a:r>
            <a:r>
              <a:rPr lang="en-US" altLang="zh-CN"/>
              <a:t>, </a:t>
            </a:r>
            <a:r>
              <a:rPr lang="zh-CN" altLang="en-US"/>
              <a:t>使它们保持方向不变射入</a:t>
            </a:r>
            <a:r>
              <a:rPr lang="en-US" altLang="zh-CN"/>
              <a:t>x </a:t>
            </a:r>
            <a:r>
              <a:rPr lang="zh-CN" altLang="en-US"/>
              <a:t>得到估计的表达式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式中还有一个</a:t>
            </a:r>
            <a:r>
              <a:rPr lang="en-US" altLang="zh-CN"/>
              <a:t>ΔA, </a:t>
            </a:r>
            <a:r>
              <a:rPr lang="zh-CN" altLang="en-US"/>
              <a:t>与光子密度有关</a:t>
            </a:r>
            <a:r>
              <a:rPr lang="en-US" altLang="zh-CN"/>
              <a:t>, </a:t>
            </a:r>
            <a:r>
              <a:rPr lang="zh-CN" altLang="en-US"/>
              <a:t>这个其实也需要估计</a:t>
            </a:r>
            <a:r>
              <a:rPr lang="en-US" altLang="zh-CN"/>
              <a:t>, </a:t>
            </a:r>
            <a:r>
              <a:rPr lang="zh-CN" altLang="en-US"/>
              <a:t>我们可以认为他是均匀的</a:t>
            </a:r>
            <a:r>
              <a:rPr lang="en-US" altLang="zh-CN"/>
              <a:t>, </a:t>
            </a:r>
            <a:r>
              <a:rPr lang="zh-CN" altLang="en-US"/>
              <a:t>并且点</a:t>
            </a:r>
            <a:r>
              <a:rPr lang="en-US" altLang="zh-CN"/>
              <a:t>x</a:t>
            </a:r>
            <a:r>
              <a:rPr lang="zh-CN" altLang="en-US"/>
              <a:t>附近的表面是局部平坦的</a:t>
            </a:r>
            <a:r>
              <a:rPr lang="en-US" altLang="zh-CN"/>
              <a:t>, </a:t>
            </a:r>
            <a:r>
              <a:rPr lang="zh-CN" altLang="en-US"/>
              <a:t>那么带入就得到最终的像素光亮度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刚才说的是直接渲染</a:t>
            </a:r>
            <a:r>
              <a:rPr lang="en-US" altLang="zh-CN"/>
              <a:t>, </a:t>
            </a:r>
            <a:r>
              <a:rPr lang="zh-CN" altLang="en-US"/>
              <a:t>也可以将环境光照分割为几部分</a:t>
            </a:r>
            <a:r>
              <a:rPr lang="en-US" altLang="zh-CN"/>
              <a:t>, </a:t>
            </a:r>
            <a:r>
              <a:rPr lang="zh-CN" altLang="en-US"/>
              <a:t>像直接光照就用光线跟踪去做</a:t>
            </a:r>
            <a:r>
              <a:rPr lang="en-US" altLang="zh-CN"/>
              <a:t>, </a:t>
            </a:r>
            <a:r>
              <a:rPr lang="zh-CN" altLang="en-US"/>
              <a:t>因为又快又好</a:t>
            </a:r>
            <a:r>
              <a:rPr lang="en-US" altLang="zh-CN"/>
              <a:t>. </a:t>
            </a:r>
            <a:r>
              <a:rPr lang="zh-CN" altLang="en-US"/>
              <a:t>比较复杂的就用光子图</a:t>
            </a:r>
            <a:r>
              <a:rPr lang="en-US" altLang="zh-CN"/>
              <a:t>, </a:t>
            </a:r>
            <a:r>
              <a:rPr lang="zh-CN" altLang="en-US"/>
              <a:t>都是和</a:t>
            </a:r>
            <a:r>
              <a:rPr lang="en-US" altLang="zh-CN"/>
              <a:t>tricky</a:t>
            </a:r>
            <a:r>
              <a:rPr lang="zh-CN" altLang="en-US"/>
              <a:t>的东西</a:t>
            </a:r>
            <a:r>
              <a:rPr lang="en-US" altLang="zh-CN"/>
              <a:t>, </a:t>
            </a:r>
            <a:r>
              <a:rPr lang="zh-CN" altLang="en-US"/>
              <a:t>哪里不好改哪里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可以证明</a:t>
            </a:r>
            <a:r>
              <a:rPr lang="en-US" altLang="zh-CN"/>
              <a:t>, </a:t>
            </a:r>
            <a:r>
              <a:rPr lang="zh-CN" altLang="en-US"/>
              <a:t>刚才的光亮度估计是渐进无偏的</a:t>
            </a:r>
            <a:r>
              <a:rPr lang="en-US" altLang="zh-CN"/>
              <a:t>, </a:t>
            </a:r>
            <a:r>
              <a:rPr lang="zh-CN" altLang="en-US"/>
              <a:t>也就是说</a:t>
            </a:r>
            <a:r>
              <a:rPr lang="en-US" altLang="zh-CN"/>
              <a:t>, </a:t>
            </a:r>
            <a:r>
              <a:rPr lang="zh-CN" altLang="en-US"/>
              <a:t>如果想要让结果准确</a:t>
            </a:r>
            <a:r>
              <a:rPr lang="en-US" altLang="zh-CN"/>
              <a:t>, </a:t>
            </a:r>
            <a:r>
              <a:rPr lang="zh-CN" altLang="en-US"/>
              <a:t>需要发出无限多个光子</a:t>
            </a:r>
            <a:r>
              <a:rPr lang="en-US" altLang="zh-CN"/>
              <a:t>, KNN</a:t>
            </a:r>
            <a:r>
              <a:rPr lang="zh-CN" altLang="en-US"/>
              <a:t>选取的</a:t>
            </a:r>
            <a:r>
              <a:rPr lang="en-US" altLang="zh-CN"/>
              <a:t>K</a:t>
            </a:r>
            <a:r>
              <a:rPr lang="zh-CN" altLang="en-US"/>
              <a:t>也要无限大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时间上还好</a:t>
            </a:r>
            <a:r>
              <a:rPr lang="en-US" altLang="zh-CN"/>
              <a:t>, </a:t>
            </a:r>
            <a:r>
              <a:rPr lang="zh-CN" altLang="en-US"/>
              <a:t>但这要求存一个无限大的光子图</a:t>
            </a:r>
            <a:r>
              <a:rPr lang="en-US" altLang="zh-CN"/>
              <a:t>, </a:t>
            </a:r>
            <a:r>
              <a:rPr lang="zh-CN" altLang="en-US"/>
              <a:t>是瓶颈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然而</a:t>
            </a:r>
            <a:r>
              <a:rPr lang="en-US" altLang="zh-CN"/>
              <a:t>PM</a:t>
            </a:r>
            <a:r>
              <a:rPr lang="zh-CN" altLang="en-US"/>
              <a:t>算法的核心就是光子图存正向信息</a:t>
            </a:r>
            <a:r>
              <a:rPr lang="en-US" altLang="zh-CN"/>
              <a:t>, </a:t>
            </a:r>
            <a:r>
              <a:rPr lang="zh-CN" altLang="en-US"/>
              <a:t>怎么改进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Ray Tracing</a:t>
            </a:r>
            <a:r>
              <a:rPr lang="zh-CN" altLang="en-US"/>
              <a:t>是一般是递归实现</a:t>
            </a:r>
            <a:r>
              <a:rPr lang="en-US" altLang="zh-CN"/>
              <a:t>, </a:t>
            </a:r>
            <a:r>
              <a:rPr lang="zh-CN" altLang="en-US"/>
              <a:t>当光线遇到物体</a:t>
            </a:r>
            <a:r>
              <a:rPr lang="en-US" altLang="zh-CN"/>
              <a:t>, </a:t>
            </a:r>
            <a:r>
              <a:rPr lang="zh-CN" altLang="en-US"/>
              <a:t>如果不是漫反射表面</a:t>
            </a:r>
            <a:r>
              <a:rPr lang="en-US" altLang="zh-CN"/>
              <a:t>, </a:t>
            </a:r>
            <a:r>
              <a:rPr lang="zh-CN" altLang="en-US"/>
              <a:t>还要继续追踪</a:t>
            </a:r>
            <a:r>
              <a:rPr lang="en-US" altLang="zh-CN"/>
              <a:t>. </a:t>
            </a:r>
            <a:r>
              <a:rPr lang="zh-CN" altLang="en-US"/>
              <a:t>已经变成了一个算法的框架</a:t>
            </a:r>
            <a:r>
              <a:rPr lang="en-US" altLang="zh-CN"/>
              <a:t>, </a:t>
            </a:r>
            <a:r>
              <a:rPr lang="zh-CN" altLang="en-US"/>
              <a:t>课上也主要讲的这个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考虑不存光子图</a:t>
            </a:r>
            <a:r>
              <a:rPr lang="en-US" altLang="zh-CN"/>
              <a:t>,   </a:t>
            </a:r>
            <a:r>
              <a:rPr lang="zh-CN" altLang="en-US"/>
              <a:t>先从镜头出发</a:t>
            </a:r>
            <a:r>
              <a:rPr lang="en-US" altLang="zh-CN"/>
              <a:t>, </a:t>
            </a:r>
            <a:r>
              <a:rPr lang="zh-CN" altLang="en-US"/>
              <a:t>反向采样</a:t>
            </a:r>
            <a:r>
              <a:rPr lang="en-US" altLang="zh-CN"/>
              <a:t>,  </a:t>
            </a:r>
            <a:r>
              <a:rPr lang="zh-CN" altLang="en-US"/>
              <a:t>存采样到的点</a:t>
            </a:r>
            <a:r>
              <a:rPr lang="en-US" altLang="zh-CN"/>
              <a:t>, </a:t>
            </a:r>
            <a:r>
              <a:rPr lang="zh-CN" altLang="en-US"/>
              <a:t>因为屏幕像素有限</a:t>
            </a:r>
            <a:r>
              <a:rPr lang="en-US" altLang="zh-CN"/>
              <a:t>, </a:t>
            </a:r>
            <a:r>
              <a:rPr lang="zh-CN" altLang="en-US"/>
              <a:t>采样点的图不会很大</a:t>
            </a:r>
            <a:r>
              <a:rPr lang="en-US" altLang="zh-CN"/>
              <a:t>,  </a:t>
            </a:r>
            <a:r>
              <a:rPr lang="zh-CN" altLang="en-US"/>
              <a:t>再正向发射光子</a:t>
            </a:r>
            <a:r>
              <a:rPr lang="en-US" altLang="zh-CN"/>
              <a:t>, </a:t>
            </a:r>
            <a:r>
              <a:rPr lang="zh-CN" altLang="en-US"/>
              <a:t>用来更新采样点的颜色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PPM</a:t>
            </a:r>
            <a:r>
              <a:rPr lang="zh-CN" altLang="en-US"/>
              <a:t>就是这样一个算法</a:t>
            </a:r>
            <a:r>
              <a:rPr lang="en-US" altLang="zh-CN"/>
              <a:t>, </a:t>
            </a:r>
            <a:r>
              <a:rPr lang="zh-CN" altLang="en-US"/>
              <a:t>第一轮从镜头光线追踪</a:t>
            </a:r>
            <a:r>
              <a:rPr lang="en-US" altLang="zh-CN"/>
              <a:t>, </a:t>
            </a:r>
            <a:r>
              <a:rPr lang="zh-CN" altLang="en-US"/>
              <a:t>之后发射光子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每一轮我们都会有每个采样点</a:t>
            </a:r>
            <a:r>
              <a:rPr lang="en-US" altLang="zh-CN"/>
              <a:t>x</a:t>
            </a:r>
            <a:r>
              <a:rPr lang="zh-CN" altLang="en-US"/>
              <a:t>邻域的当前情况</a:t>
            </a:r>
            <a:r>
              <a:rPr lang="en-US" altLang="zh-CN"/>
              <a:t>,  </a:t>
            </a:r>
            <a:r>
              <a:rPr lang="zh-CN" altLang="en-US"/>
              <a:t>比如半径</a:t>
            </a:r>
            <a:r>
              <a:rPr lang="en-US" altLang="zh-CN"/>
              <a:t>, </a:t>
            </a:r>
            <a:r>
              <a:rPr lang="zh-CN" altLang="en-US"/>
              <a:t>光子数等等</a:t>
            </a:r>
            <a:r>
              <a:rPr lang="en-US" altLang="zh-CN"/>
              <a:t>.   </a:t>
            </a:r>
            <a:endParaRPr lang="en-US" altLang="zh-CN"/>
          </a:p>
          <a:p>
            <a:r>
              <a:rPr lang="zh-CN" altLang="en-US"/>
              <a:t>每发射新的一轮光子</a:t>
            </a:r>
            <a:r>
              <a:rPr lang="en-US" altLang="zh-CN"/>
              <a:t>, x</a:t>
            </a:r>
            <a:r>
              <a:rPr lang="zh-CN" altLang="en-US"/>
              <a:t>的邻域的光子数会增加</a:t>
            </a:r>
            <a:r>
              <a:rPr lang="en-US" altLang="zh-CN"/>
              <a:t>, </a:t>
            </a:r>
            <a:r>
              <a:rPr lang="zh-CN" altLang="en-US"/>
              <a:t>设为</a:t>
            </a:r>
            <a:r>
              <a:rPr lang="en-US" altLang="zh-CN"/>
              <a:t>M(x), </a:t>
            </a:r>
            <a:r>
              <a:rPr lang="zh-CN" altLang="en-US"/>
              <a:t>那么这个球形邻域的新的光子密度也能求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为了减小</a:t>
            </a:r>
            <a:r>
              <a:rPr lang="en-US" altLang="zh-CN"/>
              <a:t>R, </a:t>
            </a:r>
            <a:r>
              <a:rPr lang="zh-CN" altLang="en-US"/>
              <a:t>我们不能保留全部</a:t>
            </a:r>
            <a:r>
              <a:rPr lang="en-US" altLang="zh-CN"/>
              <a:t>M(x)</a:t>
            </a:r>
            <a:r>
              <a:rPr lang="zh-CN" altLang="en-US"/>
              <a:t>个新光子</a:t>
            </a:r>
            <a:r>
              <a:rPr lang="en-US" altLang="zh-CN"/>
              <a:t>, </a:t>
            </a:r>
            <a:r>
              <a:rPr lang="zh-CN" altLang="en-US"/>
              <a:t>设定一个步长</a:t>
            </a:r>
            <a:r>
              <a:rPr lang="en-US" altLang="zh-CN"/>
              <a:t>α</a:t>
            </a:r>
            <a:r>
              <a:rPr lang="zh-CN" altLang="en-US"/>
              <a:t>来淘汰它们</a:t>
            </a:r>
            <a:r>
              <a:rPr lang="en-US" altLang="zh-CN"/>
              <a:t>, </a:t>
            </a:r>
            <a:endParaRPr lang="en-US" altLang="zh-CN"/>
          </a:p>
          <a:p>
            <a:r>
              <a:rPr lang="zh-CN" altLang="en-US"/>
              <a:t>在假设光子密度均匀</a:t>
            </a:r>
            <a:r>
              <a:rPr lang="en-US" altLang="zh-CN"/>
              <a:t>, </a:t>
            </a:r>
            <a:r>
              <a:rPr lang="zh-CN" altLang="en-US"/>
              <a:t>联立式子</a:t>
            </a:r>
            <a:r>
              <a:rPr lang="en-US" altLang="zh-CN"/>
              <a:t>, </a:t>
            </a:r>
            <a:r>
              <a:rPr lang="zh-CN" altLang="en-US"/>
              <a:t>就能得到邻域半径的迭代公式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这本质上是一个直方图估计</a:t>
            </a:r>
            <a:r>
              <a:rPr lang="en-US" altLang="zh-CN"/>
              <a:t>, </a:t>
            </a:r>
            <a:r>
              <a:rPr lang="zh-CN" altLang="en-US"/>
              <a:t>每次减小直方条的宽度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光亮度估计式子和以前一样</a:t>
            </a:r>
            <a:r>
              <a:rPr lang="en-US" altLang="zh-CN"/>
              <a:t>, </a:t>
            </a:r>
            <a:r>
              <a:rPr lang="zh-CN" altLang="en-US"/>
              <a:t>只不过是累加了</a:t>
            </a:r>
            <a:r>
              <a:rPr lang="en-US" altLang="zh-CN"/>
              <a:t>.  </a:t>
            </a:r>
            <a:r>
              <a:rPr lang="zh-CN" altLang="en-US"/>
              <a:t>而且由于半径每轮都会变</a:t>
            </a:r>
            <a:r>
              <a:rPr lang="en-US" altLang="zh-CN"/>
              <a:t>, </a:t>
            </a:r>
            <a:r>
              <a:rPr lang="zh-CN" altLang="en-US"/>
              <a:t>还要修正这个比例</a:t>
            </a:r>
            <a:r>
              <a:rPr lang="en-US" altLang="zh-CN"/>
              <a:t>.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DRT</a:t>
            </a:r>
            <a:r>
              <a:rPr lang="zh-CN" altLang="en-US"/>
              <a:t>是说</a:t>
            </a:r>
            <a:r>
              <a:rPr lang="en-US" altLang="zh-CN"/>
              <a:t>, </a:t>
            </a:r>
            <a:r>
              <a:rPr lang="zh-CN" altLang="en-US"/>
              <a:t>反射光线凭什么只有一条</a:t>
            </a:r>
            <a:r>
              <a:rPr lang="en-US" altLang="zh-CN"/>
              <a:t>? </a:t>
            </a:r>
            <a:r>
              <a:rPr lang="zh-CN" altLang="en-US"/>
              <a:t>天下没有完全的镜面反射</a:t>
            </a:r>
            <a:r>
              <a:rPr lang="en-US" altLang="zh-CN"/>
              <a:t>, </a:t>
            </a:r>
            <a:r>
              <a:rPr lang="zh-CN" altLang="en-US"/>
              <a:t>定义一个出射的分布</a:t>
            </a:r>
            <a:r>
              <a:rPr lang="en-US" altLang="zh-CN"/>
              <a:t>, </a:t>
            </a:r>
            <a:r>
              <a:rPr lang="zh-CN" altLang="en-US"/>
              <a:t>算它们贡献的积分</a:t>
            </a:r>
            <a:r>
              <a:rPr lang="en-US" altLang="zh-CN"/>
              <a:t>, </a:t>
            </a:r>
            <a:r>
              <a:rPr lang="zh-CN" altLang="en-US"/>
              <a:t>很难求</a:t>
            </a:r>
            <a:r>
              <a:rPr lang="en-US" altLang="zh-CN"/>
              <a:t>, </a:t>
            </a:r>
            <a:r>
              <a:rPr lang="zh-CN" altLang="en-US"/>
              <a:t>于是引入蒙特卡洛法</a:t>
            </a:r>
            <a:r>
              <a:rPr lang="en-US" altLang="zh-CN"/>
              <a:t>, </a:t>
            </a:r>
            <a:r>
              <a:rPr lang="zh-CN" altLang="en-US"/>
              <a:t>随机选择出射光做采样</a:t>
            </a:r>
            <a:r>
              <a:rPr lang="en-US" altLang="zh-CN"/>
              <a:t>, </a:t>
            </a:r>
            <a:r>
              <a:rPr lang="zh-CN" altLang="en-US"/>
              <a:t>最后统计来估计结果</a:t>
            </a:r>
            <a:r>
              <a:rPr lang="en-US" altLang="zh-CN"/>
              <a:t>. </a:t>
            </a:r>
            <a:r>
              <a:rPr lang="zh-CN" altLang="en-US"/>
              <a:t>开启了统计学方法的大门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Kajiya</a:t>
            </a:r>
            <a:r>
              <a:rPr lang="zh-CN" altLang="en-US"/>
              <a:t>大牛推导出了</a:t>
            </a:r>
            <a:r>
              <a:rPr lang="en-US" altLang="zh-CN"/>
              <a:t>Rendering Equation. </a:t>
            </a:r>
            <a:r>
              <a:rPr lang="zh-CN" altLang="en-US"/>
              <a:t>并且将递归的形式转化为一个路径积分</a:t>
            </a:r>
            <a:r>
              <a:rPr lang="en-US" altLang="zh-CN"/>
              <a:t>, </a:t>
            </a:r>
            <a:r>
              <a:rPr lang="zh-CN" altLang="en-US"/>
              <a:t>这样就不用递归的每一步都要用蒙特卡洛法了</a:t>
            </a:r>
            <a:r>
              <a:rPr lang="en-US" altLang="zh-CN"/>
              <a:t>, </a:t>
            </a:r>
            <a:r>
              <a:rPr lang="zh-CN" altLang="en-US"/>
              <a:t>而是求一次路径积分就够</a:t>
            </a:r>
            <a:r>
              <a:rPr lang="en-US" altLang="zh-CN"/>
              <a:t>. </a:t>
            </a:r>
            <a:r>
              <a:rPr lang="zh-CN"/>
              <a:t>这中</a:t>
            </a:r>
            <a:r>
              <a:rPr lang="en-US" altLang="zh-CN"/>
              <a:t>Path Tracing</a:t>
            </a:r>
            <a:r>
              <a:rPr lang="zh-CN" altLang="en-US"/>
              <a:t>再改进一下就是现在很常用的算法了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前面讲的</a:t>
            </a:r>
            <a:r>
              <a:rPr lang="en-US" altLang="zh-CN"/>
              <a:t>PT</a:t>
            </a:r>
            <a:r>
              <a:rPr lang="zh-CN" altLang="en-US"/>
              <a:t>流派</a:t>
            </a:r>
            <a:r>
              <a:rPr lang="en-US" altLang="zh-CN"/>
              <a:t>, </a:t>
            </a:r>
            <a:r>
              <a:rPr lang="zh-CN" altLang="en-US"/>
              <a:t>核心思想是从镜头反向追踪</a:t>
            </a:r>
            <a:r>
              <a:rPr lang="en-US" altLang="zh-CN"/>
              <a:t>, </a:t>
            </a:r>
            <a:r>
              <a:rPr lang="zh-CN" altLang="en-US"/>
              <a:t>然后靠采样来估计</a:t>
            </a:r>
            <a:r>
              <a:rPr lang="en-US" altLang="zh-CN"/>
              <a:t>. </a:t>
            </a:r>
            <a:r>
              <a:rPr lang="zh-CN" altLang="en-US"/>
              <a:t>这就有</a:t>
            </a:r>
            <a:r>
              <a:rPr lang="zh-CN"/>
              <a:t>一个很麻烦的问题</a:t>
            </a:r>
            <a:r>
              <a:rPr lang="en-US" altLang="zh-CN"/>
              <a:t>: </a:t>
            </a:r>
            <a:r>
              <a:rPr lang="zh-CN" altLang="en-US"/>
              <a:t>有些光的路径</a:t>
            </a:r>
            <a:r>
              <a:rPr lang="en-US" altLang="zh-CN"/>
              <a:t>, </a:t>
            </a:r>
            <a:r>
              <a:rPr lang="zh-CN" altLang="en-US"/>
              <a:t>对结果影响很大</a:t>
            </a:r>
            <a:r>
              <a:rPr lang="en-US" altLang="zh-CN"/>
              <a:t>, </a:t>
            </a:r>
            <a:r>
              <a:rPr lang="zh-CN" altLang="en-US"/>
              <a:t>但是很难采样到</a:t>
            </a:r>
            <a:r>
              <a:rPr lang="en-US" altLang="zh-CN"/>
              <a:t>. </a:t>
            </a:r>
            <a:r>
              <a:rPr lang="zh-CN" altLang="en-US"/>
              <a:t>这就是反向的弊病</a:t>
            </a:r>
            <a:r>
              <a:rPr lang="en-US" altLang="zh-CN"/>
              <a:t>: </a:t>
            </a:r>
            <a:r>
              <a:rPr lang="zh-CN" altLang="en-US"/>
              <a:t>没有一个启发的信息来告诉我们下一步往哪走</a:t>
            </a:r>
            <a:r>
              <a:rPr lang="en-US" altLang="zh-CN"/>
              <a:t>. </a:t>
            </a:r>
            <a:r>
              <a:rPr lang="zh-CN" altLang="en-US"/>
              <a:t>而</a:t>
            </a:r>
            <a:r>
              <a:rPr lang="en-US" altLang="zh-CN"/>
              <a:t>PM</a:t>
            </a:r>
            <a:r>
              <a:rPr lang="zh-CN" altLang="en-US"/>
              <a:t>流派就能解决这点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像这个图</a:t>
            </a:r>
            <a:r>
              <a:rPr lang="en-US" altLang="zh-CN"/>
              <a:t>, </a:t>
            </a:r>
            <a:r>
              <a:rPr lang="zh-CN" altLang="en-US"/>
              <a:t>玻璃灯罩的台灯</a:t>
            </a:r>
            <a:r>
              <a:rPr lang="en-US" altLang="zh-CN"/>
              <a:t>. </a:t>
            </a:r>
            <a:r>
              <a:rPr lang="zh-CN" altLang="en-US"/>
              <a:t>如果从反向随机采样</a:t>
            </a:r>
            <a:r>
              <a:rPr lang="en-US" altLang="zh-CN"/>
              <a:t>, </a:t>
            </a:r>
            <a:r>
              <a:rPr lang="zh-CN" altLang="en-US"/>
              <a:t>很难到达里面的光源</a:t>
            </a:r>
            <a:r>
              <a:rPr lang="en-US" altLang="zh-CN"/>
              <a:t>, </a:t>
            </a:r>
            <a:r>
              <a:rPr lang="zh-CN" altLang="en-US"/>
              <a:t>最左面的</a:t>
            </a:r>
            <a:r>
              <a:rPr lang="en-US" altLang="zh-CN"/>
              <a:t>Path Tracing</a:t>
            </a:r>
            <a:r>
              <a:rPr lang="zh-CN" altLang="en-US"/>
              <a:t>效果非常差</a:t>
            </a:r>
            <a:r>
              <a:rPr lang="en-US" altLang="zh-CN"/>
              <a:t>. </a:t>
            </a:r>
            <a:r>
              <a:rPr lang="zh-CN" altLang="en-US"/>
              <a:t>还有噪声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这个也是很经典的困难路径</a:t>
            </a:r>
            <a:r>
              <a:rPr lang="en-US" altLang="zh-CN"/>
              <a:t>: </a:t>
            </a:r>
            <a:r>
              <a:rPr lang="zh-CN" altLang="en-US"/>
              <a:t>镜面 到 漫反射 到 镜面</a:t>
            </a:r>
            <a:r>
              <a:rPr lang="en-US" altLang="zh-CN"/>
              <a:t>. </a:t>
            </a:r>
            <a:r>
              <a:rPr lang="zh-CN" altLang="en-US"/>
              <a:t>像水的波光</a:t>
            </a:r>
            <a:r>
              <a:rPr lang="en-US" altLang="zh-CN"/>
              <a:t>, PT</a:t>
            </a:r>
            <a:r>
              <a:rPr lang="zh-CN" altLang="en-US"/>
              <a:t>系列就很难渲染到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先说</a:t>
            </a:r>
            <a:r>
              <a:rPr lang="en-US" altLang="zh-CN"/>
              <a:t>PM</a:t>
            </a:r>
            <a:r>
              <a:rPr lang="zh-CN" altLang="en-US"/>
              <a:t>算法</a:t>
            </a:r>
            <a:r>
              <a:rPr lang="en-US" altLang="zh-CN"/>
              <a:t>, </a:t>
            </a:r>
            <a:r>
              <a:rPr lang="zh-CN" altLang="en-US"/>
              <a:t>它跑两遍</a:t>
            </a:r>
            <a:r>
              <a:rPr lang="en-US" altLang="zh-CN"/>
              <a:t>. </a:t>
            </a:r>
            <a:endParaRPr lang="en-US" altLang="zh-CN"/>
          </a:p>
          <a:p>
            <a:r>
              <a:rPr lang="zh-CN" altLang="en-US"/>
              <a:t>第一遍 从正向的</a:t>
            </a:r>
            <a:r>
              <a:rPr lang="en-US" altLang="zh-CN"/>
              <a:t>, </a:t>
            </a:r>
            <a:r>
              <a:rPr lang="zh-CN" altLang="en-US"/>
              <a:t>从光源发出光子</a:t>
            </a:r>
            <a:r>
              <a:rPr lang="en-US" altLang="zh-CN"/>
              <a:t>, </a:t>
            </a:r>
            <a:r>
              <a:rPr lang="zh-CN" altLang="en-US"/>
              <a:t>然后光子在场景中撞</a:t>
            </a:r>
            <a:r>
              <a:rPr lang="en-US" altLang="zh-CN"/>
              <a:t>, </a:t>
            </a:r>
            <a:r>
              <a:rPr lang="zh-CN" altLang="en-US"/>
              <a:t>最后停止</a:t>
            </a:r>
            <a:r>
              <a:rPr lang="en-US" altLang="zh-CN"/>
              <a:t>, </a:t>
            </a:r>
            <a:r>
              <a:rPr lang="zh-CN" altLang="en-US"/>
              <a:t>记录位置</a:t>
            </a:r>
            <a:r>
              <a:rPr lang="en-US" altLang="zh-CN"/>
              <a:t>., </a:t>
            </a:r>
            <a:r>
              <a:rPr lang="zh-CN" altLang="en-US"/>
              <a:t>存到一个光子图里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第二遍 根据光子图渲染出场景</a:t>
            </a:r>
            <a:r>
              <a:rPr lang="en-US" altLang="zh-CN"/>
              <a:t>, </a:t>
            </a:r>
            <a:r>
              <a:rPr lang="zh-CN" altLang="en-US"/>
              <a:t>这步通常是反向的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首先</a:t>
            </a:r>
            <a:r>
              <a:rPr lang="en-US" altLang="zh-CN"/>
              <a:t>, </a:t>
            </a:r>
            <a:r>
              <a:rPr lang="zh-CN" altLang="en-US"/>
              <a:t>发射光子</a:t>
            </a:r>
            <a:r>
              <a:rPr lang="en-US" altLang="zh-CN"/>
              <a:t>, </a:t>
            </a:r>
            <a:r>
              <a:rPr lang="zh-CN" altLang="en-US"/>
              <a:t>基本思想是均匀</a:t>
            </a:r>
            <a:r>
              <a:rPr lang="en-US" altLang="zh-CN"/>
              <a:t>, </a:t>
            </a:r>
            <a:r>
              <a:rPr lang="zh-CN" altLang="en-US"/>
              <a:t>光子均匀得到光源的能量</a:t>
            </a:r>
            <a:r>
              <a:rPr lang="en-US" altLang="zh-CN"/>
              <a:t>, </a:t>
            </a:r>
            <a:r>
              <a:rPr lang="zh-CN" altLang="en-US"/>
              <a:t>发射点和发射方向也是均匀的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1" Type="http://schemas.openxmlformats.org/officeDocument/2006/relationships/notesSlide" Target="../notesSlides/notesSlide12.xml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20" Type="http://schemas.openxmlformats.org/officeDocument/2006/relationships/notesSlide" Target="../notesSlides/notesSlide13.xml"/><Relationship Id="rId2" Type="http://schemas.openxmlformats.org/officeDocument/2006/relationships/image" Target="../media/image14.wmf"/><Relationship Id="rId19" Type="http://schemas.openxmlformats.org/officeDocument/2006/relationships/vmlDrawing" Target="../drawings/vmlDrawing2.v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22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11.bin"/><Relationship Id="rId13" Type="http://schemas.openxmlformats.org/officeDocument/2006/relationships/image" Target="../media/image20.png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1280"/>
            <a:ext cx="9144000" cy="1386840"/>
          </a:xfrm>
        </p:spPr>
        <p:txBody>
          <a:bodyPr>
            <a:normAutofit/>
          </a:bodyPr>
          <a:p>
            <a:r>
              <a:rPr lang="en-US" altLang="en-US"/>
              <a:t>Progressive Photon Mapping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4340" y="2620645"/>
            <a:ext cx="9144000" cy="1134745"/>
          </a:xfrm>
        </p:spPr>
        <p:txBody>
          <a:bodyPr>
            <a:noAutofit/>
          </a:bodyPr>
          <a:p>
            <a:r>
              <a:rPr lang="zh-CN" altLang="en-US" sz="2800"/>
              <a:t>Toshiya Hachisuka</a:t>
            </a:r>
            <a:r>
              <a:rPr lang="en-US" altLang="zh-CN" sz="2800"/>
              <a:t>, Shinji Ogaki, Henrik Wann Jensen</a:t>
            </a:r>
            <a:endParaRPr lang="en-US" altLang="zh-CN" sz="2800"/>
          </a:p>
          <a:p>
            <a:r>
              <a:rPr lang="en-US" altLang="zh-CN" sz="2800"/>
              <a:t>2008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4933315" y="1544955"/>
            <a:ext cx="2685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(</a:t>
            </a:r>
            <a:r>
              <a:rPr lang="zh-CN" altLang="en-US" sz="2800"/>
              <a:t>渐进光子映射</a:t>
            </a:r>
            <a:r>
              <a:rPr lang="en-US" altLang="zh-CN" sz="2800"/>
              <a:t>)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682490" y="5692775"/>
            <a:ext cx="318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报告人</a:t>
            </a:r>
            <a:r>
              <a:rPr lang="en-US" altLang="zh-CN" sz="2400"/>
              <a:t>:  1511186_</a:t>
            </a:r>
            <a:r>
              <a:rPr lang="zh-CN" altLang="en-US" sz="2400"/>
              <a:t>梁宸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726305" y="4094480"/>
            <a:ext cx="273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一个全局光照算法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08500" y="113665"/>
            <a:ext cx="296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Photon Tracing</a:t>
            </a:r>
            <a:endParaRPr lang="en-US" altLang="zh-CN" sz="360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5155" y="758825"/>
            <a:ext cx="33610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光源处怎么发射</a:t>
            </a:r>
            <a:r>
              <a:rPr lang="en-US" altLang="zh-CN" sz="3200"/>
              <a:t>?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4418330" y="1442085"/>
            <a:ext cx="314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sz="2400">
                <a:sym typeface="+mn-ea"/>
              </a:rPr>
              <a:t>最基本的思想是均匀</a:t>
            </a:r>
            <a:r>
              <a:rPr lang="en-US" altLang="zh-CN" sz="2800">
                <a:sym typeface="+mn-ea"/>
              </a:rPr>
              <a:t>. 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258445" y="4298315"/>
            <a:ext cx="38969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sz="2800">
                <a:sym typeface="+mn-ea"/>
              </a:rPr>
              <a:t>	</a:t>
            </a:r>
            <a:r>
              <a:rPr lang="zh-CN" altLang="en-US" sz="2800">
                <a:sym typeface="+mn-ea"/>
              </a:rPr>
              <a:t>点光源</a:t>
            </a:r>
            <a:r>
              <a:rPr lang="en-US" altLang="zh-CN" sz="2800">
                <a:sym typeface="+mn-ea"/>
              </a:rPr>
              <a:t>: </a:t>
            </a:r>
            <a:endParaRPr lang="en-US" altLang="zh-CN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沿各个方向均匀发射</a:t>
            </a:r>
            <a:r>
              <a:rPr lang="en-US" altLang="zh-CN" sz="2800">
                <a:sym typeface="+mn-ea"/>
              </a:rPr>
              <a:t>.</a:t>
            </a:r>
            <a:endParaRPr lang="en-US" altLang="zh-CN" sz="28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0405" y="4298315"/>
            <a:ext cx="29667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面光源</a:t>
            </a:r>
            <a:r>
              <a:rPr lang="en-US" altLang="zh-CN" sz="2400">
                <a:sym typeface="+mn-ea"/>
              </a:rPr>
              <a:t>: </a:t>
            </a:r>
            <a:endParaRPr lang="en-US" altLang="zh-CN" sz="2400">
              <a:sym typeface="+mn-ea"/>
            </a:endParaRPr>
          </a:p>
          <a:p>
            <a:pPr lvl="0"/>
            <a:r>
              <a:rPr lang="zh-CN" altLang="en-US" sz="2400">
                <a:sym typeface="+mn-ea"/>
              </a:rPr>
              <a:t>视为均匀分布的发射点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每个发射点沿各个方向均匀分布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13445" y="4298315"/>
            <a:ext cx="3128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en-US" altLang="zh-CN" sz="2400">
                <a:sym typeface="+mn-ea"/>
              </a:rPr>
              <a:t>	</a:t>
            </a:r>
            <a:r>
              <a:rPr lang="zh-CN" altLang="en-US" sz="2400">
                <a:sym typeface="+mn-ea"/>
              </a:rPr>
              <a:t>复杂光源</a:t>
            </a:r>
            <a:r>
              <a:rPr lang="en-US" altLang="zh-CN" sz="2400">
                <a:sym typeface="+mn-ea"/>
              </a:rPr>
              <a:t>:  </a:t>
            </a:r>
            <a:endParaRPr lang="en-US" altLang="zh-CN" sz="2400">
              <a:sym typeface="+mn-ea"/>
            </a:endParaRPr>
          </a:p>
          <a:p>
            <a:pPr lvl="0"/>
            <a:r>
              <a:rPr lang="zh-CN" altLang="en-US" sz="2400">
                <a:sym typeface="+mn-ea"/>
              </a:rPr>
              <a:t>发射点均匀分布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沿法向发射</a:t>
            </a:r>
            <a:endParaRPr lang="zh-CN" altLang="en-US" sz="2400">
              <a:sym typeface="+mn-ea"/>
            </a:endParaRPr>
          </a:p>
        </p:txBody>
      </p:sp>
      <p:pic>
        <p:nvPicPr>
          <p:cNvPr id="13" name="图片 12" descr="Photon_Emission_Po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1964055"/>
            <a:ext cx="1653540" cy="2172970"/>
          </a:xfrm>
          <a:prstGeom prst="rect">
            <a:avLst/>
          </a:prstGeom>
        </p:spPr>
      </p:pic>
      <p:pic>
        <p:nvPicPr>
          <p:cNvPr id="14" name="图片 13" descr="Photon_Emission_Squ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80" y="1964055"/>
            <a:ext cx="1740535" cy="2078990"/>
          </a:xfrm>
          <a:prstGeom prst="rect">
            <a:avLst/>
          </a:prstGeom>
        </p:spPr>
      </p:pic>
      <p:pic>
        <p:nvPicPr>
          <p:cNvPr id="15" name="图片 14" descr="Photon_Emission_Comple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975" y="1964055"/>
            <a:ext cx="1760220" cy="22326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1025" y="6096000"/>
            <a:ext cx="11029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等分光源的能量</a:t>
            </a:r>
            <a:r>
              <a:rPr lang="en-US" altLang="zh-CN" sz="2400"/>
              <a:t>:  N</a:t>
            </a:r>
            <a:r>
              <a:rPr lang="zh-CN" altLang="en-US" sz="2400"/>
              <a:t> </a:t>
            </a:r>
            <a:r>
              <a:rPr lang="en-US" altLang="zh-CN" sz="2400"/>
              <a:t>Wattage</a:t>
            </a:r>
            <a:r>
              <a:rPr lang="zh-CN" altLang="en-US" sz="2400"/>
              <a:t>的光源</a:t>
            </a:r>
            <a:r>
              <a:rPr lang="en-US" altLang="zh-CN" sz="2400"/>
              <a:t>, </a:t>
            </a:r>
            <a:r>
              <a:rPr lang="zh-CN" altLang="en-US" sz="2400"/>
              <a:t>发射</a:t>
            </a:r>
            <a:r>
              <a:rPr lang="en-US" altLang="zh-CN" sz="2400"/>
              <a:t>M</a:t>
            </a:r>
            <a:r>
              <a:rPr lang="zh-CN" altLang="en-US" sz="2400"/>
              <a:t>个光子</a:t>
            </a:r>
            <a:r>
              <a:rPr lang="en-US" altLang="zh-CN" sz="2400"/>
              <a:t>, </a:t>
            </a:r>
            <a:r>
              <a:rPr lang="zh-CN" altLang="en-US" sz="2400"/>
              <a:t>每个光子能量为 </a:t>
            </a:r>
            <a:r>
              <a:rPr lang="en-US" altLang="zh-CN" sz="2400"/>
              <a:t>N / M Wattage</a:t>
            </a:r>
            <a:endParaRPr lang="en-US" altLang="zh-C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8500" y="113665"/>
            <a:ext cx="296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Photon Tracing</a:t>
            </a:r>
            <a:endParaRPr lang="en-US" altLang="zh-CN" sz="360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84395" y="914400"/>
            <a:ext cx="2824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怎么追踪光子</a:t>
            </a:r>
            <a:r>
              <a:rPr lang="en-US" altLang="zh-CN" sz="3200"/>
              <a:t>?</a:t>
            </a:r>
            <a:endParaRPr lang="en-US" altLang="zh-CN" sz="3200"/>
          </a:p>
        </p:txBody>
      </p:sp>
      <p:sp>
        <p:nvSpPr>
          <p:cNvPr id="9" name="文本框 8"/>
          <p:cNvSpPr txBox="1"/>
          <p:nvPr/>
        </p:nvSpPr>
        <p:spPr>
          <a:xfrm>
            <a:off x="1371600" y="2249170"/>
            <a:ext cx="944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与光线的递归追踪类似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1371600" y="3521710"/>
            <a:ext cx="96113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ym typeface="+mn-ea"/>
              </a:rPr>
              <a:t>但是认为光子是传播光通量的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>
                <a:sym typeface="+mn-ea"/>
              </a:rPr>
              <a:t>而光线携带光亮度</a:t>
            </a:r>
            <a:r>
              <a:rPr lang="en-US" altLang="zh-CN" sz="2800">
                <a:sym typeface="+mn-ea"/>
              </a:rPr>
              <a:t>.</a:t>
            </a:r>
            <a:endParaRPr lang="en-US" altLang="zh-CN" sz="2800">
              <a:sym typeface="+mn-ea"/>
            </a:endParaRPr>
          </a:p>
          <a:p>
            <a:r>
              <a:rPr lang="zh-CN" altLang="en-US" sz="2800"/>
              <a:t>可以视为</a:t>
            </a:r>
            <a:r>
              <a:rPr lang="en-US" altLang="zh-CN" sz="2800"/>
              <a:t>: </a:t>
            </a:r>
            <a:r>
              <a:rPr lang="zh-CN" altLang="en-US" sz="2800"/>
              <a:t>光源能量的一部分</a:t>
            </a:r>
            <a:r>
              <a:rPr lang="en-US" altLang="zh-CN" sz="2800"/>
              <a:t>; </a:t>
            </a:r>
            <a:r>
              <a:rPr lang="zh-CN" altLang="en-US" sz="2800"/>
              <a:t>一些波长集合的实体</a:t>
            </a:r>
            <a:r>
              <a:rPr lang="en-US" altLang="zh-CN" sz="2800"/>
              <a:t>.</a:t>
            </a:r>
            <a:endParaRPr lang="en-US" altLang="zh-CN" sz="2800"/>
          </a:p>
          <a:p>
            <a:r>
              <a:rPr lang="zh-CN" altLang="en-US" sz="2800"/>
              <a:t>与物理学中的光子概念并不完全相同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184" name=" 184"/>
          <p:cNvSpPr/>
          <p:nvPr/>
        </p:nvSpPr>
        <p:spPr>
          <a:xfrm>
            <a:off x="1017270" y="234315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1017270" y="360997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911600" y="758825"/>
            <a:ext cx="4368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光子与物体碰撞时怎么做</a:t>
            </a:r>
            <a:r>
              <a:rPr lang="en-US" altLang="zh-CN" sz="2800"/>
              <a:t>?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508500" y="113665"/>
            <a:ext cx="296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Photon Tracing</a:t>
            </a:r>
            <a:endParaRPr lang="en-US" altLang="zh-CN" sz="360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615440"/>
            <a:ext cx="1066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现实情况下</a:t>
            </a:r>
            <a:r>
              <a:rPr lang="en-US" altLang="zh-CN" sz="2400"/>
              <a:t>,  </a:t>
            </a:r>
            <a:r>
              <a:rPr lang="zh-CN" sz="2400"/>
              <a:t>一束光打到表面上</a:t>
            </a:r>
            <a:r>
              <a:rPr lang="en-US" altLang="zh-CN" sz="2400"/>
              <a:t>, </a:t>
            </a:r>
            <a:r>
              <a:rPr lang="zh-CN" altLang="en-US" sz="2400"/>
              <a:t>根据</a:t>
            </a:r>
            <a:r>
              <a:rPr lang="en-US" altLang="zh-CN" sz="2400"/>
              <a:t>BRDF, </a:t>
            </a:r>
            <a:r>
              <a:rPr lang="zh-CN" altLang="en-US" sz="2400"/>
              <a:t>它能量会分成几部分</a:t>
            </a:r>
            <a:r>
              <a:rPr lang="en-US" altLang="zh-CN" sz="2400"/>
              <a:t>, </a:t>
            </a:r>
            <a:r>
              <a:rPr lang="zh-CN" altLang="en-US" sz="2400"/>
              <a:t>分别被折射</a:t>
            </a:r>
            <a:r>
              <a:rPr lang="en-US" altLang="zh-CN" sz="2400"/>
              <a:t>, </a:t>
            </a:r>
            <a:r>
              <a:rPr lang="zh-CN" altLang="en-US" sz="2400"/>
              <a:t>反射</a:t>
            </a:r>
            <a:r>
              <a:rPr lang="en-US" altLang="zh-CN" sz="2400"/>
              <a:t>, </a:t>
            </a:r>
            <a:r>
              <a:rPr lang="zh-CN" altLang="en-US" sz="2400"/>
              <a:t>吸收等等</a:t>
            </a:r>
            <a:r>
              <a:rPr lang="en-US" altLang="zh-CN" sz="2400"/>
              <a:t>...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62000" y="2829560"/>
            <a:ext cx="9591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用光子模拟时</a:t>
            </a:r>
            <a:r>
              <a:rPr lang="en-US" altLang="zh-CN" sz="2400"/>
              <a:t>, </a:t>
            </a:r>
            <a:r>
              <a:rPr lang="zh-CN" altLang="en-US" sz="2400"/>
              <a:t>可以一个光子生成多个</a:t>
            </a:r>
            <a:r>
              <a:rPr lang="en-US" altLang="zh-CN" sz="2400"/>
              <a:t>, </a:t>
            </a:r>
            <a:r>
              <a:rPr lang="zh-CN" altLang="en-US" sz="2400"/>
              <a:t>分别被反射</a:t>
            </a:r>
            <a:r>
              <a:rPr lang="en-US" altLang="zh-CN" sz="2400"/>
              <a:t>, </a:t>
            </a:r>
            <a:r>
              <a:rPr lang="zh-CN" altLang="en-US" sz="2400"/>
              <a:t>吸收</a:t>
            </a:r>
            <a:r>
              <a:rPr lang="en-US" altLang="zh-CN" sz="2400"/>
              <a:t>... </a:t>
            </a:r>
            <a:r>
              <a:rPr lang="zh-CN" altLang="en-US" sz="2400"/>
              <a:t>然后相应地衰减其能量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但这会级数级地增加光子个数</a:t>
            </a:r>
            <a:r>
              <a:rPr lang="en-US" altLang="zh-CN" sz="2400"/>
              <a:t>. </a:t>
            </a:r>
            <a:r>
              <a:rPr lang="zh-CN" altLang="en-US" sz="2400"/>
              <a:t>代价过大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741045" y="4114800"/>
            <a:ext cx="10038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再次引入统计学方法</a:t>
            </a:r>
            <a:r>
              <a:rPr lang="en-US" altLang="zh-CN" sz="2400"/>
              <a:t>: </a:t>
            </a:r>
            <a:r>
              <a:rPr lang="zh-CN" altLang="en-US" sz="2400"/>
              <a:t>俄罗斯转盘</a:t>
            </a:r>
            <a:r>
              <a:rPr lang="en-US" altLang="zh-CN" sz="2400"/>
              <a:t>(Russian Roulette), </a:t>
            </a:r>
            <a:r>
              <a:rPr lang="zh-CN" altLang="en-US" sz="2400"/>
              <a:t>一种简单的随机过程</a:t>
            </a:r>
            <a:endParaRPr lang="zh-CN" altLang="en-US" sz="2400"/>
          </a:p>
        </p:txBody>
      </p:sp>
      <p:sp>
        <p:nvSpPr>
          <p:cNvPr id="184" name=" 184"/>
          <p:cNvSpPr/>
          <p:nvPr/>
        </p:nvSpPr>
        <p:spPr>
          <a:xfrm>
            <a:off x="407670" y="169291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407670" y="291084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407670" y="417766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2" name="内容占位符 11" descr="Russian_Roulette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4190365" y="4575175"/>
            <a:ext cx="3139440" cy="2221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8500" y="113665"/>
            <a:ext cx="347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Russian Roulette</a:t>
            </a:r>
            <a:endParaRPr lang="en-US" altLang="zh-CN" sz="360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7120" y="949960"/>
            <a:ext cx="104336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先考虑最简单的单色情况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/>
              <a:t>给定材质的反射率</a:t>
            </a:r>
            <a:r>
              <a:rPr lang="en-US" altLang="zh-CN" sz="2400"/>
              <a:t>R(</a:t>
            </a:r>
            <a:r>
              <a:rPr lang="zh-CN" altLang="en-US" sz="2400"/>
              <a:t>出</a:t>
            </a:r>
            <a:r>
              <a:rPr lang="en-US" altLang="zh-CN" sz="2400"/>
              <a:t>, </a:t>
            </a:r>
            <a:r>
              <a:rPr lang="zh-CN" altLang="en-US" sz="2400"/>
              <a:t>入射光能量之比</a:t>
            </a:r>
            <a:r>
              <a:rPr lang="en-US" altLang="zh-CN" sz="2400"/>
              <a:t>), </a:t>
            </a:r>
            <a:r>
              <a:rPr lang="zh-CN" altLang="en-US" sz="2400"/>
              <a:t>折射率</a:t>
            </a:r>
            <a:r>
              <a:rPr lang="en-US" altLang="zh-CN" sz="2400"/>
              <a:t>T, </a:t>
            </a:r>
            <a:r>
              <a:rPr lang="zh-CN" altLang="en-US" sz="2400"/>
              <a:t>吸收率                        </a:t>
            </a:r>
            <a:r>
              <a:rPr lang="en-US" altLang="zh-CN" sz="2400"/>
              <a:t>. </a:t>
            </a:r>
            <a:r>
              <a:rPr lang="zh-CN" altLang="en-US" sz="2400"/>
              <a:t>将这些系数视为概率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087120" y="1971040"/>
            <a:ext cx="86436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光子碰撞时</a:t>
            </a:r>
            <a:r>
              <a:rPr lang="en-US" altLang="zh-CN" sz="2400"/>
              <a:t>, </a:t>
            </a:r>
            <a:r>
              <a:rPr lang="zh-CN" altLang="en-US" sz="2400"/>
              <a:t>产生一个随机数</a:t>
            </a:r>
            <a:endParaRPr lang="zh-CN" altLang="en-US" sz="2400"/>
          </a:p>
          <a:p>
            <a:r>
              <a:rPr lang="en-US" altLang="zh-CN" sz="2400"/>
              <a:t>	</a:t>
            </a:r>
            <a:r>
              <a:rPr lang="zh-CN" altLang="en-US" sz="2400"/>
              <a:t>若</a:t>
            </a:r>
            <a:r>
              <a:rPr lang="en-US" altLang="zh-CN" sz="2400"/>
              <a:t> 	     ,</a:t>
            </a:r>
            <a:r>
              <a:rPr lang="zh-CN" altLang="en-US" sz="2400"/>
              <a:t>认为光子反射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若</a:t>
            </a:r>
            <a:r>
              <a:rPr lang="en-US" altLang="zh-CN" sz="2400"/>
              <a:t> ,		     </a:t>
            </a:r>
            <a:r>
              <a:rPr lang="zh-CN" altLang="zh-CN" sz="2400"/>
              <a:t>认为光子折射</a:t>
            </a:r>
            <a:r>
              <a:rPr lang="en-US" altLang="zh-CN" sz="2400"/>
              <a:t>(</a:t>
            </a:r>
            <a:r>
              <a:rPr lang="zh-CN" altLang="en-US" sz="2400"/>
              <a:t>在介质中继续传播</a:t>
            </a:r>
            <a:r>
              <a:rPr lang="en-US" altLang="zh-CN" sz="2400"/>
              <a:t>).</a:t>
            </a:r>
            <a:endParaRPr lang="en-US" altLang="zh-CN" sz="2400"/>
          </a:p>
          <a:p>
            <a:r>
              <a:rPr lang="en-US" altLang="zh-CN" sz="2400"/>
              <a:t>	</a:t>
            </a:r>
            <a:r>
              <a:rPr lang="zh-CN" altLang="en-US" sz="2400"/>
              <a:t>否则</a:t>
            </a:r>
            <a:r>
              <a:rPr lang="zh-CN" altLang="en-US" sz="2400"/>
              <a:t>认为光子被吸收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并且</a:t>
            </a:r>
            <a:r>
              <a:rPr lang="en-US" altLang="zh-CN" sz="2400"/>
              <a:t>, </a:t>
            </a:r>
            <a:r>
              <a:rPr lang="zh-CN" altLang="en-US" sz="2400"/>
              <a:t>只要光子不被吸收</a:t>
            </a:r>
            <a:r>
              <a:rPr lang="en-US" altLang="zh-CN" sz="2400"/>
              <a:t>, </a:t>
            </a:r>
            <a:r>
              <a:rPr lang="zh-CN" altLang="en-US" sz="2400"/>
              <a:t>它的能量就不衰减</a:t>
            </a:r>
            <a:r>
              <a:rPr lang="en-US" altLang="zh-CN" sz="2400"/>
              <a:t>, </a:t>
            </a:r>
            <a:r>
              <a:rPr lang="zh-CN" altLang="en-US" sz="2400"/>
              <a:t>继续跟踪它</a:t>
            </a:r>
            <a:r>
              <a:rPr lang="en-US" altLang="zh-CN" sz="2400"/>
              <a:t>.</a:t>
            </a:r>
            <a:endParaRPr lang="zh-CN" altLang="en-US" sz="2400"/>
          </a:p>
        </p:txBody>
      </p:sp>
      <p:graphicFrame>
        <p:nvGraphicFramePr>
          <p:cNvPr id="8" name="内容占位符 7">
            <a:hlinkClick r:id="" action="ppaction://ole?verb="/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117725" y="1327150"/>
          <a:ext cx="1562735" cy="36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7725" y="1327150"/>
                        <a:ext cx="1562735" cy="36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内容占位符 8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027295" y="1971040"/>
          <a:ext cx="1774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7295" y="1971040"/>
                        <a:ext cx="1774825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5" y="2390140"/>
          <a:ext cx="800735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5" imgW="381000" imgH="177165" progId="Equation.KSEE3">
                  <p:embed/>
                </p:oleObj>
              </mc:Choice>
              <mc:Fallback>
                <p:oleObj name="" r:id="rId5" imgW="381000" imgH="1771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8725" y="2390140"/>
                        <a:ext cx="800735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8725" y="2762250"/>
          <a:ext cx="175831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7" imgW="862965" imgH="177165" progId="Equation.KSEE3">
                  <p:embed/>
                </p:oleObj>
              </mc:Choice>
              <mc:Fallback>
                <p:oleObj name="" r:id="rId7" imgW="862965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8725" y="2762250"/>
                        <a:ext cx="175831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87120" y="4572000"/>
            <a:ext cx="10220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与前一种方案比</a:t>
            </a:r>
            <a:r>
              <a:rPr lang="en-US" altLang="zh-CN" sz="2400"/>
              <a:t>, </a:t>
            </a:r>
            <a:r>
              <a:rPr lang="zh-CN" altLang="en-US" sz="2400"/>
              <a:t>尽管这种方法带来了更大的方差</a:t>
            </a:r>
            <a:r>
              <a:rPr lang="en-US" altLang="zh-CN" sz="2400"/>
              <a:t>, </a:t>
            </a:r>
            <a:r>
              <a:rPr lang="zh-CN" altLang="en-US" sz="2400"/>
              <a:t>但是在保证发射光子数量足够多的情况下</a:t>
            </a:r>
            <a:r>
              <a:rPr lang="en-US" altLang="zh-CN" sz="2400"/>
              <a:t>,  </a:t>
            </a:r>
            <a:r>
              <a:rPr lang="zh-CN" altLang="en-US" sz="2400"/>
              <a:t>依然能够依概率收敛到正确的情况</a:t>
            </a:r>
            <a:r>
              <a:rPr lang="en-US" altLang="zh-CN" sz="2400"/>
              <a:t>. </a:t>
            </a:r>
            <a:r>
              <a:rPr lang="zh-CN" altLang="en-US" sz="2400"/>
              <a:t>并且能减少光子数量</a:t>
            </a:r>
            <a:r>
              <a:rPr lang="en-US" altLang="zh-CN" sz="2400"/>
              <a:t>, </a:t>
            </a:r>
            <a:r>
              <a:rPr lang="zh-CN" altLang="en-US" sz="2400"/>
              <a:t>加快收敛</a:t>
            </a:r>
            <a:r>
              <a:rPr lang="en-US" altLang="zh-CN" sz="2400"/>
              <a:t>. </a:t>
            </a:r>
            <a:r>
              <a:rPr lang="zh-CN" altLang="en-US" sz="2400"/>
              <a:t>也没有必要追踪那些能量很低的光子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15" name=" 184"/>
          <p:cNvSpPr/>
          <p:nvPr/>
        </p:nvSpPr>
        <p:spPr>
          <a:xfrm>
            <a:off x="732790" y="99250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 184"/>
          <p:cNvSpPr/>
          <p:nvPr/>
        </p:nvSpPr>
        <p:spPr>
          <a:xfrm>
            <a:off x="732790" y="205549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 184"/>
          <p:cNvSpPr/>
          <p:nvPr/>
        </p:nvSpPr>
        <p:spPr>
          <a:xfrm>
            <a:off x="732790" y="463296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8500" y="113665"/>
            <a:ext cx="3475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Russian Roulette</a:t>
            </a:r>
            <a:endParaRPr lang="en-US" altLang="zh-CN" sz="360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6955" y="934720"/>
            <a:ext cx="101180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在更一般的情况下</a:t>
            </a:r>
            <a:r>
              <a:rPr lang="en-US" altLang="zh-CN" sz="2400"/>
              <a:t>, </a:t>
            </a:r>
            <a:r>
              <a:rPr lang="zh-CN" altLang="en-US" sz="2400"/>
              <a:t>介质的反射率</a:t>
            </a:r>
            <a:r>
              <a:rPr lang="en-US" altLang="zh-CN" sz="2400"/>
              <a:t>, </a:t>
            </a:r>
            <a:r>
              <a:rPr lang="zh-CN" altLang="en-US" sz="2400"/>
              <a:t>折射率等还要被分为</a:t>
            </a:r>
            <a:r>
              <a:rPr lang="en-US" altLang="zh-CN" sz="2400"/>
              <a:t>R, G, B</a:t>
            </a:r>
            <a:r>
              <a:rPr lang="zh-CN" altLang="en-US" sz="2400"/>
              <a:t>三类</a:t>
            </a:r>
            <a:r>
              <a:rPr lang="en-US" altLang="zh-CN" sz="2400"/>
              <a:t>, </a:t>
            </a:r>
            <a:r>
              <a:rPr lang="zh-CN" altLang="en-US" sz="2400"/>
              <a:t>那么每种情况的概率可以通过</a:t>
            </a:r>
            <a:r>
              <a:rPr lang="en-US" altLang="zh-CN" sz="2400"/>
              <a:t>RGB</a:t>
            </a:r>
            <a:r>
              <a:rPr lang="zh-CN" altLang="en-US" sz="2400"/>
              <a:t>相加除以</a:t>
            </a:r>
            <a:r>
              <a:rPr lang="en-US" altLang="zh-CN" sz="2400"/>
              <a:t>3</a:t>
            </a:r>
            <a:r>
              <a:rPr lang="zh-CN" altLang="en-US" sz="2400"/>
              <a:t>得出</a:t>
            </a:r>
            <a:r>
              <a:rPr lang="en-US" altLang="zh-CN" sz="2400"/>
              <a:t>, </a:t>
            </a:r>
            <a:r>
              <a:rPr lang="zh-CN" altLang="en-US" sz="2400"/>
              <a:t>或者更简单地</a:t>
            </a:r>
            <a:r>
              <a:rPr lang="en-US" altLang="zh-CN" sz="2400"/>
              <a:t>, </a:t>
            </a:r>
            <a:r>
              <a:rPr lang="zh-CN" altLang="en-US" sz="2400"/>
              <a:t>取三者的最大值</a:t>
            </a:r>
            <a:r>
              <a:rPr lang="en-US" altLang="zh-CN" sz="2400"/>
              <a:t>.  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036955" y="2010410"/>
            <a:ext cx="100171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给定介质镜面反射率                  </a:t>
            </a:r>
            <a:r>
              <a:rPr lang="en-US" altLang="zh-CN" sz="2400"/>
              <a:t>, </a:t>
            </a:r>
            <a:r>
              <a:rPr lang="zh-CN" altLang="en-US" sz="2400"/>
              <a:t>漫反射率                     </a:t>
            </a:r>
            <a:endParaRPr lang="zh-CN" altLang="en-US" sz="2400"/>
          </a:p>
          <a:p>
            <a:r>
              <a:rPr lang="zh-CN" altLang="en-US" sz="2400"/>
              <a:t>折射率                    </a:t>
            </a:r>
            <a:r>
              <a:rPr lang="en-US" altLang="zh-CN" sz="2400"/>
              <a:t>, </a:t>
            </a:r>
            <a:r>
              <a:rPr lang="zh-CN" altLang="en-US" sz="2400"/>
              <a:t>吸收率                     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zh-CN" altLang="en-US" sz="2400"/>
          </a:p>
          <a:p>
            <a:r>
              <a:rPr lang="zh-CN" altLang="en-US" sz="2400"/>
              <a:t>其中                                            </a:t>
            </a:r>
            <a:r>
              <a:rPr lang="en-US" altLang="zh-CN" sz="2400"/>
              <a:t>,  g</a:t>
            </a:r>
            <a:r>
              <a:rPr lang="zh-CN" altLang="en-US" sz="2400"/>
              <a:t>与</a:t>
            </a:r>
            <a:r>
              <a:rPr lang="en-US" altLang="zh-CN" sz="2400"/>
              <a:t>b</a:t>
            </a:r>
            <a:r>
              <a:rPr lang="zh-CN" altLang="en-US" sz="2400"/>
              <a:t>同理</a:t>
            </a:r>
            <a:r>
              <a:rPr lang="en-US" altLang="zh-CN" sz="2400"/>
              <a:t>.</a:t>
            </a:r>
            <a:endParaRPr lang="zh-CN" altLang="en-US" sz="24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1440" y="2031365"/>
          <a:ext cx="114744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71500" imgH="241300" progId="Equation.KSEE3">
                  <p:embed/>
                </p:oleObj>
              </mc:Choice>
              <mc:Fallback>
                <p:oleObj name="" r:id="rId1" imgW="5715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1440" y="2031365"/>
                        <a:ext cx="114744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8270" y="2010410"/>
          <a:ext cx="132588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660400" imgH="241300" progId="Equation.KSEE3">
                  <p:embed/>
                </p:oleObj>
              </mc:Choice>
              <mc:Fallback>
                <p:oleObj name="" r:id="rId3" imgW="6604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8270" y="2010410"/>
                        <a:ext cx="1325880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3920" y="2353310"/>
          <a:ext cx="1258570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545465" imgH="241300" progId="Equation.KSEE3">
                  <p:embed/>
                </p:oleObj>
              </mc:Choice>
              <mc:Fallback>
                <p:oleObj name="" r:id="rId5" imgW="545465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3920" y="2353310"/>
                        <a:ext cx="1258570" cy="55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9460" y="2389505"/>
          <a:ext cx="1249045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622300" imgH="241300" progId="Equation.KSEE3">
                  <p:embed/>
                </p:oleObj>
              </mc:Choice>
              <mc:Fallback>
                <p:oleObj name="" r:id="rId7" imgW="622300" imgH="2413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69460" y="2389505"/>
                        <a:ext cx="1249045" cy="48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2440" y="3097530"/>
          <a:ext cx="282702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1244600" imgH="215900" progId="Equation.KSEE3">
                  <p:embed/>
                </p:oleObj>
              </mc:Choice>
              <mc:Fallback>
                <p:oleObj name="" r:id="rId9" imgW="1244600" imgH="2159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42440" y="3097530"/>
                        <a:ext cx="282702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36955" y="3680460"/>
            <a:ext cx="99555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那么</a:t>
            </a:r>
            <a:r>
              <a:rPr lang="en-US" altLang="zh-CN" sz="2400"/>
              <a:t>, </a:t>
            </a:r>
            <a:r>
              <a:rPr lang="zh-CN" altLang="en-US" sz="2400"/>
              <a:t>如果采用第一种方式</a:t>
            </a:r>
            <a:r>
              <a:rPr lang="en-US" altLang="zh-CN" sz="2400"/>
              <a:t>, </a:t>
            </a:r>
            <a:r>
              <a:rPr lang="zh-CN" altLang="en-US" sz="2400"/>
              <a:t>镜面反射的概率是</a:t>
            </a:r>
            <a:endParaRPr lang="zh-CN" altLang="en-US" sz="2400"/>
          </a:p>
          <a:p>
            <a:r>
              <a:rPr lang="zh-CN" altLang="en-US" sz="2400"/>
              <a:t>其他情况的概率同理</a:t>
            </a:r>
            <a:r>
              <a:rPr lang="en-US" altLang="zh-CN" sz="2400"/>
              <a:t>.</a:t>
            </a:r>
            <a:endParaRPr lang="en-US" altLang="zh-CN" sz="2400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10755" y="3680460"/>
          <a:ext cx="332168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1308100" imgH="241300" progId="Equation.KSEE3">
                  <p:embed/>
                </p:oleObj>
              </mc:Choice>
              <mc:Fallback>
                <p:oleObj name="" r:id="rId11" imgW="1308100" imgH="2413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0755" y="3680460"/>
                        <a:ext cx="3321685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36955" y="4627245"/>
            <a:ext cx="10825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/>
              <a:t>一旦光子选择除吸收外的某种情况</a:t>
            </a:r>
            <a:r>
              <a:rPr lang="en-US" altLang="zh-CN" sz="2000"/>
              <a:t>, </a:t>
            </a:r>
            <a:r>
              <a:rPr lang="zh-CN" altLang="en-US" sz="2000"/>
              <a:t>因为</a:t>
            </a:r>
            <a:r>
              <a:rPr lang="en-US" altLang="zh-CN" sz="2000"/>
              <a:t>RGB</a:t>
            </a:r>
            <a:r>
              <a:rPr lang="zh-CN" altLang="en-US" sz="2000"/>
              <a:t>的</a:t>
            </a:r>
            <a:r>
              <a:rPr lang="en-US" altLang="zh-CN" sz="2000"/>
              <a:t>”</a:t>
            </a:r>
            <a:r>
              <a:rPr lang="zh-CN" altLang="en-US" sz="2000"/>
              <a:t>幸存</a:t>
            </a:r>
            <a:r>
              <a:rPr lang="en-US" altLang="zh-CN" sz="2000"/>
              <a:t>”</a:t>
            </a:r>
            <a:r>
              <a:rPr lang="zh-CN" altLang="en-US" sz="2000"/>
              <a:t>系数不同</a:t>
            </a:r>
            <a:r>
              <a:rPr lang="en-US" altLang="zh-CN" sz="2000"/>
              <a:t>, </a:t>
            </a:r>
            <a:r>
              <a:rPr lang="zh-CN" altLang="en-US" sz="2000"/>
              <a:t>还需要进行色光变化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17" name="图片 16" descr="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48885" y="5148580"/>
            <a:ext cx="3231515" cy="14598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148080" y="5148580"/>
            <a:ext cx="318960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以镜面反射为例</a:t>
            </a:r>
            <a:r>
              <a:rPr lang="en-US" altLang="zh-CN" sz="2000"/>
              <a:t>.</a:t>
            </a:r>
            <a:endParaRPr lang="en-US" altLang="zh-CN" sz="2000"/>
          </a:p>
          <a:p>
            <a:endParaRPr lang="zh-CN" altLang="en-US" sz="2000"/>
          </a:p>
          <a:p>
            <a:r>
              <a:rPr lang="zh-CN" altLang="en-US" sz="2000"/>
              <a:t>其中            为出射光能量</a:t>
            </a:r>
            <a:r>
              <a:rPr lang="en-US" altLang="zh-CN" sz="2000"/>
              <a:t>           </a:t>
            </a:r>
            <a:endParaRPr lang="en-US" altLang="zh-CN" sz="2000"/>
          </a:p>
          <a:p>
            <a:endParaRPr lang="en-US" altLang="zh-CN"/>
          </a:p>
          <a:p>
            <a:r>
              <a:rPr lang="zh-CN" altLang="en-US" sz="2000"/>
              <a:t>            为入射光能量</a:t>
            </a:r>
            <a:r>
              <a:rPr lang="en-US" altLang="zh-CN" sz="2000"/>
              <a:t> </a:t>
            </a:r>
            <a:endParaRPr lang="en-US" altLang="zh-CN" sz="2000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42440" y="5647055"/>
          <a:ext cx="633730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4" imgW="254000" imgH="241300" progId="Equation.KSEE3">
                  <p:embed/>
                </p:oleObj>
              </mc:Choice>
              <mc:Fallback>
                <p:oleObj name="" r:id="rId14" imgW="254000" imgH="2413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742440" y="5647055"/>
                        <a:ext cx="633730" cy="6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9995" y="6116320"/>
          <a:ext cx="6318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6" imgW="228600" imgH="228600" progId="Equation.KSEE3">
                  <p:embed/>
                </p:oleObj>
              </mc:Choice>
              <mc:Fallback>
                <p:oleObj name="" r:id="rId16" imgW="228600" imgH="2286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29995" y="6116320"/>
                        <a:ext cx="631825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 184"/>
          <p:cNvSpPr/>
          <p:nvPr/>
        </p:nvSpPr>
        <p:spPr>
          <a:xfrm>
            <a:off x="682625" y="102108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" name=" 184"/>
          <p:cNvSpPr/>
          <p:nvPr/>
        </p:nvSpPr>
        <p:spPr>
          <a:xfrm>
            <a:off x="682625" y="210629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 184"/>
          <p:cNvSpPr/>
          <p:nvPr/>
        </p:nvSpPr>
        <p:spPr>
          <a:xfrm>
            <a:off x="682625" y="374396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 184"/>
          <p:cNvSpPr/>
          <p:nvPr/>
        </p:nvSpPr>
        <p:spPr>
          <a:xfrm>
            <a:off x="682625" y="465899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8500" y="113665"/>
            <a:ext cx="296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Photon Tracing</a:t>
            </a:r>
            <a:endParaRPr lang="en-US" altLang="zh-CN" sz="360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9175" y="758825"/>
            <a:ext cx="2326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光子图的构建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593215" y="1463040"/>
            <a:ext cx="9753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当光子与非镜面反射表面碰撞</a:t>
            </a:r>
            <a:r>
              <a:rPr lang="en-US" altLang="zh-CN" sz="2400"/>
              <a:t>, </a:t>
            </a:r>
            <a:r>
              <a:rPr lang="zh-CN" altLang="en-US" sz="2400"/>
              <a:t>或被任意表面吸收时</a:t>
            </a:r>
            <a:r>
              <a:rPr lang="en-US" altLang="zh-CN" sz="2400"/>
              <a:t>, </a:t>
            </a:r>
            <a:r>
              <a:rPr lang="zh-CN" altLang="en-US" sz="2400">
                <a:sym typeface="+mn-ea"/>
              </a:rPr>
              <a:t>将碰撞点的坐标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入射方向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能量存到到</a:t>
            </a:r>
            <a:r>
              <a:rPr lang="zh-CN" altLang="en-US" sz="2400"/>
              <a:t>光子图里</a:t>
            </a:r>
            <a:r>
              <a:rPr lang="en-US" altLang="zh-CN" sz="2400"/>
              <a:t>. </a:t>
            </a:r>
            <a:r>
              <a:rPr lang="zh-CN" altLang="en-US" sz="2400"/>
              <a:t>所以其实存的是光通量</a:t>
            </a:r>
            <a:r>
              <a:rPr lang="en-US" altLang="zh-CN" sz="2400"/>
              <a:t>(flux)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400"/>
          </a:p>
          <a:p>
            <a:r>
              <a:rPr lang="zh-CN" sz="2400"/>
              <a:t>这样</a:t>
            </a:r>
            <a:r>
              <a:rPr lang="zh-CN" altLang="en-US" sz="2400"/>
              <a:t>发射的一个光子可能在光子图里被存储多次</a:t>
            </a:r>
            <a:r>
              <a:rPr lang="en-US" altLang="zh-CN" sz="2400"/>
              <a:t>, </a:t>
            </a:r>
            <a:r>
              <a:rPr lang="zh-CN" altLang="en-US" sz="2400"/>
              <a:t>如果把光线看成先后发射的光子流</a:t>
            </a:r>
            <a:r>
              <a:rPr lang="en-US" altLang="zh-CN" sz="2400"/>
              <a:t>, </a:t>
            </a:r>
            <a:r>
              <a:rPr lang="zh-CN" altLang="en-US" sz="2400"/>
              <a:t>这</a:t>
            </a:r>
            <a:r>
              <a:rPr lang="zh-CN" sz="2400"/>
              <a:t>其实相当于存了一条光线的路径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4622165" y="3674745"/>
            <a:ext cx="2947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为什么不存镜面</a:t>
            </a:r>
            <a:r>
              <a:rPr lang="en-US" altLang="zh-CN" sz="2800"/>
              <a:t>?</a:t>
            </a:r>
            <a:endParaRPr lang="en-US" altLang="zh-CN" sz="2800"/>
          </a:p>
        </p:txBody>
      </p:sp>
      <p:sp>
        <p:nvSpPr>
          <p:cNvPr id="10" name="文本框 9"/>
          <p:cNvSpPr txBox="1"/>
          <p:nvPr/>
        </p:nvSpPr>
        <p:spPr>
          <a:xfrm>
            <a:off x="1645285" y="4333240"/>
            <a:ext cx="8901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对于镜面反射</a:t>
            </a:r>
            <a:r>
              <a:rPr lang="en-US" altLang="zh-CN" sz="2400"/>
              <a:t>, </a:t>
            </a:r>
            <a:r>
              <a:rPr lang="zh-CN" altLang="en-US" sz="2400"/>
              <a:t>路径是相对确定的</a:t>
            </a:r>
            <a:r>
              <a:rPr lang="en-US" altLang="zh-CN" sz="2400"/>
              <a:t>,</a:t>
            </a:r>
            <a:r>
              <a:rPr lang="zh-CN" altLang="en-US" sz="2400"/>
              <a:t>可以在之后的</a:t>
            </a:r>
            <a:r>
              <a:rPr lang="en-US" altLang="zh-CN" sz="2400"/>
              <a:t>Rendering</a:t>
            </a:r>
            <a:r>
              <a:rPr lang="zh-CN" altLang="en-US" sz="2400"/>
              <a:t>阶段用光线跟踪等方法单独解决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11" name="文本框 10"/>
          <p:cNvSpPr txBox="1"/>
          <p:nvPr/>
        </p:nvSpPr>
        <p:spPr>
          <a:xfrm>
            <a:off x="5145405" y="5299710"/>
            <a:ext cx="1901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数据结构</a:t>
            </a:r>
            <a:r>
              <a:rPr lang="en-US" altLang="zh-CN" sz="2800"/>
              <a:t>?</a:t>
            </a:r>
            <a:endParaRPr lang="en-US" altLang="zh-CN" sz="2800"/>
          </a:p>
        </p:txBody>
      </p:sp>
      <p:sp>
        <p:nvSpPr>
          <p:cNvPr id="12" name="文本框 11"/>
          <p:cNvSpPr txBox="1"/>
          <p:nvPr/>
        </p:nvSpPr>
        <p:spPr>
          <a:xfrm>
            <a:off x="1593215" y="5933440"/>
            <a:ext cx="8250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要能高效地插入和查找空间中不均匀的点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262245" y="133985"/>
            <a:ext cx="1668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KD Tree</a:t>
            </a:r>
            <a:endParaRPr lang="en-US" altLang="zh-CN" sz="360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6640" y="779145"/>
            <a:ext cx="96316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二叉搜索树的推广</a:t>
            </a:r>
            <a:r>
              <a:rPr lang="en-US" altLang="zh-CN" sz="2400"/>
              <a:t>,  </a:t>
            </a:r>
            <a:r>
              <a:rPr lang="en-US" altLang="zh-CN" sz="2400">
                <a:sym typeface="+mn-ea"/>
              </a:rPr>
              <a:t>K-Dimension</a:t>
            </a:r>
            <a:r>
              <a:rPr lang="zh-CN" altLang="en-US" sz="2400">
                <a:sym typeface="+mn-ea"/>
              </a:rPr>
              <a:t>的二叉搜索树</a:t>
            </a:r>
            <a:r>
              <a:rPr lang="en-US" altLang="zh-CN" sz="2400">
                <a:sym typeface="+mn-ea"/>
              </a:rPr>
              <a:t>. </a:t>
            </a:r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在</a:t>
            </a:r>
            <a:r>
              <a:rPr lang="zh-CN" sz="2400">
                <a:sym typeface="+mn-ea"/>
              </a:rPr>
              <a:t>第</a:t>
            </a:r>
            <a:r>
              <a:rPr lang="en-US" altLang="zh-CN" sz="2400">
                <a:sym typeface="+mn-ea"/>
              </a:rPr>
              <a:t>h</a:t>
            </a:r>
            <a:r>
              <a:rPr lang="zh-CN" altLang="en-US" sz="2400">
                <a:sym typeface="+mn-ea"/>
              </a:rPr>
              <a:t>层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以第</a:t>
            </a:r>
            <a:r>
              <a:rPr lang="en-US" altLang="zh-CN" sz="2400">
                <a:sym typeface="+mn-ea"/>
              </a:rPr>
              <a:t>h mod k</a:t>
            </a:r>
            <a:r>
              <a:rPr lang="zh-CN" altLang="en-US" sz="2400">
                <a:sym typeface="+mn-ea"/>
              </a:rPr>
              <a:t>维作为索引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左子树结点的第</a:t>
            </a:r>
            <a:r>
              <a:rPr lang="en-US" altLang="zh-CN" sz="2400">
                <a:sym typeface="+mn-ea"/>
              </a:rPr>
              <a:t>h mod k</a:t>
            </a:r>
            <a:r>
              <a:rPr lang="zh-CN" altLang="en-US" sz="2400">
                <a:sym typeface="+mn-ea"/>
              </a:rPr>
              <a:t>维都比它小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右子树的都大于等于它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</p:txBody>
      </p:sp>
      <p:pic>
        <p:nvPicPr>
          <p:cNvPr id="8" name="内容占位符 7" descr="KD_Tree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38760" y="2204720"/>
            <a:ext cx="6324600" cy="2581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86880" y="2306320"/>
            <a:ext cx="5567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插入和查询都比较简单</a:t>
            </a:r>
            <a:r>
              <a:rPr lang="en-US" altLang="zh-CN" sz="2400"/>
              <a:t>, </a:t>
            </a:r>
            <a:r>
              <a:rPr lang="zh-CN" altLang="en-US" sz="2400"/>
              <a:t>不断比较即可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10" name="文本框 9"/>
          <p:cNvSpPr txBox="1"/>
          <p:nvPr/>
        </p:nvSpPr>
        <p:spPr>
          <a:xfrm>
            <a:off x="6786880" y="3688715"/>
            <a:ext cx="52412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改进</a:t>
            </a:r>
            <a:r>
              <a:rPr lang="en-US" altLang="zh-CN" sz="2400"/>
              <a:t>: Balanced KD Tree, </a:t>
            </a:r>
            <a:r>
              <a:rPr lang="zh-CN" altLang="en-US" sz="2400"/>
              <a:t>类比</a:t>
            </a:r>
            <a:r>
              <a:rPr lang="en-US" altLang="zh-CN" sz="2400"/>
              <a:t>AVL</a:t>
            </a:r>
            <a:r>
              <a:rPr lang="zh-CN" altLang="en-US" sz="2400"/>
              <a:t>和红黑树</a:t>
            </a:r>
            <a:r>
              <a:rPr lang="en-US" altLang="zh-CN" sz="2400"/>
              <a:t>, </a:t>
            </a:r>
            <a:r>
              <a:rPr lang="zh-CN" altLang="en-US" sz="2400"/>
              <a:t>用</a:t>
            </a:r>
            <a:r>
              <a:rPr lang="zh-CN" altLang="en-US" sz="2400"/>
              <a:t>那些神奇的旋转操作维护平衡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137920" y="5283200"/>
            <a:ext cx="9916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平衡</a:t>
            </a:r>
            <a:r>
              <a:rPr lang="en-US" altLang="zh-CN" sz="2400"/>
              <a:t>KD</a:t>
            </a:r>
            <a:r>
              <a:rPr lang="zh-CN" altLang="en-US" sz="2400"/>
              <a:t>树能以</a:t>
            </a:r>
            <a:r>
              <a:rPr lang="en-US" altLang="zh-CN" sz="2400"/>
              <a:t>O(logn)</a:t>
            </a:r>
            <a:r>
              <a:rPr lang="zh-CN" altLang="en-US" sz="2400"/>
              <a:t>实现插入和查找</a:t>
            </a:r>
            <a:r>
              <a:rPr lang="en-US" altLang="zh-CN" sz="2400"/>
              <a:t>, </a:t>
            </a:r>
            <a:r>
              <a:rPr lang="zh-CN" altLang="en-US" sz="2400"/>
              <a:t>并且很方便给出一个点的</a:t>
            </a:r>
            <a:r>
              <a:rPr lang="en-US" altLang="zh-CN" sz="2400"/>
              <a:t>K</a:t>
            </a:r>
            <a:r>
              <a:rPr lang="zh-CN" altLang="en-US" sz="2400"/>
              <a:t>近邻</a:t>
            </a:r>
            <a:r>
              <a:rPr lang="en-US" altLang="zh-CN" sz="2400"/>
              <a:t>, </a:t>
            </a:r>
            <a:r>
              <a:rPr lang="zh-CN" altLang="en-US" sz="2400"/>
              <a:t>这给后续</a:t>
            </a:r>
            <a:r>
              <a:rPr lang="en-US" altLang="zh-CN" sz="2400"/>
              <a:t>Rendering</a:t>
            </a:r>
            <a:r>
              <a:rPr lang="zh-CN" altLang="en-US" sz="2400"/>
              <a:t>提供了方便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65700" y="113665"/>
            <a:ext cx="2155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Rendering</a:t>
            </a:r>
            <a:endParaRPr lang="en-US" altLang="zh-CN" sz="360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9050" y="934720"/>
            <a:ext cx="950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最简单的渲染方式是</a:t>
            </a:r>
            <a:r>
              <a:rPr lang="en-US" altLang="zh-CN" sz="2400"/>
              <a:t>, </a:t>
            </a:r>
            <a:r>
              <a:rPr lang="zh-CN" altLang="en-US" sz="2400"/>
              <a:t>用光子图中存储的光通量</a:t>
            </a:r>
            <a:r>
              <a:rPr lang="en-US" altLang="zh-CN" sz="2400"/>
              <a:t>, </a:t>
            </a:r>
            <a:r>
              <a:rPr lang="zh-CN" altLang="en-US" sz="2400"/>
              <a:t>直接将光子图可视化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34975" y="2200910"/>
            <a:ext cx="55676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如果是漫反射表面</a:t>
            </a:r>
            <a:r>
              <a:rPr lang="en-US" altLang="zh-CN" sz="2400"/>
              <a:t>, </a:t>
            </a:r>
            <a:r>
              <a:rPr lang="zh-CN" altLang="en-US" sz="2400"/>
              <a:t>神奇的</a:t>
            </a:r>
            <a:r>
              <a:rPr lang="en-US" altLang="zh-CN" sz="2400"/>
              <a:t>Rendering Equation</a:t>
            </a:r>
            <a:r>
              <a:rPr lang="zh-CN" altLang="en-US" sz="2400"/>
              <a:t>告诉我们</a:t>
            </a:r>
            <a:r>
              <a:rPr lang="en-US" altLang="zh-CN" sz="2400"/>
              <a:t>, </a:t>
            </a:r>
            <a:r>
              <a:rPr lang="zh-CN" altLang="en-US" sz="2400"/>
              <a:t>某一个方向的光亮度</a:t>
            </a:r>
            <a:r>
              <a:rPr lang="en-US" altLang="zh-CN" sz="2400"/>
              <a:t>, </a:t>
            </a:r>
            <a:r>
              <a:rPr lang="zh-CN" altLang="en-US" sz="2400"/>
              <a:t>是所有入射角度的光亮度依</a:t>
            </a:r>
            <a:r>
              <a:rPr lang="en-US" altLang="zh-CN" sz="2400"/>
              <a:t>BRDF</a:t>
            </a:r>
            <a:r>
              <a:rPr lang="zh-CN" altLang="en-US" sz="2400"/>
              <a:t>和夹角贡献而来</a:t>
            </a:r>
            <a:r>
              <a:rPr lang="en-US" altLang="zh-CN" sz="2400"/>
              <a:t>, </a:t>
            </a:r>
            <a:r>
              <a:rPr lang="zh-CN" altLang="en-US" sz="2400"/>
              <a:t>积分形式为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7" name="内容占位符 6" descr="f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34975" y="3769360"/>
            <a:ext cx="5741670" cy="1023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4975" y="4795520"/>
            <a:ext cx="57416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其中</a:t>
            </a:r>
            <a:r>
              <a:rPr lang="en-US" altLang="zh-CN" sz="2000"/>
              <a:t>L</a:t>
            </a:r>
            <a:r>
              <a:rPr lang="zh-CN" altLang="en-US" sz="2000"/>
              <a:t>是光亮度</a:t>
            </a:r>
            <a:r>
              <a:rPr lang="en-US" altLang="zh-CN" sz="2000"/>
              <a:t>, fr</a:t>
            </a:r>
            <a:r>
              <a:rPr lang="zh-CN" altLang="en-US" sz="2000"/>
              <a:t>是</a:t>
            </a:r>
            <a:r>
              <a:rPr lang="en-US" altLang="zh-CN" sz="2000"/>
              <a:t>BRDF, ω</a:t>
            </a:r>
            <a:r>
              <a:rPr lang="zh-CN" altLang="en-US" sz="2000"/>
              <a:t>是出射角</a:t>
            </a:r>
            <a:r>
              <a:rPr lang="en-US" altLang="zh-CN" sz="2000"/>
              <a:t>, ω'</a:t>
            </a:r>
            <a:r>
              <a:rPr lang="zh-CN" altLang="en-US" sz="2000"/>
              <a:t>是入射角</a:t>
            </a:r>
            <a:r>
              <a:rPr lang="en-US" altLang="zh-CN" sz="2000"/>
              <a:t>. nx</a:t>
            </a:r>
            <a:r>
              <a:rPr lang="zh-CN" altLang="en-US" sz="2000"/>
              <a:t>为法向量</a:t>
            </a:r>
            <a:r>
              <a:rPr lang="en-US" altLang="zh-CN" sz="2000"/>
              <a:t>, </a:t>
            </a:r>
            <a:r>
              <a:rPr lang="zh-CN" altLang="en-US" sz="2000"/>
              <a:t>因都为单位向量</a:t>
            </a:r>
            <a:r>
              <a:rPr lang="en-US" altLang="zh-CN" sz="2000"/>
              <a:t>, nx*ω' </a:t>
            </a:r>
            <a:r>
              <a:rPr lang="zh-CN" altLang="en-US" sz="2000"/>
              <a:t>即为余弦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434975" y="5689600"/>
            <a:ext cx="5568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又根据光通量</a:t>
            </a:r>
            <a:r>
              <a:rPr lang="en-US" altLang="zh-CN" sz="2400"/>
              <a:t>φ</a:t>
            </a:r>
            <a:r>
              <a:rPr lang="zh-CN" altLang="en-US" sz="2400"/>
              <a:t>和光亮度</a:t>
            </a:r>
            <a:r>
              <a:rPr lang="en-US" altLang="zh-CN" sz="2400"/>
              <a:t>L</a:t>
            </a:r>
            <a:r>
              <a:rPr lang="zh-CN" altLang="en-US" sz="2400"/>
              <a:t>的关系</a:t>
            </a:r>
            <a:r>
              <a:rPr lang="en-US" altLang="zh-CN" sz="2400"/>
              <a:t>(</a:t>
            </a:r>
            <a:r>
              <a:rPr lang="zh-CN" altLang="en-US" sz="2400"/>
              <a:t>光亮度的定义</a:t>
            </a:r>
            <a:r>
              <a:rPr lang="en-US" altLang="zh-CN" sz="2400"/>
              <a:t>)</a:t>
            </a:r>
            <a:r>
              <a:rPr lang="en-US" altLang="zh-CN" sz="2400"/>
              <a:t>:</a:t>
            </a:r>
            <a:endParaRPr lang="en-US" altLang="zh-CN" sz="2400"/>
          </a:p>
        </p:txBody>
      </p:sp>
      <p:cxnSp>
        <p:nvCxnSpPr>
          <p:cNvPr id="11" name="直接连接符 10"/>
          <p:cNvCxnSpPr/>
          <p:nvPr/>
        </p:nvCxnSpPr>
        <p:spPr>
          <a:xfrm>
            <a:off x="6370320" y="2103120"/>
            <a:ext cx="0" cy="47142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内容占位符 11">
            <a:hlinkClick r:id="" action="ppaction://ole?verb="/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f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090" y="2103120"/>
            <a:ext cx="3040380" cy="154686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12890" y="3893185"/>
            <a:ext cx="1219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得到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16" name="图片 15" descr="f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920" y="4673600"/>
            <a:ext cx="6054090" cy="15805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17060" y="194945"/>
            <a:ext cx="3557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Radiance Estimate</a:t>
            </a:r>
            <a:endParaRPr lang="en-US" altLang="zh-CN" sz="3600">
              <a:latin typeface="+mj-lt"/>
            </a:endParaRPr>
          </a:p>
        </p:txBody>
      </p:sp>
      <p:pic>
        <p:nvPicPr>
          <p:cNvPr id="16" name="内容占位符 15" descr="f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1645" y="958215"/>
            <a:ext cx="5181600" cy="13525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3060" y="2468880"/>
            <a:ext cx="52901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这要求我们知道在点</a:t>
            </a:r>
            <a:r>
              <a:rPr lang="en-US" altLang="zh-CN" sz="2000"/>
              <a:t>x</a:t>
            </a:r>
            <a:r>
              <a:rPr lang="zh-CN" altLang="en-US" sz="2000"/>
              <a:t>处</a:t>
            </a:r>
            <a:r>
              <a:rPr lang="en-US" altLang="zh-CN" sz="2000"/>
              <a:t>, </a:t>
            </a:r>
            <a:r>
              <a:rPr lang="zh-CN" altLang="en-US" sz="2000"/>
              <a:t>所有入射角度的光通量</a:t>
            </a:r>
            <a:r>
              <a:rPr lang="en-US" altLang="zh-CN" sz="2000"/>
              <a:t>,  </a:t>
            </a:r>
            <a:r>
              <a:rPr lang="zh-CN" altLang="en-US" sz="2000"/>
              <a:t>我们可以用光子图中的信息来估计它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353060" y="3275965"/>
            <a:ext cx="5181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因为没有显著的分布规律</a:t>
            </a:r>
            <a:r>
              <a:rPr lang="en-US" altLang="zh-CN" sz="2000"/>
              <a:t>, </a:t>
            </a:r>
            <a:r>
              <a:rPr lang="zh-CN" altLang="en-US" sz="2000"/>
              <a:t>所以用非参数估计</a:t>
            </a:r>
            <a:r>
              <a:rPr lang="en-US" altLang="zh-CN" sz="2000"/>
              <a:t>. </a:t>
            </a:r>
            <a:r>
              <a:rPr lang="zh-CN" sz="2000"/>
              <a:t>比如典型的</a:t>
            </a:r>
            <a:r>
              <a:rPr lang="en-US" altLang="zh-CN" sz="2000"/>
              <a:t>K</a:t>
            </a:r>
            <a:r>
              <a:rPr lang="zh-CN" altLang="en-US" sz="2000"/>
              <a:t>近邻估计</a:t>
            </a:r>
            <a:r>
              <a:rPr lang="en-US" altLang="zh-CN" sz="2000"/>
              <a:t>(KNN), </a:t>
            </a:r>
            <a:r>
              <a:rPr lang="zh-CN" altLang="en-US" sz="2000"/>
              <a:t>选择光子图中与点</a:t>
            </a:r>
            <a:r>
              <a:rPr lang="en-US" altLang="zh-CN" sz="2000"/>
              <a:t>x</a:t>
            </a:r>
            <a:r>
              <a:rPr lang="zh-CN" altLang="en-US" sz="2000"/>
              <a:t>最近的</a:t>
            </a:r>
            <a:r>
              <a:rPr lang="en-US" altLang="zh-CN" sz="2000"/>
              <a:t>K</a:t>
            </a:r>
            <a:r>
              <a:rPr lang="zh-CN" altLang="en-US" sz="2000"/>
              <a:t>个光子</a:t>
            </a:r>
            <a:r>
              <a:rPr lang="en-US" altLang="zh-CN" sz="2000"/>
              <a:t>, </a:t>
            </a:r>
            <a:r>
              <a:rPr lang="zh-CN" altLang="en-US" sz="2000"/>
              <a:t>并假定它们都会撞到点</a:t>
            </a:r>
            <a:r>
              <a:rPr lang="en-US" altLang="zh-CN" sz="2000"/>
              <a:t>x</a:t>
            </a:r>
            <a:r>
              <a:rPr lang="zh-CN" altLang="en-US" sz="2000"/>
              <a:t>上</a:t>
            </a:r>
            <a:r>
              <a:rPr lang="en-US" altLang="zh-CN" sz="2000"/>
              <a:t>(</a:t>
            </a:r>
            <a:r>
              <a:rPr lang="zh-CN" altLang="en-US" sz="2000"/>
              <a:t>向量平移</a:t>
            </a:r>
            <a:r>
              <a:rPr lang="en-US" altLang="zh-CN" sz="2000"/>
              <a:t>), </a:t>
            </a:r>
            <a:r>
              <a:rPr lang="zh-CN" altLang="en-US" sz="2000"/>
              <a:t>得到估计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7" name="内容占位符 6" descr="f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645" y="4752340"/>
            <a:ext cx="5039995" cy="957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98640" y="3430270"/>
            <a:ext cx="391795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式中</a:t>
            </a:r>
            <a:r>
              <a:rPr lang="en-US" altLang="zh-CN" sz="2000"/>
              <a:t>ΔA</a:t>
            </a:r>
            <a:r>
              <a:rPr lang="zh-CN" altLang="en-US" sz="2000"/>
              <a:t>是辉度定义中的单位面积</a:t>
            </a:r>
            <a:r>
              <a:rPr lang="en-US" altLang="zh-CN" sz="2000"/>
              <a:t>, </a:t>
            </a:r>
            <a:r>
              <a:rPr lang="zh-CN" altLang="en-US" sz="2000"/>
              <a:t>与光子密度有关</a:t>
            </a:r>
            <a:r>
              <a:rPr lang="en-US" altLang="zh-CN" sz="2000"/>
              <a:t>.</a:t>
            </a:r>
            <a:r>
              <a:rPr lang="en-US" altLang="zh-CN" sz="2000"/>
              <a:t> </a:t>
            </a:r>
            <a:r>
              <a:rPr lang="zh-CN" altLang="en-US" sz="2000"/>
              <a:t>通常假定点</a:t>
            </a:r>
            <a:r>
              <a:rPr lang="en-US" altLang="zh-CN" sz="2000"/>
              <a:t>x</a:t>
            </a:r>
            <a:r>
              <a:rPr lang="zh-CN" altLang="en-US" sz="2000"/>
              <a:t>附近的表面局部平坦</a:t>
            </a:r>
            <a:r>
              <a:rPr lang="en-US" altLang="zh-CN" sz="2000"/>
              <a:t>,  </a:t>
            </a:r>
            <a:r>
              <a:rPr lang="zh-CN" altLang="en-US" sz="2000"/>
              <a:t>取球的截面作为单位面积</a:t>
            </a:r>
            <a:r>
              <a:rPr lang="en-US" altLang="zh-CN" sz="2000"/>
              <a:t>, </a:t>
            </a:r>
            <a:r>
              <a:rPr lang="zh-CN" altLang="en-US" sz="2000"/>
              <a:t>即</a:t>
            </a:r>
            <a:r>
              <a:rPr lang="en-US" altLang="zh-CN" sz="2000"/>
              <a:t>πr^2. </a:t>
            </a:r>
            <a:r>
              <a:rPr lang="zh-CN" altLang="en-US" sz="2000"/>
              <a:t>那么最终的估计式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11" name="图片 10" descr="Photon_Dens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1510665"/>
            <a:ext cx="2552700" cy="1765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98640" y="829310"/>
            <a:ext cx="4551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最近邻的</a:t>
            </a:r>
            <a:r>
              <a:rPr lang="en-US" altLang="zh-CN" sz="2000"/>
              <a:t>K</a:t>
            </a:r>
            <a:r>
              <a:rPr lang="zh-CN" altLang="en-US" sz="2000"/>
              <a:t>个光子的区域构成一个球体</a:t>
            </a:r>
            <a:r>
              <a:rPr lang="en-US" altLang="zh-CN" sz="2000"/>
              <a:t>, </a:t>
            </a:r>
            <a:r>
              <a:rPr lang="zh-CN" altLang="en-US" sz="2000"/>
              <a:t>半径</a:t>
            </a:r>
            <a:r>
              <a:rPr lang="en-US" altLang="zh-CN" sz="2000"/>
              <a:t>r</a:t>
            </a:r>
            <a:r>
              <a:rPr lang="zh-CN" altLang="en-US" sz="2000"/>
              <a:t>即为</a:t>
            </a:r>
            <a:r>
              <a:rPr lang="en-US" altLang="zh-CN" sz="2000"/>
              <a:t>K</a:t>
            </a:r>
            <a:r>
              <a:rPr lang="zh-CN" altLang="en-US" sz="2000"/>
              <a:t>个光子中最远的那个与点</a:t>
            </a:r>
            <a:r>
              <a:rPr lang="en-US" altLang="zh-CN" sz="2000"/>
              <a:t>x</a:t>
            </a:r>
            <a:r>
              <a:rPr lang="zh-CN" altLang="en-US" sz="2000"/>
              <a:t>的距离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14" name="文本框 13"/>
          <p:cNvSpPr txBox="1"/>
          <p:nvPr/>
        </p:nvSpPr>
        <p:spPr>
          <a:xfrm>
            <a:off x="353060" y="5953760"/>
            <a:ext cx="5303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因为光子能量不衰减</a:t>
            </a:r>
            <a:r>
              <a:rPr lang="en-US" altLang="zh-CN"/>
              <a:t>, </a:t>
            </a:r>
            <a:r>
              <a:rPr lang="zh-CN" altLang="en-US"/>
              <a:t>所以值的尺度与光子数量无关</a:t>
            </a:r>
            <a:r>
              <a:rPr lang="en-US" altLang="zh-CN"/>
              <a:t>!</a:t>
            </a:r>
            <a:endParaRPr lang="en-US" altLang="zh-CN"/>
          </a:p>
        </p:txBody>
      </p:sp>
      <p:pic>
        <p:nvPicPr>
          <p:cNvPr id="15" name="图片 14" descr="f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990" y="5361940"/>
            <a:ext cx="4793615" cy="81534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6196330" y="863600"/>
            <a:ext cx="11430" cy="614680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65700" y="113665"/>
            <a:ext cx="21558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Rendering</a:t>
            </a:r>
            <a:endParaRPr lang="en-US" altLang="zh-CN" sz="360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05760" y="758825"/>
            <a:ext cx="63804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当然这种做法也会有很多噪声</a:t>
            </a:r>
            <a:r>
              <a:rPr lang="en-US" altLang="zh-CN" sz="2000"/>
              <a:t>, </a:t>
            </a:r>
            <a:r>
              <a:rPr lang="zh-CN" altLang="en-US" sz="2000"/>
              <a:t>但是考虑</a:t>
            </a:r>
            <a:r>
              <a:rPr lang="en-US" altLang="zh-CN" sz="2000"/>
              <a:t>, </a:t>
            </a:r>
            <a:r>
              <a:rPr lang="zh-CN" altLang="en-US" sz="2000"/>
              <a:t>光子跟踪的优势在于</a:t>
            </a:r>
            <a:r>
              <a:rPr lang="en-US" altLang="zh-CN" sz="2000"/>
              <a:t>: </a:t>
            </a:r>
            <a:r>
              <a:rPr lang="zh-CN" altLang="en-US" sz="2000"/>
              <a:t>相比光线跟踪</a:t>
            </a:r>
            <a:r>
              <a:rPr lang="en-US" altLang="zh-CN" sz="2000"/>
              <a:t>, </a:t>
            </a:r>
            <a:r>
              <a:rPr lang="zh-CN" altLang="en-US" sz="2000"/>
              <a:t>它是正向的</a:t>
            </a:r>
            <a:r>
              <a:rPr lang="en-US" altLang="zh-CN" sz="2000"/>
              <a:t>, </a:t>
            </a:r>
            <a:r>
              <a:rPr lang="zh-CN" altLang="en-US" sz="2000"/>
              <a:t>能够更有效地找到间接光照</a:t>
            </a:r>
            <a:r>
              <a:rPr lang="en-US" altLang="zh-CN" sz="2000"/>
              <a:t>, </a:t>
            </a:r>
            <a:r>
              <a:rPr lang="zh-CN" altLang="en-US" sz="2000"/>
              <a:t>尤其是焦散这种困难路径</a:t>
            </a:r>
            <a:r>
              <a:rPr lang="en-US" altLang="zh-CN" sz="2000"/>
              <a:t>. </a:t>
            </a:r>
            <a:r>
              <a:rPr lang="zh-CN" altLang="en-US" sz="2000"/>
              <a:t>而对于直接光照</a:t>
            </a:r>
            <a:r>
              <a:rPr lang="en-US" altLang="zh-CN" sz="2000"/>
              <a:t>, </a:t>
            </a:r>
            <a:r>
              <a:rPr lang="zh-CN" altLang="en-US" sz="2000"/>
              <a:t>没什么优势</a:t>
            </a:r>
            <a:r>
              <a:rPr lang="en-US" altLang="zh-CN" sz="2000"/>
              <a:t>, </a:t>
            </a:r>
            <a:r>
              <a:rPr lang="zh-CN" altLang="en-US" sz="2000"/>
              <a:t>反而会因光子采样导致噪声</a:t>
            </a:r>
            <a:r>
              <a:rPr lang="en-US" altLang="zh-CN" sz="2000"/>
              <a:t>. </a:t>
            </a:r>
            <a:r>
              <a:rPr lang="zh-CN" altLang="en-US" sz="2000"/>
              <a:t>那么为什么不各尽其长</a:t>
            </a:r>
            <a:r>
              <a:rPr lang="en-US" altLang="zh-CN" sz="2000"/>
              <a:t>?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2814320" y="2388870"/>
            <a:ext cx="690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r>
              <a:rPr lang="en-US" altLang="zh-CN"/>
              <a:t>, </a:t>
            </a:r>
            <a:r>
              <a:rPr lang="zh-CN" altLang="en-US"/>
              <a:t>一个更精细的渲染方法是</a:t>
            </a:r>
            <a:r>
              <a:rPr lang="en-US" altLang="zh-CN"/>
              <a:t>, </a:t>
            </a:r>
            <a:r>
              <a:rPr lang="zh-CN" altLang="en-US"/>
              <a:t>将场景的光照分为以下几个部分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65200" y="2962275"/>
            <a:ext cx="5649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直接光照</a:t>
            </a:r>
            <a:r>
              <a:rPr lang="en-US" altLang="zh-CN" sz="2000"/>
              <a:t>:  </a:t>
            </a:r>
            <a:r>
              <a:rPr lang="zh-CN" altLang="en-US" sz="2000"/>
              <a:t>计算很简单</a:t>
            </a:r>
            <a:r>
              <a:rPr lang="en-US" altLang="zh-CN" sz="2000"/>
              <a:t>, </a:t>
            </a:r>
            <a:r>
              <a:rPr lang="zh-CN" altLang="en-US" sz="2000"/>
              <a:t>从像素点直接对所用光源做遮挡测试</a:t>
            </a:r>
            <a:r>
              <a:rPr lang="en-US" altLang="zh-CN" sz="2000"/>
              <a:t>.</a:t>
            </a:r>
            <a:endParaRPr lang="en-US" altLang="zh-CN" sz="2000"/>
          </a:p>
        </p:txBody>
      </p:sp>
      <p:sp>
        <p:nvSpPr>
          <p:cNvPr id="9" name="文本框 8"/>
          <p:cNvSpPr txBox="1"/>
          <p:nvPr/>
        </p:nvSpPr>
        <p:spPr>
          <a:xfrm>
            <a:off x="965200" y="3751580"/>
            <a:ext cx="52628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/>
              <a:t>哑光反射</a:t>
            </a:r>
            <a:r>
              <a:rPr lang="en-US" altLang="zh-CN" sz="2000"/>
              <a:t>:  ...{</a:t>
            </a:r>
            <a:r>
              <a:rPr lang="zh-CN" altLang="en-US" sz="2000"/>
              <a:t>镜面反射</a:t>
            </a:r>
            <a:r>
              <a:rPr lang="en-US" altLang="zh-CN" sz="2000"/>
              <a:t>|</a:t>
            </a:r>
            <a:r>
              <a:rPr lang="zh-CN" altLang="en-US" sz="2000"/>
              <a:t>折射</a:t>
            </a:r>
            <a:r>
              <a:rPr lang="en-US" altLang="zh-CN" sz="2000"/>
              <a:t>|</a:t>
            </a:r>
            <a:r>
              <a:rPr lang="zh-CN" altLang="en-US" sz="2000"/>
              <a:t>散射</a:t>
            </a:r>
            <a:r>
              <a:rPr lang="en-US" altLang="zh-CN" sz="2000"/>
              <a:t>}</a:t>
            </a:r>
            <a:r>
              <a:rPr lang="zh-CN" altLang="en-US" sz="2000"/>
              <a:t>镜面反射 镜头</a:t>
            </a:r>
            <a:r>
              <a:rPr lang="en-US" altLang="zh-CN" sz="2000"/>
              <a:t>,  </a:t>
            </a:r>
            <a:r>
              <a:rPr lang="zh-CN" altLang="en-US" sz="2000"/>
              <a:t>可以用依镜面反射的</a:t>
            </a:r>
            <a:r>
              <a:rPr lang="en-US" altLang="zh-CN" sz="2000"/>
              <a:t>BRDF</a:t>
            </a:r>
            <a:r>
              <a:rPr lang="zh-CN" altLang="en-US" sz="2000"/>
              <a:t>做重要性采样</a:t>
            </a:r>
            <a:r>
              <a:rPr lang="en-US" altLang="zh-CN" sz="2000"/>
              <a:t>, </a:t>
            </a:r>
            <a:r>
              <a:rPr lang="zh-CN" altLang="en-US" sz="2000"/>
              <a:t>计算蒙特卡洛积分</a:t>
            </a:r>
            <a:endParaRPr lang="zh-CN" altLang="en-US" sz="2000"/>
          </a:p>
        </p:txBody>
      </p:sp>
      <p:sp>
        <p:nvSpPr>
          <p:cNvPr id="11" name="文本框 10"/>
          <p:cNvSpPr txBox="1"/>
          <p:nvPr/>
        </p:nvSpPr>
        <p:spPr>
          <a:xfrm>
            <a:off x="961390" y="4853940"/>
            <a:ext cx="60344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焦散反射</a:t>
            </a:r>
            <a:r>
              <a:rPr lang="en-US" altLang="zh-CN" sz="2000"/>
              <a:t>:  ...{</a:t>
            </a:r>
            <a:r>
              <a:rPr lang="zh-CN" altLang="en-US" sz="2000"/>
              <a:t>镜面反射</a:t>
            </a:r>
            <a:r>
              <a:rPr lang="en-US" altLang="zh-CN" sz="2000"/>
              <a:t>|</a:t>
            </a:r>
            <a:r>
              <a:rPr lang="zh-CN" altLang="en-US" sz="2000"/>
              <a:t>折射</a:t>
            </a:r>
            <a:r>
              <a:rPr lang="en-US" altLang="zh-CN" sz="2000"/>
              <a:t>}</a:t>
            </a:r>
            <a:r>
              <a:rPr lang="zh-CN" altLang="en-US" sz="2000"/>
              <a:t>漫反射 镜头</a:t>
            </a:r>
            <a:r>
              <a:rPr lang="en-US" altLang="zh-CN" sz="2000"/>
              <a:t>,  </a:t>
            </a:r>
            <a:r>
              <a:rPr lang="zh-CN" altLang="en-US" sz="2000"/>
              <a:t>可以</a:t>
            </a:r>
            <a:r>
              <a:rPr lang="zh-CN" sz="2000"/>
              <a:t>为这种光子专门构建一个光子图</a:t>
            </a:r>
            <a:r>
              <a:rPr lang="en-US" altLang="zh-CN" sz="2000"/>
              <a:t>, </a:t>
            </a:r>
            <a:r>
              <a:rPr lang="zh-CN" altLang="en-US" sz="2000"/>
              <a:t>再用</a:t>
            </a:r>
            <a:r>
              <a:rPr lang="en-US" altLang="zh-CN" sz="2000"/>
              <a:t>KNN</a:t>
            </a:r>
            <a:r>
              <a:rPr lang="zh-CN" altLang="en-US" sz="2000"/>
              <a:t>的方法估计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12" name="内容占位符 11" descr="f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995795" y="3815715"/>
            <a:ext cx="4732020" cy="723900"/>
          </a:xfrm>
          <a:prstGeom prst="rect">
            <a:avLst/>
          </a:prstGeom>
        </p:spPr>
      </p:pic>
      <p:pic>
        <p:nvPicPr>
          <p:cNvPr id="13" name="内容占位符 12" descr="f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1525" y="4791075"/>
            <a:ext cx="3634740" cy="7696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65200" y="5681980"/>
            <a:ext cx="5608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多重漫反射</a:t>
            </a:r>
            <a:r>
              <a:rPr lang="en-US" altLang="zh-CN" sz="2000"/>
              <a:t>: ...</a:t>
            </a:r>
            <a:r>
              <a:rPr lang="zh-CN" sz="2000">
                <a:sym typeface="+mn-ea"/>
              </a:rPr>
              <a:t>漫反射 漫反射 镜头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可以使用光子图来帮助进行主要采样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再蒙特卡洛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引导有效路径</a:t>
            </a:r>
            <a:r>
              <a:rPr lang="en-US" altLang="zh-CN" sz="2000">
                <a:sym typeface="+mn-ea"/>
              </a:rPr>
              <a:t>.</a:t>
            </a:r>
            <a:r>
              <a:rPr lang="en-US" altLang="zh-CN" sz="2000"/>
              <a:t> </a:t>
            </a:r>
            <a:endParaRPr lang="en-US" altLang="zh-CN" sz="2000"/>
          </a:p>
        </p:txBody>
      </p:sp>
      <p:pic>
        <p:nvPicPr>
          <p:cNvPr id="16" name="图片 15" descr="f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25" y="5681980"/>
            <a:ext cx="3963035" cy="789305"/>
          </a:xfrm>
          <a:prstGeom prst="rect">
            <a:avLst/>
          </a:prstGeom>
        </p:spPr>
      </p:pic>
      <p:sp>
        <p:nvSpPr>
          <p:cNvPr id="21" name=" 184"/>
          <p:cNvSpPr/>
          <p:nvPr/>
        </p:nvSpPr>
        <p:spPr>
          <a:xfrm>
            <a:off x="610870" y="296227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 184"/>
          <p:cNvSpPr/>
          <p:nvPr/>
        </p:nvSpPr>
        <p:spPr>
          <a:xfrm>
            <a:off x="610870" y="381571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 184"/>
          <p:cNvSpPr/>
          <p:nvPr/>
        </p:nvSpPr>
        <p:spPr>
          <a:xfrm>
            <a:off x="610870" y="485394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 184"/>
          <p:cNvSpPr/>
          <p:nvPr/>
        </p:nvSpPr>
        <p:spPr>
          <a:xfrm>
            <a:off x="610870" y="568198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3410" y="102235"/>
            <a:ext cx="1399540" cy="1325880"/>
          </a:xfrm>
        </p:spPr>
        <p:txBody>
          <a:bodyPr/>
          <a:p>
            <a:r>
              <a:rPr lang="zh-CN" altLang="en-US" sz="4000"/>
              <a:t>历史</a:t>
            </a:r>
            <a:endParaRPr lang="zh-CN" altLang="en-US" sz="4000"/>
          </a:p>
        </p:txBody>
      </p:sp>
      <p:sp>
        <p:nvSpPr>
          <p:cNvPr id="184" name=" 184"/>
          <p:cNvSpPr/>
          <p:nvPr/>
        </p:nvSpPr>
        <p:spPr>
          <a:xfrm>
            <a:off x="749935" y="278638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265" y="1645285"/>
            <a:ext cx="105778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Ray Casting</a:t>
            </a:r>
            <a:r>
              <a:rPr lang="ja-JP" altLang="en-US" sz="3200"/>
              <a:t>　</a:t>
            </a:r>
            <a:r>
              <a:rPr lang="en-US" altLang="zh-CN" sz="3200"/>
              <a:t>(</a:t>
            </a:r>
            <a:r>
              <a:rPr lang="zh-CN" altLang="en-US" sz="3200"/>
              <a:t>光线投射</a:t>
            </a:r>
            <a:r>
              <a:rPr lang="en-US" altLang="zh-CN" sz="3200"/>
              <a:t>), Arthur Appel, 1968</a:t>
            </a:r>
            <a:endParaRPr lang="en-US" altLang="zh-CN" sz="3200"/>
          </a:p>
          <a:p>
            <a:endParaRPr lang="en-US" altLang="zh-CN" sz="3600"/>
          </a:p>
          <a:p>
            <a:r>
              <a:rPr lang="zh-CN" altLang="en-US" sz="2800"/>
              <a:t>提出</a:t>
            </a:r>
            <a:r>
              <a:rPr lang="en-US" altLang="zh-CN" sz="2800"/>
              <a:t>Backward, </a:t>
            </a:r>
            <a:r>
              <a:rPr lang="zh-CN" altLang="en-US" sz="2800"/>
              <a:t>从</a:t>
            </a:r>
            <a:r>
              <a:rPr lang="en-US" altLang="zh-CN" sz="2800"/>
              <a:t>camera</a:t>
            </a:r>
            <a:r>
              <a:rPr lang="zh-CN" altLang="en-US" sz="2800"/>
              <a:t>射出光线</a:t>
            </a:r>
            <a:r>
              <a:rPr lang="en-US" altLang="zh-CN" sz="2800"/>
              <a:t>, </a:t>
            </a:r>
            <a:r>
              <a:rPr lang="zh-CN" altLang="en-US" sz="2800"/>
              <a:t>遇到物体即停止</a:t>
            </a:r>
            <a:r>
              <a:rPr lang="en-US" altLang="zh-CN" sz="2800"/>
              <a:t>, </a:t>
            </a:r>
            <a:r>
              <a:rPr lang="zh-CN" altLang="en-US" sz="2800"/>
              <a:t>根据光源和表面材质直接用</a:t>
            </a:r>
            <a:r>
              <a:rPr lang="en-US" altLang="zh-CN" sz="2800"/>
              <a:t>BRDF</a:t>
            </a:r>
            <a:r>
              <a:rPr lang="zh-CN" altLang="en-US" sz="2800"/>
              <a:t>计算交点像素的颜色</a:t>
            </a:r>
            <a:r>
              <a:rPr lang="en-US" altLang="zh-CN" sz="2800"/>
              <a:t>.</a:t>
            </a:r>
            <a:endParaRPr lang="en-US" altLang="zh-CN" sz="2800"/>
          </a:p>
          <a:p>
            <a:endParaRPr lang="en-US" altLang="zh-CN" sz="3200"/>
          </a:p>
          <a:p>
            <a:r>
              <a:rPr lang="zh-CN" altLang="en-US" sz="2800"/>
              <a:t>局部光照</a:t>
            </a:r>
            <a:r>
              <a:rPr lang="en-US" altLang="zh-CN" sz="2800"/>
              <a:t>, </a:t>
            </a:r>
            <a:r>
              <a:rPr lang="zh-CN" altLang="en-US" sz="2800"/>
              <a:t>没有考虑间接光</a:t>
            </a:r>
            <a:r>
              <a:rPr lang="en-US" altLang="zh-CN" sz="2800"/>
              <a:t>, </a:t>
            </a:r>
            <a:r>
              <a:rPr lang="zh-CN" altLang="en-US" sz="2800"/>
              <a:t>即非光源物体反射或折射等发出的光线</a:t>
            </a:r>
            <a:r>
              <a:rPr lang="en-US" altLang="zh-CN" sz="2800"/>
              <a:t>(</a:t>
            </a:r>
            <a:r>
              <a:rPr lang="zh-CN" altLang="en-US" sz="2800"/>
              <a:t>当然一些</a:t>
            </a:r>
            <a:r>
              <a:rPr lang="en-US" altLang="zh-CN" sz="2800"/>
              <a:t>BRDF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>
                <a:sym typeface="+mn-ea"/>
              </a:rPr>
              <a:t>比如</a:t>
            </a:r>
            <a:r>
              <a:rPr lang="en-US" altLang="zh-CN" sz="2800">
                <a:sym typeface="+mn-ea"/>
              </a:rPr>
              <a:t>Phong</a:t>
            </a:r>
            <a:r>
              <a:rPr lang="zh-CN" altLang="en-US" sz="2800">
                <a:sym typeface="+mn-ea"/>
              </a:rPr>
              <a:t>模型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/>
              <a:t>会考虑光源和表面的一次镜面反射</a:t>
            </a:r>
            <a:r>
              <a:rPr lang="en-US" altLang="zh-CN" sz="2800"/>
              <a:t>, </a:t>
            </a:r>
            <a:r>
              <a:rPr lang="zh-CN" altLang="en-US" sz="2800"/>
              <a:t>但这不是间接光</a:t>
            </a:r>
            <a:r>
              <a:rPr lang="en-US" altLang="zh-CN" sz="2800"/>
              <a:t>), </a:t>
            </a:r>
            <a:r>
              <a:rPr lang="zh-CN" altLang="en-US" sz="2800"/>
              <a:t>经常被之后的算法用作为子步骤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6" name=" 184"/>
          <p:cNvSpPr/>
          <p:nvPr/>
        </p:nvSpPr>
        <p:spPr>
          <a:xfrm>
            <a:off x="749935" y="4137025"/>
            <a:ext cx="354330" cy="3346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749935" y="1772285"/>
            <a:ext cx="354330" cy="3346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265" y="5883275"/>
            <a:ext cx="10238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硬件限制了想象力</a:t>
            </a:r>
            <a:r>
              <a:rPr lang="en-US" altLang="zh-CN"/>
              <a:t>. </a:t>
            </a:r>
            <a:r>
              <a:rPr lang="zh-CN" altLang="en-US"/>
              <a:t>递归是不可能递归的</a:t>
            </a:r>
            <a:r>
              <a:rPr lang="en-US" altLang="zh-CN"/>
              <a:t>, </a:t>
            </a:r>
            <a:r>
              <a:rPr lang="zh-CN" altLang="en-US"/>
              <a:t>这辈子都不会递归的</a:t>
            </a:r>
            <a:r>
              <a:rPr lang="en-US" altLang="zh-CN"/>
              <a:t>, </a:t>
            </a:r>
            <a:r>
              <a:rPr lang="zh-CN" altLang="en-US"/>
              <a:t>只有直接算交点</a:t>
            </a:r>
            <a:r>
              <a:rPr lang="en-US" altLang="zh-CN"/>
              <a:t>RGB</a:t>
            </a:r>
            <a:r>
              <a:rPr lang="zh-CN" altLang="en-US"/>
              <a:t>才能勉强维持渲染这样子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47870" y="194945"/>
            <a:ext cx="3294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What's Wrong?</a:t>
            </a:r>
            <a:endParaRPr lang="en-US" altLang="zh-CN" sz="360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97855" y="840105"/>
            <a:ext cx="995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+mj-lt"/>
              </a:rPr>
              <a:t>性质</a:t>
            </a:r>
            <a:endParaRPr lang="zh-CN" altLang="en-US" sz="320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14575" y="1423670"/>
            <a:ext cx="7761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光亮度估计的性质取决于</a:t>
            </a:r>
            <a:r>
              <a:rPr lang="en-US" altLang="zh-CN" sz="2400"/>
              <a:t>KNN, </a:t>
            </a:r>
            <a:r>
              <a:rPr lang="zh-CN" altLang="en-US" sz="2400"/>
              <a:t>首先</a:t>
            </a:r>
            <a:r>
              <a:rPr lang="en-US" altLang="zh-CN" sz="2400"/>
              <a:t>, </a:t>
            </a:r>
            <a:r>
              <a:rPr lang="zh-CN" altLang="en-US" sz="2400"/>
              <a:t>如果</a:t>
            </a:r>
            <a:r>
              <a:rPr lang="zh-CN" sz="2400"/>
              <a:t>选取的</a:t>
            </a:r>
            <a:r>
              <a:rPr lang="en-US" altLang="zh-CN" sz="2400"/>
              <a:t>K</a:t>
            </a:r>
            <a:r>
              <a:rPr lang="zh-CN" altLang="en-US" sz="2400"/>
              <a:t>无限大</a:t>
            </a:r>
            <a:r>
              <a:rPr lang="en-US" altLang="zh-CN" sz="2400"/>
              <a:t>, </a:t>
            </a:r>
            <a:r>
              <a:rPr lang="zh-CN" altLang="en-US" sz="2400"/>
              <a:t>光子图中的光子无限多</a:t>
            </a:r>
            <a:r>
              <a:rPr lang="en-US" altLang="zh-CN" sz="2400"/>
              <a:t>, </a:t>
            </a:r>
            <a:r>
              <a:rPr lang="zh-CN" altLang="en-US" sz="2400"/>
              <a:t>从而半径</a:t>
            </a:r>
            <a:r>
              <a:rPr lang="en-US" altLang="zh-CN" sz="2400"/>
              <a:t>r</a:t>
            </a:r>
            <a:r>
              <a:rPr lang="zh-CN" altLang="en-US" sz="2400"/>
              <a:t>无限小</a:t>
            </a:r>
            <a:r>
              <a:rPr lang="en-US" altLang="zh-CN" sz="2400"/>
              <a:t>,</a:t>
            </a:r>
            <a:r>
              <a:rPr lang="zh-CN" altLang="en-US" sz="2400"/>
              <a:t>那么有性质</a:t>
            </a:r>
            <a:r>
              <a:rPr lang="en-US" altLang="zh-CN" sz="2400"/>
              <a:t>:</a:t>
            </a:r>
            <a:endParaRPr lang="en-US" altLang="zh-CN" sz="2400"/>
          </a:p>
        </p:txBody>
      </p:sp>
      <p:pic>
        <p:nvPicPr>
          <p:cNvPr id="9" name="内容占位符 8" descr="f7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3196590" y="2582545"/>
            <a:ext cx="5996940" cy="952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14575" y="3665855"/>
            <a:ext cx="7497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/>
              <a:t>这表明这个估计是渐进无偏的</a:t>
            </a:r>
            <a:r>
              <a:rPr lang="en-US" altLang="zh-CN" sz="2400"/>
              <a:t>, </a:t>
            </a:r>
            <a:r>
              <a:rPr lang="zh-CN" altLang="en-US" sz="2400"/>
              <a:t>换而言之</a:t>
            </a:r>
            <a:r>
              <a:rPr lang="en-US" altLang="zh-CN" sz="2400"/>
              <a:t>, </a:t>
            </a:r>
            <a:r>
              <a:rPr lang="zh-CN" altLang="en-US" sz="2400"/>
              <a:t>为了达到无偏</a:t>
            </a:r>
            <a:r>
              <a:rPr lang="en-US" altLang="zh-CN" sz="2400"/>
              <a:t>, </a:t>
            </a:r>
            <a:r>
              <a:rPr lang="zh-CN" altLang="en-US" sz="2400"/>
              <a:t>算法时间和空间上的代价需要无穷大</a:t>
            </a:r>
            <a:r>
              <a:rPr lang="en-US" altLang="zh-CN" sz="2400"/>
              <a:t>. </a:t>
            </a:r>
            <a:r>
              <a:rPr lang="zh-CN" altLang="en-US" sz="2400"/>
              <a:t>时间还好</a:t>
            </a:r>
            <a:r>
              <a:rPr lang="en-US" altLang="zh-CN" sz="2400"/>
              <a:t>, </a:t>
            </a:r>
            <a:r>
              <a:rPr lang="zh-CN" altLang="en-US" sz="2400"/>
              <a:t>因为其他算法也一样</a:t>
            </a:r>
            <a:r>
              <a:rPr lang="en-US" altLang="zh-CN" sz="2400"/>
              <a:t>; </a:t>
            </a:r>
            <a:r>
              <a:rPr lang="zh-CN" altLang="en-US" sz="2400"/>
              <a:t>而光子图的存储是更为严苛的约束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2314575" y="5181600"/>
            <a:ext cx="74974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然而</a:t>
            </a:r>
            <a:r>
              <a:rPr lang="en-US" altLang="zh-CN" sz="2400"/>
              <a:t>, PM</a:t>
            </a:r>
            <a:r>
              <a:rPr lang="zh-CN" altLang="en-US" sz="2400"/>
              <a:t>算法的核心思想就是</a:t>
            </a:r>
            <a:r>
              <a:rPr lang="en-US" altLang="zh-CN" sz="2400"/>
              <a:t>, </a:t>
            </a:r>
            <a:r>
              <a:rPr lang="zh-CN" altLang="en-US" sz="2400"/>
              <a:t>用光子图存储光源正向的信息</a:t>
            </a:r>
            <a:r>
              <a:rPr lang="en-US" altLang="zh-CN" sz="2400"/>
              <a:t>, </a:t>
            </a:r>
            <a:r>
              <a:rPr lang="zh-CN" altLang="en-US" sz="2400"/>
              <a:t>再利用它进行反向光线追踪渲染</a:t>
            </a:r>
            <a:r>
              <a:rPr lang="en-US" altLang="zh-CN" sz="2400"/>
              <a:t>. </a:t>
            </a:r>
            <a:r>
              <a:rPr lang="zh-CN" altLang="en-US" sz="2400"/>
              <a:t>怎么改进</a:t>
            </a:r>
            <a:r>
              <a:rPr lang="en-US" altLang="zh-CN" sz="2400"/>
              <a:t>?</a:t>
            </a:r>
            <a:endParaRPr lang="en-US" altLang="zh-CN" sz="2400"/>
          </a:p>
        </p:txBody>
      </p:sp>
      <p:sp>
        <p:nvSpPr>
          <p:cNvPr id="21" name=" 184"/>
          <p:cNvSpPr/>
          <p:nvPr/>
        </p:nvSpPr>
        <p:spPr>
          <a:xfrm>
            <a:off x="1960245" y="142367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84"/>
          <p:cNvSpPr/>
          <p:nvPr/>
        </p:nvSpPr>
        <p:spPr>
          <a:xfrm>
            <a:off x="1960245" y="366585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>
            <a:off x="1960245" y="5303520"/>
            <a:ext cx="354330" cy="3346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103370" y="174625"/>
            <a:ext cx="398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Reverse! Progressive!</a:t>
            </a:r>
            <a:endParaRPr lang="en-US" altLang="zh-CN" sz="360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5120" y="982345"/>
            <a:ext cx="9001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latin typeface="+mn-ea"/>
              </a:rPr>
              <a:t>光子图很大</a:t>
            </a:r>
            <a:r>
              <a:rPr lang="en-US" altLang="zh-CN" sz="2400">
                <a:latin typeface="+mn-ea"/>
              </a:rPr>
              <a:t>, </a:t>
            </a:r>
            <a:r>
              <a:rPr lang="zh-CN" altLang="en-US" sz="2400">
                <a:latin typeface="+mn-ea"/>
              </a:rPr>
              <a:t>而屏幕像素区域相对很小</a:t>
            </a:r>
            <a:r>
              <a:rPr lang="en-US" altLang="zh-CN" sz="2400">
                <a:latin typeface="+mn-ea"/>
              </a:rPr>
              <a:t>. </a:t>
            </a:r>
            <a:r>
              <a:rPr lang="zh-CN" altLang="en-US" sz="2400">
                <a:latin typeface="+mn-ea"/>
              </a:rPr>
              <a:t>这启发了我们</a:t>
            </a:r>
            <a:r>
              <a:rPr lang="en-US" altLang="zh-CN" sz="2400">
                <a:latin typeface="+mn-ea"/>
              </a:rPr>
              <a:t>, </a:t>
            </a:r>
            <a:r>
              <a:rPr lang="zh-CN" altLang="en-US" sz="2400">
                <a:latin typeface="+mn-ea"/>
              </a:rPr>
              <a:t>如果反转顺序</a:t>
            </a:r>
            <a:r>
              <a:rPr lang="en-US" altLang="zh-CN" sz="2400">
                <a:latin typeface="+mn-ea"/>
              </a:rPr>
              <a:t>, </a:t>
            </a:r>
            <a:r>
              <a:rPr lang="zh-CN" altLang="en-US" sz="2400">
                <a:latin typeface="+mn-ea"/>
              </a:rPr>
              <a:t>先记录镜头采样了哪些点</a:t>
            </a:r>
            <a:r>
              <a:rPr lang="en-US" altLang="zh-CN" sz="2400">
                <a:latin typeface="+mn-ea"/>
              </a:rPr>
              <a:t>, </a:t>
            </a:r>
            <a:r>
              <a:rPr lang="zh-CN" altLang="en-US" sz="2400">
                <a:latin typeface="+mn-ea"/>
              </a:rPr>
              <a:t>再不断地发射光子</a:t>
            </a:r>
            <a:r>
              <a:rPr lang="en-US" altLang="zh-CN" sz="2400">
                <a:latin typeface="+mn-ea"/>
              </a:rPr>
              <a:t>, </a:t>
            </a:r>
            <a:r>
              <a:rPr lang="zh-CN" altLang="en-US" sz="2400">
                <a:latin typeface="+mn-ea"/>
              </a:rPr>
              <a:t>来更新这些点像素的颜色</a:t>
            </a:r>
            <a:r>
              <a:rPr lang="en-US" altLang="zh-CN" sz="2400">
                <a:latin typeface="+mn-ea"/>
              </a:rPr>
              <a:t>, </a:t>
            </a:r>
            <a:r>
              <a:rPr lang="zh-CN" altLang="en-US" sz="2400">
                <a:latin typeface="+mn-ea"/>
              </a:rPr>
              <a:t>就能避免内存的巨大开销</a:t>
            </a:r>
            <a:r>
              <a:rPr lang="en-US" altLang="zh-CN" sz="2400">
                <a:latin typeface="+mn-ea"/>
              </a:rPr>
              <a:t>.</a:t>
            </a:r>
            <a:endParaRPr lang="en-US" altLang="zh-CN" sz="240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52320" y="2392045"/>
            <a:ext cx="7924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+mj-lt"/>
              </a:rPr>
              <a:t>		Progessive Photon Mapping</a:t>
            </a:r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Toshiya Hachisuka , Shinji Ogaki , Henrik Wann Jensen</a:t>
            </a:r>
            <a:endParaRPr lang="en-US" altLang="zh-CN" sz="2800">
              <a:latin typeface="+mj-lt"/>
            </a:endParaRPr>
          </a:p>
          <a:p>
            <a:r>
              <a:rPr lang="en-US" altLang="zh-CN" sz="2800">
                <a:latin typeface="+mj-lt"/>
              </a:rPr>
              <a:t>				2008 </a:t>
            </a:r>
            <a:endParaRPr lang="en-US" altLang="zh-CN" sz="2800">
              <a:latin typeface="+mj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4640" y="4318000"/>
            <a:ext cx="47739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PPM</a:t>
            </a:r>
            <a:r>
              <a:rPr lang="zh-CN" altLang="en-US" sz="2800"/>
              <a:t>是一个</a:t>
            </a:r>
            <a:r>
              <a:rPr lang="en-US" altLang="zh-CN" sz="2800"/>
              <a:t>multi-pass</a:t>
            </a:r>
            <a:r>
              <a:rPr lang="zh-CN" altLang="en-US" sz="2800"/>
              <a:t>的算法</a:t>
            </a:r>
            <a:r>
              <a:rPr lang="en-US" altLang="zh-CN" sz="2800"/>
              <a:t>. </a:t>
            </a:r>
            <a:endParaRPr lang="en-US" altLang="zh-CN" sz="2800"/>
          </a:p>
          <a:p>
            <a:r>
              <a:rPr lang="zh-CN" altLang="en-US" sz="2800"/>
              <a:t>第一遍</a:t>
            </a:r>
            <a:r>
              <a:rPr lang="en-US" altLang="zh-CN" sz="2800"/>
              <a:t>: Ray Tracing. </a:t>
            </a:r>
            <a:endParaRPr lang="en-US" altLang="zh-CN" sz="2800"/>
          </a:p>
          <a:p>
            <a:r>
              <a:rPr lang="zh-CN" altLang="en-US" sz="2800"/>
              <a:t>以后</a:t>
            </a:r>
            <a:r>
              <a:rPr lang="en-US" altLang="zh-CN" sz="2800"/>
              <a:t>:  Photon Tracing.</a:t>
            </a:r>
            <a:endParaRPr lang="en-US" altLang="zh-CN" sz="2800"/>
          </a:p>
        </p:txBody>
      </p:sp>
      <p:pic>
        <p:nvPicPr>
          <p:cNvPr id="14" name="内容占位符 13" descr="f1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49975" y="3775710"/>
            <a:ext cx="5407025" cy="28759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855210" y="154305"/>
            <a:ext cx="2481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Ray Tracing</a:t>
            </a:r>
            <a:endParaRPr lang="en-US" altLang="zh-CN" sz="360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2320" y="1615440"/>
            <a:ext cx="808736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第一遍与标准的光线跟踪算法类似</a:t>
            </a:r>
            <a:r>
              <a:rPr lang="en-US" altLang="zh-CN" sz="2400"/>
              <a:t>. </a:t>
            </a:r>
            <a:r>
              <a:rPr lang="zh-CN" altLang="en-US" sz="2400"/>
              <a:t>从镜头发出光线</a:t>
            </a:r>
            <a:r>
              <a:rPr lang="en-US" altLang="zh-CN" sz="2400"/>
              <a:t>, </a:t>
            </a:r>
            <a:r>
              <a:rPr lang="zh-CN" altLang="en-US" sz="2400"/>
              <a:t>遇到镜面反射或折射就继续</a:t>
            </a:r>
            <a:r>
              <a:rPr lang="en-US" altLang="zh-CN" sz="2400"/>
              <a:t>; </a:t>
            </a:r>
            <a:r>
              <a:rPr lang="zh-CN" altLang="en-US" sz="2400"/>
              <a:t>遇到漫反射材质就停止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为了防止光线反射次数过多</a:t>
            </a:r>
            <a:r>
              <a:rPr lang="en-US" altLang="zh-CN" sz="2400"/>
              <a:t>, </a:t>
            </a:r>
            <a:r>
              <a:rPr lang="zh-CN" altLang="en-US" sz="2400"/>
              <a:t>使用俄罗斯转盘</a:t>
            </a:r>
            <a:r>
              <a:rPr lang="en-US" altLang="zh-CN" sz="2400"/>
              <a:t>, </a:t>
            </a:r>
            <a:r>
              <a:rPr lang="zh-CN" altLang="en-US" sz="2400"/>
              <a:t>每次光线都有一定概率直接停止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800"/>
          </a:p>
          <a:p>
            <a:r>
              <a:rPr lang="zh-CN" altLang="en-US" sz="2400"/>
              <a:t>跟踪停止时</a:t>
            </a:r>
            <a:r>
              <a:rPr lang="en-US" altLang="zh-CN" sz="2400"/>
              <a:t>, </a:t>
            </a:r>
            <a:r>
              <a:rPr lang="zh-CN" altLang="en-US" sz="2400"/>
              <a:t>记录沿途经过的所有</a:t>
            </a:r>
            <a:r>
              <a:rPr lang="en-US" altLang="zh-CN" sz="2400"/>
              <a:t>”</a:t>
            </a:r>
            <a:r>
              <a:rPr lang="zh-CN" altLang="en-US" sz="2400"/>
              <a:t>有非镜面反射分量</a:t>
            </a:r>
            <a:r>
              <a:rPr lang="en-US" altLang="zh-CN" sz="2400"/>
              <a:t>”</a:t>
            </a:r>
            <a:r>
              <a:rPr lang="zh-CN" altLang="en-US" sz="2400"/>
              <a:t>的表面上的碰撞点</a:t>
            </a:r>
            <a:r>
              <a:rPr lang="en-US" altLang="zh-CN" sz="2400"/>
              <a:t>(</a:t>
            </a:r>
            <a:r>
              <a:rPr lang="zh-CN" altLang="en-US" sz="2400"/>
              <a:t>不妨叫采样点</a:t>
            </a:r>
            <a:r>
              <a:rPr lang="en-US" altLang="zh-CN" sz="2400"/>
              <a:t>)</a:t>
            </a:r>
            <a:r>
              <a:rPr lang="en-US" altLang="zh-CN" sz="2400"/>
              <a:t>.</a:t>
            </a:r>
            <a:endParaRPr lang="zh-CN" altLang="en-US" sz="2400"/>
          </a:p>
        </p:txBody>
      </p:sp>
      <p:sp>
        <p:nvSpPr>
          <p:cNvPr id="21" name=" 184"/>
          <p:cNvSpPr/>
          <p:nvPr/>
        </p:nvSpPr>
        <p:spPr>
          <a:xfrm>
            <a:off x="1697990" y="168783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 184"/>
          <p:cNvSpPr/>
          <p:nvPr/>
        </p:nvSpPr>
        <p:spPr>
          <a:xfrm>
            <a:off x="1697990" y="284607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184"/>
          <p:cNvSpPr/>
          <p:nvPr/>
        </p:nvSpPr>
        <p:spPr>
          <a:xfrm>
            <a:off x="1697990" y="390271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855210" y="154305"/>
            <a:ext cx="3476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Photon Tracing</a:t>
            </a:r>
            <a:endParaRPr lang="en-US" altLang="zh-CN" sz="3600">
              <a:latin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4400" y="985520"/>
            <a:ext cx="85344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之后依次发射多轮光子</a:t>
            </a:r>
            <a:r>
              <a:rPr lang="en-US" altLang="zh-CN" sz="2400"/>
              <a:t>, </a:t>
            </a:r>
            <a:r>
              <a:rPr lang="zh-CN" altLang="en-US" sz="2400"/>
              <a:t>每发射一轮</a:t>
            </a:r>
            <a:r>
              <a:rPr lang="en-US" altLang="zh-CN" sz="2400"/>
              <a:t>, </a:t>
            </a:r>
            <a:r>
              <a:rPr lang="zh-CN" altLang="en-US" sz="2400"/>
              <a:t>追踪它们</a:t>
            </a:r>
            <a:r>
              <a:rPr lang="en-US" altLang="zh-CN" sz="2400"/>
              <a:t>, </a:t>
            </a:r>
            <a:r>
              <a:rPr lang="zh-CN" altLang="en-US" sz="2400"/>
              <a:t>与之前的方法一样</a:t>
            </a:r>
            <a:r>
              <a:rPr lang="en-US" altLang="zh-CN" sz="2400"/>
              <a:t>, </a:t>
            </a:r>
            <a:r>
              <a:rPr lang="zh-CN" altLang="en-US" sz="2400"/>
              <a:t>得到它们的碰撞点和光通量等信息</a:t>
            </a:r>
            <a:r>
              <a:rPr lang="en-US" altLang="zh-CN" sz="2400"/>
              <a:t>, </a:t>
            </a:r>
            <a:r>
              <a:rPr lang="zh-CN" altLang="en-US" sz="2400"/>
              <a:t>构成每一轮的光子图</a:t>
            </a:r>
            <a:r>
              <a:rPr lang="en-US" altLang="zh-CN" sz="2400"/>
              <a:t>, </a:t>
            </a:r>
            <a:r>
              <a:rPr lang="zh-CN" altLang="en-US" sz="2400"/>
              <a:t>用它来调整采样点的光亮度</a:t>
            </a:r>
            <a:r>
              <a:rPr lang="en-US" altLang="zh-CN" sz="2400"/>
              <a:t>. </a:t>
            </a:r>
            <a:r>
              <a:rPr lang="zh-CN" altLang="en-US" sz="2400"/>
              <a:t>一旦这轮光子跟踪结束</a:t>
            </a:r>
            <a:r>
              <a:rPr lang="en-US" altLang="zh-CN" sz="2400"/>
              <a:t>, </a:t>
            </a:r>
            <a:r>
              <a:rPr lang="zh-CN" altLang="en-US" sz="2400"/>
              <a:t>这些信息也就不用保存了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2184400" y="2915920"/>
            <a:ext cx="8148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关键在于之前用的是</a:t>
            </a:r>
            <a:r>
              <a:rPr lang="en-US" altLang="zh-CN" sz="2400"/>
              <a:t>KNN</a:t>
            </a:r>
            <a:r>
              <a:rPr lang="zh-CN" altLang="en-US" sz="2400"/>
              <a:t>做离线的亮度估计</a:t>
            </a:r>
            <a:r>
              <a:rPr lang="en-US" altLang="zh-CN" sz="2400"/>
              <a:t>, </a:t>
            </a:r>
            <a:r>
              <a:rPr lang="zh-CN" altLang="en-US" sz="2400"/>
              <a:t>而现在需要一个在线的迭代的算法</a:t>
            </a:r>
            <a:r>
              <a:rPr lang="en-US" altLang="zh-CN" sz="2400"/>
              <a:t>! </a:t>
            </a:r>
            <a:r>
              <a:rPr lang="zh-CN" altLang="en-US" sz="2400"/>
              <a:t>所谓渐进</a:t>
            </a:r>
            <a:r>
              <a:rPr lang="en-US" altLang="zh-CN" sz="2400"/>
              <a:t>. 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2184400" y="4551680"/>
            <a:ext cx="8229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依然要符合渐进无偏</a:t>
            </a:r>
            <a:r>
              <a:rPr lang="en-US" altLang="zh-CN" sz="2400"/>
              <a:t>! </a:t>
            </a:r>
            <a:r>
              <a:rPr lang="zh-CN" altLang="en-US" sz="2400"/>
              <a:t>目标是</a:t>
            </a:r>
            <a:r>
              <a:rPr lang="en-US" altLang="zh-CN" sz="2400"/>
              <a:t>: </a:t>
            </a:r>
            <a:r>
              <a:rPr lang="zh-CN" altLang="en-US" sz="2400"/>
              <a:t>找到一个迭代式</a:t>
            </a:r>
            <a:r>
              <a:rPr lang="en-US" altLang="zh-CN" sz="2400"/>
              <a:t>, </a:t>
            </a:r>
            <a:r>
              <a:rPr lang="zh-CN" altLang="en-US" sz="2400"/>
              <a:t>保证</a:t>
            </a:r>
            <a:r>
              <a:rPr lang="zh-CN" altLang="en-US" sz="2400"/>
              <a:t>每轮光子追踪</a:t>
            </a:r>
            <a:r>
              <a:rPr lang="en-US" altLang="zh-CN" sz="2400"/>
              <a:t>, </a:t>
            </a:r>
            <a:r>
              <a:rPr lang="zh-CN" altLang="en-US" sz="2400"/>
              <a:t>采样点的近邻半径</a:t>
            </a:r>
            <a:r>
              <a:rPr lang="en-US" altLang="zh-CN" sz="2400"/>
              <a:t>R</a:t>
            </a:r>
            <a:r>
              <a:rPr lang="zh-CN" altLang="en-US" sz="2400"/>
              <a:t>要减小</a:t>
            </a:r>
            <a:r>
              <a:rPr lang="en-US" altLang="zh-CN" sz="2400"/>
              <a:t>, </a:t>
            </a:r>
            <a:r>
              <a:rPr lang="zh-CN" altLang="en-US" sz="2400"/>
              <a:t>近邻光子数</a:t>
            </a:r>
            <a:r>
              <a:rPr lang="en-US" altLang="zh-CN" sz="2400"/>
              <a:t>N</a:t>
            </a:r>
            <a:r>
              <a:rPr lang="zh-CN" altLang="en-US" sz="2400"/>
              <a:t>要增大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21" name=" 184"/>
          <p:cNvSpPr/>
          <p:nvPr/>
        </p:nvSpPr>
        <p:spPr>
          <a:xfrm>
            <a:off x="1830070" y="107823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184"/>
          <p:cNvSpPr/>
          <p:nvPr/>
        </p:nvSpPr>
        <p:spPr>
          <a:xfrm>
            <a:off x="1830070" y="291592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1830070" y="455168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398645" y="154305"/>
            <a:ext cx="33953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Radius Reduction</a:t>
            </a:r>
            <a:endParaRPr lang="en-US" altLang="zh-CN" sz="360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205" y="1154430"/>
            <a:ext cx="5282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假设当前对于采样点</a:t>
            </a:r>
            <a:r>
              <a:rPr lang="en-US" altLang="zh-CN" sz="2000"/>
              <a:t>x, </a:t>
            </a:r>
            <a:r>
              <a:rPr lang="zh-CN" altLang="en-US" sz="2000"/>
              <a:t>有近邻半径</a:t>
            </a:r>
            <a:r>
              <a:rPr lang="en-US" altLang="zh-CN" sz="2000"/>
              <a:t>R(x), </a:t>
            </a:r>
            <a:r>
              <a:rPr lang="zh-CN" altLang="en-US" sz="2000"/>
              <a:t>近邻光子数</a:t>
            </a:r>
            <a:r>
              <a:rPr lang="en-US" altLang="zh-CN" sz="2000"/>
              <a:t>N(x), </a:t>
            </a:r>
            <a:r>
              <a:rPr lang="zh-CN" altLang="en-US" sz="2000"/>
              <a:t>那么它的光子密度</a:t>
            </a:r>
            <a:endParaRPr lang="zh-CN" altLang="en-US" sz="2000"/>
          </a:p>
          <a:p>
            <a:r>
              <a:rPr lang="en-US" altLang="zh-CN" sz="2000"/>
              <a:t>d(x)= N(x) / (π * R(x) ^ 2) 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369570" y="2458720"/>
            <a:ext cx="5283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每一轮光子追踪后</a:t>
            </a:r>
            <a:r>
              <a:rPr lang="en-US" altLang="zh-CN" sz="2000"/>
              <a:t>, </a:t>
            </a:r>
            <a:r>
              <a:rPr lang="zh-CN" altLang="en-US" sz="2000"/>
              <a:t>在</a:t>
            </a:r>
            <a:r>
              <a:rPr lang="en-US" altLang="zh-CN" sz="2000"/>
              <a:t>x</a:t>
            </a:r>
            <a:r>
              <a:rPr lang="zh-CN" altLang="en-US" sz="2000"/>
              <a:t>的</a:t>
            </a:r>
            <a:r>
              <a:rPr lang="en-US" altLang="zh-CN" sz="2000"/>
              <a:t>R</a:t>
            </a:r>
            <a:r>
              <a:rPr lang="zh-CN" altLang="en-US" sz="2000"/>
              <a:t>邻域内</a:t>
            </a:r>
            <a:r>
              <a:rPr lang="en-US" altLang="zh-CN" sz="2000"/>
              <a:t>, </a:t>
            </a:r>
            <a:r>
              <a:rPr lang="zh-CN" altLang="en-US" sz="2000"/>
              <a:t>又会增加一些新的光子</a:t>
            </a:r>
            <a:r>
              <a:rPr lang="en-US" altLang="zh-CN" sz="2000"/>
              <a:t>, </a:t>
            </a:r>
            <a:r>
              <a:rPr lang="zh-CN" altLang="en-US" sz="2000"/>
              <a:t>设为</a:t>
            </a:r>
            <a:r>
              <a:rPr lang="en-US" altLang="zh-CN" sz="2000"/>
              <a:t>M(x)</a:t>
            </a:r>
            <a:r>
              <a:rPr lang="zh-CN" altLang="en-US" sz="2000"/>
              <a:t>个</a:t>
            </a:r>
            <a:r>
              <a:rPr lang="en-US" altLang="zh-CN" sz="2000"/>
              <a:t>. </a:t>
            </a:r>
            <a:r>
              <a:rPr lang="zh-CN" altLang="en-US" sz="2000"/>
              <a:t>那么此时新的光子密度就是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9" name="内容占位符 8" descr="f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47470" y="3473450"/>
            <a:ext cx="3051175" cy="9537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0205" y="4754880"/>
            <a:ext cx="5283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/>
              <a:t>为了减小</a:t>
            </a:r>
            <a:r>
              <a:rPr lang="en-US" altLang="zh-CN" sz="2000"/>
              <a:t>R, </a:t>
            </a:r>
            <a:r>
              <a:rPr lang="zh-CN" altLang="en-US" sz="2000"/>
              <a:t>不能全部保留这</a:t>
            </a:r>
            <a:r>
              <a:rPr lang="en-US" altLang="zh-CN" sz="2000"/>
              <a:t>M(x)</a:t>
            </a:r>
            <a:r>
              <a:rPr lang="zh-CN" altLang="en-US" sz="2000"/>
              <a:t>个</a:t>
            </a:r>
            <a:r>
              <a:rPr lang="en-US" altLang="zh-CN" sz="2000"/>
              <a:t>. </a:t>
            </a:r>
            <a:r>
              <a:rPr lang="zh-CN" altLang="en-US" sz="2000"/>
              <a:t>设定一个步长</a:t>
            </a:r>
            <a:r>
              <a:rPr lang="en-US" altLang="zh-CN" sz="2000"/>
              <a:t>0&lt; α &lt;1, </a:t>
            </a:r>
            <a:r>
              <a:rPr lang="zh-CN" altLang="en-US" sz="2000"/>
              <a:t>使新的近邻光子数量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11" name="内容占位符 10" descr="f1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31595" y="5656580"/>
            <a:ext cx="3359150" cy="6623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40170" y="995680"/>
            <a:ext cx="46729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同时我们假定光子密度在</a:t>
            </a:r>
            <a:r>
              <a:rPr lang="en-US" altLang="zh-CN" sz="2000"/>
              <a:t>R</a:t>
            </a:r>
            <a:r>
              <a:rPr lang="zh-CN" altLang="en-US" sz="2000"/>
              <a:t>邻域内均匀</a:t>
            </a:r>
            <a:r>
              <a:rPr lang="en-US" altLang="zh-CN" sz="2000"/>
              <a:t>, </a:t>
            </a:r>
            <a:r>
              <a:rPr lang="zh-CN" altLang="en-US" sz="2000"/>
              <a:t>那么有新的半径</a:t>
            </a:r>
            <a:r>
              <a:rPr lang="en-US" altLang="zh-CN" sz="2000"/>
              <a:t>R</a:t>
            </a:r>
            <a:r>
              <a:rPr lang="zh-CN" altLang="en-US" sz="2000"/>
              <a:t>满足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978660"/>
            <a:ext cx="3128645" cy="80454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11365" y="3074670"/>
            <a:ext cx="2804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联立</a:t>
            </a:r>
            <a:r>
              <a:rPr lang="en-US" altLang="zh-CN" sz="2000"/>
              <a:t>, </a:t>
            </a:r>
            <a:r>
              <a:rPr lang="zh-CN" altLang="en-US" sz="2000"/>
              <a:t>得到</a:t>
            </a:r>
            <a:r>
              <a:rPr lang="en-US" altLang="zh-CN" sz="2000"/>
              <a:t>R</a:t>
            </a:r>
            <a:r>
              <a:rPr lang="zh-CN" altLang="en-US" sz="2000"/>
              <a:t>的迭代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0" y="3490595"/>
            <a:ext cx="2578735" cy="1143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522720" y="5217795"/>
            <a:ext cx="4124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本质上是直方图估计</a:t>
            </a:r>
            <a:r>
              <a:rPr lang="en-US" altLang="zh-CN" sz="2000"/>
              <a:t>, </a:t>
            </a:r>
            <a:r>
              <a:rPr lang="zh-CN" altLang="en-US" sz="2000"/>
              <a:t>假定均匀</a:t>
            </a:r>
            <a:r>
              <a:rPr lang="en-US" altLang="zh-CN" sz="2000"/>
              <a:t>, </a:t>
            </a:r>
            <a:r>
              <a:rPr lang="zh-CN" altLang="en-US" sz="2000"/>
              <a:t>每次减少直方图的</a:t>
            </a:r>
            <a:r>
              <a:rPr lang="en-US" altLang="zh-CN" sz="2000"/>
              <a:t>”</a:t>
            </a:r>
            <a:r>
              <a:rPr lang="zh-CN" altLang="en-US" sz="2000"/>
              <a:t>宽度</a:t>
            </a:r>
            <a:r>
              <a:rPr lang="en-US" altLang="zh-CN" sz="2000"/>
              <a:t>”.</a:t>
            </a:r>
            <a:endParaRPr lang="en-US" altLang="zh-CN" sz="2000"/>
          </a:p>
          <a:p>
            <a:r>
              <a:rPr lang="zh-CN" altLang="en-US" sz="2000"/>
              <a:t>最后每个直方</a:t>
            </a:r>
            <a:r>
              <a:rPr lang="zh-CN" sz="2000"/>
              <a:t>收敛到一条线</a:t>
            </a:r>
            <a:r>
              <a:rPr lang="en-US" altLang="zh-CN" sz="2000"/>
              <a:t>, </a:t>
            </a:r>
            <a:r>
              <a:rPr lang="zh-CN" altLang="en-US" sz="2000"/>
              <a:t>就趋近了</a:t>
            </a:r>
            <a:r>
              <a:rPr lang="en-US" altLang="zh-CN" sz="2000"/>
              <a:t>Rendering Equation.</a:t>
            </a:r>
            <a:endParaRPr lang="zh-CN" altLang="en-US" sz="2000"/>
          </a:p>
        </p:txBody>
      </p:sp>
      <p:cxnSp>
        <p:nvCxnSpPr>
          <p:cNvPr id="19" name="直接连接符 18"/>
          <p:cNvCxnSpPr/>
          <p:nvPr/>
        </p:nvCxnSpPr>
        <p:spPr>
          <a:xfrm>
            <a:off x="5913120" y="843280"/>
            <a:ext cx="0" cy="60350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398645" y="154305"/>
            <a:ext cx="2988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Flux Correction</a:t>
            </a:r>
            <a:endParaRPr lang="en-US" altLang="zh-CN" sz="3600">
              <a:latin typeface="+mj-lt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30200" y="934720"/>
            <a:ext cx="5181600" cy="1782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200" y="3014980"/>
            <a:ext cx="57543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/>
              <a:t>有了</a:t>
            </a:r>
            <a:r>
              <a:rPr lang="en-US" altLang="zh-CN" sz="2000"/>
              <a:t>R, </a:t>
            </a:r>
            <a:r>
              <a:rPr lang="zh-CN" altLang="en-US" sz="2000"/>
              <a:t>就可以通过和之前亮度估计一样的式子来算亮度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9" name="内容占位符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0200" y="3859530"/>
            <a:ext cx="4659630" cy="10737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0200" y="5201920"/>
            <a:ext cx="4409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每一轮光子追踪后</a:t>
            </a:r>
            <a:r>
              <a:rPr lang="en-US" altLang="zh-CN" sz="2000"/>
              <a:t>, </a:t>
            </a:r>
            <a:r>
              <a:rPr lang="zh-CN" altLang="en-US" sz="2000"/>
              <a:t>对与每一个光子</a:t>
            </a:r>
            <a:r>
              <a:rPr lang="en-US" altLang="zh-CN" sz="2000"/>
              <a:t>, </a:t>
            </a:r>
            <a:r>
              <a:rPr lang="zh-CN" altLang="en-US" sz="2000"/>
              <a:t>检查它是否在某个采样点</a:t>
            </a:r>
            <a:r>
              <a:rPr lang="en-US" altLang="zh-CN" sz="2000"/>
              <a:t>x</a:t>
            </a:r>
            <a:r>
              <a:rPr lang="zh-CN" altLang="en-US" sz="2000"/>
              <a:t>的</a:t>
            </a:r>
            <a:r>
              <a:rPr lang="en-US" altLang="zh-CN" sz="2000"/>
              <a:t>R</a:t>
            </a:r>
            <a:r>
              <a:rPr lang="zh-CN" altLang="en-US" sz="2000"/>
              <a:t>邻域内</a:t>
            </a:r>
            <a:r>
              <a:rPr lang="en-US" altLang="zh-CN" sz="2000"/>
              <a:t>, </a:t>
            </a:r>
            <a:r>
              <a:rPr lang="zh-CN" altLang="en-US" sz="2000"/>
              <a:t>如果是加它的贡献</a:t>
            </a:r>
            <a:r>
              <a:rPr lang="en-US" altLang="zh-CN" sz="2000"/>
              <a:t>, </a:t>
            </a:r>
            <a:r>
              <a:rPr lang="zh-CN" altLang="en-US" sz="2000"/>
              <a:t>并更新</a:t>
            </a:r>
            <a:r>
              <a:rPr lang="en-US" altLang="zh-CN" sz="2000"/>
              <a:t>x</a:t>
            </a:r>
            <a:r>
              <a:rPr lang="zh-CN" altLang="en-US" sz="2000"/>
              <a:t>的临近光子数量</a:t>
            </a:r>
            <a:r>
              <a:rPr lang="en-US" altLang="zh-CN" sz="2000"/>
              <a:t>.</a:t>
            </a:r>
            <a:endParaRPr lang="en-US" altLang="zh-CN" sz="20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40" y="4286250"/>
            <a:ext cx="5695315" cy="233934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152640" y="2583815"/>
            <a:ext cx="4043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依然假设光通量在邻域内均匀分布</a:t>
            </a:r>
            <a:r>
              <a:rPr lang="en-US" altLang="zh-CN" sz="2000"/>
              <a:t>, </a:t>
            </a:r>
            <a:r>
              <a:rPr lang="zh-CN" altLang="en-US" sz="2000"/>
              <a:t>用面积做比来迭代</a:t>
            </a:r>
            <a:r>
              <a:rPr lang="en-US" altLang="zh-CN" sz="2000"/>
              <a:t>.</a:t>
            </a:r>
            <a:endParaRPr lang="en-US" altLang="zh-CN" sz="2000"/>
          </a:p>
        </p:txBody>
      </p:sp>
      <p:cxnSp>
        <p:nvCxnSpPr>
          <p:cNvPr id="19" name="直接连接符 18"/>
          <p:cNvCxnSpPr/>
          <p:nvPr/>
        </p:nvCxnSpPr>
        <p:spPr>
          <a:xfrm>
            <a:off x="5913120" y="843280"/>
            <a:ext cx="0" cy="603504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233920" y="1239520"/>
            <a:ext cx="39624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但是邻域半径是不断变化的</a:t>
            </a:r>
            <a:r>
              <a:rPr lang="en-US" altLang="zh-CN" sz="2000"/>
              <a:t>, </a:t>
            </a:r>
            <a:r>
              <a:rPr lang="zh-CN" altLang="en-US" sz="2000"/>
              <a:t>每次变化后还要放缩一下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445125" y="254000"/>
            <a:ext cx="1158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+mj-lt"/>
              </a:rPr>
              <a:t>总结</a:t>
            </a:r>
            <a:endParaRPr lang="zh-CN" altLang="en-US" sz="3200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7195" y="985520"/>
            <a:ext cx="8268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PM</a:t>
            </a:r>
            <a:r>
              <a:rPr lang="zh-CN" altLang="en-US" sz="2400"/>
              <a:t>算法核心思想是引入光子图</a:t>
            </a:r>
            <a:r>
              <a:rPr lang="en-US" altLang="zh-CN" sz="2400"/>
              <a:t>, </a:t>
            </a:r>
            <a:r>
              <a:rPr lang="zh-CN" altLang="en-US" sz="2400"/>
              <a:t>从正向记录光源的路径</a:t>
            </a:r>
            <a:r>
              <a:rPr lang="en-US" altLang="zh-CN" sz="2400"/>
              <a:t>; </a:t>
            </a:r>
            <a:r>
              <a:rPr lang="zh-CN" altLang="en-US" sz="2400"/>
              <a:t>再使用光线追踪</a:t>
            </a:r>
            <a:r>
              <a:rPr lang="en-US" altLang="zh-CN" sz="2400"/>
              <a:t>, </a:t>
            </a:r>
            <a:r>
              <a:rPr lang="zh-CN" altLang="en-US" sz="2400"/>
              <a:t>从镜头反向采样渲染像素</a:t>
            </a:r>
            <a:r>
              <a:rPr lang="en-US" altLang="zh-CN" sz="2400"/>
              <a:t>. </a:t>
            </a:r>
            <a:r>
              <a:rPr lang="zh-CN" altLang="en-US" sz="2400"/>
              <a:t>但算法的效果依赖光子图的规模</a:t>
            </a:r>
            <a:r>
              <a:rPr lang="en-US" altLang="zh-CN" sz="2400"/>
              <a:t>, </a:t>
            </a:r>
            <a:r>
              <a:rPr lang="zh-CN" altLang="en-US" sz="2400"/>
              <a:t>导致内存成为瓶颈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87195" y="3749040"/>
            <a:ext cx="88176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而</a:t>
            </a:r>
            <a:r>
              <a:rPr lang="en-US" altLang="zh-CN" sz="2400"/>
              <a:t>PPM</a:t>
            </a:r>
            <a:r>
              <a:rPr lang="zh-CN" altLang="en-US" sz="2400"/>
              <a:t>继承了</a:t>
            </a:r>
            <a:r>
              <a:rPr lang="en-US" altLang="zh-CN" sz="2400"/>
              <a:t>PM</a:t>
            </a:r>
            <a:r>
              <a:rPr lang="zh-CN" altLang="en-US" sz="2400"/>
              <a:t>的核心思想</a:t>
            </a:r>
            <a:r>
              <a:rPr lang="en-US" altLang="zh-CN" sz="2400"/>
              <a:t>, </a:t>
            </a:r>
            <a:r>
              <a:rPr lang="zh-CN" altLang="en-US" sz="2400"/>
              <a:t>并且反转了</a:t>
            </a:r>
            <a:r>
              <a:rPr lang="en-US" altLang="zh-CN" sz="2400"/>
              <a:t>PM</a:t>
            </a:r>
            <a:r>
              <a:rPr lang="zh-CN" altLang="en-US" sz="2400"/>
              <a:t>的流程</a:t>
            </a:r>
            <a:r>
              <a:rPr lang="en-US" altLang="zh-CN" sz="2400"/>
              <a:t>, </a:t>
            </a:r>
            <a:r>
              <a:rPr lang="zh-CN" altLang="en-US" sz="2400"/>
              <a:t>只存储小得多的采样点图</a:t>
            </a:r>
            <a:r>
              <a:rPr lang="en-US" altLang="zh-CN" sz="2400"/>
              <a:t>. </a:t>
            </a:r>
            <a:r>
              <a:rPr lang="zh-CN" altLang="en-US" sz="2400"/>
              <a:t>从而使得算法摆脱了内存限制</a:t>
            </a:r>
            <a:r>
              <a:rPr lang="en-US" altLang="zh-CN" sz="2400"/>
              <a:t>, </a:t>
            </a:r>
            <a:r>
              <a:rPr lang="zh-CN" altLang="en-US" sz="2400"/>
              <a:t>能在时间充足的条件下</a:t>
            </a:r>
            <a:r>
              <a:rPr lang="en-US" altLang="zh-CN" sz="2400"/>
              <a:t>, </a:t>
            </a:r>
            <a:r>
              <a:rPr lang="zh-CN" altLang="en-US" sz="2400"/>
              <a:t>迭代任意多轮</a:t>
            </a:r>
            <a:r>
              <a:rPr lang="en-US" altLang="zh-CN" sz="2400"/>
              <a:t>, </a:t>
            </a:r>
            <a:r>
              <a:rPr lang="zh-CN" altLang="en-US" sz="2400"/>
              <a:t>采样任意多个光子</a:t>
            </a:r>
            <a:r>
              <a:rPr lang="en-US" altLang="zh-CN" sz="2400"/>
              <a:t>, </a:t>
            </a:r>
            <a:r>
              <a:rPr lang="zh-CN" altLang="en-US" sz="2400"/>
              <a:t>结果收敛于渲染方程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21" name=" 184"/>
          <p:cNvSpPr/>
          <p:nvPr/>
        </p:nvSpPr>
        <p:spPr>
          <a:xfrm>
            <a:off x="1332865" y="107823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1332865" y="385064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36565" y="203200"/>
            <a:ext cx="11182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+mj-lt"/>
              </a:rPr>
              <a:t>效果</a:t>
            </a:r>
            <a:endParaRPr lang="zh-CN" altLang="en-US" sz="3200">
              <a:latin typeface="+mj-lt"/>
            </a:endParaRPr>
          </a:p>
        </p:txBody>
      </p:sp>
      <p:pic>
        <p:nvPicPr>
          <p:cNvPr id="12" name="内容占位符 11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838200" y="786765"/>
            <a:ext cx="10515600" cy="26269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3874770"/>
            <a:ext cx="11012170" cy="26441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508500" y="113665"/>
            <a:ext cx="29679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+mj-lt"/>
              </a:rPr>
              <a:t>Photon Maps</a:t>
            </a:r>
            <a:endParaRPr lang="en-US" altLang="zh-CN" sz="3600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94815" y="878840"/>
            <a:ext cx="85953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/>
              <a:t>实际上为了效果</a:t>
            </a:r>
            <a:r>
              <a:rPr lang="en-US" altLang="zh-CN" sz="2400"/>
              <a:t>, </a:t>
            </a:r>
            <a:r>
              <a:rPr lang="zh-CN" altLang="en-US" sz="2400"/>
              <a:t>通常</a:t>
            </a:r>
            <a:r>
              <a:rPr lang="zh-CN" sz="2400"/>
              <a:t>特别关注一些产生特效的光子</a:t>
            </a:r>
            <a:r>
              <a:rPr lang="en-US" altLang="zh-CN" sz="2400"/>
              <a:t>, </a:t>
            </a:r>
            <a:r>
              <a:rPr lang="zh-CN" altLang="en-US" sz="2400"/>
              <a:t>而将它们单独构建在一个光子图中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比如参与性介质</a:t>
            </a:r>
            <a:r>
              <a:rPr lang="en-US" altLang="zh-CN" sz="2400"/>
              <a:t>(Participating Media): </a:t>
            </a:r>
            <a:r>
              <a:rPr lang="zh-CN" altLang="en-US" sz="2400"/>
              <a:t>一些参与光传输的体</a:t>
            </a:r>
            <a:r>
              <a:rPr lang="en-US" altLang="zh-CN" sz="2400"/>
              <a:t>(volume), </a:t>
            </a:r>
            <a:r>
              <a:rPr lang="zh-CN" altLang="en-US" sz="2400"/>
              <a:t>像</a:t>
            </a:r>
            <a:r>
              <a:rPr lang="zh-CN" sz="2400"/>
              <a:t>烟雾</a:t>
            </a:r>
            <a:r>
              <a:rPr lang="en-US" altLang="zh-CN" sz="2400"/>
              <a:t>, </a:t>
            </a:r>
            <a:r>
              <a:rPr lang="zh-CN" altLang="en-US" sz="2400"/>
              <a:t>云</a:t>
            </a:r>
            <a:r>
              <a:rPr lang="en-US" altLang="zh-CN" sz="2400"/>
              <a:t>, </a:t>
            </a:r>
            <a:r>
              <a:rPr lang="zh-CN" altLang="en-US" sz="2400"/>
              <a:t>火焰等</a:t>
            </a:r>
            <a:r>
              <a:rPr lang="en-US" altLang="zh-CN" sz="2400"/>
              <a:t>, Tracing</a:t>
            </a:r>
            <a:r>
              <a:rPr lang="zh-CN" altLang="en-US" sz="2400"/>
              <a:t>方式也类似</a:t>
            </a:r>
            <a:r>
              <a:rPr lang="en-US" altLang="zh-CN" sz="2400"/>
              <a:t>, </a:t>
            </a:r>
            <a:r>
              <a:rPr lang="zh-CN" altLang="en-US" sz="2400"/>
              <a:t>选择</a:t>
            </a:r>
            <a:r>
              <a:rPr lang="zh-CN" altLang="en-US" sz="2400"/>
              <a:t>散射或被吸收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694815" y="3749040"/>
            <a:ext cx="731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Caustics Photon Map:   LS+D.       </a:t>
            </a:r>
            <a:r>
              <a:rPr lang="zh-CN" altLang="en-US" sz="2400"/>
              <a:t>关注产生焦散的光子</a:t>
            </a:r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1694815" y="2816860"/>
            <a:ext cx="8595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用正则文法描述路径</a:t>
            </a:r>
            <a:r>
              <a:rPr lang="en-US" altLang="zh-CN" sz="2400"/>
              <a:t>, L: </a:t>
            </a:r>
            <a:r>
              <a:rPr lang="zh-CN" altLang="en-US" sz="2400"/>
              <a:t>光源</a:t>
            </a:r>
            <a:r>
              <a:rPr lang="en-US" altLang="zh-CN" sz="2400"/>
              <a:t>, S:</a:t>
            </a:r>
            <a:r>
              <a:rPr lang="zh-CN" altLang="en-US" sz="2400"/>
              <a:t>镜面</a:t>
            </a:r>
            <a:r>
              <a:rPr lang="en-US" altLang="zh-CN" sz="2400"/>
              <a:t>, D:</a:t>
            </a:r>
            <a:r>
              <a:rPr lang="zh-CN" altLang="en-US" sz="2400"/>
              <a:t>漫反射表面</a:t>
            </a:r>
            <a:r>
              <a:rPr lang="en-US" altLang="zh-CN" sz="2400"/>
              <a:t>, V:</a:t>
            </a:r>
            <a:r>
              <a:rPr lang="zh-CN" altLang="en-US" sz="2400"/>
              <a:t>参与传输的</a:t>
            </a:r>
            <a:r>
              <a:rPr lang="zh-CN" altLang="en-US" sz="2400"/>
              <a:t>体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1694815" y="5303520"/>
            <a:ext cx="818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Global </a:t>
            </a:r>
            <a:r>
              <a:rPr lang="en-US" altLang="zh-CN" sz="2400"/>
              <a:t>P</a:t>
            </a:r>
            <a:r>
              <a:rPr lang="zh-CN" altLang="en-US" sz="2400"/>
              <a:t>hoton </a:t>
            </a:r>
            <a:r>
              <a:rPr lang="en-US" altLang="zh-CN" sz="2400"/>
              <a:t>M</a:t>
            </a:r>
            <a:r>
              <a:rPr lang="zh-CN" altLang="en-US" sz="2400"/>
              <a:t>ap</a:t>
            </a:r>
            <a:r>
              <a:rPr lang="en-US" altLang="zh-CN" sz="2400"/>
              <a:t>:</a:t>
            </a:r>
            <a:r>
              <a:rPr lang="zh-CN" altLang="en-US" sz="2400"/>
              <a:t>   L{S|D|V}</a:t>
            </a:r>
            <a:r>
              <a:rPr lang="en-US" altLang="zh-CN" sz="2400"/>
              <a:t>*</a:t>
            </a:r>
            <a:r>
              <a:rPr lang="zh-CN" altLang="en-US" sz="2400"/>
              <a:t>D    就是一般的光子图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1694815" y="4470400"/>
            <a:ext cx="8187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Volume </a:t>
            </a:r>
            <a:r>
              <a:rPr lang="en-US" altLang="zh-CN" sz="2400"/>
              <a:t>P</a:t>
            </a:r>
            <a:r>
              <a:rPr lang="zh-CN" altLang="en-US" sz="2400"/>
              <a:t>hoton </a:t>
            </a:r>
            <a:r>
              <a:rPr lang="en-US" altLang="zh-CN" sz="2400"/>
              <a:t>M</a:t>
            </a:r>
            <a:r>
              <a:rPr lang="zh-CN" altLang="en-US" sz="2400"/>
              <a:t>ap</a:t>
            </a:r>
            <a:r>
              <a:rPr lang="en-US" altLang="zh-CN" sz="2400"/>
              <a:t>: </a:t>
            </a:r>
            <a:r>
              <a:rPr lang="zh-CN" altLang="en-US" sz="2400"/>
              <a:t>L{S|D|V}+V</a:t>
            </a:r>
            <a:r>
              <a:rPr lang="en-US" altLang="zh-CN" sz="2400"/>
              <a:t>.  </a:t>
            </a:r>
            <a:r>
              <a:rPr lang="zh-CN" altLang="en-US" sz="2400"/>
              <a:t>比如火焰</a:t>
            </a:r>
            <a:r>
              <a:rPr lang="en-US" altLang="zh-CN" sz="2400"/>
              <a:t>, </a:t>
            </a:r>
            <a:r>
              <a:rPr lang="zh-CN" altLang="en-US" sz="2400"/>
              <a:t>雾等</a:t>
            </a:r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184" name=" 184"/>
          <p:cNvSpPr/>
          <p:nvPr/>
        </p:nvSpPr>
        <p:spPr>
          <a:xfrm>
            <a:off x="1340485" y="87884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 184"/>
          <p:cNvSpPr/>
          <p:nvPr/>
        </p:nvSpPr>
        <p:spPr>
          <a:xfrm>
            <a:off x="1340485" y="293370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 184"/>
          <p:cNvSpPr/>
          <p:nvPr/>
        </p:nvSpPr>
        <p:spPr>
          <a:xfrm>
            <a:off x="1340485" y="374904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 184"/>
          <p:cNvSpPr/>
          <p:nvPr/>
        </p:nvSpPr>
        <p:spPr>
          <a:xfrm>
            <a:off x="1340485" y="459613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 184"/>
          <p:cNvSpPr/>
          <p:nvPr/>
        </p:nvSpPr>
        <p:spPr>
          <a:xfrm>
            <a:off x="1340485" y="536638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" name=" 184"/>
          <p:cNvSpPr/>
          <p:nvPr/>
        </p:nvSpPr>
        <p:spPr>
          <a:xfrm>
            <a:off x="749935" y="262572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265" y="1645285"/>
            <a:ext cx="11044555" cy="5815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Ray Tracing</a:t>
            </a:r>
            <a:r>
              <a:rPr lang="ja-JP" altLang="en-US" sz="3200"/>
              <a:t>　</a:t>
            </a:r>
            <a:r>
              <a:rPr lang="en-US" altLang="zh-CN" sz="3200"/>
              <a:t>(</a:t>
            </a:r>
            <a:r>
              <a:rPr lang="zh-CN" altLang="en-US" sz="3200"/>
              <a:t>光线跟踪</a:t>
            </a:r>
            <a:r>
              <a:rPr lang="en-US" altLang="zh-CN" sz="3200"/>
              <a:t>), Turner Whitted, 1979</a:t>
            </a:r>
            <a:endParaRPr lang="en-US" altLang="zh-CN" sz="3200"/>
          </a:p>
          <a:p>
            <a:endParaRPr lang="en-US" altLang="zh-CN" sz="3200"/>
          </a:p>
          <a:p>
            <a:r>
              <a:rPr lang="en-US" altLang="zh-CN" sz="2800"/>
              <a:t>Backward, </a:t>
            </a:r>
            <a:r>
              <a:rPr lang="zh-CN" altLang="en-US" sz="2800"/>
              <a:t>开始做</a:t>
            </a:r>
            <a:r>
              <a:rPr lang="en-US" altLang="zh-CN" sz="2800"/>
              <a:t>Ray Casting, </a:t>
            </a:r>
            <a:r>
              <a:rPr lang="zh-CN" altLang="en-US" sz="2800"/>
              <a:t>但遇到物体后</a:t>
            </a:r>
            <a:r>
              <a:rPr lang="en-US" altLang="zh-CN" sz="2800"/>
              <a:t>, </a:t>
            </a:r>
            <a:r>
              <a:rPr lang="zh-CN" altLang="en-US" sz="2800"/>
              <a:t>考虑表面材质</a:t>
            </a:r>
            <a:r>
              <a:rPr lang="en-US" altLang="zh-CN" sz="2800"/>
              <a:t>: </a:t>
            </a:r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若是漫反射材质</a:t>
            </a:r>
            <a:r>
              <a:rPr lang="en-US" altLang="zh-CN" sz="2800"/>
              <a:t>, </a:t>
            </a:r>
            <a:r>
              <a:rPr lang="zh-CN" altLang="en-US" sz="2800"/>
              <a:t>则与</a:t>
            </a:r>
            <a:r>
              <a:rPr lang="en-US" altLang="zh-CN" sz="2800"/>
              <a:t>Casting</a:t>
            </a:r>
            <a:r>
              <a:rPr lang="zh-CN" altLang="en-US" sz="2800"/>
              <a:t>一样</a:t>
            </a:r>
            <a:r>
              <a:rPr lang="en-US" altLang="zh-CN" sz="2800"/>
              <a:t>, </a:t>
            </a:r>
            <a:r>
              <a:rPr lang="zh-CN" altLang="en-US" sz="2800"/>
              <a:t>计算</a:t>
            </a:r>
            <a:r>
              <a:rPr lang="en-US" altLang="zh-CN" sz="2800"/>
              <a:t>BRDF, </a:t>
            </a:r>
            <a:r>
              <a:rPr lang="zh-CN" altLang="en-US" sz="2800"/>
              <a:t>停止</a:t>
            </a:r>
            <a:r>
              <a:rPr lang="en-US" altLang="zh-CN" sz="2800"/>
              <a:t>; </a:t>
            </a:r>
            <a:endParaRPr lang="en-US" altLang="zh-CN" sz="2800"/>
          </a:p>
          <a:p>
            <a:r>
              <a:rPr lang="en-US" altLang="zh-CN" sz="2800"/>
              <a:t>	</a:t>
            </a:r>
            <a:r>
              <a:rPr lang="zh-CN" altLang="en-US" sz="2800"/>
              <a:t>若是反射或折射</a:t>
            </a:r>
            <a:r>
              <a:rPr lang="en-US" altLang="zh-CN" sz="2800"/>
              <a:t>, </a:t>
            </a:r>
            <a:r>
              <a:rPr lang="zh-CN" altLang="en-US" sz="2800"/>
              <a:t>则继续跟踪出射光线</a:t>
            </a:r>
            <a:r>
              <a:rPr lang="en-US" altLang="zh-CN" sz="2800"/>
              <a:t>. (</a:t>
            </a:r>
            <a:r>
              <a:rPr lang="zh-CN" altLang="en-US" sz="2800"/>
              <a:t>间接光</a:t>
            </a:r>
            <a:r>
              <a:rPr lang="en-US" altLang="zh-CN" sz="2800"/>
              <a:t>)</a:t>
            </a:r>
            <a:endParaRPr lang="en-US" altLang="zh-CN" sz="2800"/>
          </a:p>
          <a:p>
            <a:r>
              <a:rPr lang="zh-CN" altLang="en-US" sz="2800"/>
              <a:t>因为材质可能三者皆有</a:t>
            </a:r>
            <a:r>
              <a:rPr lang="en-US" altLang="zh-CN" sz="2800"/>
              <a:t>, </a:t>
            </a:r>
            <a:r>
              <a:rPr lang="zh-CN" altLang="en-US" sz="2800"/>
              <a:t>所以实际实现时通常计算三者贡献和</a:t>
            </a:r>
            <a:r>
              <a:rPr lang="en-US" altLang="zh-CN" sz="2800"/>
              <a:t>.</a:t>
            </a:r>
            <a:endParaRPr lang="en-US" altLang="zh-CN" sz="2800"/>
          </a:p>
          <a:p>
            <a:endParaRPr lang="en-US" altLang="zh-CN" sz="2800"/>
          </a:p>
          <a:p>
            <a:r>
              <a:rPr lang="zh-CN" altLang="en-US" sz="2800">
                <a:sym typeface="+mn-ea"/>
              </a:rPr>
              <a:t>通常用递归方式实现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>
                <a:sym typeface="+mn-ea"/>
              </a:rPr>
              <a:t>已经变成一个算法的框架</a:t>
            </a:r>
            <a:r>
              <a:rPr lang="en-US" altLang="zh-CN" sz="2800">
                <a:sym typeface="+mn-ea"/>
              </a:rPr>
              <a:t>. (</a:t>
            </a:r>
            <a:r>
              <a:rPr lang="zh-CN" altLang="en-US" sz="2800">
                <a:sym typeface="+mn-ea"/>
              </a:rPr>
              <a:t>课上主要讲了这个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全局光照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>
                <a:sym typeface="+mn-ea"/>
              </a:rPr>
              <a:t>效果跟</a:t>
            </a:r>
            <a:r>
              <a:rPr lang="en-US" altLang="zh-CN" sz="2800">
                <a:sym typeface="+mn-ea"/>
              </a:rPr>
              <a:t>Casting</a:t>
            </a:r>
            <a:r>
              <a:rPr lang="zh-CN" altLang="en-US" sz="2800">
                <a:sym typeface="+mn-ea"/>
              </a:rPr>
              <a:t>比是个飞跃</a:t>
            </a:r>
            <a:r>
              <a:rPr lang="en-US" altLang="zh-CN" sz="2800">
                <a:sym typeface="+mn-ea"/>
              </a:rPr>
              <a:t>.</a:t>
            </a:r>
            <a:endParaRPr lang="en-US" alt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慢了很多</a:t>
            </a:r>
            <a:r>
              <a:rPr lang="en-US" altLang="zh-CN" sz="2800">
                <a:sym typeface="+mn-ea"/>
              </a:rPr>
              <a:t>.(</a:t>
            </a:r>
            <a:r>
              <a:rPr lang="zh-CN" altLang="en-US" sz="2800">
                <a:sym typeface="+mn-ea"/>
              </a:rPr>
              <a:t>主要是因为</a:t>
            </a:r>
            <a:r>
              <a:rPr lang="en-US" altLang="zh-CN" sz="2800">
                <a:sym typeface="+mn-ea"/>
              </a:rPr>
              <a:t>Casting</a:t>
            </a:r>
            <a:r>
              <a:rPr lang="zh-CN" altLang="en-US" sz="2800">
                <a:sym typeface="+mn-ea"/>
              </a:rPr>
              <a:t>太简单了</a:t>
            </a:r>
            <a:r>
              <a:rPr lang="en-US" altLang="zh-CN" sz="2800">
                <a:sym typeface="+mn-ea"/>
              </a:rPr>
              <a:t>...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  <a:p>
            <a:r>
              <a:rPr lang="zh-CN" altLang="en-US" sz="2800">
                <a:sym typeface="+mn-ea"/>
              </a:rPr>
              <a:t>反射模型不精确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>
                <a:sym typeface="+mn-ea"/>
              </a:rPr>
              <a:t>假定材质都是镜面反射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反射光线只有一条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  <a:p>
            <a:endParaRPr lang="en-US" altLang="zh-CN" sz="2800"/>
          </a:p>
          <a:p>
            <a:endParaRPr lang="en-US" altLang="zh-CN" sz="2800"/>
          </a:p>
        </p:txBody>
      </p:sp>
      <p:sp>
        <p:nvSpPr>
          <p:cNvPr id="6" name=" 184"/>
          <p:cNvSpPr/>
          <p:nvPr/>
        </p:nvSpPr>
        <p:spPr>
          <a:xfrm>
            <a:off x="749935" y="4918075"/>
            <a:ext cx="354330" cy="3346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749935" y="1751965"/>
            <a:ext cx="354330" cy="3346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693410" y="102235"/>
            <a:ext cx="1399540" cy="1325880"/>
          </a:xfrm>
        </p:spPr>
        <p:txBody>
          <a:bodyPr/>
          <a:p>
            <a:r>
              <a:rPr lang="zh-CN" altLang="en-US" sz="4000"/>
              <a:t>历史</a:t>
            </a:r>
            <a:endParaRPr lang="zh-CN" altLang="en-US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" name=" 184"/>
          <p:cNvSpPr/>
          <p:nvPr/>
        </p:nvSpPr>
        <p:spPr>
          <a:xfrm>
            <a:off x="452755" y="286639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0590" y="983615"/>
            <a:ext cx="105778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Distribution Ray Tracing</a:t>
            </a:r>
            <a:r>
              <a:rPr lang="ja-JP" altLang="en-US" sz="3200"/>
              <a:t>　</a:t>
            </a:r>
            <a:endParaRPr lang="ja-JP" altLang="en-US" sz="3200"/>
          </a:p>
          <a:p>
            <a:r>
              <a:rPr lang="en-US" altLang="zh-CN" sz="3200"/>
              <a:t>(Stochastic Ray Tracing, </a:t>
            </a:r>
            <a:r>
              <a:rPr lang="zh-CN" altLang="en-US" sz="3200"/>
              <a:t>分布光线跟踪</a:t>
            </a:r>
            <a:r>
              <a:rPr lang="en-US" altLang="zh-CN" sz="3200"/>
              <a:t>, </a:t>
            </a:r>
            <a:r>
              <a:rPr lang="zh-CN" altLang="en-US" sz="3200"/>
              <a:t>随机光线跟踪</a:t>
            </a:r>
            <a:r>
              <a:rPr lang="en-US" altLang="zh-CN" sz="3200"/>
              <a:t>)</a:t>
            </a:r>
            <a:endParaRPr lang="en-US" altLang="zh-CN" sz="3200"/>
          </a:p>
          <a:p>
            <a:r>
              <a:rPr lang="en-US" altLang="zh-CN" sz="3200"/>
              <a:t>RL Cook, 1984</a:t>
            </a:r>
            <a:endParaRPr lang="en-US" altLang="zh-CN" sz="2800"/>
          </a:p>
        </p:txBody>
      </p:sp>
      <p:sp>
        <p:nvSpPr>
          <p:cNvPr id="6" name=" 184"/>
          <p:cNvSpPr/>
          <p:nvPr/>
        </p:nvSpPr>
        <p:spPr>
          <a:xfrm>
            <a:off x="452755" y="4384675"/>
            <a:ext cx="354330" cy="3346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452755" y="1090930"/>
            <a:ext cx="354330" cy="3346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" name="内容占位符 2" descr="Distribution Ray Trac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7345" y="4384675"/>
            <a:ext cx="5486400" cy="2430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0590" y="2705735"/>
            <a:ext cx="111359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不再假定镜面</a:t>
            </a:r>
            <a:r>
              <a:rPr lang="en-US" altLang="zh-CN" sz="2400"/>
              <a:t>(</a:t>
            </a:r>
            <a:r>
              <a:rPr lang="zh-CN" altLang="en-US" sz="2400"/>
              <a:t>高光</a:t>
            </a:r>
            <a:r>
              <a:rPr lang="en-US" altLang="zh-CN" sz="2400"/>
              <a:t>)</a:t>
            </a:r>
            <a:r>
              <a:rPr lang="zh-CN" altLang="en-US" sz="2400"/>
              <a:t>反射</a:t>
            </a:r>
            <a:r>
              <a:rPr lang="en-US" altLang="zh-CN" sz="2400"/>
              <a:t>, </a:t>
            </a:r>
            <a:r>
              <a:rPr lang="zh-CN" altLang="en-US" sz="2400"/>
              <a:t>而是将一条出射光线变为一个范围内的一群光线</a:t>
            </a:r>
            <a:endParaRPr lang="zh-CN" altLang="en-US" sz="2400"/>
          </a:p>
          <a:p>
            <a:r>
              <a:rPr lang="en-US" altLang="zh-CN" sz="2400"/>
              <a:t>(Glossy Reflection=</a:t>
            </a:r>
            <a:r>
              <a:rPr lang="zh-CN" altLang="en-US" sz="2400"/>
              <a:t>哑光</a:t>
            </a:r>
            <a:r>
              <a:rPr lang="en-US" altLang="zh-CN" sz="2400"/>
              <a:t>?</a:t>
            </a:r>
            <a:r>
              <a:rPr lang="en-US" altLang="zh-CN" sz="2400"/>
              <a:t>)</a:t>
            </a:r>
            <a:r>
              <a:rPr lang="en-US" altLang="zh-CN" sz="2400"/>
              <a:t>, </a:t>
            </a:r>
            <a:r>
              <a:rPr lang="zh-CN" altLang="en-US" sz="2400"/>
              <a:t>转而求它们光亮度的积分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求解代价过大</a:t>
            </a:r>
            <a:r>
              <a:rPr lang="en-US" altLang="zh-CN" sz="2400"/>
              <a:t>, </a:t>
            </a:r>
            <a:r>
              <a:rPr lang="zh-CN" altLang="en-US" sz="2400"/>
              <a:t>于是引入蒙特卡洛法</a:t>
            </a:r>
            <a:r>
              <a:rPr lang="en-US" altLang="zh-CN" sz="2400"/>
              <a:t>(</a:t>
            </a:r>
            <a:r>
              <a:rPr lang="zh-CN" altLang="en-US" sz="2400"/>
              <a:t>所谓随机</a:t>
            </a:r>
            <a:r>
              <a:rPr lang="en-US" altLang="zh-CN" sz="2400"/>
              <a:t>). </a:t>
            </a:r>
            <a:r>
              <a:rPr lang="zh-CN" altLang="en-US" sz="2400"/>
              <a:t>在范围内随机选择</a:t>
            </a:r>
            <a:r>
              <a:rPr lang="en-US" altLang="zh-CN" sz="2400"/>
              <a:t>(</a:t>
            </a:r>
            <a:r>
              <a:rPr lang="zh-CN" altLang="en-US" sz="2400"/>
              <a:t>采样</a:t>
            </a:r>
            <a:r>
              <a:rPr lang="en-US" altLang="zh-CN" sz="2400"/>
              <a:t>)</a:t>
            </a:r>
            <a:r>
              <a:rPr lang="zh-CN" altLang="en-US" sz="2400"/>
              <a:t>一些作为出射光线</a:t>
            </a:r>
            <a:r>
              <a:rPr lang="en-US" altLang="zh-CN" sz="2400"/>
              <a:t>, </a:t>
            </a:r>
            <a:r>
              <a:rPr lang="zh-CN" altLang="en-US" sz="2400"/>
              <a:t>跟踪得到结果</a:t>
            </a:r>
            <a:r>
              <a:rPr lang="en-US" altLang="zh-CN" sz="2400"/>
              <a:t>, </a:t>
            </a:r>
            <a:r>
              <a:rPr lang="zh-CN" altLang="en-US" sz="2400"/>
              <a:t>再统计所有结果得到估计</a:t>
            </a:r>
            <a:r>
              <a:rPr lang="en-US" altLang="zh-CN" sz="2400"/>
              <a:t>(</a:t>
            </a:r>
            <a:r>
              <a:rPr lang="zh-CN" altLang="en-US" sz="2400"/>
              <a:t>无偏的</a:t>
            </a:r>
            <a:r>
              <a:rPr lang="en-US" altLang="zh-CN" sz="2400"/>
              <a:t>).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910590" y="4384675"/>
            <a:ext cx="5528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引入了随机采样的方法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更符合物理事实</a:t>
            </a:r>
            <a:r>
              <a:rPr lang="en-US" altLang="zh-CN" sz="2400"/>
              <a:t>, </a:t>
            </a:r>
            <a:r>
              <a:rPr lang="zh-CN" altLang="en-US" sz="2400"/>
              <a:t>效果更好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计算代价大</a:t>
            </a:r>
            <a:r>
              <a:rPr lang="en-US" altLang="zh-CN" sz="2400"/>
              <a:t>, </a:t>
            </a:r>
            <a:r>
              <a:rPr lang="zh-CN" altLang="en-US" sz="2400"/>
              <a:t>递归地采样估计</a:t>
            </a:r>
            <a:r>
              <a:rPr lang="en-US" altLang="zh-CN" sz="2400"/>
              <a:t>, </a:t>
            </a:r>
            <a:r>
              <a:rPr lang="zh-CN" sz="2400"/>
              <a:t>树型展开的复杂度</a:t>
            </a:r>
            <a:r>
              <a:rPr lang="en-US" altLang="zh-CN" sz="2400"/>
              <a:t>, </a:t>
            </a:r>
            <a:r>
              <a:rPr lang="zh-CN" altLang="en-US" sz="2400"/>
              <a:t>恐怖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40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693410" y="102235"/>
            <a:ext cx="1399540" cy="1325880"/>
          </a:xfrm>
        </p:spPr>
        <p:txBody>
          <a:bodyPr/>
          <a:p>
            <a:r>
              <a:rPr lang="zh-CN" altLang="en-US" sz="4000"/>
              <a:t>历史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" name=" 184"/>
          <p:cNvSpPr/>
          <p:nvPr/>
        </p:nvSpPr>
        <p:spPr>
          <a:xfrm>
            <a:off x="749935" y="2773680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4265" y="1645285"/>
            <a:ext cx="105778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Path Tracing</a:t>
            </a:r>
            <a:r>
              <a:rPr lang="ja-JP" altLang="en-US" sz="3200"/>
              <a:t>　</a:t>
            </a:r>
            <a:r>
              <a:rPr lang="en-US" altLang="zh-CN" sz="3200"/>
              <a:t>(</a:t>
            </a:r>
            <a:r>
              <a:rPr lang="zh-CN" altLang="en-US" sz="3200"/>
              <a:t>路径跟踪</a:t>
            </a:r>
            <a:r>
              <a:rPr lang="en-US" altLang="zh-CN" sz="3200"/>
              <a:t>), James Kajiya, 1986</a:t>
            </a:r>
            <a:endParaRPr lang="en-US" altLang="zh-CN" sz="2800"/>
          </a:p>
        </p:txBody>
      </p:sp>
      <p:sp>
        <p:nvSpPr>
          <p:cNvPr id="6" name=" 184"/>
          <p:cNvSpPr/>
          <p:nvPr/>
        </p:nvSpPr>
        <p:spPr>
          <a:xfrm>
            <a:off x="749935" y="4627880"/>
            <a:ext cx="354330" cy="3346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184"/>
          <p:cNvSpPr/>
          <p:nvPr/>
        </p:nvSpPr>
        <p:spPr>
          <a:xfrm>
            <a:off x="749935" y="1751965"/>
            <a:ext cx="354330" cy="33464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265" y="2773680"/>
            <a:ext cx="108026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推导出</a:t>
            </a:r>
            <a:r>
              <a:rPr lang="en-US" altLang="zh-CN" sz="2400"/>
              <a:t>Rendering Equation</a:t>
            </a:r>
            <a:r>
              <a:rPr lang="zh-CN" altLang="en-US" sz="2400"/>
              <a:t>把以上递归跟踪的形式</a:t>
            </a:r>
            <a:r>
              <a:rPr lang="en-US" altLang="zh-CN" sz="2400"/>
              <a:t>, </a:t>
            </a:r>
            <a:r>
              <a:rPr lang="zh-CN" altLang="en-US" sz="2400"/>
              <a:t>转化为一个统一的路径积分</a:t>
            </a:r>
            <a:r>
              <a:rPr lang="en-US" altLang="zh-CN" sz="2400"/>
              <a:t>. </a:t>
            </a:r>
            <a:r>
              <a:rPr lang="zh-CN" altLang="en-US" sz="2400"/>
              <a:t>从</a:t>
            </a:r>
            <a:r>
              <a:rPr lang="en-US" altLang="zh-CN" sz="2400"/>
              <a:t>camera</a:t>
            </a:r>
            <a:r>
              <a:rPr lang="zh-CN" altLang="en-US" sz="2400"/>
              <a:t>发出的光线遇到物体后</a:t>
            </a:r>
            <a:r>
              <a:rPr lang="en-US" altLang="zh-CN" sz="2400"/>
              <a:t>, </a:t>
            </a:r>
            <a:r>
              <a:rPr lang="zh-CN" altLang="en-US" sz="2400"/>
              <a:t>只做一次蒙特卡洛法</a:t>
            </a:r>
            <a:r>
              <a:rPr lang="en-US" altLang="zh-CN" sz="2400"/>
              <a:t>, </a:t>
            </a:r>
            <a:r>
              <a:rPr lang="zh-CN" altLang="en-US" sz="2400"/>
              <a:t>随机采样一些路径</a:t>
            </a:r>
            <a:r>
              <a:rPr lang="en-US" altLang="zh-CN" sz="2400"/>
              <a:t>, </a:t>
            </a:r>
            <a:r>
              <a:rPr lang="zh-CN" altLang="en-US" sz="2400"/>
              <a:t>计算其路径积分</a:t>
            </a:r>
            <a:r>
              <a:rPr lang="en-US" altLang="zh-CN" sz="2400"/>
              <a:t>, </a:t>
            </a:r>
            <a:r>
              <a:rPr lang="zh-CN" altLang="en-US" sz="2400"/>
              <a:t>再做统计</a:t>
            </a:r>
            <a:r>
              <a:rPr lang="en-US" altLang="zh-CN" sz="2400"/>
              <a:t>. </a:t>
            </a:r>
            <a:r>
              <a:rPr lang="zh-CN" altLang="en-US" sz="2400"/>
              <a:t>而不是像</a:t>
            </a:r>
            <a:r>
              <a:rPr lang="en-US" altLang="zh-CN" sz="2400"/>
              <a:t>DRT</a:t>
            </a:r>
            <a:r>
              <a:rPr lang="zh-CN" altLang="en-US" sz="2400"/>
              <a:t>那样递归地蒙特卡洛法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做贡献的是有效路径</a:t>
            </a:r>
            <a:r>
              <a:rPr lang="en-US" altLang="zh-CN" sz="2400"/>
              <a:t>: </a:t>
            </a:r>
            <a:r>
              <a:rPr lang="zh-CN" altLang="en-US" sz="2400"/>
              <a:t>最终能到达光源的路径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1104265" y="4627880"/>
            <a:ext cx="1019111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根据场景复杂度</a:t>
            </a:r>
            <a:r>
              <a:rPr lang="en-US" altLang="zh-CN" sz="2400"/>
              <a:t>, </a:t>
            </a:r>
            <a:r>
              <a:rPr lang="zh-CN" altLang="en-US" sz="2400"/>
              <a:t>采样的路径可能相当长</a:t>
            </a:r>
            <a:r>
              <a:rPr lang="en-US" altLang="zh-CN" sz="2400"/>
              <a:t>, </a:t>
            </a:r>
            <a:r>
              <a:rPr lang="zh-CN" altLang="en-US" sz="2400"/>
              <a:t>所以很难用于实时渲染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800"/>
          </a:p>
          <a:p>
            <a:r>
              <a:rPr lang="zh-CN" altLang="en-US" sz="2400"/>
              <a:t>已经是常用的离线渲染技术雏形了</a:t>
            </a:r>
            <a:r>
              <a:rPr lang="en-US" altLang="zh-CN" sz="2400"/>
              <a:t>,</a:t>
            </a:r>
            <a:r>
              <a:rPr lang="zh-CN" sz="2400"/>
              <a:t>再加上</a:t>
            </a:r>
            <a:r>
              <a:rPr lang="zh-CN" sz="2400"/>
              <a:t>对它的优化</a:t>
            </a:r>
            <a:r>
              <a:rPr lang="en-US" altLang="zh-CN" sz="2400"/>
              <a:t>, </a:t>
            </a:r>
            <a:r>
              <a:rPr lang="zh-CN" altLang="en-US" sz="2400"/>
              <a:t>比如怎么找有效路径</a:t>
            </a:r>
            <a:r>
              <a:rPr lang="en-US" altLang="zh-CN" sz="2400"/>
              <a:t>(</a:t>
            </a:r>
            <a:r>
              <a:rPr lang="zh-CN" altLang="en-US" sz="2400"/>
              <a:t>如Bidirectional </a:t>
            </a:r>
            <a:r>
              <a:rPr lang="en-US" altLang="zh-CN" sz="2400"/>
              <a:t>P</a:t>
            </a:r>
            <a:r>
              <a:rPr lang="zh-CN" altLang="en-US" sz="2400"/>
              <a:t>ath </a:t>
            </a:r>
            <a:r>
              <a:rPr lang="en-US" altLang="zh-CN" sz="2400"/>
              <a:t>T</a:t>
            </a:r>
            <a:r>
              <a:rPr lang="zh-CN" altLang="en-US" sz="2400"/>
              <a:t>racing</a:t>
            </a:r>
            <a:r>
              <a:rPr lang="en-US" altLang="zh-CN" sz="2400"/>
              <a:t>, </a:t>
            </a:r>
            <a:r>
              <a:rPr lang="zh-CN" altLang="en-US" sz="2400"/>
              <a:t>双向构建路径</a:t>
            </a:r>
            <a:r>
              <a:rPr lang="en-US" altLang="zh-CN" sz="2400"/>
              <a:t>); </a:t>
            </a:r>
            <a:r>
              <a:rPr lang="zh-CN" altLang="en-US" sz="2400"/>
              <a:t>怎么找困难路径</a:t>
            </a:r>
            <a:r>
              <a:rPr lang="en-US" altLang="zh-CN" sz="2400"/>
              <a:t>(</a:t>
            </a:r>
            <a:r>
              <a:rPr lang="zh-CN" altLang="en-US" sz="2400"/>
              <a:t>很难被采样到的路径</a:t>
            </a:r>
            <a:r>
              <a:rPr lang="en-US" altLang="zh-CN" sz="2400"/>
              <a:t>)</a:t>
            </a:r>
            <a:r>
              <a:rPr lang="zh-CN" altLang="en-US" sz="2400"/>
              <a:t>以加快收敛</a:t>
            </a:r>
            <a:r>
              <a:rPr lang="en-US" altLang="zh-CN" sz="2400"/>
              <a:t>(</a:t>
            </a:r>
            <a:r>
              <a:rPr lang="zh-CN" altLang="en-US" sz="2400"/>
              <a:t>如</a:t>
            </a:r>
            <a:r>
              <a:rPr lang="en-US" altLang="zh-CN" sz="2400"/>
              <a:t>Metropolis Light Transport</a:t>
            </a:r>
            <a:r>
              <a:rPr lang="en-US" altLang="zh-CN" sz="2400"/>
              <a:t>)</a:t>
            </a:r>
            <a:r>
              <a:rPr lang="en-US" altLang="zh-CN" sz="2400"/>
              <a:t>; </a:t>
            </a:r>
            <a:r>
              <a:rPr lang="zh-CN" altLang="en-US" sz="2400"/>
              <a:t>怎么去噪</a:t>
            </a:r>
            <a:r>
              <a:rPr lang="en-US" altLang="zh-CN" sz="2400"/>
              <a:t>.</a:t>
            </a:r>
            <a:endParaRPr lang="en-US" altLang="zh-CN" sz="240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693410" y="102235"/>
            <a:ext cx="1399540" cy="1325880"/>
          </a:xfrm>
        </p:spPr>
        <p:txBody>
          <a:bodyPr/>
          <a:p>
            <a:r>
              <a:rPr lang="zh-CN" altLang="en-US" sz="4000"/>
              <a:t>历史</a:t>
            </a:r>
            <a:endParaRPr lang="zh-CN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8270" y="-20955"/>
            <a:ext cx="4420235" cy="920115"/>
          </a:xfrm>
        </p:spPr>
        <p:txBody>
          <a:bodyPr/>
          <a:p>
            <a:r>
              <a:rPr lang="en-US" altLang="zh-CN" sz="4000"/>
              <a:t>Photon Mapping!!!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1022350" y="775335"/>
            <a:ext cx="1025207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前面介绍了</a:t>
            </a:r>
            <a:r>
              <a:rPr lang="en-US" altLang="zh-CN" sz="2400"/>
              <a:t>PT</a:t>
            </a:r>
            <a:r>
              <a:rPr lang="zh-CN" altLang="en-US" sz="2400"/>
              <a:t>系列流派的技术</a:t>
            </a:r>
            <a:r>
              <a:rPr lang="en-US" altLang="zh-CN" sz="2400"/>
              <a:t>,  </a:t>
            </a:r>
            <a:r>
              <a:rPr lang="zh-CN" altLang="en-US" sz="2400"/>
              <a:t>核心方法</a:t>
            </a:r>
            <a:r>
              <a:rPr lang="en-US" altLang="zh-CN" sz="2400"/>
              <a:t>{</a:t>
            </a:r>
            <a:r>
              <a:rPr lang="zh-CN" altLang="en-US" sz="2400"/>
              <a:t>反向</a:t>
            </a:r>
            <a:r>
              <a:rPr lang="en-US" altLang="zh-CN" sz="2400"/>
              <a:t>+</a:t>
            </a:r>
            <a:r>
              <a:rPr lang="zh-CN" altLang="en-US" sz="2400"/>
              <a:t>采样</a:t>
            </a:r>
            <a:r>
              <a:rPr lang="en-US" altLang="zh-CN" sz="2400"/>
              <a:t>}</a:t>
            </a:r>
            <a:r>
              <a:rPr lang="zh-CN" sz="2400"/>
              <a:t>带给它们许多优越性的同时</a:t>
            </a:r>
            <a:r>
              <a:rPr lang="en-US" altLang="zh-CN" sz="2400"/>
              <a:t>,  </a:t>
            </a:r>
            <a:r>
              <a:rPr lang="zh-CN" altLang="en-US" sz="2400"/>
              <a:t>也带来了显著的弊端</a:t>
            </a:r>
            <a:r>
              <a:rPr lang="en-US" altLang="zh-CN" sz="2400"/>
              <a:t>:</a:t>
            </a:r>
            <a:endParaRPr lang="en-US" altLang="zh-CN" sz="2400"/>
          </a:p>
          <a:p>
            <a:endParaRPr lang="en-US" altLang="zh-CN" sz="2800"/>
          </a:p>
          <a:p>
            <a:r>
              <a:rPr lang="zh-CN" altLang="en-US" sz="2400"/>
              <a:t>如果采样到的都是很奇怪的路径</a:t>
            </a:r>
            <a:r>
              <a:rPr lang="en-US" altLang="zh-CN" sz="2400"/>
              <a:t>? ---&gt;</a:t>
            </a:r>
            <a:r>
              <a:rPr lang="zh-CN" altLang="en-US" sz="2400"/>
              <a:t>噪声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400"/>
              <a:t>如果存在很难采样到</a:t>
            </a:r>
            <a:r>
              <a:rPr lang="en-US" altLang="zh-CN" sz="2400"/>
              <a:t>, </a:t>
            </a:r>
            <a:r>
              <a:rPr lang="zh-CN" altLang="en-US" sz="2400"/>
              <a:t>但贡献很大的路径</a:t>
            </a:r>
            <a:r>
              <a:rPr lang="en-US" altLang="zh-CN" sz="2400"/>
              <a:t>?  </a:t>
            </a:r>
            <a:r>
              <a:rPr lang="zh-CN" altLang="en-US" sz="2400"/>
              <a:t>比如</a:t>
            </a:r>
            <a:r>
              <a:rPr lang="en-US" altLang="zh-CN" sz="2400"/>
              <a:t>c</a:t>
            </a:r>
            <a:r>
              <a:rPr lang="zh-CN" altLang="en-US" sz="2400"/>
              <a:t>austics</a:t>
            </a:r>
            <a:r>
              <a:rPr lang="en-US" altLang="zh-CN" sz="2400"/>
              <a:t>(</a:t>
            </a:r>
            <a:r>
              <a:rPr lang="zh-CN" altLang="en-US" sz="2400"/>
              <a:t>焦散</a:t>
            </a:r>
            <a:r>
              <a:rPr lang="en-US" altLang="zh-CN" sz="2400"/>
              <a:t>), SDS</a:t>
            </a:r>
            <a:r>
              <a:rPr lang="zh-CN" altLang="en-US" sz="2400"/>
              <a:t>路径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800"/>
          </a:p>
          <a:p>
            <a:r>
              <a:rPr lang="zh-CN" sz="2400"/>
              <a:t>这需要扩大采样数</a:t>
            </a:r>
            <a:r>
              <a:rPr lang="en-US" altLang="zh-CN" sz="2400"/>
              <a:t>, </a:t>
            </a:r>
            <a:r>
              <a:rPr lang="zh-CN" altLang="en-US" sz="2400"/>
              <a:t>但于此同时</a:t>
            </a:r>
            <a:r>
              <a:rPr lang="en-US" altLang="zh-CN" sz="2400"/>
              <a:t>, </a:t>
            </a:r>
            <a:r>
              <a:rPr lang="zh-CN" altLang="en-US" sz="2400"/>
              <a:t>计算代价增长得更快</a:t>
            </a:r>
            <a:r>
              <a:rPr lang="en-US" altLang="zh-CN" sz="2400"/>
              <a:t>.</a:t>
            </a:r>
            <a:endParaRPr lang="en-US" altLang="zh-CN" sz="2400"/>
          </a:p>
          <a:p>
            <a:r>
              <a:rPr lang="zh-CN" altLang="en-US" sz="2400"/>
              <a:t>归根结底</a:t>
            </a:r>
            <a:r>
              <a:rPr lang="en-US" altLang="zh-CN" sz="2400"/>
              <a:t>,  </a:t>
            </a:r>
            <a:r>
              <a:rPr lang="zh-CN" altLang="en-US" sz="2400"/>
              <a:t>这是反向追踪的问题</a:t>
            </a:r>
            <a:r>
              <a:rPr lang="en-US" altLang="zh-CN" sz="2400"/>
              <a:t>: </a:t>
            </a:r>
            <a:r>
              <a:rPr lang="zh-CN" altLang="en-US" sz="2400"/>
              <a:t>我们很难知道什么样的路径能找到光源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022350" y="4996815"/>
            <a:ext cx="102520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而</a:t>
            </a:r>
            <a:r>
              <a:rPr lang="en-US" altLang="zh-CN" sz="2800"/>
              <a:t>PM(</a:t>
            </a:r>
            <a:r>
              <a:rPr lang="zh-CN" altLang="en-US" sz="2800"/>
              <a:t>光子跟踪</a:t>
            </a:r>
            <a:r>
              <a:rPr lang="en-US" altLang="zh-CN" sz="2800"/>
              <a:t>)</a:t>
            </a:r>
            <a:r>
              <a:rPr lang="zh-CN" altLang="en-US" sz="2800"/>
              <a:t>就是以上问题的解</a:t>
            </a:r>
            <a:r>
              <a:rPr lang="en-US" altLang="zh-CN" sz="2800"/>
              <a:t>. </a:t>
            </a:r>
            <a:r>
              <a:rPr lang="zh-CN" altLang="en-US" sz="2800"/>
              <a:t>今天所介绍的</a:t>
            </a:r>
            <a:r>
              <a:rPr lang="en-US" altLang="zh-CN" sz="2800">
                <a:sym typeface="+mn-ea"/>
              </a:rPr>
              <a:t>PPM</a:t>
            </a:r>
            <a:r>
              <a:rPr lang="en-US" altLang="zh-CN" sz="2800"/>
              <a:t>, </a:t>
            </a:r>
            <a:r>
              <a:rPr lang="zh-CN" altLang="en-US" sz="2800"/>
              <a:t>也是属于</a:t>
            </a:r>
            <a:r>
              <a:rPr lang="en-US" altLang="zh-CN" sz="2800"/>
              <a:t>PM</a:t>
            </a:r>
            <a:r>
              <a:rPr lang="zh-CN" altLang="en-US" sz="2800"/>
              <a:t>流派的</a:t>
            </a:r>
            <a:r>
              <a:rPr lang="en-US" altLang="zh-CN" sz="2800"/>
              <a:t>, </a:t>
            </a:r>
            <a:r>
              <a:rPr lang="zh-CN" altLang="en-US" sz="2800"/>
              <a:t>接下来从原始的</a:t>
            </a:r>
            <a:r>
              <a:rPr lang="en-US" altLang="zh-CN" sz="2800"/>
              <a:t>PM</a:t>
            </a:r>
            <a:r>
              <a:rPr lang="zh-CN" altLang="en-US" sz="2800"/>
              <a:t>开始介绍</a:t>
            </a:r>
            <a:r>
              <a:rPr lang="en-US" altLang="zh-CN" sz="2800"/>
              <a:t>, </a:t>
            </a:r>
            <a:r>
              <a:rPr lang="zh-CN" altLang="en-US" sz="2800"/>
              <a:t>一步步更新到我们的</a:t>
            </a:r>
            <a:r>
              <a:rPr lang="en-US" altLang="zh-CN" sz="2800"/>
              <a:t>PPM.</a:t>
            </a:r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395" y="6197600"/>
            <a:ext cx="11967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焦散</a:t>
            </a:r>
            <a:r>
              <a:rPr lang="en-US" altLang="zh-CN" sz="2400"/>
              <a:t>: 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光源发出的光线经多次表面的反射或折射作用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最终以漫反射的形式被</a:t>
            </a:r>
            <a:r>
              <a:rPr lang="en-US" altLang="zh-CN" sz="2400">
                <a:sym typeface="+mn-ea"/>
              </a:rPr>
              <a:t>camera</a:t>
            </a:r>
            <a:r>
              <a:rPr lang="zh-CN" altLang="en-US" sz="2400">
                <a:sym typeface="+mn-ea"/>
              </a:rPr>
              <a:t>捕获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</p:txBody>
      </p:sp>
      <p:pic>
        <p:nvPicPr>
          <p:cNvPr id="13" name="内容占位符 12" descr="SDS_Path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112395" y="48895"/>
            <a:ext cx="11859260" cy="5885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SDS_Path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486660" y="97155"/>
            <a:ext cx="7218680" cy="4026535"/>
          </a:xfrm>
          <a:prstGeom prst="rect">
            <a:avLst/>
          </a:prstGeom>
        </p:spPr>
      </p:pic>
      <p:pic>
        <p:nvPicPr>
          <p:cNvPr id="4" name="内容占位符 3" descr="SDS_Path_Explanati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9240" y="4245610"/>
            <a:ext cx="5323840" cy="2462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40120" y="4756785"/>
            <a:ext cx="64204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SDS(Specular to Diffuse to Specular)</a:t>
            </a:r>
            <a:r>
              <a:rPr lang="zh-CN" altLang="en-US" sz="2800">
                <a:sym typeface="+mn-ea"/>
              </a:rPr>
              <a:t>路径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177665" y="-20320"/>
            <a:ext cx="3837305" cy="1143635"/>
          </a:xfrm>
        </p:spPr>
        <p:txBody>
          <a:bodyPr/>
          <a:p>
            <a:r>
              <a:rPr lang="en-US" altLang="zh-CN" sz="4000"/>
              <a:t>Photon Mapping</a:t>
            </a:r>
            <a:endParaRPr lang="en-US" altLang="zh-CN" sz="4000"/>
          </a:p>
        </p:txBody>
      </p:sp>
      <p:sp>
        <p:nvSpPr>
          <p:cNvPr id="5" name="文本框 4"/>
          <p:cNvSpPr txBox="1"/>
          <p:nvPr/>
        </p:nvSpPr>
        <p:spPr>
          <a:xfrm>
            <a:off x="4053205" y="1638300"/>
            <a:ext cx="4084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PM</a:t>
            </a:r>
            <a:r>
              <a:rPr lang="zh-CN" altLang="en-US" sz="2800"/>
              <a:t>是一个</a:t>
            </a:r>
            <a:r>
              <a:rPr lang="en-US" altLang="zh-CN" sz="2800"/>
              <a:t>2-pass</a:t>
            </a:r>
            <a:r>
              <a:rPr lang="zh-CN" altLang="en-US" sz="2800"/>
              <a:t>的算法</a:t>
            </a:r>
            <a:r>
              <a:rPr lang="en-US" altLang="zh-CN" sz="2800"/>
              <a:t>: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1910715" y="2390775"/>
            <a:ext cx="8371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第一遍</a:t>
            </a:r>
            <a:r>
              <a:rPr lang="en-US" altLang="zh-CN" sz="2400">
                <a:sym typeface="+mn-ea"/>
              </a:rPr>
              <a:t>: Photon Tracing, </a:t>
            </a:r>
            <a:r>
              <a:rPr lang="zh-CN" altLang="en-US" sz="2400">
                <a:sym typeface="+mn-ea"/>
              </a:rPr>
              <a:t>从光源发射一些光子</a:t>
            </a:r>
            <a:r>
              <a:rPr lang="en-US" altLang="zh-CN" sz="2400">
                <a:sym typeface="+mn-ea"/>
              </a:rPr>
              <a:t>,  </a:t>
            </a:r>
            <a:r>
              <a:rPr lang="zh-CN" altLang="en-US" sz="2400">
                <a:sym typeface="+mn-ea"/>
              </a:rPr>
              <a:t>认为光子与物体碰撞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运动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最终停止在某个位置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记录所有光子停止的位置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构</a:t>
            </a:r>
            <a:r>
              <a:rPr lang="zh-CN" altLang="en-US" sz="2400">
                <a:sym typeface="+mn-ea"/>
              </a:rPr>
              <a:t>成光子图</a:t>
            </a:r>
            <a:r>
              <a:rPr lang="en-US" altLang="zh-CN" sz="2400">
                <a:sym typeface="+mn-ea"/>
              </a:rPr>
              <a:t>(Photon Map).</a:t>
            </a:r>
            <a:endParaRPr lang="en-US" altLang="zh-CN" sz="24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10715" y="3890010"/>
            <a:ext cx="7599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第二遍</a:t>
            </a:r>
            <a:r>
              <a:rPr lang="en-US" altLang="zh-CN" sz="2400">
                <a:sym typeface="+mn-ea"/>
              </a:rPr>
              <a:t>: Rendering, </a:t>
            </a:r>
            <a:r>
              <a:rPr lang="zh-CN" altLang="en-US" sz="2400">
                <a:sym typeface="+mn-ea"/>
              </a:rPr>
              <a:t>依据光子图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渲染出场景</a:t>
            </a:r>
            <a:r>
              <a:rPr lang="en-US" altLang="zh-CN" sz="2800">
                <a:sym typeface="+mn-ea"/>
              </a:rPr>
              <a:t>.</a:t>
            </a:r>
            <a:endParaRPr lang="en-US" altLang="zh-CN" sz="280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0715" y="4890135"/>
            <a:ext cx="8056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ym typeface="+mn-ea"/>
              </a:rPr>
              <a:t>可以看出</a:t>
            </a:r>
            <a:r>
              <a:rPr lang="en-US" altLang="zh-CN" sz="2400">
                <a:sym typeface="+mn-ea"/>
              </a:rPr>
              <a:t>, PM</a:t>
            </a:r>
            <a:r>
              <a:rPr lang="zh-CN" altLang="en-US" sz="2400">
                <a:sym typeface="+mn-ea"/>
              </a:rPr>
              <a:t>算法</a:t>
            </a:r>
            <a:r>
              <a:rPr lang="zh-CN" altLang="en-US" sz="2400">
                <a:sym typeface="+mn-ea"/>
              </a:rPr>
              <a:t>是前后端分离的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很灵活</a:t>
            </a:r>
            <a:r>
              <a:rPr lang="en-US" altLang="zh-CN" sz="2800">
                <a:sym typeface="+mn-ea"/>
              </a:rPr>
              <a:t>.</a:t>
            </a:r>
            <a:endParaRPr lang="zh-CN" altLang="en-US" sz="3200">
              <a:sym typeface="+mn-ea"/>
            </a:endParaRPr>
          </a:p>
        </p:txBody>
      </p:sp>
      <p:sp>
        <p:nvSpPr>
          <p:cNvPr id="184" name=" 184"/>
          <p:cNvSpPr/>
          <p:nvPr/>
        </p:nvSpPr>
        <p:spPr>
          <a:xfrm>
            <a:off x="1556385" y="247205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 184"/>
          <p:cNvSpPr/>
          <p:nvPr/>
        </p:nvSpPr>
        <p:spPr>
          <a:xfrm>
            <a:off x="1556385" y="3983355"/>
            <a:ext cx="354330" cy="334645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 184"/>
          <p:cNvSpPr/>
          <p:nvPr/>
        </p:nvSpPr>
        <p:spPr>
          <a:xfrm>
            <a:off x="1556385" y="4890135"/>
            <a:ext cx="354330" cy="334645"/>
          </a:xfrm>
          <a:prstGeom prst="ellipse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48885" y="1016000"/>
            <a:ext cx="20935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 W Jenson, 2001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5983</Words>
  <Application>WPS 演示</Application>
  <PresentationFormat>宽屏</PresentationFormat>
  <Paragraphs>313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MS PGothic</vt:lpstr>
      <vt:lpstr>华文中宋</vt:lpstr>
      <vt:lpstr>华文琥珀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Progressive Photon Mapping</vt:lpstr>
      <vt:lpstr>光照技术的历史</vt:lpstr>
      <vt:lpstr>历史</vt:lpstr>
      <vt:lpstr>历史</vt:lpstr>
      <vt:lpstr>历史</vt:lpstr>
      <vt:lpstr>光照技术的历史</vt:lpstr>
      <vt:lpstr>PowerPoint 演示文稿</vt:lpstr>
      <vt:lpstr>PowerPoint 演示文稿</vt:lpstr>
      <vt:lpstr>Photon Mapping!!!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Grrr</dc:creator>
  <cp:lastModifiedBy>446822609</cp:lastModifiedBy>
  <cp:revision>59</cp:revision>
  <dcterms:created xsi:type="dcterms:W3CDTF">2017-12-26T01:30:00Z</dcterms:created>
  <dcterms:modified xsi:type="dcterms:W3CDTF">2017-12-27T08:11:54Z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