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gdan Sburlea - May 30th, 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Bogdan Sburlea - May 30</a:t>
            </a:r>
            <a:r>
              <a:rPr baseline="31999"/>
              <a:t>th</a:t>
            </a:r>
            <a:r>
              <a:t>, 2020</a:t>
            </a:r>
          </a:p>
        </p:txBody>
      </p:sp>
      <p:sp>
        <p:nvSpPr>
          <p:cNvPr id="152" name="Capstone 1"/>
          <p:cNvSpPr txBox="1"/>
          <p:nvPr>
            <p:ph type="ctrTitle"/>
          </p:nvPr>
        </p:nvSpPr>
        <p:spPr>
          <a:xfrm>
            <a:off x="1219200" y="838200"/>
            <a:ext cx="21945600" cy="4267200"/>
          </a:xfrm>
          <a:prstGeom prst="rect">
            <a:avLst/>
          </a:prstGeom>
        </p:spPr>
        <p:txBody>
          <a:bodyPr/>
          <a:lstStyle/>
          <a:p>
            <a:pPr/>
            <a:r>
              <a:t>Capstone 1</a:t>
            </a:r>
          </a:p>
        </p:txBody>
      </p:sp>
      <p:sp>
        <p:nvSpPr>
          <p:cNvPr id="153" name="Analyze Global Sea Ice,…"/>
          <p:cNvSpPr txBox="1"/>
          <p:nvPr>
            <p:ph type="subTitle" sz="quarter" idx="1"/>
          </p:nvPr>
        </p:nvSpPr>
        <p:spPr>
          <a:xfrm>
            <a:off x="1219199" y="5732703"/>
            <a:ext cx="21945601" cy="2250594"/>
          </a:xfrm>
          <a:prstGeom prst="rect">
            <a:avLst/>
          </a:prstGeom>
        </p:spPr>
        <p:txBody>
          <a:bodyPr/>
          <a:lstStyle/>
          <a:p>
            <a:pPr defTabSz="586104">
              <a:defRPr spc="-42" sz="4260"/>
            </a:pPr>
            <a:r>
              <a:t>Analyze Global Sea Ice,</a:t>
            </a:r>
          </a:p>
          <a:p>
            <a:pPr defTabSz="586104">
              <a:defRPr spc="-42" sz="4260"/>
            </a:pPr>
            <a:r>
              <a:t>CO</a:t>
            </a:r>
            <a:r>
              <a:rPr baseline="-5999"/>
              <a:t>2</a:t>
            </a:r>
            <a:r>
              <a:t> levels and Forest Fires</a:t>
            </a:r>
          </a:p>
          <a:p>
            <a:pPr defTabSz="586104">
              <a:defRPr spc="-42" sz="4260"/>
            </a:pPr>
            <a:r>
              <a:t>Slide Deck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107" y="2803001"/>
            <a:ext cx="17769046" cy="972367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Forest Fires"/>
          <p:cNvSpPr txBox="1"/>
          <p:nvPr/>
        </p:nvSpPr>
        <p:spPr>
          <a:xfrm>
            <a:off x="9429589" y="1108252"/>
            <a:ext cx="4586098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6600"/>
            </a:lvl1pPr>
          </a:lstStyle>
          <a:p>
            <a:pPr/>
            <a:r>
              <a:t>Forest Fires</a:t>
            </a:r>
          </a:p>
        </p:txBody>
      </p:sp>
      <p:sp>
        <p:nvSpPr>
          <p:cNvPr id="185" name="Areas for forest fires:…"/>
          <p:cNvSpPr txBox="1"/>
          <p:nvPr/>
        </p:nvSpPr>
        <p:spPr>
          <a:xfrm>
            <a:off x="18543657" y="4271416"/>
            <a:ext cx="5402226" cy="5173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Areas for forest fires:</a:t>
            </a:r>
          </a:p>
          <a:p>
            <a:pPr marL="546100" indent="-546100">
              <a:buSzPct val="150000"/>
              <a:buChar char="•"/>
            </a:pPr>
            <a:r>
              <a:t>Africa</a:t>
            </a:r>
          </a:p>
          <a:p>
            <a:pPr marL="546100" indent="-546100">
              <a:buSzPct val="150000"/>
              <a:buChar char="•"/>
            </a:pPr>
            <a:r>
              <a:t>Amazon Area</a:t>
            </a:r>
          </a:p>
          <a:p>
            <a:pPr marL="546100" indent="-546100">
              <a:buSzPct val="150000"/>
              <a:buChar char="•"/>
            </a:pPr>
            <a:r>
              <a:t>Australia</a:t>
            </a:r>
          </a:p>
          <a:p>
            <a:pPr marL="546100" indent="-546100">
              <a:buSzPct val="150000"/>
              <a:buChar char="•"/>
            </a:pPr>
            <a:r>
              <a:t>SE Asia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23.png" descr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223" y="2413552"/>
            <a:ext cx="15788408" cy="9515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Centroids for forest…"/>
          <p:cNvSpPr txBox="1"/>
          <p:nvPr/>
        </p:nvSpPr>
        <p:spPr>
          <a:xfrm>
            <a:off x="17846467" y="3211677"/>
            <a:ext cx="5177029" cy="729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Centroids for forest</a:t>
            </a:r>
          </a:p>
          <a:p>
            <a:pPr/>
            <a:r>
              <a:t>fires tend to follow</a:t>
            </a:r>
          </a:p>
          <a:p>
            <a:pPr/>
            <a:r>
              <a:t>the same pattern:</a:t>
            </a:r>
          </a:p>
          <a:p>
            <a:pPr marL="546100" indent="-546100">
              <a:buSzPct val="150000"/>
              <a:buChar char="•"/>
            </a:pPr>
            <a:r>
              <a:t>Africa</a:t>
            </a:r>
          </a:p>
          <a:p>
            <a:pPr marL="546100" indent="-546100">
              <a:buSzPct val="150000"/>
              <a:buChar char="•"/>
            </a:pPr>
            <a:r>
              <a:t>Amazon Area</a:t>
            </a:r>
          </a:p>
          <a:p>
            <a:pPr marL="546100" indent="-546100">
              <a:buSzPct val="150000"/>
              <a:buChar char="•"/>
            </a:pPr>
            <a:r>
              <a:t>Australia</a:t>
            </a:r>
          </a:p>
          <a:p>
            <a:pPr marL="546100" indent="-546100">
              <a:buSzPct val="150000"/>
              <a:buChar char="•"/>
            </a:pPr>
            <a:r>
              <a:t>SE Asia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 Shot 2020-05-30 at 4.04.35 PM.png" descr="Screen Shot 2020-05-30 at 4.04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7205" y="674209"/>
            <a:ext cx="14226763" cy="12746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clusion…"/>
          <p:cNvSpPr txBox="1"/>
          <p:nvPr/>
        </p:nvSpPr>
        <p:spPr>
          <a:xfrm>
            <a:off x="3359734" y="1092200"/>
            <a:ext cx="17664533" cy="1153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Conclusion</a:t>
            </a:r>
          </a:p>
          <a:p>
            <a:pPr/>
            <a:r>
              <a:t>It seams to be a correlation between sea ice extent and CO2 levels.</a:t>
            </a:r>
          </a:p>
          <a:p>
            <a:pPr/>
            <a:r>
              <a:t>However, this does not infer any causality between them.</a:t>
            </a:r>
          </a:p>
          <a:p>
            <a:pPr/>
            <a:r>
              <a:t>For the forest fires, there is a lot of noise in the data. It is not possible</a:t>
            </a:r>
          </a:p>
          <a:p>
            <a:pPr/>
            <a:r>
              <a:t>to reject the hypothesis that forest fires are not correlated to sea ice</a:t>
            </a:r>
          </a:p>
          <a:p>
            <a:pPr/>
            <a:r>
              <a:t>extent and/or CO2 concentration.</a:t>
            </a:r>
          </a:p>
          <a:p>
            <a:pPr/>
            <a:r>
              <a:t>For a better analyze, there are more features to be considered:</a:t>
            </a:r>
          </a:p>
          <a:p>
            <a:pPr marL="546100" indent="-546100">
              <a:buSzPct val="150000"/>
              <a:buChar char="•"/>
            </a:pPr>
            <a:r>
              <a:t>Wind patterns, ocean currents</a:t>
            </a:r>
          </a:p>
          <a:p>
            <a:pPr marL="546100" indent="-546100">
              <a:buSzPct val="150000"/>
              <a:buChar char="•"/>
            </a:pPr>
            <a:r>
              <a:t>Humidity</a:t>
            </a:r>
          </a:p>
          <a:p>
            <a:pPr marL="546100" indent="-546100">
              <a:buSzPct val="150000"/>
              <a:buChar char="•"/>
            </a:pPr>
            <a:r>
              <a:t>Temperature</a:t>
            </a:r>
          </a:p>
          <a:p>
            <a:pPr marL="546100" indent="-546100">
              <a:buSzPct val="150000"/>
              <a:buChar char="•"/>
            </a:pPr>
            <a:r>
              <a:t>Human-related forest fires, for clearing land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 you!"/>
          <p:cNvSpPr txBox="1"/>
          <p:nvPr/>
        </p:nvSpPr>
        <p:spPr>
          <a:xfrm>
            <a:off x="9986962" y="6176390"/>
            <a:ext cx="4410076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66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IVE:…"/>
          <p:cNvSpPr txBox="1"/>
          <p:nvPr/>
        </p:nvSpPr>
        <p:spPr>
          <a:xfrm>
            <a:off x="6152337" y="3211677"/>
            <a:ext cx="12079326" cy="729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OBJECTIVE:</a:t>
            </a:r>
          </a:p>
          <a:p>
            <a:pPr/>
            <a:r>
              <a:t>Use statistical and machine learning techniques</a:t>
            </a:r>
          </a:p>
          <a:p>
            <a:pPr/>
            <a:r>
              <a:t>for processing and drawing conclusions from</a:t>
            </a:r>
          </a:p>
          <a:p>
            <a:pPr/>
            <a:r>
              <a:t>large public datasets regarding:</a:t>
            </a:r>
          </a:p>
          <a:p>
            <a:pPr marL="546100" indent="-546100">
              <a:buSzPct val="150000"/>
              <a:buChar char="-"/>
            </a:pPr>
            <a:r>
              <a:t>sea ice</a:t>
            </a:r>
          </a:p>
          <a:p>
            <a:pPr marL="546100" indent="-546100">
              <a:buSzPct val="150000"/>
              <a:buChar char="-"/>
            </a:pPr>
            <a:r>
              <a:t>CO2 levels</a:t>
            </a:r>
          </a:p>
          <a:p>
            <a:pPr marL="546100" indent="-546100">
              <a:buSzPct val="150000"/>
              <a:buChar char="-"/>
            </a:pPr>
            <a:r>
              <a:t>forest fires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Very different datasets:…"/>
          <p:cNvSpPr txBox="1"/>
          <p:nvPr/>
        </p:nvSpPr>
        <p:spPr>
          <a:xfrm>
            <a:off x="4282795" y="2151938"/>
            <a:ext cx="15818410" cy="9412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Very different datasets:</a:t>
            </a:r>
          </a:p>
          <a:p>
            <a:pPr marL="546100" indent="-546100">
              <a:buSzPct val="150000"/>
              <a:buChar char="•"/>
            </a:pPr>
            <a:r>
              <a:t>ice data: ice cores and NOAA datasets</a:t>
            </a:r>
          </a:p>
          <a:p>
            <a:pPr marL="546100" indent="-546100">
              <a:buSzPct val="150000"/>
              <a:buChar char="•"/>
            </a:pPr>
            <a:r>
              <a:t>CO2 data: Mauna Loa NOAA datasets</a:t>
            </a:r>
          </a:p>
          <a:p>
            <a:pPr marL="546100" indent="-546100">
              <a:buSzPct val="150000"/>
              <a:buChar char="•"/>
            </a:pPr>
            <a:r>
              <a:t>forest fires data: VIIRS, FIRMS and MODIS satellite datasets</a:t>
            </a:r>
          </a:p>
          <a:p>
            <a:pPr/>
          </a:p>
          <a:p>
            <a:pPr/>
            <a:r>
              <a:t>Issues with the datasets:</a:t>
            </a:r>
          </a:p>
          <a:p>
            <a:pPr marL="546100" indent="-546100">
              <a:buSzPct val="150000"/>
              <a:buChar char="•"/>
            </a:pPr>
            <a:r>
              <a:t>missing data</a:t>
            </a:r>
          </a:p>
          <a:p>
            <a:pPr marL="546100" indent="-546100">
              <a:buSzPct val="150000"/>
              <a:buChar char="•"/>
            </a:pPr>
            <a:r>
              <a:t>different accuracy</a:t>
            </a:r>
          </a:p>
          <a:p>
            <a:pPr marL="546100" indent="-546100">
              <a:buSzPct val="150000"/>
              <a:buChar char="•"/>
            </a:pPr>
            <a:r>
              <a:t>different sampling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32" y="6805724"/>
            <a:ext cx="7222414" cy="5914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3.png" descr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1704" y="6805724"/>
            <a:ext cx="7558619" cy="5914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2.png" descr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46384" y="6805724"/>
            <a:ext cx="8969357" cy="591439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istorically, CO2 levels were very stable around 280 ppm for 1800 years…"/>
          <p:cNvSpPr txBox="1"/>
          <p:nvPr/>
        </p:nvSpPr>
        <p:spPr>
          <a:xfrm>
            <a:off x="2401031" y="2718375"/>
            <a:ext cx="18533061" cy="305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46100" indent="-546100">
              <a:buSzPct val="150000"/>
              <a:buChar char="•"/>
            </a:pPr>
            <a:r>
              <a:t>Historically, CO2 levels were very stable around 280 ppm for 1800 years</a:t>
            </a:r>
          </a:p>
          <a:p>
            <a:pPr marL="546100" indent="-546100">
              <a:buSzPct val="150000"/>
              <a:buChar char="•"/>
            </a:pPr>
            <a:r>
              <a:t>The industrial revolution started a positive CO2 trend</a:t>
            </a:r>
          </a:p>
          <a:p>
            <a:pPr marL="546100" indent="-546100">
              <a:buSzPct val="150000"/>
              <a:buChar char="•"/>
            </a:pPr>
            <a:r>
              <a:t>For the last 20 years this trend is exponential</a:t>
            </a:r>
          </a:p>
        </p:txBody>
      </p:sp>
      <p:sp>
        <p:nvSpPr>
          <p:cNvPr id="163" name="CO2 Data"/>
          <p:cNvSpPr txBox="1"/>
          <p:nvPr/>
        </p:nvSpPr>
        <p:spPr>
          <a:xfrm>
            <a:off x="9429589" y="1108253"/>
            <a:ext cx="3882849" cy="1363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6600"/>
            </a:lvl1pPr>
          </a:lstStyle>
          <a:p>
            <a:pPr/>
            <a:r>
              <a:t>CO2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961" y="4738747"/>
            <a:ext cx="12101356" cy="877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here are seasonal patterns for CO2 concentration due to different land mass…"/>
          <p:cNvSpPr txBox="1"/>
          <p:nvPr/>
        </p:nvSpPr>
        <p:spPr>
          <a:xfrm>
            <a:off x="2678964" y="1183300"/>
            <a:ext cx="20358101" cy="305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46100" indent="-546100">
              <a:buSzPct val="150000"/>
              <a:buChar char="•"/>
            </a:pPr>
            <a:r>
              <a:t>There are seasonal patterns for CO2 concentration due to different land mass</a:t>
            </a:r>
          </a:p>
          <a:p>
            <a:pPr/>
            <a:r>
              <a:t>for the Northern and Southern hemisphere</a:t>
            </a:r>
          </a:p>
          <a:p>
            <a:pPr marL="546100" indent="-546100">
              <a:buSzPct val="150000"/>
              <a:buChar char="•"/>
            </a:pPr>
            <a:r>
              <a:t>The seasonal difference is increasing for the last 70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16.png" descr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693" y="4356549"/>
            <a:ext cx="11210350" cy="873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7.png" descr="image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8357" y="4388934"/>
            <a:ext cx="11073567" cy="873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o2 anomaly around 1990…1995 (left)…"/>
          <p:cNvSpPr txBox="1"/>
          <p:nvPr/>
        </p:nvSpPr>
        <p:spPr>
          <a:xfrm>
            <a:off x="4078060" y="1779064"/>
            <a:ext cx="15556892" cy="1993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46100" indent="-546100">
              <a:buSzPct val="150000"/>
              <a:buChar char="•"/>
            </a:pPr>
            <a:r>
              <a:t>Co2 anomaly around 1990…1995 (left)</a:t>
            </a:r>
          </a:p>
          <a:p>
            <a:pPr marL="546100" indent="-546100">
              <a:buSzPct val="150000"/>
              <a:buChar char="•"/>
            </a:pPr>
            <a:r>
              <a:t>Bootstrap replicates show extrapolations for pre 1990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ce Data"/>
          <p:cNvSpPr txBox="1"/>
          <p:nvPr/>
        </p:nvSpPr>
        <p:spPr>
          <a:xfrm>
            <a:off x="9429589" y="1108252"/>
            <a:ext cx="3270962" cy="136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6600"/>
            </a:lvl1pPr>
          </a:lstStyle>
          <a:p>
            <a:pPr/>
            <a:r>
              <a:t>Ice Data</a:t>
            </a:r>
          </a:p>
        </p:txBody>
      </p:sp>
      <p:sp>
        <p:nvSpPr>
          <p:cNvPr id="173" name="Ice extent for the Northern Hemisphere is decreasing…"/>
          <p:cNvSpPr txBox="1"/>
          <p:nvPr/>
        </p:nvSpPr>
        <p:spPr>
          <a:xfrm>
            <a:off x="3424019" y="2751409"/>
            <a:ext cx="14673987" cy="1993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46100" indent="-546100">
              <a:buSzPct val="150000"/>
              <a:buChar char="•"/>
            </a:pPr>
            <a:r>
              <a:t>Ice extent for the Northern Hemisphere is decreasing</a:t>
            </a:r>
          </a:p>
          <a:p>
            <a:pPr marL="546100" indent="-546100">
              <a:buSzPct val="150000"/>
              <a:buChar char="•"/>
            </a:pPr>
            <a:r>
              <a:t>Ice extent for the Southern Hemisphere shows no trend</a:t>
            </a:r>
          </a:p>
        </p:txBody>
      </p:sp>
      <p:pic>
        <p:nvPicPr>
          <p:cNvPr id="174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85" y="5025298"/>
            <a:ext cx="11949453" cy="8198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19.png" descr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04102" y="5025298"/>
            <a:ext cx="9843749" cy="8198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6789" y="362892"/>
            <a:ext cx="11422970" cy="1299021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s expected, all Northern…"/>
          <p:cNvSpPr txBox="1"/>
          <p:nvPr/>
        </p:nvSpPr>
        <p:spPr>
          <a:xfrm>
            <a:off x="14140234" y="2681808"/>
            <a:ext cx="7972857" cy="835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46100" indent="-546100">
              <a:buSzPct val="150000"/>
              <a:buChar char="•"/>
            </a:pPr>
            <a:r>
              <a:t>as expected, all Northern</a:t>
            </a:r>
          </a:p>
          <a:p>
            <a:pPr/>
            <a:r>
              <a:t>Hemisphere sea ice variations</a:t>
            </a:r>
          </a:p>
          <a:p>
            <a:pPr/>
            <a:r>
              <a:t>are positively correlated</a:t>
            </a:r>
          </a:p>
          <a:p>
            <a:pPr/>
          </a:p>
          <a:p>
            <a:pPr marL="546100" indent="-546100">
              <a:buSzPct val="150000"/>
              <a:buChar char="•"/>
            </a:pPr>
            <a:r>
              <a:t>the highest correlation is for </a:t>
            </a:r>
          </a:p>
          <a:p>
            <a:pPr/>
            <a:r>
              <a:t>Chukchi Sea that shows a </a:t>
            </a:r>
          </a:p>
          <a:p>
            <a:pPr/>
            <a:r>
              <a:t>strange pattern at the end</a:t>
            </a:r>
          </a:p>
          <a:p>
            <a:pPr/>
            <a:r>
              <a:t>of 2019 (next slide)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 Shot 2020-05-30 at 3.43.11 PM.png" descr="Screen Shot 2020-05-30 at 3.43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798" y="1139618"/>
            <a:ext cx="16517808" cy="1178548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For Chukchi Sea the ice…"/>
          <p:cNvSpPr txBox="1"/>
          <p:nvPr/>
        </p:nvSpPr>
        <p:spPr>
          <a:xfrm>
            <a:off x="16303601" y="2856168"/>
            <a:ext cx="7112712" cy="8352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For Chukchi Sea the ice </a:t>
            </a:r>
          </a:p>
          <a:p>
            <a:pPr/>
            <a:r>
              <a:t>data for the end of 2019</a:t>
            </a:r>
          </a:p>
          <a:p>
            <a:pPr/>
            <a:r>
              <a:t>(month of November)</a:t>
            </a:r>
          </a:p>
          <a:p>
            <a:pPr/>
            <a:r>
              <a:t>shows values close to</a:t>
            </a:r>
          </a:p>
          <a:p>
            <a:pPr/>
            <a:r>
              <a:t>zero km2 sea ice. That</a:t>
            </a:r>
          </a:p>
          <a:p>
            <a:pPr/>
            <a:r>
              <a:t>reading is common for </a:t>
            </a:r>
          </a:p>
          <a:p>
            <a:pPr/>
            <a:r>
              <a:t>summer months (June, July,</a:t>
            </a:r>
          </a:p>
          <a:p>
            <a:pPr/>
            <a:r>
              <a:t>August), not for November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