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2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72D1-167F-493F-AC58-0439E1736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CB7DC-A6A8-4A25-AB69-513DE31D7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BDCFE-D4BE-4A71-AA86-C78BF8BB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43-77B9-4C4A-A001-6527B181E2C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ADAF-C494-4770-B8FF-FA131C32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2A339-52ED-4218-984A-4EDF2D43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82DA-5130-4A67-B5A4-EC5D1B076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99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616E-815A-4817-BFB4-35904AB6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A438B-BBF2-4379-8A8B-BB8B851DB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C6D2-6CB0-403F-AB04-2EB36AEA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43-77B9-4C4A-A001-6527B181E2C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8AAF5-B518-4B3B-9C9C-61C4C7A6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CB2EA-1459-42CE-8BB0-177C172B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82DA-5130-4A67-B5A4-EC5D1B076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9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C2EA9-1A6A-4FD2-967A-5583F8366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F18C9-3187-4C71-9A96-10DE6F60B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4A925-AE55-428E-BCC8-D4C39185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43-77B9-4C4A-A001-6527B181E2C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0130-F5D8-4EE3-8BEF-6ECF3001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BCF5D-9177-44C5-BC95-D7D2494C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82DA-5130-4A67-B5A4-EC5D1B076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31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0611-E70E-46D0-A2B6-5FF222C2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D90E4-570B-4197-83B2-5AF9634C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24394-5719-4FE5-83A8-3492E9D8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43-77B9-4C4A-A001-6527B181E2C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A284B-2A40-4D76-B246-CAC52EB9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852D9-92D2-4AD9-8F7B-5C808711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82DA-5130-4A67-B5A4-EC5D1B076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29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1D0A-F19A-4456-BDEC-E88EA10E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28BAF-A63E-4CF9-B2ED-6EF5C9D3C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D3BF2-8DCE-4384-8A66-C57BDE30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43-77B9-4C4A-A001-6527B181E2C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F1B0-1CA9-4987-8196-9806824F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5322-1102-4806-A45C-456A2FC2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82DA-5130-4A67-B5A4-EC5D1B076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1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17D6-7EA4-49AA-BA03-D22F0B32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3C40-0200-4C1F-87A1-FB0404877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01BD2-9C92-4C8A-82B6-0740F1EC6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0E8B7-0A0A-4CA4-8AE1-A0912FCC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43-77B9-4C4A-A001-6527B181E2C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4E2BF-5464-4B95-89E4-70553971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32705-4FAE-49DC-8880-B82DFE08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82DA-5130-4A67-B5A4-EC5D1B076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20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9A26-0C9E-42FC-9DEC-2F9A6BC6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4D5A4-AF79-441B-BF76-2C75E1D25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5C04F-F951-42BE-9E8C-7BBB71EA8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1B849-88A0-472A-A7D8-C3DC5AD4A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450EE-8AEF-4B50-8CDF-BC404BFBB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12954-CF93-4E13-B9DD-52849DD1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43-77B9-4C4A-A001-6527B181E2C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F3ACD-8FF1-40E1-BF62-4E33F97F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B0D2D-50C9-4259-8C3A-66A461D1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82DA-5130-4A67-B5A4-EC5D1B076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3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00EE-0E54-4EA3-A986-044C58DB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EA309-9F77-43F2-A287-78ECAA98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43-77B9-4C4A-A001-6527B181E2C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44FDB-C016-4DF8-82CE-2E2134BF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3A727-CE84-479E-923A-323D919D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82DA-5130-4A67-B5A4-EC5D1B076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30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8D2EC-AF5E-4E0C-B6DF-9847E4BE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43-77B9-4C4A-A001-6527B181E2C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789A3-143A-44B0-AA3B-C4881D4B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98066-B100-4EF9-8084-C87E37C7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82DA-5130-4A67-B5A4-EC5D1B076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9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7F31-7A68-4E82-B426-592200D4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A6CFE-F63B-4C0B-8AAD-E3F902321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0FC05-C102-490C-A387-403668C3A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3ABAA-FEFC-492D-9CBF-CC622458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43-77B9-4C4A-A001-6527B181E2C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A8E08-B63D-4432-A1A1-A1A33254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E7398-3E73-4C85-A250-24FD8096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82DA-5130-4A67-B5A4-EC5D1B076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35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403C-8D18-416D-BC1D-A2AB959BF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A70A9-63AD-4FEA-9272-2D193268F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5762-2265-427C-B9C4-7F731D017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749FE-983E-4AE2-85E3-01ADDC82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43-77B9-4C4A-A001-6527B181E2C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E1CDE-F4D9-4883-86CE-BB4F80AA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26CC-B587-4779-AB9E-214B348D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82DA-5130-4A67-B5A4-EC5D1B076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83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6871A-CF58-44B1-92DE-2CD58A0F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5E9D3-6EC0-41CC-9AE1-381037CE7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C80A-D215-482E-A0A6-9B9D2D27B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DF643-77B9-4C4A-A001-6527B181E2C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3A06E-F664-4BE6-B6D6-B8802A151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365A-8756-4C22-A3F0-3C8115B40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482DA-5130-4A67-B5A4-EC5D1B076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51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ineui.netlify.app/" TargetMode="External"/><Relationship Id="rId2" Type="http://schemas.openxmlformats.org/officeDocument/2006/relationships/hyperlink" Target="https://dbdiagram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A1E760-AA96-4214-B8CF-F34E94B51793}"/>
              </a:ext>
            </a:extLst>
          </p:cNvPr>
          <p:cNvSpPr>
            <a:spLocks noGrp="1"/>
          </p:cNvSpPr>
          <p:nvPr/>
        </p:nvSpPr>
        <p:spPr>
          <a:xfrm>
            <a:off x="1524000" y="136128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Smart Support</a:t>
            </a:r>
          </a:p>
          <a:p>
            <a:r>
              <a:rPr lang="en-IN" sz="3600" dirty="0"/>
              <a:t>Final Project Report</a:t>
            </a:r>
            <a:br>
              <a:rPr lang="en-IN" dirty="0"/>
            </a:br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D93334F-E38B-47EC-8C2A-93579E3AAFE4}"/>
              </a:ext>
            </a:extLst>
          </p:cNvPr>
          <p:cNvSpPr>
            <a:spLocks noGrp="1"/>
          </p:cNvSpPr>
          <p:nvPr/>
        </p:nvSpPr>
        <p:spPr>
          <a:xfrm>
            <a:off x="1524000" y="384095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Submitted by :</a:t>
            </a: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</a:rPr>
              <a:t>NAVIN KUMAR SINGH (21f1003002)</a:t>
            </a: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</a:rPr>
              <a:t>UDAY RAVI PATIL (21f1003481)</a:t>
            </a:r>
          </a:p>
          <a:p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KRISHU 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</a:rPr>
              <a:t>GUPTA (21f1003442)</a:t>
            </a:r>
          </a:p>
          <a:p>
            <a:endParaRPr lang="en-IN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9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D844EC-F72F-41DB-A4A4-646F524A5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8522"/>
            <a:ext cx="9144000" cy="1106319"/>
          </a:xfrm>
        </p:spPr>
        <p:txBody>
          <a:bodyPr/>
          <a:lstStyle/>
          <a:p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The student is presented with a login page where she needs to enter her credentials to access the support ticketing system. She can also click on 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Register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 link if she is new to the system.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180CB-A969-4EA8-B39E-6218BDB2B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5" y="1034715"/>
            <a:ext cx="5701284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99D9A-622A-4736-B094-8BF7AB29E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56" y="1034715"/>
            <a:ext cx="567943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2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2C95-9CDA-4B35-B1CA-83D3BFC89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674" y="5005136"/>
            <a:ext cx="10335126" cy="133224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After logging in, the student is directed to the home page of the support ticketing system where she can create a new ticket or view her existing tickets.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90110-3A98-4824-9889-B87536C5B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33" y="649705"/>
            <a:ext cx="7332133" cy="4212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AE1BA2-56D2-446E-A665-9C003F010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49" y="528638"/>
            <a:ext cx="7420175" cy="43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1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2C95-9CDA-4B35-B1CA-83D3BFC89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810" y="1002632"/>
            <a:ext cx="3043989" cy="517433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Raise a new support ticket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form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she can enter the details of her query or concern.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system automatically checks if there are any similar tickets already created by other students. 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If there are other similar tickets, the system displays the existing tickets to the student and prompts them to check if their concern has already been addressed.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She can also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upvote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an existing ticket.</a:t>
            </a:r>
            <a:endParaRPr lang="en-I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90110-3A98-4824-9889-B87536C5B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8" y="1002632"/>
            <a:ext cx="7540235" cy="43634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1B71F1-67BC-49CC-8D45-DF90F4EA1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2" y="924952"/>
            <a:ext cx="7667954" cy="44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2369-1BF0-43C9-8417-A18CBF07A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676226"/>
            <a:ext cx="10515601" cy="1252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system updates the ticket with the number of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upvotes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it has received and displays the most popular tickets at the top of the list on support and admin dashboards. 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A88E0-0018-4ABE-9B3A-E5074E9FC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488071"/>
            <a:ext cx="5199416" cy="3003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F46FD-319D-4363-8088-18CC0465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7" y="1488071"/>
            <a:ext cx="5202678" cy="3003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C83DD3-E0D0-4C03-BD8E-E47931A531B4}"/>
              </a:ext>
            </a:extLst>
          </p:cNvPr>
          <p:cNvSpPr txBox="1"/>
          <p:nvPr/>
        </p:nvSpPr>
        <p:spPr>
          <a:xfrm>
            <a:off x="826171" y="962711"/>
            <a:ext cx="2663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Support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908D1-0731-49EE-AAF7-78B021CC71CC}"/>
              </a:ext>
            </a:extLst>
          </p:cNvPr>
          <p:cNvSpPr txBox="1"/>
          <p:nvPr/>
        </p:nvSpPr>
        <p:spPr>
          <a:xfrm>
            <a:off x="6328614" y="962711"/>
            <a:ext cx="2482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Admin Dashboard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80409D-DEAF-43A7-9A20-F8E661091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76" y="1488071"/>
            <a:ext cx="5209574" cy="30037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048B87-5C07-451A-8459-3EAA18D64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6" y="1454448"/>
            <a:ext cx="5250197" cy="30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8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BED7C-AE9A-487C-89DC-CD26244CA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379" y="5325977"/>
            <a:ext cx="10447420" cy="10194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 the student decides to add a comment to the existing ticket instead of creating a new one, she can do so by visiting the relevant Ticket page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42033F-578F-4DAC-A039-A616F9BDB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t="652"/>
          <a:stretch/>
        </p:blipFill>
        <p:spPr>
          <a:xfrm>
            <a:off x="2112321" y="649703"/>
            <a:ext cx="7967356" cy="44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91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02BF-020D-42D5-8054-96F7A47EB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02" y="4844339"/>
            <a:ext cx="5428799" cy="778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support team receives the ticket and begins working on a solution. </a:t>
            </a:r>
            <a:endParaRPr lang="en-I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AFFBD4-7FB3-4112-A673-5ED9797DCE20}"/>
              </a:ext>
            </a:extLst>
          </p:cNvPr>
          <p:cNvSpPr txBox="1">
            <a:spLocks/>
          </p:cNvSpPr>
          <p:nvPr/>
        </p:nvSpPr>
        <p:spPr>
          <a:xfrm>
            <a:off x="6216315" y="4844339"/>
            <a:ext cx="5428798" cy="77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They can view the ticket, add comments, and update the ticket status as they work on the issue.</a:t>
            </a:r>
            <a:endParaRPr lang="en-I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8D695-DC2C-4367-9013-71EAC1748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2" y="1548063"/>
            <a:ext cx="5428799" cy="3136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EDC092-2E2E-4C28-8670-6CBA7675A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15" y="1565389"/>
            <a:ext cx="5428799" cy="3118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C3EF2F-663F-4069-9CFE-7E7B29F45AF7}"/>
              </a:ext>
            </a:extLst>
          </p:cNvPr>
          <p:cNvSpPr txBox="1"/>
          <p:nvPr/>
        </p:nvSpPr>
        <p:spPr>
          <a:xfrm>
            <a:off x="514802" y="1006376"/>
            <a:ext cx="2663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Support Dashboard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94FA5-8AD0-44A5-BDC6-64EE6550BB28}"/>
              </a:ext>
            </a:extLst>
          </p:cNvPr>
          <p:cNvSpPr txBox="1"/>
          <p:nvPr/>
        </p:nvSpPr>
        <p:spPr>
          <a:xfrm>
            <a:off x="6216315" y="1006376"/>
            <a:ext cx="1617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Ticket 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122AA2-0E5F-4A2E-B8EC-DB5957903F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/>
          <a:stretch/>
        </p:blipFill>
        <p:spPr>
          <a:xfrm>
            <a:off x="6180474" y="1565389"/>
            <a:ext cx="5480634" cy="31108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8CF2B-6116-4F0B-B8FA-D2AE314EE4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92" y="1575292"/>
            <a:ext cx="5439403" cy="31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9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999D1-9C0D-4627-9242-9E30AC7C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0791" y="1312742"/>
            <a:ext cx="3063009" cy="540965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Once the support team resolves the issue, they update the ticket status to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Resolved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and notify the student.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student receives a notification about the updated status of the ticket and can view the solution provided by the support team.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status of ticket changes from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Open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Resolved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on the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Student Dashboard</a:t>
            </a:r>
            <a:endParaRPr lang="en-IN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726AB-650A-411E-ABBF-EE4E3DC70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63" y="1392952"/>
            <a:ext cx="7585828" cy="435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3C403C-1145-4294-A9CE-9D4464427895}"/>
              </a:ext>
            </a:extLst>
          </p:cNvPr>
          <p:cNvSpPr txBox="1"/>
          <p:nvPr/>
        </p:nvSpPr>
        <p:spPr>
          <a:xfrm>
            <a:off x="704963" y="843055"/>
            <a:ext cx="2625764" cy="46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Student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7F016A-76AA-41DF-A389-113C7326D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64" y="1333182"/>
            <a:ext cx="7585828" cy="440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3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999D1-9C0D-4627-9242-9E30AC7C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0791" y="1312742"/>
            <a:ext cx="3063009" cy="5409652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Admins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can see the list of all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Open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Resolved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tickets on their dashboard sorted by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upvotes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date.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They can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assign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the tickets to specific support users or they can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respond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to the tickets themselves.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They can also add any of the resolved tickets to FAQs list.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C403C-1145-4294-A9CE-9D4464427895}"/>
              </a:ext>
            </a:extLst>
          </p:cNvPr>
          <p:cNvSpPr txBox="1"/>
          <p:nvPr/>
        </p:nvSpPr>
        <p:spPr>
          <a:xfrm>
            <a:off x="704963" y="843055"/>
            <a:ext cx="2625764" cy="46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Admin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F17F0-7F32-4095-8195-DDD63EE3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39" y="1312742"/>
            <a:ext cx="7548652" cy="4358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F793C3-A5E2-421D-A928-7E6568517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40" y="1312742"/>
            <a:ext cx="7533274" cy="43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9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816997-5558-4534-BBB5-8F2AB1A1B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735" y="1491239"/>
            <a:ext cx="9144000" cy="3875522"/>
          </a:xfrm>
        </p:spPr>
        <p:txBody>
          <a:bodyPr>
            <a:noAutofit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Schedule and Design 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521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A0FC-DC3A-4742-B5D7-EF92454E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/>
              <a:t>Sprint 1</a:t>
            </a:r>
            <a:br>
              <a:rPr lang="en-IN" dirty="0"/>
            </a:b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B7D893F-4024-42A5-A6D5-C67358FAB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099" y="1915028"/>
            <a:ext cx="8249801" cy="4172532"/>
          </a:xfrm>
        </p:spPr>
      </p:pic>
    </p:spTree>
    <p:extLst>
      <p:ext uri="{BB962C8B-B14F-4D97-AF65-F5344CB8AC3E}">
        <p14:creationId xmlns:p14="http://schemas.microsoft.com/office/powerpoint/2010/main" val="12953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24B8-CD67-4561-AC05-57483C7C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666"/>
            <a:ext cx="10515600" cy="4546947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User Requirements </a:t>
            </a:r>
            <a:br>
              <a:rPr lang="en-IN" sz="6000" dirty="0"/>
            </a:br>
            <a:r>
              <a:rPr lang="en-IN" sz="6000" dirty="0"/>
              <a:t>&amp; </a:t>
            </a:r>
            <a:br>
              <a:rPr lang="en-IN" sz="6000" dirty="0"/>
            </a:br>
            <a:r>
              <a:rPr lang="en-IN" sz="6000" dirty="0"/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3746610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9E74-8FEE-4424-AE3C-83EE5E19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/>
              <a:t>Sprint</a:t>
            </a:r>
            <a:r>
              <a:rPr lang="en-IN" dirty="0"/>
              <a:t>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5AC33C-2972-40D5-B125-0345473C9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608" y="1825625"/>
            <a:ext cx="8024784" cy="4351338"/>
          </a:xfrm>
        </p:spPr>
      </p:pic>
    </p:spTree>
    <p:extLst>
      <p:ext uri="{BB962C8B-B14F-4D97-AF65-F5344CB8AC3E}">
        <p14:creationId xmlns:p14="http://schemas.microsoft.com/office/powerpoint/2010/main" val="3076326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4193-0D8F-4217-AC42-3A69F81A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Gant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982C2-1A2C-4080-BCF5-097CB0464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4150"/>
            <a:ext cx="10515600" cy="3794288"/>
          </a:xfrm>
        </p:spPr>
      </p:pic>
    </p:spTree>
    <p:extLst>
      <p:ext uri="{BB962C8B-B14F-4D97-AF65-F5344CB8AC3E}">
        <p14:creationId xmlns:p14="http://schemas.microsoft.com/office/powerpoint/2010/main" val="881213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6D20-3C95-462B-86AE-9DA3906C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38200" y="1470986"/>
            <a:ext cx="4832684" cy="3916028"/>
          </a:xfrm>
        </p:spPr>
        <p:txBody>
          <a:bodyPr/>
          <a:lstStyle/>
          <a:p>
            <a:pPr algn="ctr"/>
            <a:r>
              <a:rPr lang="en-IN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ABD26-0DE5-4F56-A47B-CE24247CB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48999"/>
            <a:ext cx="5257800" cy="6360002"/>
          </a:xfrm>
        </p:spPr>
      </p:pic>
    </p:spTree>
    <p:extLst>
      <p:ext uri="{BB962C8B-B14F-4D97-AF65-F5344CB8AC3E}">
        <p14:creationId xmlns:p14="http://schemas.microsoft.com/office/powerpoint/2010/main" val="4139518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08E0-84BF-4D45-9048-1FD34EA1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781"/>
            <a:ext cx="2355937" cy="4958437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Component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A7576D-BB4F-4CEB-B0C9-A8E758FA0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4173" y="225022"/>
            <a:ext cx="6967664" cy="6407954"/>
          </a:xfrm>
        </p:spPr>
      </p:pic>
    </p:spTree>
    <p:extLst>
      <p:ext uri="{BB962C8B-B14F-4D97-AF65-F5344CB8AC3E}">
        <p14:creationId xmlns:p14="http://schemas.microsoft.com/office/powerpoint/2010/main" val="3002465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8502-F57A-4AE9-9E85-7117C4EB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81197" cy="6010623"/>
          </a:xfrm>
        </p:spPr>
        <p:txBody>
          <a:bodyPr>
            <a:normAutofit/>
          </a:bodyPr>
          <a:lstStyle/>
          <a:p>
            <a:r>
              <a:rPr lang="en-IN" sz="4000" dirty="0"/>
              <a:t>DB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A4773-0471-4568-AECC-268919DBB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4804" y="365125"/>
            <a:ext cx="8110476" cy="6127750"/>
          </a:xfrm>
        </p:spPr>
      </p:pic>
    </p:spTree>
    <p:extLst>
      <p:ext uri="{BB962C8B-B14F-4D97-AF65-F5344CB8AC3E}">
        <p14:creationId xmlns:p14="http://schemas.microsoft.com/office/powerpoint/2010/main" val="2318390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7D1E-6371-4EC3-A3FF-C84EF791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7" y="425885"/>
            <a:ext cx="10840233" cy="575107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 Meeting 1: Date: 2023-02-10 Time: 9:00 PM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Attendees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Navin 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Krishu 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Getting to know each other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roles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 general structure and timeline of the project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member introduced themselves.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Roles were discussed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Discussed general structure of the project.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28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7D1E-6371-4EC3-A3FF-C84EF791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7" y="425885"/>
            <a:ext cx="10840233" cy="575107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 Meeting 2: Date: 2023-02-15 Time: 10:00 PM 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Attendees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Navin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of Milestone 2 Submission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Discussion of upcoming milestone goals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Standardize theme of all wireframes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ome mock user stories discussed.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theme for all wireframe pages were discussed.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few mock wireframes were developed.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team discussed other business, including the need for a clearer definition of roles and responsibilities.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17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7D1E-6371-4EC3-A3FF-C84EF791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7" y="425885"/>
            <a:ext cx="10840233" cy="575107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 Meeting 3: Date: 2023-02-23 Time: 9:30 PM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Attendees: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Navin </a:t>
            </a:r>
            <a:endParaRPr lang="en-IN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Finalise Milestone 2 Submission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Discussion of upcoming milestone goals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Minutes: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user stories and wireframe were designed by Navin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 recommended some changes to wireframes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Milestone 2 draft was prepared.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0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7D1E-6371-4EC3-A3FF-C84EF791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7" y="425885"/>
            <a:ext cx="10840233" cy="575107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 Meeting 4: Date: 2023-03-02 Time: 10:30 PM 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Attendees: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Navin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 tools to be used for Milestone 3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roles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Timeline of the project.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Minutes: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Jira was decided upon for project scheduling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 sprints were discussed and scheduled on Jira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 (Epics) and their issues/tasks were created and added to their respective sprints.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Timeline was decided for each issues/task.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Issues/Tasks were assigned to each member. 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70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C98F-C0E6-45C6-8BF2-1B9D210D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API Endpoints</a:t>
            </a:r>
          </a:p>
        </p:txBody>
      </p:sp>
    </p:spTree>
    <p:extLst>
      <p:ext uri="{BB962C8B-B14F-4D97-AF65-F5344CB8AC3E}">
        <p14:creationId xmlns:p14="http://schemas.microsoft.com/office/powerpoint/2010/main" val="8405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8067-29AB-43E0-AEAD-8BA2FA44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86AA-5053-4CB2-9987-6F968E0D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team identified the following users for the Support Ticket App: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Users: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Students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Secondary Users: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Support team members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Tertiary Users: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Administration members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06628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1AF8-B74C-436B-9BAB-DAC2B831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Endpoints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69D536-4E16-4032-A04C-5AD451E68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011" y="1825625"/>
            <a:ext cx="6543978" cy="4351338"/>
          </a:xfrm>
        </p:spPr>
      </p:pic>
    </p:spTree>
    <p:extLst>
      <p:ext uri="{BB962C8B-B14F-4D97-AF65-F5344CB8AC3E}">
        <p14:creationId xmlns:p14="http://schemas.microsoft.com/office/powerpoint/2010/main" val="1562409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EB9-1F71-4B86-9FC9-49F4B119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Ticket Endpoints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762FDF7-8BC1-49D9-B2FA-9AC63D788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214" y="1825625"/>
            <a:ext cx="6963572" cy="4351338"/>
          </a:xfrm>
        </p:spPr>
      </p:pic>
    </p:spTree>
    <p:extLst>
      <p:ext uri="{BB962C8B-B14F-4D97-AF65-F5344CB8AC3E}">
        <p14:creationId xmlns:p14="http://schemas.microsoft.com/office/powerpoint/2010/main" val="24102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34C5-A18B-4A50-BE7D-1293E42A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Ticket Endpoints continued…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818515-27F5-4F99-BD1E-7F696BC4C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309" y="2124607"/>
            <a:ext cx="9183382" cy="3753374"/>
          </a:xfrm>
        </p:spPr>
      </p:pic>
    </p:spTree>
    <p:extLst>
      <p:ext uri="{BB962C8B-B14F-4D97-AF65-F5344CB8AC3E}">
        <p14:creationId xmlns:p14="http://schemas.microsoft.com/office/powerpoint/2010/main" val="4169729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F49C-4368-4E86-90AB-0113ADD4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Comment and Tag Endpoints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213A8-94B3-4CB1-B6B7-F588F5086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673" y="1825625"/>
            <a:ext cx="7214653" cy="4351338"/>
          </a:xfrm>
        </p:spPr>
      </p:pic>
    </p:spTree>
    <p:extLst>
      <p:ext uri="{BB962C8B-B14F-4D97-AF65-F5344CB8AC3E}">
        <p14:creationId xmlns:p14="http://schemas.microsoft.com/office/powerpoint/2010/main" val="2943063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F161-4D12-40EA-B726-E244FEB4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Vote and FAQs Endpoints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CAC60-5187-4C08-9B54-079383098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072" y="1825625"/>
            <a:ext cx="8097856" cy="4351338"/>
          </a:xfrm>
        </p:spPr>
      </p:pic>
    </p:spTree>
    <p:extLst>
      <p:ext uri="{BB962C8B-B14F-4D97-AF65-F5344CB8AC3E}">
        <p14:creationId xmlns:p14="http://schemas.microsoft.com/office/powerpoint/2010/main" val="2670779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A1E760-AA96-4214-B8CF-F34E94B51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IN" dirty="0"/>
              <a:t>Test Cases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897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2E27-8A23-4E67-8F62-A1CC1B94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759926" cy="5395595"/>
          </a:xfrm>
        </p:spPr>
        <p:txBody>
          <a:bodyPr>
            <a:normAutofit/>
          </a:bodyPr>
          <a:lstStyle/>
          <a:p>
            <a:r>
              <a:rPr lang="en-IN" sz="3600" dirty="0"/>
              <a:t>We have implemented API testing using </a:t>
            </a:r>
            <a:r>
              <a:rPr lang="en-IN" sz="3600" b="1" dirty="0"/>
              <a:t>pytest</a:t>
            </a:r>
            <a:r>
              <a:rPr lang="en-IN" sz="3600" dirty="0"/>
              <a:t> for CRUD APIs for the </a:t>
            </a:r>
            <a:r>
              <a:rPr lang="en-IN" sz="3600" b="1" dirty="0"/>
              <a:t>Ticket</a:t>
            </a:r>
            <a:r>
              <a:rPr lang="en-IN" sz="3600" dirty="0"/>
              <a:t> model in our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A8AAE-FCFF-4772-8CA1-14D87F3CA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9513" y="469523"/>
            <a:ext cx="6364287" cy="5603041"/>
          </a:xfrm>
        </p:spPr>
      </p:pic>
    </p:spTree>
    <p:extLst>
      <p:ext uri="{BB962C8B-B14F-4D97-AF65-F5344CB8AC3E}">
        <p14:creationId xmlns:p14="http://schemas.microsoft.com/office/powerpoint/2010/main" val="4255063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5CBF-9A72-4510-9062-BC700E3C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So far we have implemented 6 test cases for Ticket APIs (including 1 for the Login API)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43D467-3851-4B93-9B03-EE4AC80FC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110" y="2370411"/>
            <a:ext cx="10233780" cy="3338057"/>
          </a:xfrm>
        </p:spPr>
      </p:pic>
    </p:spTree>
    <p:extLst>
      <p:ext uri="{BB962C8B-B14F-4D97-AF65-F5344CB8AC3E}">
        <p14:creationId xmlns:p14="http://schemas.microsoft.com/office/powerpoint/2010/main" val="2094488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8062-65CA-40A8-827D-5BF6F48D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50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Some other test cases that we intend to implement in future versions</a:t>
            </a:r>
          </a:p>
        </p:txBody>
      </p:sp>
    </p:spTree>
    <p:extLst>
      <p:ext uri="{BB962C8B-B14F-4D97-AF65-F5344CB8AC3E}">
        <p14:creationId xmlns:p14="http://schemas.microsoft.com/office/powerpoint/2010/main" val="3314824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B757-5681-4E67-8152-3EFF5405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dirty="0"/>
              <a:t>Test to get all comments for a valid ticket ID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5CD0-54E8-49D0-BF48-34377683C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Page being tested</a:t>
            </a:r>
            <a:r>
              <a:rPr lang="en-US" dirty="0"/>
              <a:t>: get_comments function</a:t>
            </a:r>
          </a:p>
          <a:p>
            <a:r>
              <a:rPr lang="en-US" b="1" dirty="0"/>
              <a:t>Inputs</a:t>
            </a:r>
            <a:r>
              <a:rPr lang="en-US" dirty="0"/>
              <a:t>: A valid ticket ID in the URL and an authenticated JWT token</a:t>
            </a:r>
          </a:p>
          <a:p>
            <a:r>
              <a:rPr lang="en-US" b="1" dirty="0"/>
              <a:t>Expected output</a:t>
            </a:r>
            <a:r>
              <a:rPr lang="en-US" dirty="0"/>
              <a:t>: A JSON response with status code 200 and a list of all comments for the given ticket ID in descending order of creation time</a:t>
            </a:r>
          </a:p>
          <a:p>
            <a:r>
              <a:rPr lang="en-US" b="1" dirty="0"/>
              <a:t>Actual output</a:t>
            </a:r>
            <a:r>
              <a:rPr lang="en-US" dirty="0"/>
              <a:t>: Same as expected output</a:t>
            </a:r>
          </a:p>
          <a:p>
            <a:r>
              <a:rPr lang="en-US" b="1" dirty="0"/>
              <a:t>Result</a:t>
            </a:r>
            <a:r>
              <a:rPr lang="en-US" dirty="0"/>
              <a:t>: Success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95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29D5-5B96-4D3E-9730-66B3D580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User Stories (Primary Users)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8999-EA36-4565-927C-F0FBEFE7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student, 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be able to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create a new support ticket 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 can get help with my queries and concerns.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student, 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be able to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search for similar tickets before creating a new one 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 don't have to create a duplicate ticket.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student, 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be able to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upvote an existing ticket if it's similar to my concern or query 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the support team can prioritize the most popular concerns.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student, 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be able to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see the status of my ticket and updates made by the support team 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 can stay updated on the progress of my concern or query.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student, 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be able to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see a history of all my tickets and their status 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 can keep track of my past concerns and queries.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student, I want to be notified when the support team updates my ticket or when the status of my ticket changes 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 can stay updated on the progress of my concern or query.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114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AE83-0FBA-4541-9FC8-70855469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to get a single comment by 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123F-B102-476D-8A70-03F0518E5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Page being tested</a:t>
            </a:r>
            <a:r>
              <a:rPr lang="en-US" dirty="0"/>
              <a:t>: get_comment function</a:t>
            </a:r>
          </a:p>
          <a:p>
            <a:r>
              <a:rPr lang="en-US" b="1" dirty="0"/>
              <a:t>Inputs</a:t>
            </a:r>
            <a:r>
              <a:rPr lang="en-US" dirty="0"/>
              <a:t>: A valid comment ID in the URL and an authenticated JWT token</a:t>
            </a:r>
          </a:p>
          <a:p>
            <a:r>
              <a:rPr lang="en-US" b="1" dirty="0"/>
              <a:t>Expected output</a:t>
            </a:r>
            <a:r>
              <a:rPr lang="en-US" dirty="0"/>
              <a:t>: A JSON response with status code 200 and the comment details for the given ID</a:t>
            </a:r>
          </a:p>
          <a:p>
            <a:r>
              <a:rPr lang="en-US" b="1" dirty="0"/>
              <a:t>Actual output</a:t>
            </a:r>
            <a:r>
              <a:rPr lang="en-US" dirty="0"/>
              <a:t>: Same as expected output</a:t>
            </a:r>
          </a:p>
          <a:p>
            <a:r>
              <a:rPr lang="en-US" b="1" dirty="0"/>
              <a:t>Result</a:t>
            </a:r>
            <a:r>
              <a:rPr lang="en-US" dirty="0"/>
              <a:t>: Success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956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F3A5-010C-461B-AB60-32B42EF6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to add a new comment to a valid ticket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DE47-79A7-4A9B-B0CD-06AFA114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Page being tested</a:t>
            </a:r>
            <a:r>
              <a:rPr lang="en-US" dirty="0"/>
              <a:t>: post_comment function</a:t>
            </a:r>
          </a:p>
          <a:p>
            <a:r>
              <a:rPr lang="en-US" b="1" dirty="0"/>
              <a:t>Inputs</a:t>
            </a:r>
            <a:r>
              <a:rPr lang="en-US" dirty="0"/>
              <a:t>: A valid ticket ID in the URL, a valid JWT token, and a JSON payload with a "body" field containing the comment text</a:t>
            </a:r>
          </a:p>
          <a:p>
            <a:r>
              <a:rPr lang="en-US" b="1" dirty="0"/>
              <a:t>Expected output</a:t>
            </a:r>
            <a:r>
              <a:rPr lang="en-US" dirty="0"/>
              <a:t>: A JSON response with status code 200 and the details of the newly created comment, including the comment ID and creation time</a:t>
            </a:r>
          </a:p>
          <a:p>
            <a:r>
              <a:rPr lang="en-US" b="1" dirty="0"/>
              <a:t>Actual output</a:t>
            </a:r>
            <a:r>
              <a:rPr lang="en-US" dirty="0"/>
              <a:t>: Same as expected output</a:t>
            </a:r>
          </a:p>
          <a:p>
            <a:r>
              <a:rPr lang="en-US" b="1" dirty="0"/>
              <a:t>Result</a:t>
            </a:r>
            <a:r>
              <a:rPr lang="en-US" dirty="0"/>
              <a:t>: Success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584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7CC2-A552-4F8F-B311-1EC0CBA5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to update an existing comment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D98B-A136-4C1E-A85F-8958BAA8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Page being tested</a:t>
            </a:r>
            <a:r>
              <a:rPr lang="en-US" dirty="0"/>
              <a:t>: put_comment function</a:t>
            </a:r>
          </a:p>
          <a:p>
            <a:r>
              <a:rPr lang="en-US" b="1" dirty="0"/>
              <a:t>Inputs</a:t>
            </a:r>
            <a:r>
              <a:rPr lang="en-US" dirty="0"/>
              <a:t>: A valid comment ID in the URL, a valid JWT token, and a JSON payload with a "body" field containing the updated comment text</a:t>
            </a:r>
          </a:p>
          <a:p>
            <a:r>
              <a:rPr lang="en-US" b="1" dirty="0"/>
              <a:t>Expected output</a:t>
            </a:r>
            <a:r>
              <a:rPr lang="en-US" dirty="0"/>
              <a:t>: A JSON response with status code 200 and the details of the updated comment, including the comment ID and creation time</a:t>
            </a:r>
          </a:p>
          <a:p>
            <a:r>
              <a:rPr lang="en-US" b="1" dirty="0"/>
              <a:t>Actual output</a:t>
            </a:r>
            <a:r>
              <a:rPr lang="en-US" dirty="0"/>
              <a:t>: Same as expected output</a:t>
            </a:r>
          </a:p>
          <a:p>
            <a:r>
              <a:rPr lang="en-US" b="1" dirty="0"/>
              <a:t>Result</a:t>
            </a:r>
            <a:r>
              <a:rPr lang="en-US" dirty="0"/>
              <a:t>: Success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419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DA33-7AF2-4F1B-B11E-9C1F2AFC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to delete an existing comment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5B47-43BF-433D-8888-69E1635A9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Page being tested</a:t>
            </a:r>
            <a:r>
              <a:rPr lang="en-US" dirty="0"/>
              <a:t>: delete_comment function</a:t>
            </a:r>
          </a:p>
          <a:p>
            <a:r>
              <a:rPr lang="en-US" b="1" dirty="0"/>
              <a:t>Inputs</a:t>
            </a:r>
            <a:r>
              <a:rPr lang="en-US" dirty="0"/>
              <a:t>: A valid comment ID in the URL and a valid JWT token</a:t>
            </a:r>
          </a:p>
          <a:p>
            <a:r>
              <a:rPr lang="en-US" b="1" dirty="0"/>
              <a:t>Expected output</a:t>
            </a:r>
            <a:r>
              <a:rPr lang="en-US" dirty="0"/>
              <a:t>: A JSON response with status code 204 and no content</a:t>
            </a:r>
          </a:p>
          <a:p>
            <a:r>
              <a:rPr lang="en-US" b="1" dirty="0"/>
              <a:t>Actual output</a:t>
            </a:r>
            <a:r>
              <a:rPr lang="en-US" dirty="0"/>
              <a:t>: Same as expected output</a:t>
            </a:r>
          </a:p>
          <a:p>
            <a:r>
              <a:rPr lang="en-US" b="1" dirty="0"/>
              <a:t>Result</a:t>
            </a:r>
            <a:r>
              <a:rPr lang="en-US" dirty="0"/>
              <a:t>: Success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385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616C-1CC6-41A6-86C0-67229455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Test to mark a comment as the solution for a ticket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6481-D648-4B99-8049-69C8E859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b="1" dirty="0"/>
              <a:t>Page being tested</a:t>
            </a:r>
            <a:r>
              <a:rPr lang="en-US" dirty="0"/>
              <a:t>: mark_comment_as_solution function</a:t>
            </a:r>
          </a:p>
          <a:p>
            <a:r>
              <a:rPr lang="en-US" b="1" dirty="0"/>
              <a:t>Inputs</a:t>
            </a:r>
            <a:r>
              <a:rPr lang="en-US" dirty="0"/>
              <a:t>: A valid comment ID in the URL and a valid JWT token</a:t>
            </a:r>
          </a:p>
          <a:p>
            <a:r>
              <a:rPr lang="en-US" b="1" dirty="0"/>
              <a:t>Expected output</a:t>
            </a:r>
            <a:r>
              <a:rPr lang="en-US" dirty="0"/>
              <a:t>: A JSON response with status code 200 and the details of the marked comment, including the comment ID and creation time. The associated ticket status should also be updated to "Resolved"</a:t>
            </a:r>
          </a:p>
          <a:p>
            <a:r>
              <a:rPr lang="en-US" b="1" dirty="0"/>
              <a:t>Actual output</a:t>
            </a:r>
            <a:r>
              <a:rPr lang="en-US" dirty="0"/>
              <a:t>: Same as expected output</a:t>
            </a:r>
          </a:p>
          <a:p>
            <a:r>
              <a:rPr lang="en-US" b="1" dirty="0"/>
              <a:t>Result</a:t>
            </a:r>
            <a:r>
              <a:rPr lang="en-US" dirty="0"/>
              <a:t>: Success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7087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920C-4FC4-4611-A491-5A88D2EE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4211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/>
              <a:t>Besides the tests mentioned in previous pages, there can be tests written for: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CDBB-1E0B-4E8A-914E-C940EC49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48" y="2674711"/>
            <a:ext cx="10034451" cy="2458992"/>
          </a:xfrm>
        </p:spPr>
        <p:txBody>
          <a:bodyPr/>
          <a:lstStyle/>
          <a:p>
            <a:r>
              <a:rPr lang="en-IN" dirty="0"/>
              <a:t>User CRUD operations</a:t>
            </a:r>
          </a:p>
          <a:p>
            <a:r>
              <a:rPr lang="en-IN" dirty="0"/>
              <a:t>Tickets Voting operations</a:t>
            </a:r>
          </a:p>
          <a:p>
            <a:r>
              <a:rPr lang="en-IN" dirty="0"/>
              <a:t>Tags CRUD operations</a:t>
            </a:r>
          </a:p>
          <a:p>
            <a:r>
              <a:rPr lang="en-IN" dirty="0"/>
              <a:t>FAQs CRUD operations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7135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DFAA-AB75-44F9-8099-FDF16CE3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197358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53C1-E6DE-4A5F-B5B6-F1D2CE31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00500" cy="507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Folder structure</a:t>
            </a:r>
            <a:br>
              <a:rPr lang="en-IN" dirty="0"/>
            </a:br>
            <a:br>
              <a:rPr lang="en-IN" dirty="0"/>
            </a:br>
            <a:r>
              <a:rPr lang="en-IN" sz="2400" dirty="0"/>
              <a:t>code/</a:t>
            </a:r>
            <a:br>
              <a:rPr lang="en-IN" sz="2400" dirty="0"/>
            </a:br>
            <a:r>
              <a:rPr lang="en-IN" sz="2400" dirty="0"/>
              <a:t>	backend/smartSupport</a:t>
            </a:r>
            <a:br>
              <a:rPr lang="en-IN" sz="2400" dirty="0"/>
            </a:br>
            <a:r>
              <a:rPr lang="en-IN" sz="2400" dirty="0"/>
              <a:t>	frontend/smartsupport</a:t>
            </a:r>
            <a:br>
              <a:rPr lang="en-IN" sz="2700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B3DDB5-C117-4F91-A9CE-F850B170F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273" y="1358901"/>
            <a:ext cx="2590800" cy="3289300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/>
              <a:t>Backend Folder Structure: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CB331-365D-4516-A2EE-C3F232998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50" y="1731772"/>
            <a:ext cx="1874949" cy="3261276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12FB14B2-BF43-44CE-967C-2389769D96CA}"/>
              </a:ext>
            </a:extLst>
          </p:cNvPr>
          <p:cNvSpPr txBox="1">
            <a:spLocks/>
          </p:cNvSpPr>
          <p:nvPr/>
        </p:nvSpPr>
        <p:spPr>
          <a:xfrm>
            <a:off x="8348551" y="1358901"/>
            <a:ext cx="2792522" cy="328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Frontend Folder Structure: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72EB11-38B2-4751-8D18-82478AB0F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124" y="1830240"/>
            <a:ext cx="1991599" cy="263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383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9D06-47D4-4E95-AD35-F97FE2D6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3060700" cy="1325563"/>
          </a:xfrm>
        </p:spPr>
        <p:txBody>
          <a:bodyPr/>
          <a:lstStyle/>
          <a:p>
            <a:r>
              <a:rPr lang="en-IN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BA50B-4DA1-4697-88D1-E0D17018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400" y="1269204"/>
            <a:ext cx="7264400" cy="43195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Backend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Flask – as scripting Framework</a:t>
            </a:r>
          </a:p>
          <a:p>
            <a:pPr lvl="1"/>
            <a:r>
              <a:rPr lang="en-IN" dirty="0"/>
              <a:t>SQLite – for database</a:t>
            </a:r>
          </a:p>
          <a:p>
            <a:pPr lvl="1"/>
            <a:r>
              <a:rPr lang="en-IN" dirty="0"/>
              <a:t>MailHog – for SMTP testing</a:t>
            </a:r>
          </a:p>
          <a:p>
            <a:pPr lvl="1"/>
            <a:r>
              <a:rPr lang="en-IN" dirty="0"/>
              <a:t>Faker – for generating fake data</a:t>
            </a:r>
          </a:p>
          <a:p>
            <a:pPr lvl="1"/>
            <a:r>
              <a:rPr lang="en-IN" dirty="0"/>
              <a:t>PyTest – for testing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Frontend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Vue3 – as scripting Framework</a:t>
            </a:r>
          </a:p>
          <a:p>
            <a:pPr lvl="1"/>
            <a:r>
              <a:rPr lang="en-IN" dirty="0"/>
              <a:t>Bootstrap 5 – as css Framework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142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DFDB-3FEE-4520-BA71-5E78A0F2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5ECB-3458-418B-ACF8-DA9D1F3B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b="1" dirty="0"/>
              <a:t>vsCode</a:t>
            </a:r>
            <a:r>
              <a:rPr lang="en-IN" dirty="0"/>
              <a:t> for IDE</a:t>
            </a:r>
          </a:p>
          <a:p>
            <a:pPr lvl="1"/>
            <a:r>
              <a:rPr lang="en-IN" b="1" dirty="0"/>
              <a:t>dbBrowse</a:t>
            </a:r>
            <a:r>
              <a:rPr lang="en-IN" dirty="0"/>
              <a:t>r for managing SQLite database</a:t>
            </a:r>
          </a:p>
          <a:p>
            <a:pPr lvl="1"/>
            <a:r>
              <a:rPr lang="en-IN" b="1" dirty="0"/>
              <a:t>MailHog</a:t>
            </a:r>
            <a:r>
              <a:rPr lang="en-IN" dirty="0"/>
              <a:t> for SMTP testing</a:t>
            </a:r>
          </a:p>
          <a:p>
            <a:pPr lvl="1"/>
            <a:r>
              <a:rPr lang="en-IN" b="1" dirty="0">
                <a:hlinkClick r:id="rId2"/>
              </a:rPr>
              <a:t>https://dbdiagram.io/</a:t>
            </a:r>
            <a:r>
              <a:rPr lang="en-IN" b="1" dirty="0"/>
              <a:t> </a:t>
            </a:r>
            <a:r>
              <a:rPr lang="en-IN" dirty="0"/>
              <a:t>for generating DB Schema</a:t>
            </a:r>
          </a:p>
          <a:p>
            <a:pPr lvl="1"/>
            <a:r>
              <a:rPr lang="en-IN" b="1" dirty="0">
                <a:hlinkClick r:id="rId3"/>
              </a:rPr>
              <a:t>https://imagineui.netlify.app/</a:t>
            </a:r>
            <a:r>
              <a:rPr lang="en-IN" b="1" dirty="0"/>
              <a:t> </a:t>
            </a:r>
            <a:r>
              <a:rPr lang="en-IN" dirty="0"/>
              <a:t>for generating wireframes</a:t>
            </a:r>
          </a:p>
          <a:p>
            <a:pPr lvl="1"/>
            <a:r>
              <a:rPr lang="en-IN" b="1" dirty="0"/>
              <a:t>JIRA</a:t>
            </a:r>
            <a:r>
              <a:rPr lang="en-IN" dirty="0"/>
              <a:t> for project management and scheduling</a:t>
            </a:r>
          </a:p>
          <a:p>
            <a:pPr lvl="1"/>
            <a:r>
              <a:rPr lang="en-IN" b="1" dirty="0"/>
              <a:t>Github</a:t>
            </a:r>
            <a:r>
              <a:rPr lang="en-IN" dirty="0"/>
              <a:t> for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15969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2BC7-CA68-4AF2-92F8-387044FF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User Stories (Secondary Users)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FE85-4C1C-43B8-B610-C75C2F2E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team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support team member, 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be able to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see a list of all the support tickets sorted by upvotes and date 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 can and respond to them in a timely manner.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support team member, 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be able to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update the status (open, resolved) of a support ticket 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the student knows the progress of their concern or query.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support team member, 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be able to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see the history of a support ticket 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 can understand the student's previous concerns and queries.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050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3D3B-478F-4687-BC4D-BF5515B4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start Backend server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5C82ED-754D-46B5-AC6D-A5C44DE82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 1: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CD to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`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code/backend/smartSupport`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directory.</a:t>
            </a:r>
          </a:p>
          <a:p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 2: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`pip install requirements.txt`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`pip3 install requirements.txt`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to install all dependencies</a:t>
            </a:r>
          </a:p>
          <a:p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 3: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`python main.py`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`python3 main.py`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D2DF50B-E17B-4674-BC88-A5612C6C87C1}"/>
              </a:ext>
            </a:extLst>
          </p:cNvPr>
          <p:cNvSpPr txBox="1">
            <a:spLocks/>
          </p:cNvSpPr>
          <p:nvPr/>
        </p:nvSpPr>
        <p:spPr>
          <a:xfrm>
            <a:off x="6096000" y="173970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 start MailHog server run: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`~/go/bin/MailHog`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or  </a:t>
            </a:r>
          </a:p>
          <a:p>
            <a:pPr lvl="1"/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`go/bin/MailHog`</a:t>
            </a:r>
          </a:p>
          <a:p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Mailhog installation guide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https://github.com/mailhog/MailHog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083341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6F59-03B9-4CBB-8547-2A7C2FB6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start Frontend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EE2C-F5AB-4F5B-BC81-8A059067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project setup run: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`npm install`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s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tart Server run: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`npm run serve`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 compile and minify for production run: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`npm run build`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549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A236-6938-4A13-B3E8-A21FE586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 Tracking and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D7E7-6457-4BC8-9D27-319BC823A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used JIRA for Issue Tracking: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F1C07B-EE38-440A-B2AB-6B53861ED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8"/>
          <a:stretch/>
        </p:blipFill>
        <p:spPr>
          <a:xfrm>
            <a:off x="2254686" y="2389706"/>
            <a:ext cx="7069941" cy="351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9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0A16-587D-47CA-BAF4-2C9B6015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User Stories (Tertiary Users)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72B0-6415-4BF1-930B-F6639C412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Administration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IN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administrator, </a:t>
            </a:r>
            <a:r>
              <a:rPr lang="en-IN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be able to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see a list of all the support tickets and their status </a:t>
            </a:r>
            <a:r>
              <a:rPr lang="en-IN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 can monitor the support activities of the program.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IN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administrator, </a:t>
            </a:r>
            <a:r>
              <a:rPr lang="en-IN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be able to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see the history of support tickets sorted by upvotes and date </a:t>
            </a:r>
            <a:r>
              <a:rPr lang="en-IN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 can understand the concerns and queries of the students.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IN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administrator, </a:t>
            </a:r>
            <a:r>
              <a:rPr lang="en-IN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be able to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add new tags </a:t>
            </a:r>
            <a:r>
              <a:rPr lang="en-IN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 can control the allowed types of tickets.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IN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administrator, </a:t>
            </a:r>
            <a:r>
              <a:rPr lang="en-IN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be able to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assign different tags to different support team members </a:t>
            </a:r>
            <a:r>
              <a:rPr lang="en-IN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they will be able to see only the tickets with relevant tags assigned to them.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8565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7EDC-63F6-4B3E-BC22-81B988A3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User Stories (Tertiary Users continued…)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B906-AA78-4ADE-93EC-B88A85D1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IN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administrator, </a:t>
            </a:r>
            <a:r>
              <a:rPr lang="en-IN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be able to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see the support tickets categorized by tags </a:t>
            </a:r>
            <a:r>
              <a:rPr lang="en-IN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 can monitor the types of concerns and queries the students are facing.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IN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administrator, </a:t>
            </a:r>
            <a:r>
              <a:rPr lang="en-IN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be able to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send a notification when a support ticket has been resolved, </a:t>
            </a:r>
            <a:r>
              <a:rPr lang="en-IN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make aware the concerned users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IN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administrator, </a:t>
            </a:r>
            <a:r>
              <a:rPr lang="en-IN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be able to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 the support query and response to the FAQ section categorised by tags </a:t>
            </a:r>
            <a:r>
              <a:rPr lang="en-IN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updated FAQ will be readily available to students.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IN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administrator, </a:t>
            </a:r>
            <a:r>
              <a:rPr lang="en-IN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be able to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allow users to enrol as students, support staff and admin, </a:t>
            </a:r>
            <a:r>
              <a:rPr lang="en-IN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new users can access the platform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21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DF8A-A78F-4A7A-8BEB-D0B44B118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Storyboard</a:t>
            </a:r>
          </a:p>
        </p:txBody>
      </p:sp>
    </p:spTree>
    <p:extLst>
      <p:ext uri="{BB962C8B-B14F-4D97-AF65-F5344CB8AC3E}">
        <p14:creationId xmlns:p14="http://schemas.microsoft.com/office/powerpoint/2010/main" val="333945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EC3B-2993-47B4-9E7E-3FE01531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2021"/>
            <a:ext cx="10515600" cy="4154905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A student is facing a problem with her course and wants to contact the support team. She accesses the support ticketing system through the university website.</a:t>
            </a:r>
            <a:br>
              <a:rPr lang="en-IN" sz="4000" dirty="0">
                <a:solidFill>
                  <a:schemeClr val="bg1">
                    <a:lumMod val="50000"/>
                  </a:schemeClr>
                </a:solidFill>
              </a:rPr>
            </a:br>
            <a:endParaRPr lang="en-IN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2093</Words>
  <Application>Microsoft Office PowerPoint</Application>
  <PresentationFormat>Widescreen</PresentationFormat>
  <Paragraphs>232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Söhne</vt:lpstr>
      <vt:lpstr>Symbol</vt:lpstr>
      <vt:lpstr>Times New Roman</vt:lpstr>
      <vt:lpstr>Office Theme</vt:lpstr>
      <vt:lpstr>PowerPoint Presentation</vt:lpstr>
      <vt:lpstr>User Requirements  &amp;  User Stories</vt:lpstr>
      <vt:lpstr>User Requirements</vt:lpstr>
      <vt:lpstr>User Stories (Primary Users)</vt:lpstr>
      <vt:lpstr>User Stories (Secondary Users)</vt:lpstr>
      <vt:lpstr>User Stories (Tertiary Users)</vt:lpstr>
      <vt:lpstr>User Stories (Tertiary Users continued…)</vt:lpstr>
      <vt:lpstr>Storyboard</vt:lpstr>
      <vt:lpstr>A student is facing a problem with her course and wants to contact the support team. She accesses the support ticketing system through the university website.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Schedule and Design   </vt:lpstr>
      <vt:lpstr> Sprint 1 </vt:lpstr>
      <vt:lpstr>Sprint 2</vt:lpstr>
      <vt:lpstr>Gant Chart</vt:lpstr>
      <vt:lpstr>Class Diagram</vt:lpstr>
      <vt:lpstr>Component Design</vt:lpstr>
      <vt:lpstr>DB Schema</vt:lpstr>
      <vt:lpstr>PowerPoint Presentation</vt:lpstr>
      <vt:lpstr>PowerPoint Presentation</vt:lpstr>
      <vt:lpstr>PowerPoint Presentation</vt:lpstr>
      <vt:lpstr>PowerPoint Presentation</vt:lpstr>
      <vt:lpstr>API Endpoints</vt:lpstr>
      <vt:lpstr>User Endpoints</vt:lpstr>
      <vt:lpstr>Ticket Endpoints</vt:lpstr>
      <vt:lpstr>Ticket Endpoints continued…</vt:lpstr>
      <vt:lpstr>Comment and Tag Endpoints</vt:lpstr>
      <vt:lpstr>Vote and FAQs Endpoints</vt:lpstr>
      <vt:lpstr>Test Cases </vt:lpstr>
      <vt:lpstr>We have implemented API testing using pytest for CRUD APIs for the Ticket model in our application</vt:lpstr>
      <vt:lpstr>So far we have implemented 6 test cases for Ticket APIs (including 1 for the Login API)</vt:lpstr>
      <vt:lpstr>Some other test cases that we intend to implement in future versions</vt:lpstr>
      <vt:lpstr> Test to get all comments for a valid ticket ID </vt:lpstr>
      <vt:lpstr>Test to get a single comment by ID</vt:lpstr>
      <vt:lpstr>Test to add a new comment to a valid ticket</vt:lpstr>
      <vt:lpstr>Test to update an existing comment</vt:lpstr>
      <vt:lpstr>Test to delete an existing comment</vt:lpstr>
      <vt:lpstr>Test to mark a comment as the solution for a ticket</vt:lpstr>
      <vt:lpstr>Besides the tests mentioned in previous pages, there can be tests written for:</vt:lpstr>
      <vt:lpstr>Implementation details</vt:lpstr>
      <vt:lpstr>Folder structure  code/  backend/smartSupport  frontend/smartsupport </vt:lpstr>
      <vt:lpstr>Tech Stack</vt:lpstr>
      <vt:lpstr>Tools used</vt:lpstr>
      <vt:lpstr>Steps to start Backend server</vt:lpstr>
      <vt:lpstr>Steps to start Frontend server</vt:lpstr>
      <vt:lpstr>Issue Tracking and Reporting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navin</dc:creator>
  <cp:lastModifiedBy>navin</cp:lastModifiedBy>
  <cp:revision>31</cp:revision>
  <dcterms:created xsi:type="dcterms:W3CDTF">2023-04-19T08:25:06Z</dcterms:created>
  <dcterms:modified xsi:type="dcterms:W3CDTF">2023-04-19T10:34:03Z</dcterms:modified>
</cp:coreProperties>
</file>