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1D6DFF6-8067-4EF1-803D-73A3CF0896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AXI4 Manager Interface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14400" y="2057400"/>
            <a:ext cx="2057400" cy="20574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BM component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(SafeTI)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984400" y="2550600"/>
            <a:ext cx="685800" cy="228600"/>
          </a:xfrm>
          <a:custGeom>
            <a:avLst/>
            <a:gdLst/>
            <a:ahLst/>
            <a:rect l="0" t="0" r="r" b="b"/>
            <a:pathLst>
              <a:path w="1907" h="637">
                <a:moveTo>
                  <a:pt x="0" y="159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rot="10838400">
            <a:off x="2983680" y="3414240"/>
            <a:ext cx="685800" cy="228600"/>
          </a:xfrm>
          <a:custGeom>
            <a:avLst/>
            <a:gdLst/>
            <a:ahLst/>
            <a:rect l="0" t="0" r="r" b="b"/>
            <a:pathLst>
              <a:path w="1907" h="637">
                <a:moveTo>
                  <a:pt x="0" y="160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8"/>
                </a:lnTo>
                <a:lnTo>
                  <a:pt x="0" y="16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3686400" y="2286000"/>
            <a:ext cx="2057400" cy="1600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AXI4 Manager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756760" y="2430000"/>
            <a:ext cx="685800" cy="454680"/>
          </a:xfrm>
          <a:custGeom>
            <a:avLst/>
            <a:gdLst/>
            <a:ahLst/>
            <a:rect l="0" t="0" r="r" b="b"/>
            <a:pathLst>
              <a:path w="1907" h="1265">
                <a:moveTo>
                  <a:pt x="0" y="316"/>
                </a:moveTo>
                <a:lnTo>
                  <a:pt x="1429" y="316"/>
                </a:lnTo>
                <a:lnTo>
                  <a:pt x="1429" y="0"/>
                </a:lnTo>
                <a:lnTo>
                  <a:pt x="1906" y="632"/>
                </a:lnTo>
                <a:lnTo>
                  <a:pt x="1429" y="1264"/>
                </a:lnTo>
                <a:lnTo>
                  <a:pt x="1429" y="948"/>
                </a:lnTo>
                <a:lnTo>
                  <a:pt x="0" y="948"/>
                </a:lnTo>
                <a:lnTo>
                  <a:pt x="0" y="31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rot="10838400">
            <a:off x="5757480" y="3307320"/>
            <a:ext cx="685800" cy="477000"/>
          </a:xfrm>
          <a:custGeom>
            <a:avLst/>
            <a:gdLst/>
            <a:ahLst/>
            <a:rect l="0" t="0" r="r" b="b"/>
            <a:pathLst>
              <a:path w="1907" h="1327">
                <a:moveTo>
                  <a:pt x="0" y="332"/>
                </a:moveTo>
                <a:lnTo>
                  <a:pt x="1429" y="331"/>
                </a:lnTo>
                <a:lnTo>
                  <a:pt x="1428" y="0"/>
                </a:lnTo>
                <a:lnTo>
                  <a:pt x="1906" y="663"/>
                </a:lnTo>
                <a:lnTo>
                  <a:pt x="1430" y="1326"/>
                </a:lnTo>
                <a:lnTo>
                  <a:pt x="1429" y="994"/>
                </a:lnTo>
                <a:lnTo>
                  <a:pt x="0" y="995"/>
                </a:lnTo>
                <a:lnTo>
                  <a:pt x="0" y="332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6837120" y="2427480"/>
            <a:ext cx="685800" cy="454680"/>
          </a:xfrm>
          <a:custGeom>
            <a:avLst/>
            <a:gdLst/>
            <a:ahLst/>
            <a:rect l="0" t="0" r="r" b="b"/>
            <a:pathLst>
              <a:path w="1907" h="1265">
                <a:moveTo>
                  <a:pt x="0" y="316"/>
                </a:moveTo>
                <a:lnTo>
                  <a:pt x="1429" y="316"/>
                </a:lnTo>
                <a:lnTo>
                  <a:pt x="1429" y="0"/>
                </a:lnTo>
                <a:lnTo>
                  <a:pt x="1906" y="632"/>
                </a:lnTo>
                <a:lnTo>
                  <a:pt x="1429" y="1264"/>
                </a:lnTo>
                <a:lnTo>
                  <a:pt x="1429" y="948"/>
                </a:lnTo>
                <a:lnTo>
                  <a:pt x="0" y="948"/>
                </a:lnTo>
                <a:lnTo>
                  <a:pt x="0" y="31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rot="10838400">
            <a:off x="6837840" y="3304800"/>
            <a:ext cx="685800" cy="477000"/>
          </a:xfrm>
          <a:custGeom>
            <a:avLst/>
            <a:gdLst/>
            <a:ahLst/>
            <a:rect l="0" t="0" r="r" b="b"/>
            <a:pathLst>
              <a:path w="1907" h="1327">
                <a:moveTo>
                  <a:pt x="0" y="332"/>
                </a:moveTo>
                <a:lnTo>
                  <a:pt x="1429" y="331"/>
                </a:lnTo>
                <a:lnTo>
                  <a:pt x="1428" y="0"/>
                </a:lnTo>
                <a:lnTo>
                  <a:pt x="1906" y="663"/>
                </a:lnTo>
                <a:lnTo>
                  <a:pt x="1430" y="1326"/>
                </a:lnTo>
                <a:lnTo>
                  <a:pt x="1429" y="994"/>
                </a:lnTo>
                <a:lnTo>
                  <a:pt x="0" y="995"/>
                </a:lnTo>
                <a:lnTo>
                  <a:pt x="0" y="332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7538400" y="2286000"/>
            <a:ext cx="2057400" cy="1600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AXI4 Subordinate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rot="5451600">
            <a:off x="5037840" y="2658240"/>
            <a:ext cx="3199680" cy="780120"/>
          </a:xfrm>
          <a:custGeom>
            <a:avLst/>
            <a:gdLst/>
            <a:ahLst/>
            <a:rect l="0" t="0" r="r" b="b"/>
            <a:pathLst>
              <a:path w="8889" h="2174">
                <a:moveTo>
                  <a:pt x="0" y="1089"/>
                </a:moveTo>
                <a:lnTo>
                  <a:pt x="1777" y="4"/>
                </a:lnTo>
                <a:lnTo>
                  <a:pt x="1773" y="546"/>
                </a:lnTo>
                <a:lnTo>
                  <a:pt x="7123" y="542"/>
                </a:lnTo>
                <a:lnTo>
                  <a:pt x="7127" y="0"/>
                </a:lnTo>
                <a:lnTo>
                  <a:pt x="8888" y="1084"/>
                </a:lnTo>
                <a:lnTo>
                  <a:pt x="7110" y="2169"/>
                </a:lnTo>
                <a:lnTo>
                  <a:pt x="7114" y="1627"/>
                </a:lnTo>
                <a:lnTo>
                  <a:pt x="1764" y="1631"/>
                </a:lnTo>
                <a:lnTo>
                  <a:pt x="1760" y="2173"/>
                </a:lnTo>
                <a:lnTo>
                  <a:pt x="0" y="108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AXI4 Network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c9211e"/>
                </a:solidFill>
                <a:latin typeface="Arial"/>
              </a:rPr>
              <a:t>First AXI burst</a:t>
            </a:r>
            <a:r>
              <a:rPr b="0" lang="zxx" sz="1500" spc="-1" strike="noStrike">
                <a:latin typeface="Arial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7200" y="876600"/>
            <a:ext cx="4876560" cy="46098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3657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448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</a:t>
            </a:r>
            <a:r>
              <a:rPr b="0" lang="zxx" sz="1500" spc="-1" strike="noStrike">
                <a:solidFill>
                  <a:srgbClr val="c9211e"/>
                </a:solidFill>
                <a:latin typeface="Arial"/>
                <a:ea typeface="Noto Sans CJK SC"/>
              </a:rPr>
              <a:t>8 bytes</a:t>
            </a:r>
            <a:r>
              <a:rPr b="0" lang="zxx" sz="1500" spc="-1" strike="noStrike">
                <a:latin typeface="Arial"/>
                <a:ea typeface="Noto Sans CJK SC"/>
              </a:rPr>
              <a:t>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</a:t>
            </a:r>
            <a:r>
              <a:rPr b="0" lang="zxx" sz="1500" spc="-1" strike="noStrike">
                <a:solidFill>
                  <a:srgbClr val="c9211e"/>
                </a:solidFill>
                <a:latin typeface="Arial"/>
              </a:rPr>
              <a:t>1 beat</a:t>
            </a:r>
            <a:r>
              <a:rPr b="0" lang="zxx" sz="1500" spc="-1" strike="noStrike">
                <a:latin typeface="Arial"/>
              </a:rPr>
              <a:t>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81240" y="1000440"/>
            <a:ext cx="4876560" cy="28857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85800" y="4114800"/>
            <a:ext cx="4809600" cy="933120"/>
          </a:xfrm>
          <a:prstGeom prst="rect">
            <a:avLst/>
          </a:prstGeom>
          <a:ln w="0">
            <a:noFill/>
          </a:ln>
        </p:spPr>
      </p:pic>
      <p:grpSp>
        <p:nvGrpSpPr>
          <p:cNvPr id="132" name=""/>
          <p:cNvGrpSpPr/>
          <p:nvPr/>
        </p:nvGrpSpPr>
        <p:grpSpPr>
          <a:xfrm>
            <a:off x="2790000" y="3034800"/>
            <a:ext cx="2360160" cy="252000"/>
            <a:chOff x="2790000" y="3034800"/>
            <a:chExt cx="2360160" cy="252000"/>
          </a:xfrm>
        </p:grpSpPr>
        <p:sp>
          <p:nvSpPr>
            <p:cNvPr id="133" name=""/>
            <p:cNvSpPr/>
            <p:nvPr/>
          </p:nvSpPr>
          <p:spPr>
            <a:xfrm>
              <a:off x="2790000" y="3286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>
              <a:off x="2790360" y="3034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5149800" y="3034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2810160" y="3034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137" name=""/>
          <p:cNvCxnSpPr/>
          <p:nvPr/>
        </p:nvCxnSpPr>
        <p:spPr>
          <a:xfrm flipH="1">
            <a:off x="3860640" y="3296520"/>
            <a:ext cx="9720" cy="15483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c9211e"/>
                </a:solidFill>
                <a:latin typeface="Arial"/>
              </a:rPr>
              <a:t>Second AXI burst</a:t>
            </a:r>
            <a:r>
              <a:rPr b="0" lang="zxx" sz="1500" spc="-1" strike="noStrike">
                <a:latin typeface="Arial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14400" y="857520"/>
            <a:ext cx="3771720" cy="462888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3657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448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85800" y="3848400"/>
            <a:ext cx="4828680" cy="95220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57200" y="943200"/>
            <a:ext cx="4895640" cy="2485800"/>
          </a:xfrm>
          <a:prstGeom prst="rect">
            <a:avLst/>
          </a:prstGeom>
          <a:ln w="0">
            <a:noFill/>
          </a:ln>
        </p:spPr>
      </p:pic>
      <p:grpSp>
        <p:nvGrpSpPr>
          <p:cNvPr id="149" name=""/>
          <p:cNvGrpSpPr/>
          <p:nvPr/>
        </p:nvGrpSpPr>
        <p:grpSpPr>
          <a:xfrm>
            <a:off x="2826000" y="2602800"/>
            <a:ext cx="2360160" cy="252000"/>
            <a:chOff x="2826000" y="2602800"/>
            <a:chExt cx="2360160" cy="252000"/>
          </a:xfrm>
        </p:grpSpPr>
        <p:sp>
          <p:nvSpPr>
            <p:cNvPr id="150" name=""/>
            <p:cNvSpPr/>
            <p:nvPr/>
          </p:nvSpPr>
          <p:spPr>
            <a:xfrm>
              <a:off x="2826000" y="2854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2826360" y="2602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flipH="1">
              <a:off x="5185800" y="2602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 flipH="1">
              <a:off x="2846160" y="2602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154" name=""/>
          <p:cNvCxnSpPr/>
          <p:nvPr/>
        </p:nvCxnSpPr>
        <p:spPr>
          <a:xfrm flipH="1">
            <a:off x="3896640" y="2864520"/>
            <a:ext cx="9720" cy="15483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29800" y="4074840"/>
            <a:ext cx="4857480" cy="9903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35600" y="907560"/>
            <a:ext cx="4800240" cy="2523600"/>
          </a:xfrm>
          <a:prstGeom prst="rect">
            <a:avLst/>
          </a:prstGeom>
          <a:ln w="0">
            <a:noFill/>
          </a:ln>
        </p:spPr>
      </p:pic>
      <p:grpSp>
        <p:nvGrpSpPr>
          <p:cNvPr id="160" name=""/>
          <p:cNvGrpSpPr/>
          <p:nvPr/>
        </p:nvGrpSpPr>
        <p:grpSpPr>
          <a:xfrm>
            <a:off x="2862000" y="2611800"/>
            <a:ext cx="2360160" cy="252000"/>
            <a:chOff x="2862000" y="2611800"/>
            <a:chExt cx="2360160" cy="252000"/>
          </a:xfrm>
        </p:grpSpPr>
        <p:sp>
          <p:nvSpPr>
            <p:cNvPr id="161" name=""/>
            <p:cNvSpPr/>
            <p:nvPr/>
          </p:nvSpPr>
          <p:spPr>
            <a:xfrm>
              <a:off x="2862000" y="2863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2862360" y="2611800"/>
              <a:ext cx="235980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"/>
            <p:cNvSpPr/>
            <p:nvPr/>
          </p:nvSpPr>
          <p:spPr>
            <a:xfrm flipH="1">
              <a:off x="5221800" y="2611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 flipH="1">
              <a:off x="2882160" y="2611800"/>
              <a:ext cx="360" cy="25200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165" name=""/>
          <p:cNvCxnSpPr/>
          <p:nvPr/>
        </p:nvCxnSpPr>
        <p:spPr>
          <a:xfrm flipH="1">
            <a:off x="3932640" y="2873520"/>
            <a:ext cx="9720" cy="15483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 txBox="1"/>
          <p:nvPr/>
        </p:nvSpPr>
        <p:spPr>
          <a:xfrm>
            <a:off x="6233400" y="61560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951560" y="1173240"/>
            <a:ext cx="3657600" cy="228600"/>
          </a:xfrm>
          <a:prstGeom prst="flowChartProcess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1036800" y="1173240"/>
            <a:ext cx="1371600" cy="228600"/>
          </a:xfrm>
          <a:prstGeom prst="flowChartProcess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1037160" y="1173240"/>
            <a:ext cx="1828440" cy="228600"/>
          </a:xfrm>
          <a:prstGeom prst="flowChartProcess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 txBox="1"/>
          <p:nvPr/>
        </p:nvSpPr>
        <p:spPr>
          <a:xfrm>
            <a:off x="975600" y="826920"/>
            <a:ext cx="486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latin typeface="Arial"/>
              </a:rPr>
              <a:t>127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96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64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32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  0 31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 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037520" y="1173240"/>
            <a:ext cx="1142280" cy="217800"/>
          </a:xfrm>
          <a:prstGeom prst="flowChartProcess">
            <a:avLst/>
          </a:prstGeom>
          <a:solidFill>
            <a:srgbClr val="81d41a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 rot="5400000">
            <a:off x="2751120" y="-1116000"/>
            <a:ext cx="228600" cy="3657600"/>
          </a:xfrm>
          <a:custGeom>
            <a:avLst/>
            <a:gdLst/>
            <a:ahLst/>
            <a:rect l="0" t="0" r="r" b="b"/>
            <a:pathLst>
              <a:path w="637" h="10162">
                <a:moveTo>
                  <a:pt x="636" y="0"/>
                </a:moveTo>
                <a:cubicBezTo>
                  <a:pt x="477" y="0"/>
                  <a:pt x="318" y="93"/>
                  <a:pt x="318" y="187"/>
                </a:cubicBezTo>
                <a:lnTo>
                  <a:pt x="318" y="4892"/>
                </a:lnTo>
                <a:cubicBezTo>
                  <a:pt x="318" y="4986"/>
                  <a:pt x="159" y="5080"/>
                  <a:pt x="0" y="5080"/>
                </a:cubicBezTo>
                <a:cubicBezTo>
                  <a:pt x="159" y="5080"/>
                  <a:pt x="318" y="5174"/>
                  <a:pt x="318" y="5268"/>
                </a:cubicBezTo>
                <a:lnTo>
                  <a:pt x="318" y="9973"/>
                </a:lnTo>
                <a:cubicBezTo>
                  <a:pt x="318" y="10067"/>
                  <a:pt x="477" y="10161"/>
                  <a:pt x="636" y="1016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rot="5400000">
            <a:off x="5037120" y="255240"/>
            <a:ext cx="228600" cy="914400"/>
          </a:xfrm>
          <a:custGeom>
            <a:avLst/>
            <a:gdLst/>
            <a:ahLst/>
            <a:rect l="0" t="0" r="r" b="b"/>
            <a:pathLst>
              <a:path w="637" h="2542">
                <a:moveTo>
                  <a:pt x="636" y="0"/>
                </a:moveTo>
                <a:cubicBezTo>
                  <a:pt x="477" y="0"/>
                  <a:pt x="318" y="105"/>
                  <a:pt x="318" y="211"/>
                </a:cubicBezTo>
                <a:lnTo>
                  <a:pt x="318" y="1058"/>
                </a:lnTo>
                <a:cubicBezTo>
                  <a:pt x="318" y="1164"/>
                  <a:pt x="159" y="1270"/>
                  <a:pt x="0" y="1270"/>
                </a:cubicBezTo>
                <a:cubicBezTo>
                  <a:pt x="159" y="1270"/>
                  <a:pt x="318" y="1376"/>
                  <a:pt x="318" y="1482"/>
                </a:cubicBezTo>
                <a:lnTo>
                  <a:pt x="318" y="2329"/>
                </a:lnTo>
                <a:cubicBezTo>
                  <a:pt x="318" y="2435"/>
                  <a:pt x="477" y="2541"/>
                  <a:pt x="636" y="254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951200" y="836640"/>
            <a:ext cx="0" cy="376560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865600" y="836640"/>
            <a:ext cx="0" cy="376560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3780000" y="836640"/>
            <a:ext cx="0" cy="376560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4694400" y="836640"/>
            <a:ext cx="0" cy="376560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5608800" y="826920"/>
            <a:ext cx="0" cy="377532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1036800" y="836640"/>
            <a:ext cx="0" cy="376560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 txBox="1"/>
          <p:nvPr/>
        </p:nvSpPr>
        <p:spPr>
          <a:xfrm>
            <a:off x="1915200" y="330840"/>
            <a:ext cx="190908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AXI4_DATA_WIDTH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4867560" y="331200"/>
            <a:ext cx="58608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dbits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83" name=""/>
          <p:cNvGrpSpPr/>
          <p:nvPr/>
        </p:nvGrpSpPr>
        <p:grpSpPr>
          <a:xfrm>
            <a:off x="97560" y="4805280"/>
            <a:ext cx="9880920" cy="725400"/>
            <a:chOff x="97560" y="4805280"/>
            <a:chExt cx="9880920" cy="725400"/>
          </a:xfrm>
        </p:grpSpPr>
        <p:sp>
          <p:nvSpPr>
            <p:cNvPr id="184" name=""/>
            <p:cNvSpPr txBox="1"/>
            <p:nvPr/>
          </p:nvSpPr>
          <p:spPr>
            <a:xfrm>
              <a:off x="97560" y="4805280"/>
              <a:ext cx="9880920" cy="725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     </a:t>
              </a:r>
              <a:r>
                <a:rPr b="0" lang="zxx" sz="1500" spc="-1" strike="noStrike">
                  <a:latin typeface="Arial"/>
                </a:rPr>
                <a:t>: AXI read data, but it’s unrequested by BM.</a:t>
              </a:r>
              <a:r>
                <a:rPr b="0" lang="zxx" sz="1500" spc="-1" strike="noStrike">
                  <a:latin typeface="Arial"/>
                </a:rPr>
                <a:t>	</a:t>
              </a:r>
              <a:r>
                <a:rPr b="0" lang="zxx" sz="1500" spc="-1" strike="noStrike">
                  <a:latin typeface="Arial"/>
                </a:rPr>
                <a:t>                  : BM requested data from first, second and third beats.</a:t>
              </a:r>
              <a:endParaRPr b="0" lang="en-US" sz="1500" spc="-1" strike="noStrike">
                <a:latin typeface="Arial"/>
              </a:endParaRPr>
            </a:p>
            <a:p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(*): Skipped time slots. Represented to better conceptualize the state of the different FIFO regs with the dbits slot.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198360" y="4852080"/>
              <a:ext cx="219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>
              <a:off x="4343760" y="483912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H="1">
              <a:off x="4663080" y="483912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>
              <a:off x="4991760" y="4839120"/>
              <a:ext cx="2286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"/>
          <p:cNvGrpSpPr/>
          <p:nvPr/>
        </p:nvGrpSpPr>
        <p:grpSpPr>
          <a:xfrm>
            <a:off x="387000" y="325800"/>
            <a:ext cx="6259680" cy="4271400"/>
            <a:chOff x="387000" y="325800"/>
            <a:chExt cx="6259680" cy="4271400"/>
          </a:xfrm>
        </p:grpSpPr>
        <p:sp>
          <p:nvSpPr>
            <p:cNvPr id="191" name=""/>
            <p:cNvSpPr/>
            <p:nvPr/>
          </p:nvSpPr>
          <p:spPr>
            <a:xfrm>
              <a:off x="1951560" y="1168200"/>
              <a:ext cx="36576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>
              <a:off x="1036800" y="1168200"/>
              <a:ext cx="137160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>
              <a:off x="1037160" y="1168200"/>
              <a:ext cx="182844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>
              <a:off x="1036800" y="1384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"/>
            <p:cNvSpPr/>
            <p:nvPr/>
          </p:nvSpPr>
          <p:spPr>
            <a:xfrm>
              <a:off x="1036800" y="1600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"/>
            <p:cNvSpPr txBox="1"/>
            <p:nvPr/>
          </p:nvSpPr>
          <p:spPr>
            <a:xfrm>
              <a:off x="975600" y="821880"/>
              <a:ext cx="48618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800" spc="-1" strike="noStrike">
                  <a:latin typeface="Arial"/>
                </a:rPr>
                <a:t>127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96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64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32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0 31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1037520" y="11682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 rot="5400000">
              <a:off x="2751120" y="-1121040"/>
              <a:ext cx="228600" cy="3657600"/>
            </a:xfrm>
            <a:custGeom>
              <a:avLst/>
              <a:gdLst/>
              <a:ahLst/>
              <a:rect l="0" t="0" r="r" b="b"/>
              <a:pathLst>
                <a:path w="637" h="10162">
                  <a:moveTo>
                    <a:pt x="636" y="0"/>
                  </a:moveTo>
                  <a:cubicBezTo>
                    <a:pt x="477" y="0"/>
                    <a:pt x="318" y="93"/>
                    <a:pt x="318" y="187"/>
                  </a:cubicBezTo>
                  <a:lnTo>
                    <a:pt x="318" y="4892"/>
                  </a:lnTo>
                  <a:cubicBezTo>
                    <a:pt x="318" y="4986"/>
                    <a:pt x="159" y="5080"/>
                    <a:pt x="0" y="5080"/>
                  </a:cubicBezTo>
                  <a:cubicBezTo>
                    <a:pt x="159" y="5080"/>
                    <a:pt x="318" y="5174"/>
                    <a:pt x="318" y="5268"/>
                  </a:cubicBezTo>
                  <a:lnTo>
                    <a:pt x="318" y="9973"/>
                  </a:lnTo>
                  <a:cubicBezTo>
                    <a:pt x="318" y="10067"/>
                    <a:pt x="477" y="10161"/>
                    <a:pt x="636" y="1016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 rot="5400000">
              <a:off x="5037120" y="250200"/>
              <a:ext cx="228600" cy="914400"/>
            </a:xfrm>
            <a:custGeom>
              <a:avLst/>
              <a:gdLst/>
              <a:ahLst/>
              <a:rect l="0" t="0" r="r" b="b"/>
              <a:pathLst>
                <a:path w="637" h="2542">
                  <a:moveTo>
                    <a:pt x="636" y="0"/>
                  </a:moveTo>
                  <a:cubicBezTo>
                    <a:pt x="477" y="0"/>
                    <a:pt x="318" y="105"/>
                    <a:pt x="318" y="211"/>
                  </a:cubicBezTo>
                  <a:lnTo>
                    <a:pt x="318" y="1058"/>
                  </a:lnTo>
                  <a:cubicBezTo>
                    <a:pt x="318" y="1164"/>
                    <a:pt x="159" y="1270"/>
                    <a:pt x="0" y="1270"/>
                  </a:cubicBezTo>
                  <a:cubicBezTo>
                    <a:pt x="159" y="1270"/>
                    <a:pt x="318" y="1376"/>
                    <a:pt x="318" y="1482"/>
                  </a:cubicBezTo>
                  <a:lnTo>
                    <a:pt x="318" y="2329"/>
                  </a:lnTo>
                  <a:cubicBezTo>
                    <a:pt x="318" y="2435"/>
                    <a:pt x="477" y="2541"/>
                    <a:pt x="636" y="254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 txBox="1"/>
            <p:nvPr/>
          </p:nvSpPr>
          <p:spPr>
            <a:xfrm>
              <a:off x="579600" y="1116000"/>
              <a:ext cx="507600" cy="348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r">
                <a:buNone/>
              </a:pPr>
              <a:r>
                <a:rPr b="0" lang="zxx" sz="1520" spc="-1" strike="noStrike">
                  <a:latin typeface="Arial"/>
                </a:rPr>
                <a:t>t(0)</a:t>
              </a:r>
              <a:br/>
              <a:r>
                <a:rPr b="0" lang="zxx" sz="1520" spc="-1" strike="noStrike">
                  <a:latin typeface="Arial"/>
                </a:rPr>
                <a:t>t(1)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4466520" y="13824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4693320" y="160488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19512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28656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37800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46944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5608800" y="821880"/>
              <a:ext cx="0" cy="377532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10368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 txBox="1"/>
            <p:nvPr/>
          </p:nvSpPr>
          <p:spPr>
            <a:xfrm>
              <a:off x="1915200" y="325800"/>
              <a:ext cx="1909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AXI4_DATA_WIDTH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0" name=""/>
            <p:cNvSpPr txBox="1"/>
            <p:nvPr/>
          </p:nvSpPr>
          <p:spPr>
            <a:xfrm>
              <a:off x="4867560" y="326160"/>
              <a:ext cx="586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dbits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4932360" y="1598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 txBox="1"/>
            <p:nvPr/>
          </p:nvSpPr>
          <p:spPr>
            <a:xfrm rot="16200600">
              <a:off x="202320" y="13528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fifo(0)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3" name=""/>
            <p:cNvSpPr txBox="1"/>
            <p:nvPr/>
          </p:nvSpPr>
          <p:spPr>
            <a:xfrm rot="16200600">
              <a:off x="5522760" y="665280"/>
              <a:ext cx="60732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valid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done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4" name=""/>
            <p:cNvSpPr txBox="1"/>
            <p:nvPr/>
          </p:nvSpPr>
          <p:spPr>
            <a:xfrm>
              <a:off x="5551560" y="326520"/>
              <a:ext cx="109512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BM control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5400000">
              <a:off x="5724360" y="462960"/>
              <a:ext cx="228600" cy="488880"/>
            </a:xfrm>
            <a:custGeom>
              <a:avLst/>
              <a:gdLst/>
              <a:ahLst/>
              <a:rect l="0" t="0" r="r" b="b"/>
              <a:pathLst>
                <a:path w="637" h="1360">
                  <a:moveTo>
                    <a:pt x="636" y="0"/>
                  </a:moveTo>
                  <a:cubicBezTo>
                    <a:pt x="477" y="0"/>
                    <a:pt x="318" y="56"/>
                    <a:pt x="318" y="113"/>
                  </a:cubicBezTo>
                  <a:lnTo>
                    <a:pt x="318" y="566"/>
                  </a:lnTo>
                  <a:cubicBezTo>
                    <a:pt x="318" y="622"/>
                    <a:pt x="159" y="679"/>
                    <a:pt x="0" y="679"/>
                  </a:cubicBezTo>
                  <a:cubicBezTo>
                    <a:pt x="159" y="679"/>
                    <a:pt x="318" y="736"/>
                    <a:pt x="318" y="792"/>
                  </a:cubicBezTo>
                  <a:lnTo>
                    <a:pt x="318" y="1245"/>
                  </a:lnTo>
                  <a:cubicBezTo>
                    <a:pt x="318" y="1302"/>
                    <a:pt x="477" y="1359"/>
                    <a:pt x="636" y="1359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 txBox="1"/>
            <p:nvPr/>
          </p:nvSpPr>
          <p:spPr>
            <a:xfrm>
              <a:off x="5586120" y="1143360"/>
              <a:ext cx="50076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0  0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217" name=""/>
          <p:cNvGrpSpPr/>
          <p:nvPr/>
        </p:nvGrpSpPr>
        <p:grpSpPr>
          <a:xfrm>
            <a:off x="97200" y="4809960"/>
            <a:ext cx="9880920" cy="725400"/>
            <a:chOff x="97200" y="4809960"/>
            <a:chExt cx="9880920" cy="725400"/>
          </a:xfrm>
        </p:grpSpPr>
        <p:sp>
          <p:nvSpPr>
            <p:cNvPr id="218" name=""/>
            <p:cNvSpPr txBox="1"/>
            <p:nvPr/>
          </p:nvSpPr>
          <p:spPr>
            <a:xfrm>
              <a:off x="97200" y="4809960"/>
              <a:ext cx="9880920" cy="725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     </a:t>
              </a:r>
              <a:r>
                <a:rPr b="0" lang="zxx" sz="1500" spc="-1" strike="noStrike">
                  <a:latin typeface="Arial"/>
                </a:rPr>
                <a:t>: AXI read data, but it’s unrequested by BM.</a:t>
              </a:r>
              <a:r>
                <a:rPr b="0" lang="zxx" sz="1500" spc="-1" strike="noStrike">
                  <a:latin typeface="Arial"/>
                </a:rPr>
                <a:t>	</a:t>
              </a:r>
              <a:r>
                <a:rPr b="0" lang="zxx" sz="1500" spc="-1" strike="noStrike">
                  <a:latin typeface="Arial"/>
                </a:rPr>
                <a:t>                  : BM requested data from first, second and third beats.</a:t>
              </a:r>
              <a:endParaRPr b="0" lang="en-US" sz="1500" spc="-1" strike="noStrike">
                <a:latin typeface="Arial"/>
              </a:endParaRPr>
            </a:p>
            <a:p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(*): Skipped time slots. Represented to better conceptualize the state of the different FIFO regs with the dbits slot.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198000" y="4856760"/>
              <a:ext cx="219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4343400" y="48438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 flipH="1">
              <a:off x="4662720" y="48438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4991400" y="4843800"/>
              <a:ext cx="2286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"/>
          <p:cNvSpPr txBox="1"/>
          <p:nvPr/>
        </p:nvSpPr>
        <p:spPr>
          <a:xfrm>
            <a:off x="6233400" y="61560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"/>
          <p:cNvGrpSpPr/>
          <p:nvPr/>
        </p:nvGrpSpPr>
        <p:grpSpPr>
          <a:xfrm>
            <a:off x="387000" y="325800"/>
            <a:ext cx="6259680" cy="4271400"/>
            <a:chOff x="387000" y="325800"/>
            <a:chExt cx="6259680" cy="4271400"/>
          </a:xfrm>
        </p:grpSpPr>
        <p:sp>
          <p:nvSpPr>
            <p:cNvPr id="226" name=""/>
            <p:cNvSpPr/>
            <p:nvPr/>
          </p:nvSpPr>
          <p:spPr>
            <a:xfrm>
              <a:off x="1951560" y="1168200"/>
              <a:ext cx="36576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1036800" y="1168200"/>
              <a:ext cx="137160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1037160" y="1168200"/>
              <a:ext cx="182844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1036800" y="1384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1036800" y="1600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1036800" y="2248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1036800" y="2464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1036800" y="2680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 txBox="1"/>
            <p:nvPr/>
          </p:nvSpPr>
          <p:spPr>
            <a:xfrm>
              <a:off x="975600" y="821880"/>
              <a:ext cx="48618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800" spc="-1" strike="noStrike">
                  <a:latin typeface="Arial"/>
                </a:rPr>
                <a:t>127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96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64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32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0 31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1037520" y="11682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 rot="5400000">
              <a:off x="2751120" y="-1121040"/>
              <a:ext cx="228600" cy="3657600"/>
            </a:xfrm>
            <a:custGeom>
              <a:avLst/>
              <a:gdLst/>
              <a:ahLst/>
              <a:rect l="0" t="0" r="r" b="b"/>
              <a:pathLst>
                <a:path w="637" h="10162">
                  <a:moveTo>
                    <a:pt x="636" y="0"/>
                  </a:moveTo>
                  <a:cubicBezTo>
                    <a:pt x="477" y="0"/>
                    <a:pt x="318" y="93"/>
                    <a:pt x="318" y="187"/>
                  </a:cubicBezTo>
                  <a:lnTo>
                    <a:pt x="318" y="4892"/>
                  </a:lnTo>
                  <a:cubicBezTo>
                    <a:pt x="318" y="4986"/>
                    <a:pt x="159" y="5080"/>
                    <a:pt x="0" y="5080"/>
                  </a:cubicBezTo>
                  <a:cubicBezTo>
                    <a:pt x="159" y="5080"/>
                    <a:pt x="318" y="5174"/>
                    <a:pt x="318" y="5268"/>
                  </a:cubicBezTo>
                  <a:lnTo>
                    <a:pt x="318" y="9973"/>
                  </a:lnTo>
                  <a:cubicBezTo>
                    <a:pt x="318" y="10067"/>
                    <a:pt x="477" y="10161"/>
                    <a:pt x="636" y="1016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 rot="5400000">
              <a:off x="5037120" y="250200"/>
              <a:ext cx="228600" cy="914400"/>
            </a:xfrm>
            <a:custGeom>
              <a:avLst/>
              <a:gdLst/>
              <a:ahLst/>
              <a:rect l="0" t="0" r="r" b="b"/>
              <a:pathLst>
                <a:path w="637" h="2542">
                  <a:moveTo>
                    <a:pt x="636" y="0"/>
                  </a:moveTo>
                  <a:cubicBezTo>
                    <a:pt x="477" y="0"/>
                    <a:pt x="318" y="105"/>
                    <a:pt x="318" y="211"/>
                  </a:cubicBezTo>
                  <a:lnTo>
                    <a:pt x="318" y="1058"/>
                  </a:lnTo>
                  <a:cubicBezTo>
                    <a:pt x="318" y="1164"/>
                    <a:pt x="159" y="1270"/>
                    <a:pt x="0" y="1270"/>
                  </a:cubicBezTo>
                  <a:cubicBezTo>
                    <a:pt x="159" y="1270"/>
                    <a:pt x="318" y="1376"/>
                    <a:pt x="318" y="1482"/>
                  </a:cubicBezTo>
                  <a:lnTo>
                    <a:pt x="318" y="2329"/>
                  </a:lnTo>
                  <a:cubicBezTo>
                    <a:pt x="318" y="2435"/>
                    <a:pt x="477" y="2541"/>
                    <a:pt x="636" y="254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 txBox="1"/>
            <p:nvPr/>
          </p:nvSpPr>
          <p:spPr>
            <a:xfrm>
              <a:off x="579600" y="1116000"/>
              <a:ext cx="507600" cy="348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r">
                <a:buNone/>
              </a:pPr>
              <a:r>
                <a:rPr b="0" lang="zxx" sz="1520" spc="-1" strike="noStrike">
                  <a:latin typeface="Arial"/>
                </a:rPr>
                <a:t>t(0)</a:t>
              </a:r>
              <a:br/>
              <a:r>
                <a:rPr b="0" lang="zxx" sz="1520" spc="-1" strike="noStrike">
                  <a:latin typeface="Arial"/>
                </a:rPr>
                <a:t>t(1)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t(2)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t(3)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t(4)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t(5)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t(6)</a:t>
              </a:r>
              <a:endParaRPr b="0" lang="en-US" sz="1520" spc="-1" strike="noStrike"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4466520" y="13824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4693320" y="160488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4693320" y="22464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"/>
            <p:cNvSpPr/>
            <p:nvPr/>
          </p:nvSpPr>
          <p:spPr>
            <a:xfrm flipH="1">
              <a:off x="1030320" y="2246400"/>
              <a:ext cx="365652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"/>
            <p:cNvSpPr/>
            <p:nvPr/>
          </p:nvSpPr>
          <p:spPr>
            <a:xfrm>
              <a:off x="5377320" y="24624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"/>
            <p:cNvSpPr/>
            <p:nvPr/>
          </p:nvSpPr>
          <p:spPr>
            <a:xfrm flipH="1">
              <a:off x="1714320" y="2462400"/>
              <a:ext cx="365652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/>
            <p:nvPr/>
          </p:nvSpPr>
          <p:spPr>
            <a:xfrm flipH="1">
              <a:off x="2630880" y="2678400"/>
              <a:ext cx="29718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1037160" y="2896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"/>
            <p:cNvSpPr/>
            <p:nvPr/>
          </p:nvSpPr>
          <p:spPr>
            <a:xfrm flipH="1">
              <a:off x="3545280" y="2894400"/>
              <a:ext cx="20574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1037520" y="3112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"/>
            <p:cNvSpPr/>
            <p:nvPr/>
          </p:nvSpPr>
          <p:spPr>
            <a:xfrm>
              <a:off x="1037880" y="3328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 flipH="1">
              <a:off x="4465800" y="3110400"/>
              <a:ext cx="114336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/>
            <p:nvPr/>
          </p:nvSpPr>
          <p:spPr>
            <a:xfrm flipH="1">
              <a:off x="4688280" y="3326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"/>
            <p:cNvSpPr/>
            <p:nvPr/>
          </p:nvSpPr>
          <p:spPr>
            <a:xfrm>
              <a:off x="1038960" y="3976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"/>
            <p:cNvSpPr/>
            <p:nvPr/>
          </p:nvSpPr>
          <p:spPr>
            <a:xfrm>
              <a:off x="1039320" y="4192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 flipH="1">
              <a:off x="4688280" y="3974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"/>
            <p:cNvSpPr/>
            <p:nvPr/>
          </p:nvSpPr>
          <p:spPr>
            <a:xfrm>
              <a:off x="4237200" y="3974400"/>
              <a:ext cx="4572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"/>
            <p:cNvSpPr/>
            <p:nvPr/>
          </p:nvSpPr>
          <p:spPr>
            <a:xfrm>
              <a:off x="1038960" y="3974400"/>
              <a:ext cx="3198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 flipH="1">
              <a:off x="5372280" y="4190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>
              <a:off x="4921200" y="4190400"/>
              <a:ext cx="4572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1722600" y="4190400"/>
              <a:ext cx="297180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19512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>
              <a:off x="28656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>
              <a:off x="37800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46944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5608800" y="821880"/>
              <a:ext cx="0" cy="377532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10368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 txBox="1"/>
            <p:nvPr/>
          </p:nvSpPr>
          <p:spPr>
            <a:xfrm>
              <a:off x="1915200" y="325800"/>
              <a:ext cx="1909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AXI4_DATA_WIDTH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67" name=""/>
            <p:cNvSpPr txBox="1"/>
            <p:nvPr/>
          </p:nvSpPr>
          <p:spPr>
            <a:xfrm>
              <a:off x="4867560" y="326160"/>
              <a:ext cx="586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dbits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4932360" y="3974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/>
            <p:nvPr/>
          </p:nvSpPr>
          <p:spPr>
            <a:xfrm>
              <a:off x="4932360" y="3326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"/>
            <p:cNvSpPr/>
            <p:nvPr/>
          </p:nvSpPr>
          <p:spPr>
            <a:xfrm>
              <a:off x="4932360" y="2246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4932360" y="1598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 txBox="1"/>
            <p:nvPr/>
          </p:nvSpPr>
          <p:spPr>
            <a:xfrm rot="16200600">
              <a:off x="202320" y="13528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fifo(0)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3" name=""/>
            <p:cNvSpPr txBox="1"/>
            <p:nvPr/>
          </p:nvSpPr>
          <p:spPr>
            <a:xfrm rot="16200600">
              <a:off x="202320" y="27244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fifo(1)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4" name=""/>
            <p:cNvSpPr txBox="1"/>
            <p:nvPr/>
          </p:nvSpPr>
          <p:spPr>
            <a:xfrm rot="16200600">
              <a:off x="202320" y="40600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fifo(2)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5" name=""/>
            <p:cNvSpPr txBox="1"/>
            <p:nvPr/>
          </p:nvSpPr>
          <p:spPr>
            <a:xfrm rot="16200600">
              <a:off x="5522760" y="665280"/>
              <a:ext cx="60732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valid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done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6" name=""/>
            <p:cNvSpPr txBox="1"/>
            <p:nvPr/>
          </p:nvSpPr>
          <p:spPr>
            <a:xfrm>
              <a:off x="5551560" y="326520"/>
              <a:ext cx="109512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BM control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7" name=""/>
            <p:cNvSpPr/>
            <p:nvPr/>
          </p:nvSpPr>
          <p:spPr>
            <a:xfrm rot="5400000">
              <a:off x="5724360" y="462960"/>
              <a:ext cx="228600" cy="488880"/>
            </a:xfrm>
            <a:custGeom>
              <a:avLst/>
              <a:gdLst/>
              <a:ahLst/>
              <a:rect l="0" t="0" r="r" b="b"/>
              <a:pathLst>
                <a:path w="637" h="1360">
                  <a:moveTo>
                    <a:pt x="636" y="0"/>
                  </a:moveTo>
                  <a:cubicBezTo>
                    <a:pt x="477" y="0"/>
                    <a:pt x="318" y="56"/>
                    <a:pt x="318" y="113"/>
                  </a:cubicBezTo>
                  <a:lnTo>
                    <a:pt x="318" y="566"/>
                  </a:lnTo>
                  <a:cubicBezTo>
                    <a:pt x="318" y="622"/>
                    <a:pt x="159" y="679"/>
                    <a:pt x="0" y="679"/>
                  </a:cubicBezTo>
                  <a:cubicBezTo>
                    <a:pt x="159" y="679"/>
                    <a:pt x="318" y="736"/>
                    <a:pt x="318" y="792"/>
                  </a:cubicBezTo>
                  <a:lnTo>
                    <a:pt x="318" y="1245"/>
                  </a:lnTo>
                  <a:cubicBezTo>
                    <a:pt x="318" y="1302"/>
                    <a:pt x="477" y="1359"/>
                    <a:pt x="636" y="1359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 txBox="1"/>
            <p:nvPr/>
          </p:nvSpPr>
          <p:spPr>
            <a:xfrm>
              <a:off x="5586120" y="1143360"/>
              <a:ext cx="50076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0  0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9" name=""/>
            <p:cNvSpPr txBox="1"/>
            <p:nvPr/>
          </p:nvSpPr>
          <p:spPr>
            <a:xfrm>
              <a:off x="5586480" y="2439720"/>
              <a:ext cx="500760" cy="9370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80" name=""/>
            <p:cNvSpPr txBox="1"/>
            <p:nvPr/>
          </p:nvSpPr>
          <p:spPr>
            <a:xfrm>
              <a:off x="5608800" y="4176000"/>
              <a:ext cx="50076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1  1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281" name=""/>
          <p:cNvGrpSpPr/>
          <p:nvPr/>
        </p:nvGrpSpPr>
        <p:grpSpPr>
          <a:xfrm>
            <a:off x="97200" y="4809960"/>
            <a:ext cx="9880920" cy="725400"/>
            <a:chOff x="97200" y="4809960"/>
            <a:chExt cx="9880920" cy="725400"/>
          </a:xfrm>
        </p:grpSpPr>
        <p:sp>
          <p:nvSpPr>
            <p:cNvPr id="282" name=""/>
            <p:cNvSpPr txBox="1"/>
            <p:nvPr/>
          </p:nvSpPr>
          <p:spPr>
            <a:xfrm>
              <a:off x="97200" y="4809960"/>
              <a:ext cx="9880920" cy="725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     </a:t>
              </a:r>
              <a:r>
                <a:rPr b="0" lang="zxx" sz="1500" spc="-1" strike="noStrike">
                  <a:latin typeface="Arial"/>
                </a:rPr>
                <a:t>: AXI read data, but it’s unrequested by BM.</a:t>
              </a:r>
              <a:r>
                <a:rPr b="0" lang="zxx" sz="1500" spc="-1" strike="noStrike">
                  <a:latin typeface="Arial"/>
                </a:rPr>
                <a:t>	</a:t>
              </a:r>
              <a:r>
                <a:rPr b="0" lang="zxx" sz="1500" spc="-1" strike="noStrike">
                  <a:latin typeface="Arial"/>
                </a:rPr>
                <a:t>                  : BM requested data from first, second and third beats.</a:t>
              </a:r>
              <a:endParaRPr b="0" lang="en-US" sz="1500" spc="-1" strike="noStrike">
                <a:latin typeface="Arial"/>
              </a:endParaRPr>
            </a:p>
            <a:p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(*): Skipped time slots. Represented to better conceptualize the state of the different FIFO regs with the dbits slot.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198000" y="4856760"/>
              <a:ext cx="219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4343400" y="48438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 flipH="1">
              <a:off x="4662720" y="48438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4991400" y="4843800"/>
              <a:ext cx="2286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" name=""/>
          <p:cNvSpPr txBox="1"/>
          <p:nvPr/>
        </p:nvSpPr>
        <p:spPr>
          <a:xfrm>
            <a:off x="6233400" y="61560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"/>
          <p:cNvGrpSpPr/>
          <p:nvPr/>
        </p:nvGrpSpPr>
        <p:grpSpPr>
          <a:xfrm>
            <a:off x="387000" y="325800"/>
            <a:ext cx="6259680" cy="4271400"/>
            <a:chOff x="387000" y="325800"/>
            <a:chExt cx="6259680" cy="4271400"/>
          </a:xfrm>
        </p:grpSpPr>
        <p:sp>
          <p:nvSpPr>
            <p:cNvPr id="289" name=""/>
            <p:cNvSpPr/>
            <p:nvPr/>
          </p:nvSpPr>
          <p:spPr>
            <a:xfrm>
              <a:off x="1951560" y="1168200"/>
              <a:ext cx="36576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1036800" y="1168200"/>
              <a:ext cx="137160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1037160" y="1168200"/>
              <a:ext cx="1828440" cy="2286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1036800" y="1384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1036800" y="1600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1036800" y="2248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1036800" y="2464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1036800" y="2680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 txBox="1"/>
            <p:nvPr/>
          </p:nvSpPr>
          <p:spPr>
            <a:xfrm>
              <a:off x="975600" y="821880"/>
              <a:ext cx="48618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800" spc="-1" strike="noStrike">
                  <a:latin typeface="Arial"/>
                </a:rPr>
                <a:t>127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96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64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32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0 31</a:t>
              </a:r>
              <a:r>
                <a:rPr b="0" lang="zxx" sz="1800" spc="-1" strike="noStrike">
                  <a:latin typeface="Arial"/>
                </a:rPr>
                <a:t>	</a:t>
              </a:r>
              <a:r>
                <a:rPr b="0" lang="zxx" sz="1800" spc="-1" strike="noStrike">
                  <a:latin typeface="Arial"/>
                </a:rPr>
                <a:t>    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1037520" y="11682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 rot="5400000">
              <a:off x="2751120" y="-1121040"/>
              <a:ext cx="228600" cy="3657600"/>
            </a:xfrm>
            <a:custGeom>
              <a:avLst/>
              <a:gdLst/>
              <a:ahLst/>
              <a:rect l="0" t="0" r="r" b="b"/>
              <a:pathLst>
                <a:path w="637" h="10162">
                  <a:moveTo>
                    <a:pt x="636" y="0"/>
                  </a:moveTo>
                  <a:cubicBezTo>
                    <a:pt x="477" y="0"/>
                    <a:pt x="318" y="93"/>
                    <a:pt x="318" y="187"/>
                  </a:cubicBezTo>
                  <a:lnTo>
                    <a:pt x="318" y="4892"/>
                  </a:lnTo>
                  <a:cubicBezTo>
                    <a:pt x="318" y="4986"/>
                    <a:pt x="159" y="5080"/>
                    <a:pt x="0" y="5080"/>
                  </a:cubicBezTo>
                  <a:cubicBezTo>
                    <a:pt x="159" y="5080"/>
                    <a:pt x="318" y="5174"/>
                    <a:pt x="318" y="5268"/>
                  </a:cubicBezTo>
                  <a:lnTo>
                    <a:pt x="318" y="9973"/>
                  </a:lnTo>
                  <a:cubicBezTo>
                    <a:pt x="318" y="10067"/>
                    <a:pt x="477" y="10161"/>
                    <a:pt x="636" y="1016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 rot="5400000">
              <a:off x="5037120" y="250200"/>
              <a:ext cx="228600" cy="914400"/>
            </a:xfrm>
            <a:custGeom>
              <a:avLst/>
              <a:gdLst/>
              <a:ahLst/>
              <a:rect l="0" t="0" r="r" b="b"/>
              <a:pathLst>
                <a:path w="637" h="2542">
                  <a:moveTo>
                    <a:pt x="636" y="0"/>
                  </a:moveTo>
                  <a:cubicBezTo>
                    <a:pt x="477" y="0"/>
                    <a:pt x="318" y="105"/>
                    <a:pt x="318" y="211"/>
                  </a:cubicBezTo>
                  <a:lnTo>
                    <a:pt x="318" y="1058"/>
                  </a:lnTo>
                  <a:cubicBezTo>
                    <a:pt x="318" y="1164"/>
                    <a:pt x="159" y="1270"/>
                    <a:pt x="0" y="1270"/>
                  </a:cubicBezTo>
                  <a:cubicBezTo>
                    <a:pt x="159" y="1270"/>
                    <a:pt x="318" y="1376"/>
                    <a:pt x="318" y="1482"/>
                  </a:cubicBezTo>
                  <a:lnTo>
                    <a:pt x="318" y="2329"/>
                  </a:lnTo>
                  <a:cubicBezTo>
                    <a:pt x="318" y="2435"/>
                    <a:pt x="477" y="2541"/>
                    <a:pt x="636" y="2541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 txBox="1"/>
            <p:nvPr/>
          </p:nvSpPr>
          <p:spPr>
            <a:xfrm>
              <a:off x="579600" y="1116000"/>
              <a:ext cx="507600" cy="348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r">
                <a:buNone/>
              </a:pPr>
              <a:r>
                <a:rPr b="0" lang="zxx" sz="1520" spc="-1" strike="noStrike">
                  <a:latin typeface="Arial"/>
                </a:rPr>
                <a:t>t(0)</a:t>
              </a:r>
              <a:br/>
              <a:r>
                <a:rPr b="0" lang="zxx" sz="1520" spc="-1" strike="noStrike">
                  <a:latin typeface="Arial"/>
                </a:rPr>
                <a:t>t(1)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t(2)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t(3)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t(4)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t(5)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(*)</a:t>
              </a:r>
              <a:endParaRPr b="0" lang="en-US" sz="152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zxx" sz="1520" spc="-1" strike="noStrike">
                  <a:latin typeface="Arial"/>
                </a:rPr>
                <a:t>t(6)</a:t>
              </a:r>
              <a:endParaRPr b="0" lang="en-US" sz="1520" spc="-1" strike="noStrike"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4466520" y="1382400"/>
              <a:ext cx="11422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4693320" y="160488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4693320" y="22464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 flipH="1">
              <a:off x="1030320" y="2246400"/>
              <a:ext cx="365652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5377320" y="24624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 flipH="1">
              <a:off x="1714320" y="2462400"/>
              <a:ext cx="365652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 flipH="1">
              <a:off x="2630880" y="2678400"/>
              <a:ext cx="29718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1037160" y="2896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 flipH="1">
              <a:off x="3545280" y="2894400"/>
              <a:ext cx="20574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1037520" y="3112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1037880" y="3328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 flipH="1">
              <a:off x="4465800" y="3110400"/>
              <a:ext cx="114336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 flipH="1">
              <a:off x="4688280" y="3326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1038960" y="3976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1039320" y="4192200"/>
              <a:ext cx="4572000" cy="228600"/>
            </a:xfrm>
            <a:prstGeom prst="flowChartProcess">
              <a:avLst/>
            </a:prstGeom>
            <a:solidFill>
              <a:srgbClr val="ffffff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 flipH="1">
              <a:off x="4688280" y="3974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4237200" y="3974400"/>
              <a:ext cx="4572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1038960" y="3974400"/>
              <a:ext cx="3198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flipH="1">
              <a:off x="5372280" y="41904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4921200" y="4190400"/>
              <a:ext cx="4572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1722600" y="4190400"/>
              <a:ext cx="297180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19512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28656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37800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6944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5608800" y="821880"/>
              <a:ext cx="0" cy="377532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036800" y="831600"/>
              <a:ext cx="0" cy="376560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 txBox="1"/>
            <p:nvPr/>
          </p:nvSpPr>
          <p:spPr>
            <a:xfrm>
              <a:off x="1915200" y="325800"/>
              <a:ext cx="1909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AXI4_DATA_WIDTH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0" name=""/>
            <p:cNvSpPr txBox="1"/>
            <p:nvPr/>
          </p:nvSpPr>
          <p:spPr>
            <a:xfrm>
              <a:off x="4867560" y="326160"/>
              <a:ext cx="58608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dbits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4932360" y="3974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>
              <a:off x="4932360" y="3326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>
              <a:off x="4932360" y="2246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4932360" y="1598400"/>
              <a:ext cx="6764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 txBox="1"/>
            <p:nvPr/>
          </p:nvSpPr>
          <p:spPr>
            <a:xfrm rot="16200600">
              <a:off x="202320" y="13528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fifo(0)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6" name=""/>
            <p:cNvSpPr txBox="1"/>
            <p:nvPr/>
          </p:nvSpPr>
          <p:spPr>
            <a:xfrm rot="16200600">
              <a:off x="202320" y="27244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fifo(1)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7" name=""/>
            <p:cNvSpPr txBox="1"/>
            <p:nvPr/>
          </p:nvSpPr>
          <p:spPr>
            <a:xfrm rot="16200600">
              <a:off x="202320" y="4060080"/>
              <a:ext cx="67140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fifo(2)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8" name=""/>
            <p:cNvSpPr txBox="1"/>
            <p:nvPr/>
          </p:nvSpPr>
          <p:spPr>
            <a:xfrm rot="16200600">
              <a:off x="5522760" y="665280"/>
              <a:ext cx="60732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valid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done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39" name=""/>
            <p:cNvSpPr txBox="1"/>
            <p:nvPr/>
          </p:nvSpPr>
          <p:spPr>
            <a:xfrm>
              <a:off x="5551560" y="326520"/>
              <a:ext cx="109512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BM control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400000">
              <a:off x="5724360" y="462960"/>
              <a:ext cx="228600" cy="488880"/>
            </a:xfrm>
            <a:custGeom>
              <a:avLst/>
              <a:gdLst/>
              <a:ahLst/>
              <a:rect l="0" t="0" r="r" b="b"/>
              <a:pathLst>
                <a:path w="637" h="1360">
                  <a:moveTo>
                    <a:pt x="636" y="0"/>
                  </a:moveTo>
                  <a:cubicBezTo>
                    <a:pt x="477" y="0"/>
                    <a:pt x="318" y="56"/>
                    <a:pt x="318" y="113"/>
                  </a:cubicBezTo>
                  <a:lnTo>
                    <a:pt x="318" y="566"/>
                  </a:lnTo>
                  <a:cubicBezTo>
                    <a:pt x="318" y="622"/>
                    <a:pt x="159" y="679"/>
                    <a:pt x="0" y="679"/>
                  </a:cubicBezTo>
                  <a:cubicBezTo>
                    <a:pt x="159" y="679"/>
                    <a:pt x="318" y="736"/>
                    <a:pt x="318" y="792"/>
                  </a:cubicBezTo>
                  <a:lnTo>
                    <a:pt x="318" y="1245"/>
                  </a:lnTo>
                  <a:cubicBezTo>
                    <a:pt x="318" y="1302"/>
                    <a:pt x="477" y="1359"/>
                    <a:pt x="636" y="1359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 txBox="1"/>
            <p:nvPr/>
          </p:nvSpPr>
          <p:spPr>
            <a:xfrm>
              <a:off x="5586120" y="1143360"/>
              <a:ext cx="500760" cy="5137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0  0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2" name=""/>
            <p:cNvSpPr txBox="1"/>
            <p:nvPr/>
          </p:nvSpPr>
          <p:spPr>
            <a:xfrm>
              <a:off x="5586480" y="2439720"/>
              <a:ext cx="500760" cy="9370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xx" sz="1500" spc="-1" strike="noStrike">
                  <a:latin typeface="Arial"/>
                </a:rPr>
                <a:t>1  0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3" name=""/>
            <p:cNvSpPr txBox="1"/>
            <p:nvPr/>
          </p:nvSpPr>
          <p:spPr>
            <a:xfrm>
              <a:off x="5608800" y="4176000"/>
              <a:ext cx="500760" cy="302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1  1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344" name=""/>
          <p:cNvGrpSpPr/>
          <p:nvPr/>
        </p:nvGrpSpPr>
        <p:grpSpPr>
          <a:xfrm>
            <a:off x="97200" y="4809960"/>
            <a:ext cx="9880920" cy="725400"/>
            <a:chOff x="97200" y="4809960"/>
            <a:chExt cx="9880920" cy="725400"/>
          </a:xfrm>
        </p:grpSpPr>
        <p:sp>
          <p:nvSpPr>
            <p:cNvPr id="345" name=""/>
            <p:cNvSpPr txBox="1"/>
            <p:nvPr/>
          </p:nvSpPr>
          <p:spPr>
            <a:xfrm>
              <a:off x="97200" y="4809960"/>
              <a:ext cx="9880920" cy="725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zxx" sz="1500" spc="-1" strike="noStrike">
                  <a:latin typeface="Arial"/>
                </a:rPr>
                <a:t>     </a:t>
              </a:r>
              <a:r>
                <a:rPr b="0" lang="zxx" sz="1500" spc="-1" strike="noStrike">
                  <a:latin typeface="Arial"/>
                </a:rPr>
                <a:t>: AXI read data, but it’s unrequested by BM.</a:t>
              </a:r>
              <a:r>
                <a:rPr b="0" lang="zxx" sz="1500" spc="-1" strike="noStrike">
                  <a:latin typeface="Arial"/>
                </a:rPr>
                <a:t>	</a:t>
              </a:r>
              <a:r>
                <a:rPr b="0" lang="zxx" sz="1500" spc="-1" strike="noStrike">
                  <a:latin typeface="Arial"/>
                </a:rPr>
                <a:t>                  : BM requested data from first, second and third beats.</a:t>
              </a:r>
              <a:endParaRPr b="0" lang="en-US" sz="1500" spc="-1" strike="noStrike">
                <a:latin typeface="Arial"/>
              </a:endParaRPr>
            </a:p>
            <a:p>
              <a:endParaRPr b="0" lang="en-US" sz="1500" spc="-1" strike="noStrike">
                <a:latin typeface="Arial"/>
              </a:endParaRPr>
            </a:p>
            <a:p>
              <a:r>
                <a:rPr b="0" lang="zxx" sz="1500" spc="-1" strike="noStrike">
                  <a:latin typeface="Arial"/>
                </a:rPr>
                <a:t>(*): Skipped time slots. Represented to better conceptualize the state of the different FIFO regs with the dbits slot.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198000" y="4856760"/>
              <a:ext cx="219240" cy="217800"/>
            </a:xfrm>
            <a:prstGeom prst="flowChartProcess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>
              <a:off x="4343400" y="4843800"/>
              <a:ext cx="227880" cy="217800"/>
            </a:xfrm>
            <a:prstGeom prst="flowChartProcess">
              <a:avLst/>
            </a:prstGeom>
            <a:solidFill>
              <a:srgbClr val="81d41a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>
              <a:off x="4662720" y="4843800"/>
              <a:ext cx="228600" cy="217800"/>
            </a:xfrm>
            <a:prstGeom prst="flowChartProcess">
              <a:avLst/>
            </a:prstGeom>
            <a:solidFill>
              <a:srgbClr val="800080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4991400" y="4843800"/>
              <a:ext cx="228600" cy="217800"/>
            </a:xfrm>
            <a:prstGeom prst="flowChartProcess">
              <a:avLst/>
            </a:prstGeom>
            <a:solidFill>
              <a:srgbClr val="2a6099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6172200" y="1152720"/>
            <a:ext cx="2371320" cy="21888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238800" y="2264760"/>
            <a:ext cx="2323800" cy="19980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6229440" y="2476800"/>
            <a:ext cx="2333160" cy="19980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6210360" y="2676600"/>
            <a:ext cx="2352240" cy="247320"/>
          </a:xfrm>
          <a:prstGeom prst="rect">
            <a:avLst/>
          </a:prstGeom>
          <a:ln w="0">
            <a:noFill/>
          </a:ln>
        </p:spPr>
      </p:pic>
      <p:pic>
        <p:nvPicPr>
          <p:cNvPr id="354" name="" descr=""/>
          <p:cNvPicPr/>
          <p:nvPr/>
        </p:nvPicPr>
        <p:blipFill>
          <a:blip r:embed="rId5"/>
          <a:stretch/>
        </p:blipFill>
        <p:spPr>
          <a:xfrm>
            <a:off x="6242040" y="2923920"/>
            <a:ext cx="2304720" cy="218880"/>
          </a:xfrm>
          <a:prstGeom prst="rect">
            <a:avLst/>
          </a:prstGeom>
          <a:ln w="0">
            <a:noFill/>
          </a:ln>
        </p:spPr>
      </p:pic>
      <p:pic>
        <p:nvPicPr>
          <p:cNvPr id="355" name="" descr=""/>
          <p:cNvPicPr/>
          <p:nvPr/>
        </p:nvPicPr>
        <p:blipFill>
          <a:blip r:embed="rId6"/>
          <a:stretch/>
        </p:blipFill>
        <p:spPr>
          <a:xfrm>
            <a:off x="6234120" y="3104640"/>
            <a:ext cx="2285640" cy="256680"/>
          </a:xfrm>
          <a:prstGeom prst="rect">
            <a:avLst/>
          </a:prstGeom>
          <a:ln w="0">
            <a:noFill/>
          </a:ln>
        </p:spPr>
      </p:pic>
      <p:pic>
        <p:nvPicPr>
          <p:cNvPr id="356" name="" descr=""/>
          <p:cNvPicPr/>
          <p:nvPr/>
        </p:nvPicPr>
        <p:blipFill>
          <a:blip r:embed="rId7"/>
          <a:stretch/>
        </p:blipFill>
        <p:spPr>
          <a:xfrm>
            <a:off x="6202440" y="1363680"/>
            <a:ext cx="2285640" cy="19980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8"/>
          <a:stretch/>
        </p:blipFill>
        <p:spPr>
          <a:xfrm>
            <a:off x="6249960" y="3973320"/>
            <a:ext cx="2323800" cy="199800"/>
          </a:xfrm>
          <a:prstGeom prst="rect">
            <a:avLst/>
          </a:prstGeom>
          <a:ln w="0">
            <a:noFill/>
          </a:ln>
        </p:spPr>
      </p:pic>
      <p:pic>
        <p:nvPicPr>
          <p:cNvPr id="358" name="" descr=""/>
          <p:cNvPicPr/>
          <p:nvPr/>
        </p:nvPicPr>
        <p:blipFill>
          <a:blip r:embed="rId9"/>
          <a:stretch/>
        </p:blipFill>
        <p:spPr>
          <a:xfrm>
            <a:off x="6249960" y="4188960"/>
            <a:ext cx="2342880" cy="190080"/>
          </a:xfrm>
          <a:prstGeom prst="rect">
            <a:avLst/>
          </a:prstGeom>
          <a:ln w="0">
            <a:noFill/>
          </a:ln>
        </p:spPr>
      </p:pic>
      <p:pic>
        <p:nvPicPr>
          <p:cNvPr id="359" name="" descr=""/>
          <p:cNvPicPr/>
          <p:nvPr/>
        </p:nvPicPr>
        <p:blipFill>
          <a:blip r:embed="rId10"/>
          <a:stretch/>
        </p:blipFill>
        <p:spPr>
          <a:xfrm>
            <a:off x="8686800" y="1371600"/>
            <a:ext cx="618840" cy="180720"/>
          </a:xfrm>
          <a:prstGeom prst="rect">
            <a:avLst/>
          </a:prstGeom>
          <a:ln w="0">
            <a:noFill/>
          </a:ln>
        </p:spPr>
      </p:pic>
      <p:pic>
        <p:nvPicPr>
          <p:cNvPr id="360" name="" descr=""/>
          <p:cNvPicPr/>
          <p:nvPr/>
        </p:nvPicPr>
        <p:blipFill>
          <a:blip r:embed="rId11"/>
          <a:stretch/>
        </p:blipFill>
        <p:spPr>
          <a:xfrm>
            <a:off x="8686800" y="2478600"/>
            <a:ext cx="609120" cy="16164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12"/>
          <a:stretch/>
        </p:blipFill>
        <p:spPr>
          <a:xfrm>
            <a:off x="8686800" y="2700000"/>
            <a:ext cx="599760" cy="19980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13"/>
          <a:stretch/>
        </p:blipFill>
        <p:spPr>
          <a:xfrm>
            <a:off x="8686800" y="2899800"/>
            <a:ext cx="628200" cy="19008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14"/>
          <a:stretch/>
        </p:blipFill>
        <p:spPr>
          <a:xfrm>
            <a:off x="8658000" y="3089880"/>
            <a:ext cx="657000" cy="218880"/>
          </a:xfrm>
          <a:prstGeom prst="rect">
            <a:avLst/>
          </a:prstGeom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15"/>
          <a:stretch/>
        </p:blipFill>
        <p:spPr>
          <a:xfrm>
            <a:off x="8734680" y="4172400"/>
            <a:ext cx="637920" cy="1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 txBox="1"/>
          <p:nvPr/>
        </p:nvSpPr>
        <p:spPr>
          <a:xfrm>
            <a:off x="457560" y="229320"/>
            <a:ext cx="562284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Narrow transfer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341640" y="1467000"/>
            <a:ext cx="9295920" cy="278100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97560" y="4810320"/>
            <a:ext cx="928512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Source: “Figure A3-14 Aligned and unaligned transfers on a 64-bit bus”, page A3-58, from ARM IHI 0022H.c</a:t>
            </a:r>
            <a:endParaRPr b="0" lang="en-US" sz="1500" spc="-1" strike="noStrike">
              <a:latin typeface="Arial"/>
            </a:endParaRPr>
          </a:p>
          <a:p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     </a:t>
            </a:r>
            <a:r>
              <a:rPr b="0" lang="zxx" sz="1500" spc="-1" strike="noStrike">
                <a:latin typeface="Arial"/>
              </a:rPr>
              <a:t>"AMBA AXI and ACE Protocol Specification”.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457560" y="228960"/>
            <a:ext cx="42451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Protocol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97560" y="913320"/>
            <a:ext cx="8087400" cy="30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Every transaction is executed through a </a:t>
            </a:r>
            <a:r>
              <a:rPr b="1" lang="zxx" sz="1800" spc="-1" strike="noStrike">
                <a:latin typeface="Arial"/>
                <a:ea typeface="Noto Sans CJK SC"/>
              </a:rPr>
              <a:t>burst</a:t>
            </a:r>
            <a:r>
              <a:rPr b="0" lang="zxx" sz="1800" spc="-1" strike="noStrike">
                <a:latin typeface="Arial"/>
                <a:ea typeface="Noto Sans CJK SC"/>
              </a:rPr>
              <a:t>, where many </a:t>
            </a:r>
            <a:r>
              <a:rPr b="1" lang="zxx" sz="1800" spc="-1" strike="noStrike">
                <a:latin typeface="Arial"/>
                <a:ea typeface="Noto Sans CJK SC"/>
              </a:rPr>
              <a:t>beats</a:t>
            </a:r>
            <a:r>
              <a:rPr b="0" lang="zxx" sz="1800" spc="-1" strike="noStrike">
                <a:latin typeface="Arial"/>
                <a:ea typeface="Noto Sans CJK SC"/>
              </a:rPr>
              <a:t> transfers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are executed until the completion of the burst.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The subordinates allocate 4kB of memory (4096 address spaces). This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sets the </a:t>
            </a:r>
            <a:r>
              <a:rPr b="1" lang="zxx" sz="1800" spc="-1" strike="noStrike">
                <a:latin typeface="Arial"/>
                <a:ea typeface="Noto Sans CJK SC"/>
              </a:rPr>
              <a:t>4kB boundary rule</a:t>
            </a:r>
            <a:r>
              <a:rPr b="0" lang="zxx" sz="1800" spc="-1" strike="noStrike">
                <a:latin typeface="Arial"/>
                <a:ea typeface="Noto Sans CJK SC"/>
              </a:rPr>
              <a:t> where any burst must not surpass the 4kB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address space, since every burst is specific to a subordinate.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The protocol features </a:t>
            </a:r>
            <a:r>
              <a:rPr b="1" lang="zxx" sz="1800" spc="-1" strike="noStrike">
                <a:latin typeface="Arial"/>
                <a:ea typeface="Noto Sans CJK SC"/>
              </a:rPr>
              <a:t>5 channels</a:t>
            </a:r>
            <a:r>
              <a:rPr b="0" lang="zxx" sz="1800" spc="-1" strike="noStrike">
                <a:latin typeface="Arial"/>
                <a:ea typeface="Noto Sans CJK SC"/>
              </a:rPr>
              <a:t> (group of busses); AW, AR, W, R and 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The read and write data busses are extensible from 8 upto 1024 bits in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power of two’s steps. </a:t>
            </a:r>
            <a:r>
              <a:rPr b="1" lang="zxx" sz="1800" spc="-1" strike="noStrike">
                <a:latin typeface="Arial"/>
                <a:ea typeface="Noto Sans CJK SC"/>
              </a:rPr>
              <a:t>The width of the data bus fixes what addresses </a:t>
            </a:r>
            <a:br/>
            <a:r>
              <a:rPr b="1" lang="zxx" sz="1800" spc="-1" strike="noStrike">
                <a:latin typeface="Arial"/>
                <a:ea typeface="Noto Sans CJK SC"/>
              </a:rPr>
              <a:t>  each</a:t>
            </a:r>
            <a:r>
              <a:rPr b="0" lang="zxx" sz="1800" spc="-1" strike="noStrike">
                <a:latin typeface="Arial"/>
                <a:ea typeface="Noto Sans CJK SC"/>
              </a:rPr>
              <a:t> </a:t>
            </a:r>
            <a:r>
              <a:rPr b="1" lang="zxx" sz="1800" spc="-1" strike="noStrike">
                <a:latin typeface="Arial"/>
                <a:ea typeface="Noto Sans CJK SC"/>
              </a:rPr>
              <a:t>byte lane can access</a:t>
            </a:r>
            <a:r>
              <a:rPr b="0" lang="zxx" sz="1800" spc="-1" strike="noStrike">
                <a:latin typeface="Arial"/>
                <a:ea typeface="Noto Sans CJK SC"/>
              </a:rPr>
              <a:t>. For instance, 64 and 128 bus width: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4" name=""/>
          <p:cNvGraphicFramePr/>
          <p:nvPr/>
        </p:nvGraphicFramePr>
        <p:xfrm>
          <a:off x="5023080" y="4258800"/>
          <a:ext cx="4723560" cy="349560"/>
        </p:xfrm>
        <a:graphic>
          <a:graphicData uri="http://schemas.openxmlformats.org/drawingml/2006/table">
            <a:tbl>
              <a:tblPr/>
              <a:tblGrid>
                <a:gridCol w="590400"/>
                <a:gridCol w="590400"/>
                <a:gridCol w="590400"/>
                <a:gridCol w="590400"/>
                <a:gridCol w="590400"/>
                <a:gridCol w="590400"/>
                <a:gridCol w="590400"/>
                <a:gridCol w="59112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7/F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6/E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5/D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4/C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3/B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2/A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1/9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0/8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"/>
          <p:cNvGraphicFramePr/>
          <p:nvPr/>
        </p:nvGraphicFramePr>
        <p:xfrm>
          <a:off x="307440" y="4871160"/>
          <a:ext cx="9452520" cy="349560"/>
        </p:xfrm>
        <a:graphic>
          <a:graphicData uri="http://schemas.openxmlformats.org/drawingml/2006/table">
            <a:tbl>
              <a:tblPr/>
              <a:tblGrid>
                <a:gridCol w="590400"/>
                <a:gridCol w="590400"/>
                <a:gridCol w="590400"/>
                <a:gridCol w="590400"/>
                <a:gridCol w="590400"/>
                <a:gridCol w="590400"/>
                <a:gridCol w="59040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  <a:gridCol w="59112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6" name=""/>
          <p:cNvSpPr txBox="1"/>
          <p:nvPr/>
        </p:nvSpPr>
        <p:spPr>
          <a:xfrm>
            <a:off x="2514600" y="4269960"/>
            <a:ext cx="313884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500" spc="-1" strike="noStrike">
                <a:latin typeface="Arial"/>
              </a:rPr>
              <a:t>Addresses ended in 0xXX &amp;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 txBox="1"/>
          <p:nvPr/>
        </p:nvSpPr>
        <p:spPr>
          <a:xfrm>
            <a:off x="457560" y="229320"/>
            <a:ext cx="95047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Narrow transfer example on faulty subordinate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-84600" y="1041120"/>
            <a:ext cx="10079640" cy="3696120"/>
          </a:xfrm>
          <a:prstGeom prst="rect">
            <a:avLst/>
          </a:prstGeom>
          <a:ln w="0">
            <a:noFill/>
          </a:ln>
        </p:spPr>
      </p:pic>
      <p:sp>
        <p:nvSpPr>
          <p:cNvPr id="370" name=""/>
          <p:cNvSpPr/>
          <p:nvPr/>
        </p:nvSpPr>
        <p:spPr>
          <a:xfrm>
            <a:off x="178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2793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94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4809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592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6789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7941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8805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9921600" y="775440"/>
            <a:ext cx="0" cy="471096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"/>
          <p:cNvSpPr txBox="1"/>
          <p:nvPr/>
        </p:nvSpPr>
        <p:spPr>
          <a:xfrm>
            <a:off x="1816200" y="4800600"/>
            <a:ext cx="80010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r>
              <a:rPr b="0" lang="en-US" sz="1800" spc="-1" strike="noStrike">
                <a:latin typeface="Arial"/>
              </a:rPr>
              <a:t>Hand-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 baseline="14000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beat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2</a:t>
            </a:r>
            <a:r>
              <a:rPr b="0" lang="en-US" sz="1800" spc="-1" strike="noStrike" baseline="14000000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 beat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   3</a:t>
            </a:r>
            <a:r>
              <a:rPr b="0" lang="en-US" sz="1800" spc="-1" strike="noStrike" baseline="14000000">
                <a:latin typeface="Arial"/>
              </a:rPr>
              <a:t>rd</a:t>
            </a:r>
            <a:r>
              <a:rPr b="0" lang="en-US" sz="1800" spc="-1" strike="noStrike">
                <a:latin typeface="Arial"/>
              </a:rPr>
              <a:t> beat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4</a:t>
            </a:r>
            <a:r>
              <a:rPr b="0" lang="en-US" sz="1800" spc="-1" strike="noStrike" baseline="14000000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 beat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shake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542160" y="0"/>
            <a:ext cx="8625240" cy="5669640"/>
          </a:xfrm>
          <a:prstGeom prst="rect">
            <a:avLst/>
          </a:prstGeom>
          <a:ln w="0">
            <a:noFill/>
          </a:ln>
        </p:spPr>
      </p:pic>
      <p:grpSp>
        <p:nvGrpSpPr>
          <p:cNvPr id="381" name=""/>
          <p:cNvGrpSpPr/>
          <p:nvPr/>
        </p:nvGrpSpPr>
        <p:grpSpPr>
          <a:xfrm>
            <a:off x="2550240" y="3106440"/>
            <a:ext cx="6112800" cy="385920"/>
            <a:chOff x="2550240" y="3106440"/>
            <a:chExt cx="6112800" cy="385920"/>
          </a:xfrm>
        </p:grpSpPr>
        <p:sp>
          <p:nvSpPr>
            <p:cNvPr id="382" name=""/>
            <p:cNvSpPr/>
            <p:nvPr/>
          </p:nvSpPr>
          <p:spPr>
            <a:xfrm>
              <a:off x="2550240" y="3492360"/>
              <a:ext cx="611172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2551320" y="3106440"/>
              <a:ext cx="6111720" cy="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 flipH="1">
              <a:off x="8661960" y="3106440"/>
              <a:ext cx="1080" cy="38592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 flipH="1">
              <a:off x="2602440" y="3106440"/>
              <a:ext cx="1080" cy="385920"/>
            </a:xfrm>
            <a:prstGeom prst="line">
              <a:avLst/>
            </a:prstGeom>
            <a:ln w="367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459000" y="0"/>
            <a:ext cx="3330000" cy="5669640"/>
          </a:xfrm>
          <a:prstGeom prst="rect">
            <a:avLst/>
          </a:prstGeom>
          <a:ln w="0"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4944600" y="457920"/>
            <a:ext cx="502920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-236880" y="76680"/>
            <a:ext cx="5661360" cy="5669640"/>
          </a:xfrm>
          <a:prstGeom prst="rect">
            <a:avLst/>
          </a:prstGeom>
          <a:ln w="0">
            <a:noFill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4944600" y="457560"/>
            <a:ext cx="502920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 txBox="1"/>
          <p:nvPr/>
        </p:nvSpPr>
        <p:spPr>
          <a:xfrm>
            <a:off x="457920" y="229680"/>
            <a:ext cx="562284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Conclusions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997920" y="913320"/>
            <a:ext cx="8087400" cy="354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Started the design of the interface executing narrow bursts always. But,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due to the characteristics of the subordinate used for debugging, the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interface has been modified to only execute narrow bursts if they occur in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different AXI4_DATA_WIDTH addresses (more efficient).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The modifications have made the interface to be incapable of managing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 multiple narrow bursts that occur on the same AXI4_DATA_WIDTH slot.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 However, it also has given a step to simplify the interface logic, that it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 could be simplified even further. This would be by setting an AXI size mode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 adjusted to AXI4_DATA_WIDTH, saving resources and even a clock cycle.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</a:pPr>
            <a:r>
              <a:rPr b="0" lang="zxx" sz="1800" spc="-1" strike="noStrike">
                <a:latin typeface="Arial"/>
                <a:ea typeface="Noto Sans CJK SC"/>
              </a:rPr>
              <a:t>- At the moment, the AXI4 Manager interface only executes incremental </a:t>
            </a:r>
            <a:br/>
            <a:r>
              <a:rPr b="0" lang="zxx" sz="1800" spc="-1" strike="noStrike">
                <a:latin typeface="Arial"/>
                <a:ea typeface="Noto Sans CJK SC"/>
              </a:rPr>
              <a:t>  bursts.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6930000" y="3551400"/>
            <a:ext cx="2057400" cy="16704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 txBox="1"/>
          <p:nvPr/>
        </p:nvSpPr>
        <p:spPr>
          <a:xfrm>
            <a:off x="457200" y="228600"/>
            <a:ext cx="264348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Bus use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97200" y="912960"/>
            <a:ext cx="84164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2400" spc="-1" strike="noStrike">
                <a:latin typeface="Arial"/>
              </a:rPr>
              <a:t>Handshake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1" lang="zxx" sz="2400" spc="-1" strike="noStrike">
                <a:latin typeface="Arial"/>
              </a:rPr>
              <a:t>Beats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0" lang="zxx" sz="2400" spc="-1" strike="noStrike">
                <a:latin typeface="Arial"/>
              </a:rPr>
              <a:t>	</a:t>
            </a:r>
            <a:r>
              <a:rPr b="1" lang="zxx" sz="2400" spc="-1" strike="noStrike">
                <a:latin typeface="Arial"/>
              </a:rPr>
              <a:t>Response</a:t>
            </a:r>
            <a:endParaRPr b="0" lang="en-US" sz="24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Use AX* channel: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Read transactions: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Read transactions:</a:t>
            </a:r>
            <a:endParaRPr b="0" lang="en-US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  </a:t>
            </a:r>
            <a:r>
              <a:rPr b="0" lang="zxx" sz="1800" spc="-1" strike="noStrike">
                <a:latin typeface="Arial"/>
              </a:rPr>
              <a:t>M -&gt; S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M -&gt; S, R channel: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S -&gt; M, R channel:</a:t>
            </a:r>
            <a:endParaRPr b="0" lang="en-US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Burst</a:t>
            </a:r>
            <a:r>
              <a:rPr b="0" lang="zxx" sz="1800" spc="-1" strike="noStrike">
                <a:latin typeface="Arial"/>
              </a:rPr>
              <a:t> mode.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Ready</a:t>
            </a:r>
            <a:r>
              <a:rPr b="0" lang="zxx" sz="1800" spc="-1" strike="noStrike">
                <a:latin typeface="Arial"/>
              </a:rPr>
              <a:t> data.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Burst </a:t>
            </a:r>
            <a:r>
              <a:rPr b="1" lang="zxx" sz="1800" spc="-1" strike="noStrike">
                <a:latin typeface="Arial"/>
              </a:rPr>
              <a:t>resp</a:t>
            </a:r>
            <a:r>
              <a:rPr b="0" lang="zxx" sz="1800" spc="-1" strike="noStrike">
                <a:latin typeface="Arial"/>
              </a:rPr>
              <a:t>onse.</a:t>
            </a:r>
            <a:endParaRPr b="0" lang="en-US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Starting </a:t>
            </a:r>
            <a:r>
              <a:rPr b="1" lang="zxx" sz="1800" spc="-1" strike="noStrike">
                <a:latin typeface="Arial"/>
              </a:rPr>
              <a:t>addr</a:t>
            </a:r>
            <a:r>
              <a:rPr b="0" lang="zxx" sz="1800" spc="-1" strike="noStrike">
                <a:latin typeface="Arial"/>
              </a:rPr>
              <a:t>ess.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S -&gt; M, R signals: 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Size</a:t>
            </a:r>
            <a:r>
              <a:rPr b="0" lang="zxx" sz="1800" spc="-1" strike="noStrike">
                <a:latin typeface="Arial"/>
              </a:rPr>
              <a:t> mode.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Read </a:t>
            </a:r>
            <a:r>
              <a:rPr b="1" lang="zxx" sz="1800" spc="-1" strike="noStrike">
                <a:latin typeface="Arial"/>
              </a:rPr>
              <a:t>data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Write transactions:</a:t>
            </a:r>
            <a:endParaRPr b="0" lang="en-US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Burst </a:t>
            </a:r>
            <a:r>
              <a:rPr b="1" lang="zxx" sz="1800" spc="-1" strike="noStrike">
                <a:latin typeface="Arial"/>
              </a:rPr>
              <a:t>len</a:t>
            </a:r>
            <a:r>
              <a:rPr b="0" lang="zxx" sz="1800" spc="-1" strike="noStrike">
                <a:latin typeface="Arial"/>
              </a:rPr>
              <a:t>gth.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Valid</a:t>
            </a:r>
            <a:r>
              <a:rPr b="0" lang="zxx" sz="1800" spc="-1" strike="noStrike">
                <a:latin typeface="Arial"/>
              </a:rPr>
              <a:t> data.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S -&gt; M, B channel: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Valid</a:t>
            </a:r>
            <a:r>
              <a:rPr b="0" lang="zxx" sz="1800" spc="-1" strike="noStrike">
                <a:latin typeface="Arial"/>
              </a:rPr>
              <a:t> control.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Last</a:t>
            </a:r>
            <a:r>
              <a:rPr b="0" lang="zxx" sz="1800" spc="-1" strike="noStrike">
                <a:latin typeface="Arial"/>
              </a:rPr>
              <a:t> beat.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Beat </a:t>
            </a:r>
            <a:r>
              <a:rPr b="1" lang="zxx" sz="1800" spc="-1" strike="noStrike">
                <a:latin typeface="Arial"/>
              </a:rPr>
              <a:t>resp</a:t>
            </a:r>
            <a:r>
              <a:rPr b="0" lang="zxx" sz="1800" spc="-1" strike="noStrike">
                <a:latin typeface="Arial"/>
              </a:rPr>
              <a:t>onse.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</a:t>
            </a:r>
            <a:r>
              <a:rPr b="1" lang="zxx" sz="1800" spc="-1" strike="noStrike">
                <a:latin typeface="Arial"/>
              </a:rPr>
              <a:t>ID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Write transactions:</a:t>
            </a:r>
            <a:r>
              <a:rPr b="0" lang="zxx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Memory </a:t>
            </a:r>
            <a:r>
              <a:rPr b="1" lang="zxx" sz="1800" spc="-1" strike="noStrike">
                <a:latin typeface="Arial"/>
              </a:rPr>
              <a:t>region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M -&gt; S, W channel:</a:t>
            </a:r>
            <a:r>
              <a:rPr b="0" lang="zxx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</a:t>
            </a:r>
            <a:r>
              <a:rPr b="1" lang="zxx" sz="1800" spc="-1" strike="noStrike">
                <a:latin typeface="Arial"/>
              </a:rPr>
              <a:t>Lock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Write </a:t>
            </a:r>
            <a:r>
              <a:rPr b="1" lang="zxx" sz="1800" spc="-1" strike="noStrike">
                <a:latin typeface="Arial"/>
              </a:rPr>
              <a:t>data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S: Subordinate.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</a:t>
            </a:r>
            <a:r>
              <a:rPr b="1" lang="zxx" sz="1800" spc="-1" strike="noStrike">
                <a:latin typeface="Arial"/>
              </a:rPr>
              <a:t>Cache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Valid</a:t>
            </a:r>
            <a:r>
              <a:rPr b="0" lang="zxx" sz="1800" spc="-1" strike="noStrike">
                <a:latin typeface="Arial"/>
              </a:rPr>
              <a:t> data.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M: Manager.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</a:t>
            </a:r>
            <a:r>
              <a:rPr b="1" lang="zxx" sz="1800" spc="-1" strike="noStrike">
                <a:latin typeface="Arial"/>
              </a:rPr>
              <a:t>Prot</a:t>
            </a:r>
            <a:r>
              <a:rPr b="0" lang="zxx" sz="1800" spc="-1" strike="noStrike">
                <a:latin typeface="Arial"/>
              </a:rPr>
              <a:t>ected.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Last</a:t>
            </a:r>
            <a:r>
              <a:rPr b="0" lang="zxx" sz="1800" spc="-1" strike="noStrike">
                <a:latin typeface="Arial"/>
              </a:rPr>
              <a:t> beat.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</a:t>
            </a:r>
            <a:r>
              <a:rPr b="1" lang="zxx" sz="1800" spc="-1" strike="noStrike">
                <a:latin typeface="Arial"/>
              </a:rPr>
              <a:t>QOL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Write </a:t>
            </a:r>
            <a:r>
              <a:rPr b="1" lang="zxx" sz="1800" spc="-1" strike="noStrike">
                <a:latin typeface="Arial"/>
              </a:rPr>
              <a:t>strobe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*: X is W for write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  </a:t>
            </a:r>
            <a:r>
              <a:rPr b="0" lang="zxx" sz="1800" spc="-1" strike="noStrike">
                <a:latin typeface="Arial"/>
              </a:rPr>
              <a:t>S -&gt; M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S -&gt; W, W channel: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 and R for read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Control </a:t>
            </a:r>
            <a:r>
              <a:rPr b="1" lang="zxx" sz="1800" spc="-1" strike="noStrike">
                <a:latin typeface="Arial"/>
              </a:rPr>
              <a:t>ready</a:t>
            </a:r>
            <a:r>
              <a:rPr b="0" lang="zxx" sz="1800" spc="-1" strike="noStrike">
                <a:latin typeface="Arial"/>
              </a:rPr>
              <a:t>.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&gt; </a:t>
            </a:r>
            <a:r>
              <a:rPr b="1" lang="zxx" sz="1800" spc="-1" strike="noStrike">
                <a:latin typeface="Arial"/>
              </a:rPr>
              <a:t>Ready</a:t>
            </a:r>
            <a:r>
              <a:rPr b="0" lang="zxx" sz="1800" spc="-1" strike="noStrike">
                <a:latin typeface="Arial"/>
              </a:rPr>
              <a:t> data. 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   transactions.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457200" y="228600"/>
            <a:ext cx="88963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Manager interface structure for Handshake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01200" y="2275200"/>
            <a:ext cx="16002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BM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rot="5390400">
            <a:off x="2801160" y="1710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rot="5390400">
            <a:off x="3379680" y="1599480"/>
            <a:ext cx="1967760" cy="678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4kB address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boundary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rot="5390400">
            <a:off x="3952800" y="170964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Decide size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rot="5390400">
            <a:off x="4527000" y="1603440"/>
            <a:ext cx="1967760" cy="669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Decide length +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Starting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rot="5390400">
            <a:off x="5069160" y="1710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 rot="5390400">
            <a:off x="2801160" y="3906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 rot="5390400">
            <a:off x="3379680" y="3795480"/>
            <a:ext cx="1967760" cy="678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4kB address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boundary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rot="5390400">
            <a:off x="3952800" y="390564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Decide size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 rot="5390400">
            <a:off x="4527000" y="3799440"/>
            <a:ext cx="1967760" cy="669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Decide length +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Starting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 rot="5390400">
            <a:off x="5069160" y="3906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72" name=""/>
          <p:cNvCxnSpPr>
            <a:stCxn id="61" idx="3"/>
            <a:endCxn id="62" idx="2"/>
          </p:cNvCxnSpPr>
          <p:nvPr/>
        </p:nvCxnSpPr>
        <p:spPr>
          <a:xfrm flipV="1">
            <a:off x="2201400" y="1940040"/>
            <a:ext cx="1352880" cy="102132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73" name=""/>
          <p:cNvSpPr txBox="1"/>
          <p:nvPr/>
        </p:nvSpPr>
        <p:spPr>
          <a:xfrm rot="18803400">
            <a:off x="2266560" y="2041920"/>
            <a:ext cx="13716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RD request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RD grant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 rot="3117600">
            <a:off x="2142000" y="327960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WR request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WR grant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 rot="2683800">
            <a:off x="6186600" y="211932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AR valid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AR ready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 rot="18831600">
            <a:off x="6231600" y="320004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AW valid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AW ready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7741800" y="2286000"/>
            <a:ext cx="16002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AXI4 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BRAM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Subordinate 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78" name=""/>
          <p:cNvCxnSpPr>
            <a:stCxn id="61" idx="3"/>
            <a:endCxn id="67" idx="2"/>
          </p:cNvCxnSpPr>
          <p:nvPr/>
        </p:nvCxnSpPr>
        <p:spPr>
          <a:xfrm>
            <a:off x="2201400" y="2961000"/>
            <a:ext cx="1352880" cy="117540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79" name=""/>
          <p:cNvCxnSpPr>
            <a:stCxn id="71" idx="0"/>
            <a:endCxn id="77" idx="1"/>
          </p:cNvCxnSpPr>
          <p:nvPr/>
        </p:nvCxnSpPr>
        <p:spPr>
          <a:xfrm flipV="1">
            <a:off x="6284520" y="2971800"/>
            <a:ext cx="1457640" cy="11631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80" name=""/>
          <p:cNvCxnSpPr>
            <a:stCxn id="66" idx="0"/>
            <a:endCxn id="77" idx="1"/>
          </p:cNvCxnSpPr>
          <p:nvPr/>
        </p:nvCxnSpPr>
        <p:spPr>
          <a:xfrm>
            <a:off x="6284520" y="1938600"/>
            <a:ext cx="1457640" cy="10335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 txBox="1"/>
          <p:nvPr/>
        </p:nvSpPr>
        <p:spPr>
          <a:xfrm>
            <a:off x="457200" y="228600"/>
            <a:ext cx="912060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Manager interface structure for data transfer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01200" y="2275200"/>
            <a:ext cx="16002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BM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 rot="5390400">
            <a:off x="2801160" y="1710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rot="5390400">
            <a:off x="3199680" y="1780200"/>
            <a:ext cx="1967760" cy="318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BM mask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rot="5390400">
            <a:off x="5069160" y="1710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 rot="5390400">
            <a:off x="2801160" y="3906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rot="5390400">
            <a:off x="5069160" y="3906360"/>
            <a:ext cx="196776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I/O Registration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88" name=""/>
          <p:cNvCxnSpPr>
            <a:stCxn id="82" idx="3"/>
            <a:endCxn id="83" idx="2"/>
          </p:cNvCxnSpPr>
          <p:nvPr/>
        </p:nvCxnSpPr>
        <p:spPr>
          <a:xfrm flipV="1">
            <a:off x="2201400" y="1940040"/>
            <a:ext cx="1352880" cy="102132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89" name=""/>
          <p:cNvSpPr txBox="1"/>
          <p:nvPr/>
        </p:nvSpPr>
        <p:spPr>
          <a:xfrm rot="18803400">
            <a:off x="2266560" y="2041920"/>
            <a:ext cx="13716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RD valid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 rot="3117600">
            <a:off x="2142000" y="327960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WR data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WR ready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 rot="2683800">
            <a:off x="6186600" y="211932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 ready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 valid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 rot="18831600">
            <a:off x="6231600" y="3200040"/>
            <a:ext cx="1600200" cy="639000"/>
          </a:xfrm>
          <a:prstGeom prst="rect">
            <a:avLst/>
          </a:prstGeom>
          <a:noFill/>
          <a:ln w="36720">
            <a:noFill/>
          </a:ln>
        </p:spPr>
        <p:txBody>
          <a:bodyPr lIns="108360" rIns="108360" tIns="63360" bIns="6336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W valid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W ready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7741800" y="2286000"/>
            <a:ext cx="16002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AXI4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Subordinate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94" name=""/>
          <p:cNvCxnSpPr>
            <a:stCxn id="82" idx="3"/>
            <a:endCxn id="86" idx="2"/>
          </p:cNvCxnSpPr>
          <p:nvPr/>
        </p:nvCxnSpPr>
        <p:spPr>
          <a:xfrm>
            <a:off x="2201400" y="2961000"/>
            <a:ext cx="1352880" cy="117540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95" name=""/>
          <p:cNvCxnSpPr>
            <a:stCxn id="87" idx="0"/>
            <a:endCxn id="93" idx="1"/>
          </p:cNvCxnSpPr>
          <p:nvPr/>
        </p:nvCxnSpPr>
        <p:spPr>
          <a:xfrm flipV="1">
            <a:off x="6284520" y="2971800"/>
            <a:ext cx="1457640" cy="11631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96" name=""/>
          <p:cNvCxnSpPr>
            <a:stCxn id="85" idx="0"/>
            <a:endCxn id="93" idx="1"/>
          </p:cNvCxnSpPr>
          <p:nvPr/>
        </p:nvCxnSpPr>
        <p:spPr>
          <a:xfrm>
            <a:off x="6284520" y="1938600"/>
            <a:ext cx="1457640" cy="1033560"/>
          </a:xfrm>
          <a:prstGeom prst="straightConnector1">
            <a:avLst/>
          </a:prstGeom>
          <a:ln w="367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97" name=""/>
          <p:cNvSpPr/>
          <p:nvPr/>
        </p:nvSpPr>
        <p:spPr>
          <a:xfrm rot="20400">
            <a:off x="4347360" y="948960"/>
            <a:ext cx="1145520" cy="15663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FIFO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 rot="20400">
            <a:off x="4341240" y="2514960"/>
            <a:ext cx="1145520" cy="4118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Shifter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 rot="5390400">
            <a:off x="4870080" y="3765240"/>
            <a:ext cx="1563480" cy="3333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AXI strobe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rot="20400">
            <a:off x="4016160" y="3144600"/>
            <a:ext cx="1476720" cy="15663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FIFO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rot="20400">
            <a:off x="4015800" y="4711320"/>
            <a:ext cx="1806480" cy="4118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Shifter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rot="5390400">
            <a:off x="4681800" y="1757880"/>
            <a:ext cx="1967760" cy="360000"/>
          </a:xfrm>
          <a:prstGeom prst="rect">
            <a:avLst/>
          </a:prstGeom>
          <a:solidFill>
            <a:srgbClr val="ffffff"/>
          </a:solidFill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AXI mask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 txBox="1"/>
          <p:nvPr/>
        </p:nvSpPr>
        <p:spPr>
          <a:xfrm>
            <a:off x="6233400" y="615600"/>
            <a:ext cx="313884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57560" y="22896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24440" y="1143000"/>
            <a:ext cx="689076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  <a:ea typeface="Noto Sans CJK SC"/>
              </a:rPr>
              <a:t>Let’s suppose a BM data bus width of </a:t>
            </a:r>
            <a:r>
              <a:rPr b="0" lang="zxx" sz="2000" spc="-1" strike="noStrike">
                <a:latin typeface="Arial"/>
              </a:rPr>
              <a:t>32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(dbits) and an AXI data bus width of 128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(AXI4_DATA_WIDTH).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 txBox="1"/>
          <p:nvPr/>
        </p:nvSpPr>
        <p:spPr>
          <a:xfrm>
            <a:off x="6233400" y="615600"/>
            <a:ext cx="313884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457560" y="22896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424440" y="1143000"/>
            <a:ext cx="947124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  <a:ea typeface="Noto Sans CJK SC"/>
              </a:rPr>
              <a:t>Let’s suppose a BM data bus width of </a:t>
            </a:r>
            <a:r>
              <a:rPr b="0" lang="zxx" sz="2000" spc="-1" strike="noStrike">
                <a:latin typeface="Arial"/>
              </a:rPr>
              <a:t>32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(dbits) and an AXI data bus width of 128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(AXI4_DATA_WIDTH).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0x0FFB + 23 data bytes – 1 = 0x1011 &lt;- Last read address to BM transfer.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    </a:t>
            </a:r>
            <a:r>
              <a:rPr b="0" lang="zxx" sz="2000" spc="-1" strike="noStrike">
                <a:latin typeface="Arial"/>
              </a:rPr>
              <a:t>^---------------------------------------^-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Acces to two different subordinates</a:t>
            </a:r>
            <a:r>
              <a:rPr b="0" lang="zxx" sz="2000" spc="-1" strike="noStrike">
                <a:latin typeface="Arial"/>
              </a:rPr>
              <a:t> is required.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6233400" y="61560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6233400" y="615600"/>
            <a:ext cx="313884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BM read transaction request: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457560" y="22896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24440" y="1143000"/>
            <a:ext cx="947124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  <a:ea typeface="Noto Sans CJK SC"/>
              </a:rPr>
              <a:t>Let’s suppose a BM data bus width of </a:t>
            </a:r>
            <a:r>
              <a:rPr b="0" lang="zxx" sz="2000" spc="-1" strike="noStrike">
                <a:latin typeface="Arial"/>
              </a:rPr>
              <a:t>32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(dbits) and an AXI data bus width of 128 bits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(AXI4_DATA_WIDTH).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  <a:ea typeface="Noto Sans CJK SC"/>
              </a:rPr>
              <a:t>0x0FFB + 23 data bytes</a:t>
            </a:r>
            <a:r>
              <a:rPr b="0" lang="zxx" sz="2000" spc="-1" strike="noStrike">
                <a:latin typeface="Arial"/>
              </a:rPr>
              <a:t> – 1 = 0x1011 &lt;- Last read address to BM transfer.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    </a:t>
            </a:r>
            <a:r>
              <a:rPr b="0" lang="zxx" sz="2000" spc="-1" strike="noStrike">
                <a:latin typeface="Arial"/>
              </a:rPr>
              <a:t>^---------------------------------------^-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Acces to two different subordinates</a:t>
            </a:r>
            <a:r>
              <a:rPr b="0" lang="zxx" sz="2000" spc="-1" strike="noStrike">
                <a:latin typeface="Arial"/>
              </a:rPr>
              <a:t> is required.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First burst: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	</a:t>
            </a:r>
            <a:r>
              <a:rPr b="0" lang="zxx" sz="2000" spc="-1" strike="noStrike">
                <a:latin typeface="Arial"/>
              </a:rPr>
              <a:t>0x0FFF – 0x0FFB = 5 data bytes -&gt;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Size mode is 8 bytes/beat</a:t>
            </a:r>
            <a:r>
              <a:rPr b="0" lang="zxx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	</a:t>
            </a:r>
            <a:r>
              <a:rPr b="0" lang="zxx" sz="2000" spc="-1" strike="noStrike">
                <a:latin typeface="Arial"/>
              </a:rPr>
              <a:t>Only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one beat</a:t>
            </a:r>
            <a:r>
              <a:rPr b="0" lang="zxx" sz="2000" spc="-1" strike="noStrike">
                <a:latin typeface="Arial"/>
              </a:rPr>
              <a:t> is required with a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starting address of 0x0FF0</a:t>
            </a:r>
            <a:r>
              <a:rPr b="0" lang="zxx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Second burst: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	</a:t>
            </a:r>
            <a:r>
              <a:rPr b="0" lang="zxx" sz="2000" spc="-1" strike="noStrike">
                <a:latin typeface="Arial"/>
              </a:rPr>
              <a:t>23 data bytes – 5 data bytes = 18 data bytes -&gt;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Size mode is 16 bytes/beat</a:t>
            </a:r>
            <a:r>
              <a:rPr b="0" lang="zxx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	</a:t>
            </a:r>
            <a:r>
              <a:rPr b="0" lang="zxx" sz="2000" spc="-1" strike="noStrike">
                <a:latin typeface="Arial"/>
              </a:rPr>
              <a:t>(Size mode limited by AXI4_DATA_WIDTH)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2000" spc="-1" strike="noStrike">
                <a:latin typeface="Arial"/>
              </a:rPr>
              <a:t>     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Two beats</a:t>
            </a:r>
            <a:r>
              <a:rPr b="0" lang="zxx" sz="2000" spc="-1" strike="noStrike">
                <a:latin typeface="Arial"/>
              </a:rPr>
              <a:t> are required with a </a:t>
            </a:r>
            <a:r>
              <a:rPr b="0" lang="zxx" sz="2000" spc="-1" strike="noStrike">
                <a:solidFill>
                  <a:srgbClr val="c9211e"/>
                </a:solidFill>
                <a:latin typeface="Arial"/>
              </a:rPr>
              <a:t>starting address of 0x1000</a:t>
            </a:r>
            <a:r>
              <a:rPr b="0" lang="zxx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77320" y="1351080"/>
            <a:ext cx="4276440" cy="30762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6229080" y="610920"/>
            <a:ext cx="3139200" cy="98460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6229080" y="610920"/>
            <a:ext cx="3451320" cy="39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c9211e"/>
                </a:solidFill>
                <a:latin typeface="Arial"/>
              </a:rPr>
              <a:t>BM read transaction request</a:t>
            </a:r>
            <a:r>
              <a:rPr b="0" lang="zxx" sz="1500" spc="-1" strike="noStrike">
                <a:latin typeface="Arial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Total size transfer = 23 bytes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(codification) = 0x16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Since the 4kB boundary space is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expected to be surpassed by the </a:t>
            </a:r>
            <a:br/>
            <a:r>
              <a:rPr b="0" lang="zxx" sz="1500" spc="-1" strike="noStrike">
                <a:latin typeface="Arial"/>
              </a:rPr>
              <a:t>request, two AXI bursts are generated.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First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0x0FF8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8 bytes </a:t>
            </a:r>
            <a:r>
              <a:rPr b="0" lang="zxx" sz="1500" spc="-1" strike="noStrike">
                <a:latin typeface="Arial"/>
              </a:rPr>
              <a:t>= 011’b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1 beat = 0x00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Second AXI burst: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Starting address = 0x1000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  <a:ea typeface="Noto Sans CJK SC"/>
              </a:rPr>
              <a:t>	</a:t>
            </a:r>
            <a:r>
              <a:rPr b="0" lang="zxx" sz="1500" spc="-1" strike="noStrike">
                <a:latin typeface="Arial"/>
                <a:ea typeface="Noto Sans CJK SC"/>
              </a:rPr>
              <a:t>Size mode = 16 bytes </a:t>
            </a:r>
            <a:r>
              <a:rPr b="0" lang="zxx" sz="1500" spc="-1" strike="noStrike">
                <a:latin typeface="Arial"/>
              </a:rPr>
              <a:t>= 100’b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500" spc="-1" strike="noStrike">
                <a:latin typeface="Arial"/>
              </a:rPr>
              <a:t>	</a:t>
            </a:r>
            <a:r>
              <a:rPr b="0" lang="zxx" sz="1500" spc="-1" strike="noStrike">
                <a:latin typeface="Arial"/>
              </a:rPr>
              <a:t>Burst length = 2 beats = 0x01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57560" y="229320"/>
            <a:ext cx="49219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3200" spc="-1" strike="noStrike">
                <a:latin typeface="Arial"/>
              </a:rPr>
              <a:t>AXI4 Transaction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621600" y="1240200"/>
            <a:ext cx="0" cy="34290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4881600" y="1240560"/>
            <a:ext cx="0" cy="34290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2022-01-10T13:20:45Z</dcterms:created>
  <dc:creator>Francisco Javier Fuentes Diaz</dc:creator>
  <dc:description/>
  <dc:language>en-US</dc:language>
  <cp:lastModifiedBy>Francisco Javier Fuentes Diaz</cp:lastModifiedBy>
  <dcterms:modified xsi:type="dcterms:W3CDTF">2022-02-16T16:12:29Z</dcterms:modified>
  <cp:revision>45</cp:revision>
  <dc:subject/>
  <dc:title/>
</cp:coreProperties>
</file>