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219EC-0C25-42F8-ACAB-9891D741DBA4}">
          <p14:sldIdLst>
            <p14:sldId id="256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000000"/>
    <a:srgbClr val="FC3F04"/>
    <a:srgbClr val="007635"/>
    <a:srgbClr val="00682F"/>
    <a:srgbClr val="009644"/>
    <a:srgbClr val="CC3399"/>
    <a:srgbClr val="00CC00"/>
    <a:srgbClr val="8FA8C7"/>
    <a:srgbClr val="00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70326" autoAdjust="0"/>
  </p:normalViewPr>
  <p:slideViewPr>
    <p:cSldViewPr>
      <p:cViewPr varScale="1">
        <p:scale>
          <a:sx n="78" d="100"/>
          <a:sy n="78" d="100"/>
        </p:scale>
        <p:origin x="-102" y="-666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81" d="100"/>
          <a:sy n="81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F4D8E-8FEE-4638-B4DB-EF63DA5419F0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2F53-7943-49BE-8A9A-D20CA0C9A8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2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B71A-CD6A-4A37-8CFD-9BADD0848D77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9E72-CB38-4F12-87EF-E621BD1952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9E72-CB38-4F12-87EF-E621BD195274}" type="slidenum">
              <a:rPr lang="es-ES" smtClean="0"/>
              <a:t>1</a:t>
            </a:fld>
            <a:endParaRPr lang="es-E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3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7 Grupo"/>
          <p:cNvGrpSpPr/>
          <p:nvPr userDrawn="1"/>
        </p:nvGrpSpPr>
        <p:grpSpPr>
          <a:xfrm>
            <a:off x="1529829" y="993755"/>
            <a:ext cx="7607040" cy="3286148"/>
            <a:chOff x="968346" y="1422383"/>
            <a:chExt cx="8469336" cy="328614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9" name="8 Grupo"/>
            <p:cNvGrpSpPr/>
            <p:nvPr/>
          </p:nvGrpSpPr>
          <p:grpSpPr>
            <a:xfrm>
              <a:off x="968346" y="1422383"/>
              <a:ext cx="3488997" cy="3286148"/>
              <a:chOff x="1897040" y="3851275"/>
              <a:chExt cx="2730519" cy="2571768"/>
            </a:xfrm>
            <a:solidFill>
              <a:srgbClr val="04349A">
                <a:alpha val="70000"/>
              </a:srgbClr>
            </a:solidFill>
          </p:grpSpPr>
          <p:sp>
            <p:nvSpPr>
              <p:cNvPr id="11" name="10 Forma libre"/>
              <p:cNvSpPr/>
              <p:nvPr/>
            </p:nvSpPr>
            <p:spPr>
              <a:xfrm rot="10800000">
                <a:off x="2787650" y="4185528"/>
                <a:ext cx="1839909" cy="2023200"/>
              </a:xfrm>
              <a:custGeom>
                <a:avLst/>
                <a:gdLst>
                  <a:gd name="connsiteX0" fmla="*/ 0 w 1643074"/>
                  <a:gd name="connsiteY0" fmla="*/ 0 h 2071702"/>
                  <a:gd name="connsiteX1" fmla="*/ 821537 w 1643074"/>
                  <a:gd name="connsiteY1" fmla="*/ 0 h 2071702"/>
                  <a:gd name="connsiteX2" fmla="*/ 1568490 w 1643074"/>
                  <a:gd name="connsiteY2" fmla="*/ 604598 h 2071702"/>
                  <a:gd name="connsiteX3" fmla="*/ 1568489 w 1643074"/>
                  <a:gd name="connsiteY3" fmla="*/ 1467106 h 2071702"/>
                  <a:gd name="connsiteX4" fmla="*/ 821534 w 1643074"/>
                  <a:gd name="connsiteY4" fmla="*/ 2071702 h 2071702"/>
                  <a:gd name="connsiteX5" fmla="*/ 0 w 1643074"/>
                  <a:gd name="connsiteY5" fmla="*/ 2071702 h 2071702"/>
                  <a:gd name="connsiteX6" fmla="*/ 0 w 1643074"/>
                  <a:gd name="connsiteY6" fmla="*/ 0 h 2071702"/>
                  <a:gd name="connsiteX0" fmla="*/ 0 w 1667935"/>
                  <a:gd name="connsiteY0" fmla="*/ 0 h 2071703"/>
                  <a:gd name="connsiteX1" fmla="*/ 821537 w 1667935"/>
                  <a:gd name="connsiteY1" fmla="*/ 0 h 2071703"/>
                  <a:gd name="connsiteX2" fmla="*/ 1568490 w 1667935"/>
                  <a:gd name="connsiteY2" fmla="*/ 604598 h 2071703"/>
                  <a:gd name="connsiteX3" fmla="*/ 1568489 w 1667935"/>
                  <a:gd name="connsiteY3" fmla="*/ 1467106 h 2071703"/>
                  <a:gd name="connsiteX4" fmla="*/ 821534 w 1667935"/>
                  <a:gd name="connsiteY4" fmla="*/ 2071702 h 2071703"/>
                  <a:gd name="connsiteX5" fmla="*/ 0 w 1667935"/>
                  <a:gd name="connsiteY5" fmla="*/ 2071702 h 2071703"/>
                  <a:gd name="connsiteX6" fmla="*/ 91440 w 1667935"/>
                  <a:gd name="connsiteY6" fmla="*/ 91440 h 2071703"/>
                  <a:gd name="connsiteX0" fmla="*/ 1 w 1667936"/>
                  <a:gd name="connsiteY0" fmla="*/ 0 h 2071703"/>
                  <a:gd name="connsiteX1" fmla="*/ 821538 w 1667936"/>
                  <a:gd name="connsiteY1" fmla="*/ 0 h 2071703"/>
                  <a:gd name="connsiteX2" fmla="*/ 1568491 w 1667936"/>
                  <a:gd name="connsiteY2" fmla="*/ 604598 h 2071703"/>
                  <a:gd name="connsiteX3" fmla="*/ 1568490 w 1667936"/>
                  <a:gd name="connsiteY3" fmla="*/ 1467106 h 2071703"/>
                  <a:gd name="connsiteX4" fmla="*/ 821535 w 1667936"/>
                  <a:gd name="connsiteY4" fmla="*/ 2071702 h 2071703"/>
                  <a:gd name="connsiteX5" fmla="*/ 1 w 1667936"/>
                  <a:gd name="connsiteY5" fmla="*/ 2071702 h 2071703"/>
                  <a:gd name="connsiteX6" fmla="*/ 0 w 1667936"/>
                  <a:gd name="connsiteY6" fmla="*/ 2071702 h 2071703"/>
                  <a:gd name="connsiteX0" fmla="*/ 0 w 1667935"/>
                  <a:gd name="connsiteY0" fmla="*/ 0 h 2071703"/>
                  <a:gd name="connsiteX1" fmla="*/ 821537 w 1667935"/>
                  <a:gd name="connsiteY1" fmla="*/ 0 h 2071703"/>
                  <a:gd name="connsiteX2" fmla="*/ 1568490 w 1667935"/>
                  <a:gd name="connsiteY2" fmla="*/ 604598 h 2071703"/>
                  <a:gd name="connsiteX3" fmla="*/ 1568489 w 1667935"/>
                  <a:gd name="connsiteY3" fmla="*/ 1467106 h 2071703"/>
                  <a:gd name="connsiteX4" fmla="*/ 821534 w 1667935"/>
                  <a:gd name="connsiteY4" fmla="*/ 2071702 h 2071703"/>
                  <a:gd name="connsiteX5" fmla="*/ 0 w 1667935"/>
                  <a:gd name="connsiteY5" fmla="*/ 2071702 h 207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7935" h="2071703">
                    <a:moveTo>
                      <a:pt x="0" y="0"/>
                    </a:moveTo>
                    <a:lnTo>
                      <a:pt x="821537" y="0"/>
                    </a:lnTo>
                    <a:cubicBezTo>
                      <a:pt x="1142872" y="1"/>
                      <a:pt x="1434709" y="236220"/>
                      <a:pt x="1568490" y="604598"/>
                    </a:cubicBezTo>
                    <a:cubicBezTo>
                      <a:pt x="1667935" y="878430"/>
                      <a:pt x="1667934" y="1193274"/>
                      <a:pt x="1568489" y="1467106"/>
                    </a:cubicBezTo>
                    <a:cubicBezTo>
                      <a:pt x="1434708" y="1835485"/>
                      <a:pt x="1142869" y="2071703"/>
                      <a:pt x="821534" y="2071702"/>
                    </a:cubicBezTo>
                    <a:lnTo>
                      <a:pt x="0" y="2071702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s-ES" sz="1800" dirty="0"/>
              </a:p>
            </p:txBody>
          </p:sp>
          <p:sp>
            <p:nvSpPr>
              <p:cNvPr id="12" name="11 Forma libre"/>
              <p:cNvSpPr/>
              <p:nvPr/>
            </p:nvSpPr>
            <p:spPr>
              <a:xfrm>
                <a:off x="2346389" y="4027600"/>
                <a:ext cx="1566625" cy="2293060"/>
              </a:xfrm>
              <a:custGeom>
                <a:avLst/>
                <a:gdLst>
                  <a:gd name="connsiteX0" fmla="*/ 764778 w 765175"/>
                  <a:gd name="connsiteY0" fmla="*/ 28972 h 1119982"/>
                  <a:gd name="connsiteX1" fmla="*/ 607615 w 765175"/>
                  <a:gd name="connsiteY1" fmla="*/ 2778 h 1119982"/>
                  <a:gd name="connsiteX2" fmla="*/ 457597 w 765175"/>
                  <a:gd name="connsiteY2" fmla="*/ 12303 h 1119982"/>
                  <a:gd name="connsiteX3" fmla="*/ 298053 w 765175"/>
                  <a:gd name="connsiteY3" fmla="*/ 71835 h 1119982"/>
                  <a:gd name="connsiteX4" fmla="*/ 159940 w 765175"/>
                  <a:gd name="connsiteY4" fmla="*/ 181372 h 1119982"/>
                  <a:gd name="connsiteX5" fmla="*/ 88503 w 765175"/>
                  <a:gd name="connsiteY5" fmla="*/ 271860 h 1119982"/>
                  <a:gd name="connsiteX6" fmla="*/ 36115 w 765175"/>
                  <a:gd name="connsiteY6" fmla="*/ 374253 h 1119982"/>
                  <a:gd name="connsiteX7" fmla="*/ 5159 w 765175"/>
                  <a:gd name="connsiteY7" fmla="*/ 498078 h 1119982"/>
                  <a:gd name="connsiteX8" fmla="*/ 5159 w 765175"/>
                  <a:gd name="connsiteY8" fmla="*/ 619522 h 1119982"/>
                  <a:gd name="connsiteX9" fmla="*/ 33734 w 765175"/>
                  <a:gd name="connsiteY9" fmla="*/ 755253 h 1119982"/>
                  <a:gd name="connsiteX10" fmla="*/ 95647 w 765175"/>
                  <a:gd name="connsiteY10" fmla="*/ 869553 h 1119982"/>
                  <a:gd name="connsiteX11" fmla="*/ 193278 w 765175"/>
                  <a:gd name="connsiteY11" fmla="*/ 981472 h 1119982"/>
                  <a:gd name="connsiteX12" fmla="*/ 293290 w 765175"/>
                  <a:gd name="connsiteY12" fmla="*/ 1052910 h 1119982"/>
                  <a:gd name="connsiteX13" fmla="*/ 429022 w 765175"/>
                  <a:gd name="connsiteY13" fmla="*/ 1105297 h 1119982"/>
                  <a:gd name="connsiteX14" fmla="*/ 574278 w 765175"/>
                  <a:gd name="connsiteY14" fmla="*/ 1119585 h 1119982"/>
                  <a:gd name="connsiteX15" fmla="*/ 514747 w 765175"/>
                  <a:gd name="connsiteY15" fmla="*/ 1107678 h 1119982"/>
                  <a:gd name="connsiteX16" fmla="*/ 409972 w 765175"/>
                  <a:gd name="connsiteY16" fmla="*/ 1060053 h 1119982"/>
                  <a:gd name="connsiteX17" fmla="*/ 298053 w 765175"/>
                  <a:gd name="connsiteY17" fmla="*/ 983853 h 1119982"/>
                  <a:gd name="connsiteX18" fmla="*/ 202803 w 765175"/>
                  <a:gd name="connsiteY18" fmla="*/ 862410 h 1119982"/>
                  <a:gd name="connsiteX19" fmla="*/ 148034 w 765175"/>
                  <a:gd name="connsiteY19" fmla="*/ 729060 h 1119982"/>
                  <a:gd name="connsiteX20" fmla="*/ 131365 w 765175"/>
                  <a:gd name="connsiteY20" fmla="*/ 574278 h 1119982"/>
                  <a:gd name="connsiteX21" fmla="*/ 155178 w 765175"/>
                  <a:gd name="connsiteY21" fmla="*/ 419497 h 1119982"/>
                  <a:gd name="connsiteX22" fmla="*/ 226615 w 765175"/>
                  <a:gd name="connsiteY22" fmla="*/ 269478 h 1119982"/>
                  <a:gd name="connsiteX23" fmla="*/ 333772 w 765175"/>
                  <a:gd name="connsiteY23" fmla="*/ 159941 h 1119982"/>
                  <a:gd name="connsiteX24" fmla="*/ 452834 w 765175"/>
                  <a:gd name="connsiteY24" fmla="*/ 88503 h 1119982"/>
                  <a:gd name="connsiteX25" fmla="*/ 605234 w 765175"/>
                  <a:gd name="connsiteY25" fmla="*/ 40878 h 1119982"/>
                  <a:gd name="connsiteX26" fmla="*/ 764778 w 765175"/>
                  <a:gd name="connsiteY26" fmla="*/ 28972 h 111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5175" h="1119982">
                    <a:moveTo>
                      <a:pt x="764778" y="28972"/>
                    </a:moveTo>
                    <a:cubicBezTo>
                      <a:pt x="765175" y="22622"/>
                      <a:pt x="658812" y="5556"/>
                      <a:pt x="607615" y="2778"/>
                    </a:cubicBezTo>
                    <a:cubicBezTo>
                      <a:pt x="556418" y="0"/>
                      <a:pt x="509191" y="794"/>
                      <a:pt x="457597" y="12303"/>
                    </a:cubicBezTo>
                    <a:cubicBezTo>
                      <a:pt x="406003" y="23812"/>
                      <a:pt x="347662" y="43657"/>
                      <a:pt x="298053" y="71835"/>
                    </a:cubicBezTo>
                    <a:cubicBezTo>
                      <a:pt x="248444" y="100013"/>
                      <a:pt x="194865" y="148035"/>
                      <a:pt x="159940" y="181372"/>
                    </a:cubicBezTo>
                    <a:cubicBezTo>
                      <a:pt x="125015" y="214710"/>
                      <a:pt x="109140" y="239713"/>
                      <a:pt x="88503" y="271860"/>
                    </a:cubicBezTo>
                    <a:cubicBezTo>
                      <a:pt x="67866" y="304007"/>
                      <a:pt x="50006" y="336550"/>
                      <a:pt x="36115" y="374253"/>
                    </a:cubicBezTo>
                    <a:cubicBezTo>
                      <a:pt x="22224" y="411956"/>
                      <a:pt x="10318" y="457200"/>
                      <a:pt x="5159" y="498078"/>
                    </a:cubicBezTo>
                    <a:cubicBezTo>
                      <a:pt x="0" y="538956"/>
                      <a:pt x="397" y="576660"/>
                      <a:pt x="5159" y="619522"/>
                    </a:cubicBezTo>
                    <a:cubicBezTo>
                      <a:pt x="9922" y="662385"/>
                      <a:pt x="18653" y="713581"/>
                      <a:pt x="33734" y="755253"/>
                    </a:cubicBezTo>
                    <a:cubicBezTo>
                      <a:pt x="48815" y="796925"/>
                      <a:pt x="69056" y="831850"/>
                      <a:pt x="95647" y="869553"/>
                    </a:cubicBezTo>
                    <a:cubicBezTo>
                      <a:pt x="122238" y="907256"/>
                      <a:pt x="160338" y="950913"/>
                      <a:pt x="193278" y="981472"/>
                    </a:cubicBezTo>
                    <a:cubicBezTo>
                      <a:pt x="226219" y="1012032"/>
                      <a:pt x="253999" y="1032273"/>
                      <a:pt x="293290" y="1052910"/>
                    </a:cubicBezTo>
                    <a:cubicBezTo>
                      <a:pt x="332581" y="1073547"/>
                      <a:pt x="382191" y="1094185"/>
                      <a:pt x="429022" y="1105297"/>
                    </a:cubicBezTo>
                    <a:cubicBezTo>
                      <a:pt x="475853" y="1116410"/>
                      <a:pt x="559991" y="1119188"/>
                      <a:pt x="574278" y="1119585"/>
                    </a:cubicBezTo>
                    <a:cubicBezTo>
                      <a:pt x="588565" y="1119982"/>
                      <a:pt x="542131" y="1117600"/>
                      <a:pt x="514747" y="1107678"/>
                    </a:cubicBezTo>
                    <a:cubicBezTo>
                      <a:pt x="487363" y="1097756"/>
                      <a:pt x="446088" y="1080690"/>
                      <a:pt x="409972" y="1060053"/>
                    </a:cubicBezTo>
                    <a:cubicBezTo>
                      <a:pt x="373856" y="1039416"/>
                      <a:pt x="332581" y="1016793"/>
                      <a:pt x="298053" y="983853"/>
                    </a:cubicBezTo>
                    <a:cubicBezTo>
                      <a:pt x="263525" y="950913"/>
                      <a:pt x="227806" y="904876"/>
                      <a:pt x="202803" y="862410"/>
                    </a:cubicBezTo>
                    <a:cubicBezTo>
                      <a:pt x="177800" y="819945"/>
                      <a:pt x="159940" y="777082"/>
                      <a:pt x="148034" y="729060"/>
                    </a:cubicBezTo>
                    <a:cubicBezTo>
                      <a:pt x="136128" y="681038"/>
                      <a:pt x="130174" y="625872"/>
                      <a:pt x="131365" y="574278"/>
                    </a:cubicBezTo>
                    <a:cubicBezTo>
                      <a:pt x="132556" y="522684"/>
                      <a:pt x="139303" y="470297"/>
                      <a:pt x="155178" y="419497"/>
                    </a:cubicBezTo>
                    <a:cubicBezTo>
                      <a:pt x="171053" y="368697"/>
                      <a:pt x="196849" y="312737"/>
                      <a:pt x="226615" y="269478"/>
                    </a:cubicBezTo>
                    <a:cubicBezTo>
                      <a:pt x="256381" y="226219"/>
                      <a:pt x="296069" y="190104"/>
                      <a:pt x="333772" y="159941"/>
                    </a:cubicBezTo>
                    <a:cubicBezTo>
                      <a:pt x="371475" y="129779"/>
                      <a:pt x="407590" y="108347"/>
                      <a:pt x="452834" y="88503"/>
                    </a:cubicBezTo>
                    <a:cubicBezTo>
                      <a:pt x="498078" y="68659"/>
                      <a:pt x="560784" y="50403"/>
                      <a:pt x="605234" y="40878"/>
                    </a:cubicBezTo>
                    <a:cubicBezTo>
                      <a:pt x="649684" y="31353"/>
                      <a:pt x="764381" y="35322"/>
                      <a:pt x="764778" y="289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s-ES" sz="1800" dirty="0"/>
              </a:p>
            </p:txBody>
          </p:sp>
          <p:sp>
            <p:nvSpPr>
              <p:cNvPr id="13" name="12 Forma libre"/>
              <p:cNvSpPr/>
              <p:nvPr/>
            </p:nvSpPr>
            <p:spPr>
              <a:xfrm>
                <a:off x="1897040" y="3851275"/>
                <a:ext cx="1630005" cy="2571768"/>
              </a:xfrm>
              <a:custGeom>
                <a:avLst/>
                <a:gdLst>
                  <a:gd name="connsiteX0" fmla="*/ 793750 w 796131"/>
                  <a:gd name="connsiteY0" fmla="*/ 38893 h 1256109"/>
                  <a:gd name="connsiteX1" fmla="*/ 650875 w 796131"/>
                  <a:gd name="connsiteY1" fmla="*/ 5556 h 1256109"/>
                  <a:gd name="connsiteX2" fmla="*/ 500856 w 796131"/>
                  <a:gd name="connsiteY2" fmla="*/ 7937 h 1256109"/>
                  <a:gd name="connsiteX3" fmla="*/ 365125 w 796131"/>
                  <a:gd name="connsiteY3" fmla="*/ 53181 h 1256109"/>
                  <a:gd name="connsiteX4" fmla="*/ 246062 w 796131"/>
                  <a:gd name="connsiteY4" fmla="*/ 119856 h 1256109"/>
                  <a:gd name="connsiteX5" fmla="*/ 165100 w 796131"/>
                  <a:gd name="connsiteY5" fmla="*/ 200818 h 1256109"/>
                  <a:gd name="connsiteX6" fmla="*/ 103187 w 796131"/>
                  <a:gd name="connsiteY6" fmla="*/ 277018 h 1256109"/>
                  <a:gd name="connsiteX7" fmla="*/ 53181 w 796131"/>
                  <a:gd name="connsiteY7" fmla="*/ 369887 h 1256109"/>
                  <a:gd name="connsiteX8" fmla="*/ 15081 w 796131"/>
                  <a:gd name="connsiteY8" fmla="*/ 474662 h 1256109"/>
                  <a:gd name="connsiteX9" fmla="*/ 794 w 796131"/>
                  <a:gd name="connsiteY9" fmla="*/ 610393 h 1256109"/>
                  <a:gd name="connsiteX10" fmla="*/ 10319 w 796131"/>
                  <a:gd name="connsiteY10" fmla="*/ 753268 h 1256109"/>
                  <a:gd name="connsiteX11" fmla="*/ 48419 w 796131"/>
                  <a:gd name="connsiteY11" fmla="*/ 872331 h 1256109"/>
                  <a:gd name="connsiteX12" fmla="*/ 124619 w 796131"/>
                  <a:gd name="connsiteY12" fmla="*/ 1012824 h 1256109"/>
                  <a:gd name="connsiteX13" fmla="*/ 219869 w 796131"/>
                  <a:gd name="connsiteY13" fmla="*/ 1115218 h 1256109"/>
                  <a:gd name="connsiteX14" fmla="*/ 327025 w 796131"/>
                  <a:gd name="connsiteY14" fmla="*/ 1191418 h 1256109"/>
                  <a:gd name="connsiteX15" fmla="*/ 422275 w 796131"/>
                  <a:gd name="connsiteY15" fmla="*/ 1227137 h 1256109"/>
                  <a:gd name="connsiteX16" fmla="*/ 538956 w 796131"/>
                  <a:gd name="connsiteY16" fmla="*/ 1248568 h 1256109"/>
                  <a:gd name="connsiteX17" fmla="*/ 608012 w 796131"/>
                  <a:gd name="connsiteY17" fmla="*/ 1253331 h 1256109"/>
                  <a:gd name="connsiteX18" fmla="*/ 524669 w 796131"/>
                  <a:gd name="connsiteY18" fmla="*/ 1231899 h 1256109"/>
                  <a:gd name="connsiteX19" fmla="*/ 400844 w 796131"/>
                  <a:gd name="connsiteY19" fmla="*/ 1167606 h 1256109"/>
                  <a:gd name="connsiteX20" fmla="*/ 281781 w 796131"/>
                  <a:gd name="connsiteY20" fmla="*/ 1072356 h 1256109"/>
                  <a:gd name="connsiteX21" fmla="*/ 196056 w 796131"/>
                  <a:gd name="connsiteY21" fmla="*/ 934243 h 1256109"/>
                  <a:gd name="connsiteX22" fmla="*/ 157956 w 796131"/>
                  <a:gd name="connsiteY22" fmla="*/ 829468 h 1256109"/>
                  <a:gd name="connsiteX23" fmla="*/ 136525 w 796131"/>
                  <a:gd name="connsiteY23" fmla="*/ 698499 h 1256109"/>
                  <a:gd name="connsiteX24" fmla="*/ 134144 w 796131"/>
                  <a:gd name="connsiteY24" fmla="*/ 598487 h 1256109"/>
                  <a:gd name="connsiteX25" fmla="*/ 160337 w 796131"/>
                  <a:gd name="connsiteY25" fmla="*/ 469899 h 1256109"/>
                  <a:gd name="connsiteX26" fmla="*/ 200819 w 796131"/>
                  <a:gd name="connsiteY26" fmla="*/ 372268 h 1256109"/>
                  <a:gd name="connsiteX27" fmla="*/ 255587 w 796131"/>
                  <a:gd name="connsiteY27" fmla="*/ 272256 h 1256109"/>
                  <a:gd name="connsiteX28" fmla="*/ 322262 w 796131"/>
                  <a:gd name="connsiteY28" fmla="*/ 200818 h 1256109"/>
                  <a:gd name="connsiteX29" fmla="*/ 412750 w 796131"/>
                  <a:gd name="connsiteY29" fmla="*/ 119856 h 1256109"/>
                  <a:gd name="connsiteX30" fmla="*/ 536575 w 796131"/>
                  <a:gd name="connsiteY30" fmla="*/ 67468 h 1256109"/>
                  <a:gd name="connsiteX31" fmla="*/ 665162 w 796131"/>
                  <a:gd name="connsiteY31" fmla="*/ 34131 h 1256109"/>
                  <a:gd name="connsiteX32" fmla="*/ 793750 w 796131"/>
                  <a:gd name="connsiteY32" fmla="*/ 38893 h 125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96131" h="1256109">
                    <a:moveTo>
                      <a:pt x="793750" y="38893"/>
                    </a:moveTo>
                    <a:cubicBezTo>
                      <a:pt x="791369" y="34131"/>
                      <a:pt x="699691" y="10715"/>
                      <a:pt x="650875" y="5556"/>
                    </a:cubicBezTo>
                    <a:cubicBezTo>
                      <a:pt x="602059" y="397"/>
                      <a:pt x="548481" y="0"/>
                      <a:pt x="500856" y="7937"/>
                    </a:cubicBezTo>
                    <a:cubicBezTo>
                      <a:pt x="453231" y="15874"/>
                      <a:pt x="407591" y="34528"/>
                      <a:pt x="365125" y="53181"/>
                    </a:cubicBezTo>
                    <a:cubicBezTo>
                      <a:pt x="322659" y="71834"/>
                      <a:pt x="279399" y="95250"/>
                      <a:pt x="246062" y="119856"/>
                    </a:cubicBezTo>
                    <a:cubicBezTo>
                      <a:pt x="212725" y="144462"/>
                      <a:pt x="188912" y="174624"/>
                      <a:pt x="165100" y="200818"/>
                    </a:cubicBezTo>
                    <a:cubicBezTo>
                      <a:pt x="141288" y="227012"/>
                      <a:pt x="121840" y="248840"/>
                      <a:pt x="103187" y="277018"/>
                    </a:cubicBezTo>
                    <a:cubicBezTo>
                      <a:pt x="84534" y="305196"/>
                      <a:pt x="67865" y="336946"/>
                      <a:pt x="53181" y="369887"/>
                    </a:cubicBezTo>
                    <a:cubicBezTo>
                      <a:pt x="38497" y="402828"/>
                      <a:pt x="23812" y="434578"/>
                      <a:pt x="15081" y="474662"/>
                    </a:cubicBezTo>
                    <a:cubicBezTo>
                      <a:pt x="6350" y="514746"/>
                      <a:pt x="1588" y="563959"/>
                      <a:pt x="794" y="610393"/>
                    </a:cubicBezTo>
                    <a:cubicBezTo>
                      <a:pt x="0" y="656827"/>
                      <a:pt x="2382" y="709612"/>
                      <a:pt x="10319" y="753268"/>
                    </a:cubicBezTo>
                    <a:cubicBezTo>
                      <a:pt x="18256" y="796924"/>
                      <a:pt x="29369" y="829072"/>
                      <a:pt x="48419" y="872331"/>
                    </a:cubicBezTo>
                    <a:cubicBezTo>
                      <a:pt x="67469" y="915590"/>
                      <a:pt x="96044" y="972343"/>
                      <a:pt x="124619" y="1012824"/>
                    </a:cubicBezTo>
                    <a:cubicBezTo>
                      <a:pt x="153194" y="1053305"/>
                      <a:pt x="186135" y="1085452"/>
                      <a:pt x="219869" y="1115218"/>
                    </a:cubicBezTo>
                    <a:cubicBezTo>
                      <a:pt x="253603" y="1144984"/>
                      <a:pt x="293291" y="1172765"/>
                      <a:pt x="327025" y="1191418"/>
                    </a:cubicBezTo>
                    <a:cubicBezTo>
                      <a:pt x="360759" y="1210071"/>
                      <a:pt x="386953" y="1217612"/>
                      <a:pt x="422275" y="1227137"/>
                    </a:cubicBezTo>
                    <a:cubicBezTo>
                      <a:pt x="457597" y="1236662"/>
                      <a:pt x="508000" y="1244202"/>
                      <a:pt x="538956" y="1248568"/>
                    </a:cubicBezTo>
                    <a:cubicBezTo>
                      <a:pt x="569912" y="1252934"/>
                      <a:pt x="610393" y="1256109"/>
                      <a:pt x="608012" y="1253331"/>
                    </a:cubicBezTo>
                    <a:cubicBezTo>
                      <a:pt x="605631" y="1250553"/>
                      <a:pt x="559197" y="1246186"/>
                      <a:pt x="524669" y="1231899"/>
                    </a:cubicBezTo>
                    <a:cubicBezTo>
                      <a:pt x="490141" y="1217612"/>
                      <a:pt x="441325" y="1194197"/>
                      <a:pt x="400844" y="1167606"/>
                    </a:cubicBezTo>
                    <a:cubicBezTo>
                      <a:pt x="360363" y="1141016"/>
                      <a:pt x="315912" y="1111250"/>
                      <a:pt x="281781" y="1072356"/>
                    </a:cubicBezTo>
                    <a:cubicBezTo>
                      <a:pt x="247650" y="1033462"/>
                      <a:pt x="216693" y="974724"/>
                      <a:pt x="196056" y="934243"/>
                    </a:cubicBezTo>
                    <a:cubicBezTo>
                      <a:pt x="175419" y="893762"/>
                      <a:pt x="167878" y="868759"/>
                      <a:pt x="157956" y="829468"/>
                    </a:cubicBezTo>
                    <a:cubicBezTo>
                      <a:pt x="148034" y="790177"/>
                      <a:pt x="140494" y="736996"/>
                      <a:pt x="136525" y="698499"/>
                    </a:cubicBezTo>
                    <a:cubicBezTo>
                      <a:pt x="132556" y="660002"/>
                      <a:pt x="130175" y="636587"/>
                      <a:pt x="134144" y="598487"/>
                    </a:cubicBezTo>
                    <a:cubicBezTo>
                      <a:pt x="138113" y="560387"/>
                      <a:pt x="149224" y="507602"/>
                      <a:pt x="160337" y="469899"/>
                    </a:cubicBezTo>
                    <a:cubicBezTo>
                      <a:pt x="171450" y="432196"/>
                      <a:pt x="184944" y="405209"/>
                      <a:pt x="200819" y="372268"/>
                    </a:cubicBezTo>
                    <a:cubicBezTo>
                      <a:pt x="216694" y="339327"/>
                      <a:pt x="235347" y="300831"/>
                      <a:pt x="255587" y="272256"/>
                    </a:cubicBezTo>
                    <a:cubicBezTo>
                      <a:pt x="275827" y="243681"/>
                      <a:pt x="296068" y="226218"/>
                      <a:pt x="322262" y="200818"/>
                    </a:cubicBezTo>
                    <a:cubicBezTo>
                      <a:pt x="348456" y="175418"/>
                      <a:pt x="377031" y="142081"/>
                      <a:pt x="412750" y="119856"/>
                    </a:cubicBezTo>
                    <a:cubicBezTo>
                      <a:pt x="448469" y="97631"/>
                      <a:pt x="494506" y="81755"/>
                      <a:pt x="536575" y="67468"/>
                    </a:cubicBezTo>
                    <a:cubicBezTo>
                      <a:pt x="578644" y="53181"/>
                      <a:pt x="622696" y="38894"/>
                      <a:pt x="665162" y="34131"/>
                    </a:cubicBezTo>
                    <a:cubicBezTo>
                      <a:pt x="707628" y="29369"/>
                      <a:pt x="796131" y="43655"/>
                      <a:pt x="793750" y="388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s-ES" sz="1800" dirty="0"/>
              </a:p>
            </p:txBody>
          </p:sp>
        </p:grpSp>
        <p:sp>
          <p:nvSpPr>
            <p:cNvPr id="10" name="9 Rectángulo"/>
            <p:cNvSpPr/>
            <p:nvPr/>
          </p:nvSpPr>
          <p:spPr>
            <a:xfrm>
              <a:off x="4456799" y="1851011"/>
              <a:ext cx="4980883" cy="2584800"/>
            </a:xfrm>
            <a:prstGeom prst="rect">
              <a:avLst/>
            </a:prstGeom>
            <a:solidFill>
              <a:srgbClr val="04349A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s-E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1840" y="1422383"/>
            <a:ext cx="6005029" cy="2583673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78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8424936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447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3559" y="639829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76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4 Grupo"/>
          <p:cNvGrpSpPr/>
          <p:nvPr userDrawn="1"/>
        </p:nvGrpSpPr>
        <p:grpSpPr>
          <a:xfrm>
            <a:off x="1529829" y="993755"/>
            <a:ext cx="7607040" cy="3286148"/>
            <a:chOff x="968346" y="1422383"/>
            <a:chExt cx="8469336" cy="328614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6" name="5 Grupo"/>
            <p:cNvGrpSpPr/>
            <p:nvPr/>
          </p:nvGrpSpPr>
          <p:grpSpPr>
            <a:xfrm>
              <a:off x="968346" y="1422383"/>
              <a:ext cx="3488997" cy="3286148"/>
              <a:chOff x="1897040" y="3851275"/>
              <a:chExt cx="2730519" cy="2571768"/>
            </a:xfrm>
            <a:solidFill>
              <a:srgbClr val="04349A">
                <a:alpha val="70000"/>
              </a:srgbClr>
            </a:solidFill>
          </p:grpSpPr>
          <p:sp>
            <p:nvSpPr>
              <p:cNvPr id="9" name="8 Forma libre"/>
              <p:cNvSpPr/>
              <p:nvPr/>
            </p:nvSpPr>
            <p:spPr>
              <a:xfrm rot="10800000">
                <a:off x="2787650" y="4185528"/>
                <a:ext cx="1839909" cy="2023200"/>
              </a:xfrm>
              <a:custGeom>
                <a:avLst/>
                <a:gdLst>
                  <a:gd name="connsiteX0" fmla="*/ 0 w 1643074"/>
                  <a:gd name="connsiteY0" fmla="*/ 0 h 2071702"/>
                  <a:gd name="connsiteX1" fmla="*/ 821537 w 1643074"/>
                  <a:gd name="connsiteY1" fmla="*/ 0 h 2071702"/>
                  <a:gd name="connsiteX2" fmla="*/ 1568490 w 1643074"/>
                  <a:gd name="connsiteY2" fmla="*/ 604598 h 2071702"/>
                  <a:gd name="connsiteX3" fmla="*/ 1568489 w 1643074"/>
                  <a:gd name="connsiteY3" fmla="*/ 1467106 h 2071702"/>
                  <a:gd name="connsiteX4" fmla="*/ 821534 w 1643074"/>
                  <a:gd name="connsiteY4" fmla="*/ 2071702 h 2071702"/>
                  <a:gd name="connsiteX5" fmla="*/ 0 w 1643074"/>
                  <a:gd name="connsiteY5" fmla="*/ 2071702 h 2071702"/>
                  <a:gd name="connsiteX6" fmla="*/ 0 w 1643074"/>
                  <a:gd name="connsiteY6" fmla="*/ 0 h 2071702"/>
                  <a:gd name="connsiteX0" fmla="*/ 0 w 1667935"/>
                  <a:gd name="connsiteY0" fmla="*/ 0 h 2071703"/>
                  <a:gd name="connsiteX1" fmla="*/ 821537 w 1667935"/>
                  <a:gd name="connsiteY1" fmla="*/ 0 h 2071703"/>
                  <a:gd name="connsiteX2" fmla="*/ 1568490 w 1667935"/>
                  <a:gd name="connsiteY2" fmla="*/ 604598 h 2071703"/>
                  <a:gd name="connsiteX3" fmla="*/ 1568489 w 1667935"/>
                  <a:gd name="connsiteY3" fmla="*/ 1467106 h 2071703"/>
                  <a:gd name="connsiteX4" fmla="*/ 821534 w 1667935"/>
                  <a:gd name="connsiteY4" fmla="*/ 2071702 h 2071703"/>
                  <a:gd name="connsiteX5" fmla="*/ 0 w 1667935"/>
                  <a:gd name="connsiteY5" fmla="*/ 2071702 h 2071703"/>
                  <a:gd name="connsiteX6" fmla="*/ 91440 w 1667935"/>
                  <a:gd name="connsiteY6" fmla="*/ 91440 h 2071703"/>
                  <a:gd name="connsiteX0" fmla="*/ 1 w 1667936"/>
                  <a:gd name="connsiteY0" fmla="*/ 0 h 2071703"/>
                  <a:gd name="connsiteX1" fmla="*/ 821538 w 1667936"/>
                  <a:gd name="connsiteY1" fmla="*/ 0 h 2071703"/>
                  <a:gd name="connsiteX2" fmla="*/ 1568491 w 1667936"/>
                  <a:gd name="connsiteY2" fmla="*/ 604598 h 2071703"/>
                  <a:gd name="connsiteX3" fmla="*/ 1568490 w 1667936"/>
                  <a:gd name="connsiteY3" fmla="*/ 1467106 h 2071703"/>
                  <a:gd name="connsiteX4" fmla="*/ 821535 w 1667936"/>
                  <a:gd name="connsiteY4" fmla="*/ 2071702 h 2071703"/>
                  <a:gd name="connsiteX5" fmla="*/ 1 w 1667936"/>
                  <a:gd name="connsiteY5" fmla="*/ 2071702 h 2071703"/>
                  <a:gd name="connsiteX6" fmla="*/ 0 w 1667936"/>
                  <a:gd name="connsiteY6" fmla="*/ 2071702 h 2071703"/>
                  <a:gd name="connsiteX0" fmla="*/ 0 w 1667935"/>
                  <a:gd name="connsiteY0" fmla="*/ 0 h 2071703"/>
                  <a:gd name="connsiteX1" fmla="*/ 821537 w 1667935"/>
                  <a:gd name="connsiteY1" fmla="*/ 0 h 2071703"/>
                  <a:gd name="connsiteX2" fmla="*/ 1568490 w 1667935"/>
                  <a:gd name="connsiteY2" fmla="*/ 604598 h 2071703"/>
                  <a:gd name="connsiteX3" fmla="*/ 1568489 w 1667935"/>
                  <a:gd name="connsiteY3" fmla="*/ 1467106 h 2071703"/>
                  <a:gd name="connsiteX4" fmla="*/ 821534 w 1667935"/>
                  <a:gd name="connsiteY4" fmla="*/ 2071702 h 2071703"/>
                  <a:gd name="connsiteX5" fmla="*/ 0 w 1667935"/>
                  <a:gd name="connsiteY5" fmla="*/ 2071702 h 207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7935" h="2071703">
                    <a:moveTo>
                      <a:pt x="0" y="0"/>
                    </a:moveTo>
                    <a:lnTo>
                      <a:pt x="821537" y="0"/>
                    </a:lnTo>
                    <a:cubicBezTo>
                      <a:pt x="1142872" y="1"/>
                      <a:pt x="1434709" y="236220"/>
                      <a:pt x="1568490" y="604598"/>
                    </a:cubicBezTo>
                    <a:cubicBezTo>
                      <a:pt x="1667935" y="878430"/>
                      <a:pt x="1667934" y="1193274"/>
                      <a:pt x="1568489" y="1467106"/>
                    </a:cubicBezTo>
                    <a:cubicBezTo>
                      <a:pt x="1434708" y="1835485"/>
                      <a:pt x="1142869" y="2071703"/>
                      <a:pt x="821534" y="2071702"/>
                    </a:cubicBezTo>
                    <a:lnTo>
                      <a:pt x="0" y="2071702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s-ES" sz="1800" dirty="0"/>
              </a:p>
            </p:txBody>
          </p:sp>
          <p:sp>
            <p:nvSpPr>
              <p:cNvPr id="10" name="9 Forma libre"/>
              <p:cNvSpPr/>
              <p:nvPr/>
            </p:nvSpPr>
            <p:spPr>
              <a:xfrm>
                <a:off x="2346389" y="4027600"/>
                <a:ext cx="1566625" cy="2293060"/>
              </a:xfrm>
              <a:custGeom>
                <a:avLst/>
                <a:gdLst>
                  <a:gd name="connsiteX0" fmla="*/ 764778 w 765175"/>
                  <a:gd name="connsiteY0" fmla="*/ 28972 h 1119982"/>
                  <a:gd name="connsiteX1" fmla="*/ 607615 w 765175"/>
                  <a:gd name="connsiteY1" fmla="*/ 2778 h 1119982"/>
                  <a:gd name="connsiteX2" fmla="*/ 457597 w 765175"/>
                  <a:gd name="connsiteY2" fmla="*/ 12303 h 1119982"/>
                  <a:gd name="connsiteX3" fmla="*/ 298053 w 765175"/>
                  <a:gd name="connsiteY3" fmla="*/ 71835 h 1119982"/>
                  <a:gd name="connsiteX4" fmla="*/ 159940 w 765175"/>
                  <a:gd name="connsiteY4" fmla="*/ 181372 h 1119982"/>
                  <a:gd name="connsiteX5" fmla="*/ 88503 w 765175"/>
                  <a:gd name="connsiteY5" fmla="*/ 271860 h 1119982"/>
                  <a:gd name="connsiteX6" fmla="*/ 36115 w 765175"/>
                  <a:gd name="connsiteY6" fmla="*/ 374253 h 1119982"/>
                  <a:gd name="connsiteX7" fmla="*/ 5159 w 765175"/>
                  <a:gd name="connsiteY7" fmla="*/ 498078 h 1119982"/>
                  <a:gd name="connsiteX8" fmla="*/ 5159 w 765175"/>
                  <a:gd name="connsiteY8" fmla="*/ 619522 h 1119982"/>
                  <a:gd name="connsiteX9" fmla="*/ 33734 w 765175"/>
                  <a:gd name="connsiteY9" fmla="*/ 755253 h 1119982"/>
                  <a:gd name="connsiteX10" fmla="*/ 95647 w 765175"/>
                  <a:gd name="connsiteY10" fmla="*/ 869553 h 1119982"/>
                  <a:gd name="connsiteX11" fmla="*/ 193278 w 765175"/>
                  <a:gd name="connsiteY11" fmla="*/ 981472 h 1119982"/>
                  <a:gd name="connsiteX12" fmla="*/ 293290 w 765175"/>
                  <a:gd name="connsiteY12" fmla="*/ 1052910 h 1119982"/>
                  <a:gd name="connsiteX13" fmla="*/ 429022 w 765175"/>
                  <a:gd name="connsiteY13" fmla="*/ 1105297 h 1119982"/>
                  <a:gd name="connsiteX14" fmla="*/ 574278 w 765175"/>
                  <a:gd name="connsiteY14" fmla="*/ 1119585 h 1119982"/>
                  <a:gd name="connsiteX15" fmla="*/ 514747 w 765175"/>
                  <a:gd name="connsiteY15" fmla="*/ 1107678 h 1119982"/>
                  <a:gd name="connsiteX16" fmla="*/ 409972 w 765175"/>
                  <a:gd name="connsiteY16" fmla="*/ 1060053 h 1119982"/>
                  <a:gd name="connsiteX17" fmla="*/ 298053 w 765175"/>
                  <a:gd name="connsiteY17" fmla="*/ 983853 h 1119982"/>
                  <a:gd name="connsiteX18" fmla="*/ 202803 w 765175"/>
                  <a:gd name="connsiteY18" fmla="*/ 862410 h 1119982"/>
                  <a:gd name="connsiteX19" fmla="*/ 148034 w 765175"/>
                  <a:gd name="connsiteY19" fmla="*/ 729060 h 1119982"/>
                  <a:gd name="connsiteX20" fmla="*/ 131365 w 765175"/>
                  <a:gd name="connsiteY20" fmla="*/ 574278 h 1119982"/>
                  <a:gd name="connsiteX21" fmla="*/ 155178 w 765175"/>
                  <a:gd name="connsiteY21" fmla="*/ 419497 h 1119982"/>
                  <a:gd name="connsiteX22" fmla="*/ 226615 w 765175"/>
                  <a:gd name="connsiteY22" fmla="*/ 269478 h 1119982"/>
                  <a:gd name="connsiteX23" fmla="*/ 333772 w 765175"/>
                  <a:gd name="connsiteY23" fmla="*/ 159941 h 1119982"/>
                  <a:gd name="connsiteX24" fmla="*/ 452834 w 765175"/>
                  <a:gd name="connsiteY24" fmla="*/ 88503 h 1119982"/>
                  <a:gd name="connsiteX25" fmla="*/ 605234 w 765175"/>
                  <a:gd name="connsiteY25" fmla="*/ 40878 h 1119982"/>
                  <a:gd name="connsiteX26" fmla="*/ 764778 w 765175"/>
                  <a:gd name="connsiteY26" fmla="*/ 28972 h 111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5175" h="1119982">
                    <a:moveTo>
                      <a:pt x="764778" y="28972"/>
                    </a:moveTo>
                    <a:cubicBezTo>
                      <a:pt x="765175" y="22622"/>
                      <a:pt x="658812" y="5556"/>
                      <a:pt x="607615" y="2778"/>
                    </a:cubicBezTo>
                    <a:cubicBezTo>
                      <a:pt x="556418" y="0"/>
                      <a:pt x="509191" y="794"/>
                      <a:pt x="457597" y="12303"/>
                    </a:cubicBezTo>
                    <a:cubicBezTo>
                      <a:pt x="406003" y="23812"/>
                      <a:pt x="347662" y="43657"/>
                      <a:pt x="298053" y="71835"/>
                    </a:cubicBezTo>
                    <a:cubicBezTo>
                      <a:pt x="248444" y="100013"/>
                      <a:pt x="194865" y="148035"/>
                      <a:pt x="159940" y="181372"/>
                    </a:cubicBezTo>
                    <a:cubicBezTo>
                      <a:pt x="125015" y="214710"/>
                      <a:pt x="109140" y="239713"/>
                      <a:pt x="88503" y="271860"/>
                    </a:cubicBezTo>
                    <a:cubicBezTo>
                      <a:pt x="67866" y="304007"/>
                      <a:pt x="50006" y="336550"/>
                      <a:pt x="36115" y="374253"/>
                    </a:cubicBezTo>
                    <a:cubicBezTo>
                      <a:pt x="22224" y="411956"/>
                      <a:pt x="10318" y="457200"/>
                      <a:pt x="5159" y="498078"/>
                    </a:cubicBezTo>
                    <a:cubicBezTo>
                      <a:pt x="0" y="538956"/>
                      <a:pt x="397" y="576660"/>
                      <a:pt x="5159" y="619522"/>
                    </a:cubicBezTo>
                    <a:cubicBezTo>
                      <a:pt x="9922" y="662385"/>
                      <a:pt x="18653" y="713581"/>
                      <a:pt x="33734" y="755253"/>
                    </a:cubicBezTo>
                    <a:cubicBezTo>
                      <a:pt x="48815" y="796925"/>
                      <a:pt x="69056" y="831850"/>
                      <a:pt x="95647" y="869553"/>
                    </a:cubicBezTo>
                    <a:cubicBezTo>
                      <a:pt x="122238" y="907256"/>
                      <a:pt x="160338" y="950913"/>
                      <a:pt x="193278" y="981472"/>
                    </a:cubicBezTo>
                    <a:cubicBezTo>
                      <a:pt x="226219" y="1012032"/>
                      <a:pt x="253999" y="1032273"/>
                      <a:pt x="293290" y="1052910"/>
                    </a:cubicBezTo>
                    <a:cubicBezTo>
                      <a:pt x="332581" y="1073547"/>
                      <a:pt x="382191" y="1094185"/>
                      <a:pt x="429022" y="1105297"/>
                    </a:cubicBezTo>
                    <a:cubicBezTo>
                      <a:pt x="475853" y="1116410"/>
                      <a:pt x="559991" y="1119188"/>
                      <a:pt x="574278" y="1119585"/>
                    </a:cubicBezTo>
                    <a:cubicBezTo>
                      <a:pt x="588565" y="1119982"/>
                      <a:pt x="542131" y="1117600"/>
                      <a:pt x="514747" y="1107678"/>
                    </a:cubicBezTo>
                    <a:cubicBezTo>
                      <a:pt x="487363" y="1097756"/>
                      <a:pt x="446088" y="1080690"/>
                      <a:pt x="409972" y="1060053"/>
                    </a:cubicBezTo>
                    <a:cubicBezTo>
                      <a:pt x="373856" y="1039416"/>
                      <a:pt x="332581" y="1016793"/>
                      <a:pt x="298053" y="983853"/>
                    </a:cubicBezTo>
                    <a:cubicBezTo>
                      <a:pt x="263525" y="950913"/>
                      <a:pt x="227806" y="904876"/>
                      <a:pt x="202803" y="862410"/>
                    </a:cubicBezTo>
                    <a:cubicBezTo>
                      <a:pt x="177800" y="819945"/>
                      <a:pt x="159940" y="777082"/>
                      <a:pt x="148034" y="729060"/>
                    </a:cubicBezTo>
                    <a:cubicBezTo>
                      <a:pt x="136128" y="681038"/>
                      <a:pt x="130174" y="625872"/>
                      <a:pt x="131365" y="574278"/>
                    </a:cubicBezTo>
                    <a:cubicBezTo>
                      <a:pt x="132556" y="522684"/>
                      <a:pt x="139303" y="470297"/>
                      <a:pt x="155178" y="419497"/>
                    </a:cubicBezTo>
                    <a:cubicBezTo>
                      <a:pt x="171053" y="368697"/>
                      <a:pt x="196849" y="312737"/>
                      <a:pt x="226615" y="269478"/>
                    </a:cubicBezTo>
                    <a:cubicBezTo>
                      <a:pt x="256381" y="226219"/>
                      <a:pt x="296069" y="190104"/>
                      <a:pt x="333772" y="159941"/>
                    </a:cubicBezTo>
                    <a:cubicBezTo>
                      <a:pt x="371475" y="129779"/>
                      <a:pt x="407590" y="108347"/>
                      <a:pt x="452834" y="88503"/>
                    </a:cubicBezTo>
                    <a:cubicBezTo>
                      <a:pt x="498078" y="68659"/>
                      <a:pt x="560784" y="50403"/>
                      <a:pt x="605234" y="40878"/>
                    </a:cubicBezTo>
                    <a:cubicBezTo>
                      <a:pt x="649684" y="31353"/>
                      <a:pt x="764381" y="35322"/>
                      <a:pt x="764778" y="289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s-ES" sz="1800" dirty="0"/>
              </a:p>
            </p:txBody>
          </p:sp>
          <p:sp>
            <p:nvSpPr>
              <p:cNvPr id="11" name="10 Forma libre"/>
              <p:cNvSpPr/>
              <p:nvPr/>
            </p:nvSpPr>
            <p:spPr>
              <a:xfrm>
                <a:off x="1897040" y="3851275"/>
                <a:ext cx="1630005" cy="2571768"/>
              </a:xfrm>
              <a:custGeom>
                <a:avLst/>
                <a:gdLst>
                  <a:gd name="connsiteX0" fmla="*/ 793750 w 796131"/>
                  <a:gd name="connsiteY0" fmla="*/ 38893 h 1256109"/>
                  <a:gd name="connsiteX1" fmla="*/ 650875 w 796131"/>
                  <a:gd name="connsiteY1" fmla="*/ 5556 h 1256109"/>
                  <a:gd name="connsiteX2" fmla="*/ 500856 w 796131"/>
                  <a:gd name="connsiteY2" fmla="*/ 7937 h 1256109"/>
                  <a:gd name="connsiteX3" fmla="*/ 365125 w 796131"/>
                  <a:gd name="connsiteY3" fmla="*/ 53181 h 1256109"/>
                  <a:gd name="connsiteX4" fmla="*/ 246062 w 796131"/>
                  <a:gd name="connsiteY4" fmla="*/ 119856 h 1256109"/>
                  <a:gd name="connsiteX5" fmla="*/ 165100 w 796131"/>
                  <a:gd name="connsiteY5" fmla="*/ 200818 h 1256109"/>
                  <a:gd name="connsiteX6" fmla="*/ 103187 w 796131"/>
                  <a:gd name="connsiteY6" fmla="*/ 277018 h 1256109"/>
                  <a:gd name="connsiteX7" fmla="*/ 53181 w 796131"/>
                  <a:gd name="connsiteY7" fmla="*/ 369887 h 1256109"/>
                  <a:gd name="connsiteX8" fmla="*/ 15081 w 796131"/>
                  <a:gd name="connsiteY8" fmla="*/ 474662 h 1256109"/>
                  <a:gd name="connsiteX9" fmla="*/ 794 w 796131"/>
                  <a:gd name="connsiteY9" fmla="*/ 610393 h 1256109"/>
                  <a:gd name="connsiteX10" fmla="*/ 10319 w 796131"/>
                  <a:gd name="connsiteY10" fmla="*/ 753268 h 1256109"/>
                  <a:gd name="connsiteX11" fmla="*/ 48419 w 796131"/>
                  <a:gd name="connsiteY11" fmla="*/ 872331 h 1256109"/>
                  <a:gd name="connsiteX12" fmla="*/ 124619 w 796131"/>
                  <a:gd name="connsiteY12" fmla="*/ 1012824 h 1256109"/>
                  <a:gd name="connsiteX13" fmla="*/ 219869 w 796131"/>
                  <a:gd name="connsiteY13" fmla="*/ 1115218 h 1256109"/>
                  <a:gd name="connsiteX14" fmla="*/ 327025 w 796131"/>
                  <a:gd name="connsiteY14" fmla="*/ 1191418 h 1256109"/>
                  <a:gd name="connsiteX15" fmla="*/ 422275 w 796131"/>
                  <a:gd name="connsiteY15" fmla="*/ 1227137 h 1256109"/>
                  <a:gd name="connsiteX16" fmla="*/ 538956 w 796131"/>
                  <a:gd name="connsiteY16" fmla="*/ 1248568 h 1256109"/>
                  <a:gd name="connsiteX17" fmla="*/ 608012 w 796131"/>
                  <a:gd name="connsiteY17" fmla="*/ 1253331 h 1256109"/>
                  <a:gd name="connsiteX18" fmla="*/ 524669 w 796131"/>
                  <a:gd name="connsiteY18" fmla="*/ 1231899 h 1256109"/>
                  <a:gd name="connsiteX19" fmla="*/ 400844 w 796131"/>
                  <a:gd name="connsiteY19" fmla="*/ 1167606 h 1256109"/>
                  <a:gd name="connsiteX20" fmla="*/ 281781 w 796131"/>
                  <a:gd name="connsiteY20" fmla="*/ 1072356 h 1256109"/>
                  <a:gd name="connsiteX21" fmla="*/ 196056 w 796131"/>
                  <a:gd name="connsiteY21" fmla="*/ 934243 h 1256109"/>
                  <a:gd name="connsiteX22" fmla="*/ 157956 w 796131"/>
                  <a:gd name="connsiteY22" fmla="*/ 829468 h 1256109"/>
                  <a:gd name="connsiteX23" fmla="*/ 136525 w 796131"/>
                  <a:gd name="connsiteY23" fmla="*/ 698499 h 1256109"/>
                  <a:gd name="connsiteX24" fmla="*/ 134144 w 796131"/>
                  <a:gd name="connsiteY24" fmla="*/ 598487 h 1256109"/>
                  <a:gd name="connsiteX25" fmla="*/ 160337 w 796131"/>
                  <a:gd name="connsiteY25" fmla="*/ 469899 h 1256109"/>
                  <a:gd name="connsiteX26" fmla="*/ 200819 w 796131"/>
                  <a:gd name="connsiteY26" fmla="*/ 372268 h 1256109"/>
                  <a:gd name="connsiteX27" fmla="*/ 255587 w 796131"/>
                  <a:gd name="connsiteY27" fmla="*/ 272256 h 1256109"/>
                  <a:gd name="connsiteX28" fmla="*/ 322262 w 796131"/>
                  <a:gd name="connsiteY28" fmla="*/ 200818 h 1256109"/>
                  <a:gd name="connsiteX29" fmla="*/ 412750 w 796131"/>
                  <a:gd name="connsiteY29" fmla="*/ 119856 h 1256109"/>
                  <a:gd name="connsiteX30" fmla="*/ 536575 w 796131"/>
                  <a:gd name="connsiteY30" fmla="*/ 67468 h 1256109"/>
                  <a:gd name="connsiteX31" fmla="*/ 665162 w 796131"/>
                  <a:gd name="connsiteY31" fmla="*/ 34131 h 1256109"/>
                  <a:gd name="connsiteX32" fmla="*/ 793750 w 796131"/>
                  <a:gd name="connsiteY32" fmla="*/ 38893 h 125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96131" h="1256109">
                    <a:moveTo>
                      <a:pt x="793750" y="38893"/>
                    </a:moveTo>
                    <a:cubicBezTo>
                      <a:pt x="791369" y="34131"/>
                      <a:pt x="699691" y="10715"/>
                      <a:pt x="650875" y="5556"/>
                    </a:cubicBezTo>
                    <a:cubicBezTo>
                      <a:pt x="602059" y="397"/>
                      <a:pt x="548481" y="0"/>
                      <a:pt x="500856" y="7937"/>
                    </a:cubicBezTo>
                    <a:cubicBezTo>
                      <a:pt x="453231" y="15874"/>
                      <a:pt x="407591" y="34528"/>
                      <a:pt x="365125" y="53181"/>
                    </a:cubicBezTo>
                    <a:cubicBezTo>
                      <a:pt x="322659" y="71834"/>
                      <a:pt x="279399" y="95250"/>
                      <a:pt x="246062" y="119856"/>
                    </a:cubicBezTo>
                    <a:cubicBezTo>
                      <a:pt x="212725" y="144462"/>
                      <a:pt x="188912" y="174624"/>
                      <a:pt x="165100" y="200818"/>
                    </a:cubicBezTo>
                    <a:cubicBezTo>
                      <a:pt x="141288" y="227012"/>
                      <a:pt x="121840" y="248840"/>
                      <a:pt x="103187" y="277018"/>
                    </a:cubicBezTo>
                    <a:cubicBezTo>
                      <a:pt x="84534" y="305196"/>
                      <a:pt x="67865" y="336946"/>
                      <a:pt x="53181" y="369887"/>
                    </a:cubicBezTo>
                    <a:cubicBezTo>
                      <a:pt x="38497" y="402828"/>
                      <a:pt x="23812" y="434578"/>
                      <a:pt x="15081" y="474662"/>
                    </a:cubicBezTo>
                    <a:cubicBezTo>
                      <a:pt x="6350" y="514746"/>
                      <a:pt x="1588" y="563959"/>
                      <a:pt x="794" y="610393"/>
                    </a:cubicBezTo>
                    <a:cubicBezTo>
                      <a:pt x="0" y="656827"/>
                      <a:pt x="2382" y="709612"/>
                      <a:pt x="10319" y="753268"/>
                    </a:cubicBezTo>
                    <a:cubicBezTo>
                      <a:pt x="18256" y="796924"/>
                      <a:pt x="29369" y="829072"/>
                      <a:pt x="48419" y="872331"/>
                    </a:cubicBezTo>
                    <a:cubicBezTo>
                      <a:pt x="67469" y="915590"/>
                      <a:pt x="96044" y="972343"/>
                      <a:pt x="124619" y="1012824"/>
                    </a:cubicBezTo>
                    <a:cubicBezTo>
                      <a:pt x="153194" y="1053305"/>
                      <a:pt x="186135" y="1085452"/>
                      <a:pt x="219869" y="1115218"/>
                    </a:cubicBezTo>
                    <a:cubicBezTo>
                      <a:pt x="253603" y="1144984"/>
                      <a:pt x="293291" y="1172765"/>
                      <a:pt x="327025" y="1191418"/>
                    </a:cubicBezTo>
                    <a:cubicBezTo>
                      <a:pt x="360759" y="1210071"/>
                      <a:pt x="386953" y="1217612"/>
                      <a:pt x="422275" y="1227137"/>
                    </a:cubicBezTo>
                    <a:cubicBezTo>
                      <a:pt x="457597" y="1236662"/>
                      <a:pt x="508000" y="1244202"/>
                      <a:pt x="538956" y="1248568"/>
                    </a:cubicBezTo>
                    <a:cubicBezTo>
                      <a:pt x="569912" y="1252934"/>
                      <a:pt x="610393" y="1256109"/>
                      <a:pt x="608012" y="1253331"/>
                    </a:cubicBezTo>
                    <a:cubicBezTo>
                      <a:pt x="605631" y="1250553"/>
                      <a:pt x="559197" y="1246186"/>
                      <a:pt x="524669" y="1231899"/>
                    </a:cubicBezTo>
                    <a:cubicBezTo>
                      <a:pt x="490141" y="1217612"/>
                      <a:pt x="441325" y="1194197"/>
                      <a:pt x="400844" y="1167606"/>
                    </a:cubicBezTo>
                    <a:cubicBezTo>
                      <a:pt x="360363" y="1141016"/>
                      <a:pt x="315912" y="1111250"/>
                      <a:pt x="281781" y="1072356"/>
                    </a:cubicBezTo>
                    <a:cubicBezTo>
                      <a:pt x="247650" y="1033462"/>
                      <a:pt x="216693" y="974724"/>
                      <a:pt x="196056" y="934243"/>
                    </a:cubicBezTo>
                    <a:cubicBezTo>
                      <a:pt x="175419" y="893762"/>
                      <a:pt x="167878" y="868759"/>
                      <a:pt x="157956" y="829468"/>
                    </a:cubicBezTo>
                    <a:cubicBezTo>
                      <a:pt x="148034" y="790177"/>
                      <a:pt x="140494" y="736996"/>
                      <a:pt x="136525" y="698499"/>
                    </a:cubicBezTo>
                    <a:cubicBezTo>
                      <a:pt x="132556" y="660002"/>
                      <a:pt x="130175" y="636587"/>
                      <a:pt x="134144" y="598487"/>
                    </a:cubicBezTo>
                    <a:cubicBezTo>
                      <a:pt x="138113" y="560387"/>
                      <a:pt x="149224" y="507602"/>
                      <a:pt x="160337" y="469899"/>
                    </a:cubicBezTo>
                    <a:cubicBezTo>
                      <a:pt x="171450" y="432196"/>
                      <a:pt x="184944" y="405209"/>
                      <a:pt x="200819" y="372268"/>
                    </a:cubicBezTo>
                    <a:cubicBezTo>
                      <a:pt x="216694" y="339327"/>
                      <a:pt x="235347" y="300831"/>
                      <a:pt x="255587" y="272256"/>
                    </a:cubicBezTo>
                    <a:cubicBezTo>
                      <a:pt x="275827" y="243681"/>
                      <a:pt x="296068" y="226218"/>
                      <a:pt x="322262" y="200818"/>
                    </a:cubicBezTo>
                    <a:cubicBezTo>
                      <a:pt x="348456" y="175418"/>
                      <a:pt x="377031" y="142081"/>
                      <a:pt x="412750" y="119856"/>
                    </a:cubicBezTo>
                    <a:cubicBezTo>
                      <a:pt x="448469" y="97631"/>
                      <a:pt x="494506" y="81755"/>
                      <a:pt x="536575" y="67468"/>
                    </a:cubicBezTo>
                    <a:cubicBezTo>
                      <a:pt x="578644" y="53181"/>
                      <a:pt x="622696" y="38894"/>
                      <a:pt x="665162" y="34131"/>
                    </a:cubicBezTo>
                    <a:cubicBezTo>
                      <a:pt x="707628" y="29369"/>
                      <a:pt x="796131" y="43655"/>
                      <a:pt x="793750" y="388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s-ES" sz="1800" dirty="0"/>
              </a:p>
            </p:txBody>
          </p:sp>
        </p:grpSp>
        <p:sp>
          <p:nvSpPr>
            <p:cNvPr id="8" name="7 Rectángulo"/>
            <p:cNvSpPr/>
            <p:nvPr/>
          </p:nvSpPr>
          <p:spPr>
            <a:xfrm>
              <a:off x="4456799" y="1851011"/>
              <a:ext cx="4980883" cy="2584800"/>
            </a:xfrm>
            <a:prstGeom prst="rect">
              <a:avLst/>
            </a:prstGeom>
            <a:solidFill>
              <a:srgbClr val="04349A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s-ES" sz="1800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131840" y="1422383"/>
            <a:ext cx="6005029" cy="2583673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1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131840" y="1422383"/>
            <a:ext cx="6005029" cy="2583673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47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3559" y="639829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356352"/>
            <a:ext cx="8424936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800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447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3559" y="639829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45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3559" y="639829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356352"/>
            <a:ext cx="8424936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68452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667500"/>
            <a:ext cx="8888251" cy="1905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0" y="6639163"/>
            <a:ext cx="5069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Intelligent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instrumentation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techniques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to </a:t>
            </a:r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improve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traces </a:t>
            </a:r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-</a:t>
            </a:r>
            <a:r>
              <a:rPr lang="es-ES" sz="1000" baseline="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000" dirty="0" err="1" smtClean="0">
                <a:solidFill>
                  <a:schemeClr val="bg1">
                    <a:lumMod val="95000"/>
                  </a:schemeClr>
                </a:solidFill>
              </a:rPr>
              <a:t>volume</a:t>
            </a:r>
            <a:r>
              <a:rPr lang="es-ES" sz="1000" dirty="0" smtClean="0">
                <a:solidFill>
                  <a:schemeClr val="bg1">
                    <a:lumMod val="95000"/>
                  </a:schemeClr>
                </a:solidFill>
              </a:rPr>
              <a:t> ratio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Circular"/>
          <p:cNvSpPr/>
          <p:nvPr/>
        </p:nvSpPr>
        <p:spPr>
          <a:xfrm>
            <a:off x="8777485" y="6492776"/>
            <a:ext cx="719261" cy="719261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004990"/>
          </a:solidFill>
          <a:ln>
            <a:solidFill>
              <a:srgbClr val="004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8424936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447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3559" y="639829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43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9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2400" kern="1200">
          <a:solidFill>
            <a:srgbClr val="004990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sc.es/computer-sciences/performance-tools/downloads" TargetMode="External"/><Relationship Id="rId2" Type="http://schemas.openxmlformats.org/officeDocument/2006/relationships/hyperlink" Target="http://www.bsc.es/computer-sciences/performance-tools/clust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sc.es/sites/default/files/public/computer_science/performance_tools/clusteringsuite_manual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131840" y="1412776"/>
            <a:ext cx="6012160" cy="2593281"/>
          </a:xfrm>
        </p:spPr>
        <p:txBody>
          <a:bodyPr>
            <a:normAutofit/>
          </a:bodyPr>
          <a:lstStyle/>
          <a:p>
            <a:r>
              <a:rPr lang="es-ES" b="0" dirty="0" err="1" smtClean="0"/>
              <a:t>Hints</a:t>
            </a:r>
            <a:r>
              <a:rPr lang="es-ES" b="0" dirty="0" smtClean="0"/>
              <a:t> &amp; </a:t>
            </a:r>
            <a:r>
              <a:rPr lang="es-ES" b="0" dirty="0" err="1" smtClean="0"/>
              <a:t>Tips</a:t>
            </a:r>
            <a:r>
              <a:rPr lang="es-ES" b="0" dirty="0"/>
              <a:t/>
            </a:r>
            <a:br>
              <a:rPr lang="es-ES" b="0" dirty="0"/>
            </a:br>
            <a:r>
              <a:rPr lang="es-ES" b="0" dirty="0" err="1" smtClean="0"/>
              <a:t>to</a:t>
            </a:r>
            <a:r>
              <a:rPr lang="es-ES" b="0" dirty="0" smtClean="0"/>
              <a:t> </a:t>
            </a:r>
            <a:r>
              <a:rPr lang="es-ES" b="0" dirty="0" err="1" smtClean="0"/>
              <a:t>Apply</a:t>
            </a:r>
            <a:r>
              <a:rPr lang="es-ES" b="0" dirty="0"/>
              <a:t/>
            </a:r>
            <a:br>
              <a:rPr lang="es-ES" b="0" dirty="0"/>
            </a:br>
            <a:r>
              <a:rPr lang="es-ES" b="0" dirty="0" err="1" smtClean="0"/>
              <a:t>Clustering</a:t>
            </a:r>
            <a:r>
              <a:rPr lang="es-ES" b="0" dirty="0" smtClean="0"/>
              <a:t> &amp; Tracking</a:t>
            </a:r>
            <a:br>
              <a:rPr lang="es-ES" b="0" dirty="0" smtClean="0"/>
            </a:br>
            <a:r>
              <a:rPr lang="es-ES" b="0" dirty="0" err="1" smtClean="0"/>
              <a:t>Analysis</a:t>
            </a:r>
            <a:endParaRPr lang="es-ES" b="0" dirty="0"/>
          </a:p>
        </p:txBody>
      </p:sp>
      <p:sp>
        <p:nvSpPr>
          <p:cNvPr id="2" name="1 CuadroTexto"/>
          <p:cNvSpPr txBox="1"/>
          <p:nvPr/>
        </p:nvSpPr>
        <p:spPr>
          <a:xfrm>
            <a:off x="0" y="582675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 tools@bsc.es</a:t>
            </a:r>
            <a:endParaRPr lang="es-E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0" name="Picture 6" descr="http://www.clker.com/cliparts/N/x/q/m/s/7/free-email-ic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54" y="5948541"/>
            <a:ext cx="238233" cy="1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do I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whether</a:t>
            </a:r>
            <a:r>
              <a:rPr lang="es-ES" dirty="0" smtClean="0"/>
              <a:t>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“</a:t>
            </a:r>
            <a:r>
              <a:rPr lang="es-ES" dirty="0" err="1" smtClean="0"/>
              <a:t>went</a:t>
            </a:r>
            <a:r>
              <a:rPr lang="es-ES" dirty="0" smtClean="0"/>
              <a:t> </a:t>
            </a:r>
            <a:r>
              <a:rPr lang="es-ES" dirty="0" err="1" smtClean="0"/>
              <a:t>well</a:t>
            </a:r>
            <a:r>
              <a:rPr lang="es-ES" dirty="0" smtClean="0"/>
              <a:t>”?</a:t>
            </a:r>
          </a:p>
          <a:p>
            <a:pPr lvl="1"/>
            <a:r>
              <a:rPr lang="es-ES" dirty="0" err="1" smtClean="0"/>
              <a:t>There’s</a:t>
            </a:r>
            <a:r>
              <a:rPr lang="es-ES" dirty="0" smtClean="0"/>
              <a:t> no “</a:t>
            </a:r>
            <a:r>
              <a:rPr lang="es-ES" dirty="0" err="1" smtClean="0"/>
              <a:t>bad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” as </a:t>
            </a:r>
            <a:r>
              <a:rPr lang="es-ES" dirty="0" err="1" smtClean="0"/>
              <a:t>long</a:t>
            </a:r>
            <a:r>
              <a:rPr lang="es-ES" dirty="0" smtClean="0"/>
              <a:t> as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extract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endParaRPr lang="es-ES" dirty="0" smtClean="0"/>
          </a:p>
          <a:p>
            <a:pPr lvl="1"/>
            <a:r>
              <a:rPr lang="es-ES" dirty="0" smtClean="0"/>
              <a:t>Compare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against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clustered</a:t>
            </a:r>
            <a:r>
              <a:rPr lang="es-ES" dirty="0" smtClean="0"/>
              <a:t> trace.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r>
              <a:rPr lang="es-ES" dirty="0" smtClean="0"/>
              <a:t>?</a:t>
            </a:r>
          </a:p>
          <a:p>
            <a:pPr lvl="2"/>
            <a:r>
              <a:rPr lang="es-ES" dirty="0" err="1" smtClean="0"/>
              <a:t>GNUplot</a:t>
            </a:r>
            <a:r>
              <a:rPr lang="es-ES" dirty="0" smtClean="0"/>
              <a:t> vs. Trace </a:t>
            </a:r>
            <a:r>
              <a:rPr lang="es-ES" dirty="0" err="1" smtClean="0"/>
              <a:t>viewed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clusterID_window.cfg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Epsilon</a:t>
            </a:r>
            <a:r>
              <a:rPr lang="es-ES" dirty="0" smtClean="0"/>
              <a:t>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?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small</a:t>
            </a:r>
            <a:r>
              <a:rPr lang="es-ES" dirty="0" smtClean="0"/>
              <a:t>?</a:t>
            </a:r>
          </a:p>
          <a:p>
            <a:pPr lvl="1"/>
            <a:r>
              <a:rPr lang="es-ES" dirty="0" err="1" smtClean="0"/>
              <a:t>Lots</a:t>
            </a:r>
            <a:r>
              <a:rPr lang="es-ES" dirty="0" smtClean="0"/>
              <a:t> of </a:t>
            </a:r>
            <a:r>
              <a:rPr lang="es-ES" dirty="0" err="1" smtClean="0"/>
              <a:t>noise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crazy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Maybe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too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small</a:t>
            </a:r>
            <a:endParaRPr lang="es-ES" dirty="0" smtClean="0">
              <a:sym typeface="Wingdings" pitchFamily="2" charset="2"/>
            </a:endParaRPr>
          </a:p>
          <a:p>
            <a:pPr lvl="1"/>
            <a:r>
              <a:rPr lang="es-ES" dirty="0" err="1" smtClean="0">
                <a:sym typeface="Wingdings" pitchFamily="2" charset="2"/>
              </a:rPr>
              <a:t>You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get</a:t>
            </a:r>
            <a:r>
              <a:rPr lang="es-ES" dirty="0" smtClean="0">
                <a:sym typeface="Wingdings" pitchFamily="2" charset="2"/>
              </a:rPr>
              <a:t> 1-2 </a:t>
            </a:r>
            <a:r>
              <a:rPr lang="es-ES" dirty="0" err="1" smtClean="0">
                <a:sym typeface="Wingdings" pitchFamily="2" charset="2"/>
              </a:rPr>
              <a:t>big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clusters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but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you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think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you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should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see</a:t>
            </a:r>
            <a:r>
              <a:rPr lang="es-ES" dirty="0" smtClean="0">
                <a:sym typeface="Wingdings" pitchFamily="2" charset="2"/>
              </a:rPr>
              <a:t> more  </a:t>
            </a:r>
            <a:r>
              <a:rPr lang="es-ES" dirty="0" err="1" smtClean="0">
                <a:sym typeface="Wingdings" pitchFamily="2" charset="2"/>
              </a:rPr>
              <a:t>Too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high</a:t>
            </a:r>
            <a:endParaRPr lang="es-ES" dirty="0" smtClean="0">
              <a:sym typeface="Wingdings" pitchFamily="2" charset="2"/>
            </a:endParaRPr>
          </a:p>
          <a:p>
            <a:pPr lvl="1"/>
            <a:endParaRPr lang="es-ES" dirty="0" smtClean="0">
              <a:sym typeface="Wingdings" pitchFamily="2" charset="2"/>
            </a:endParaRPr>
          </a:p>
          <a:p>
            <a:r>
              <a:rPr lang="es-ES" dirty="0" err="1" smtClean="0">
                <a:sym typeface="Wingdings" pitchFamily="2" charset="2"/>
              </a:rPr>
              <a:t>There’s</a:t>
            </a:r>
            <a:r>
              <a:rPr lang="es-ES" dirty="0" smtClean="0">
                <a:sym typeface="Wingdings" pitchFamily="2" charset="2"/>
              </a:rPr>
              <a:t> no </a:t>
            </a:r>
            <a:r>
              <a:rPr lang="es-ES" dirty="0" err="1" smtClean="0">
                <a:sym typeface="Wingdings" pitchFamily="2" charset="2"/>
              </a:rPr>
              <a:t>magic</a:t>
            </a:r>
            <a:r>
              <a:rPr lang="es-ES" dirty="0" smtClean="0">
                <a:sym typeface="Wingdings" pitchFamily="2" charset="2"/>
              </a:rPr>
              <a:t> rule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Choose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some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parameters</a:t>
            </a:r>
            <a:r>
              <a:rPr lang="es-ES" dirty="0" smtClean="0">
                <a:sym typeface="Wingdings" pitchFamily="2" charset="2"/>
              </a:rPr>
              <a:t>, </a:t>
            </a:r>
            <a:r>
              <a:rPr lang="es-ES" dirty="0" err="1" smtClean="0">
                <a:sym typeface="Wingdings" pitchFamily="2" charset="2"/>
              </a:rPr>
              <a:t>run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clustering</a:t>
            </a:r>
            <a:r>
              <a:rPr lang="es-ES" dirty="0" smtClean="0">
                <a:sym typeface="Wingdings" pitchFamily="2" charset="2"/>
              </a:rPr>
              <a:t> and </a:t>
            </a:r>
            <a:r>
              <a:rPr lang="es-ES" dirty="0" err="1" smtClean="0">
                <a:sym typeface="Wingdings" pitchFamily="2" charset="2"/>
              </a:rPr>
              <a:t>see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results</a:t>
            </a:r>
            <a:r>
              <a:rPr lang="es-ES" dirty="0" smtClean="0">
                <a:sym typeface="Wingdings" pitchFamily="2" charset="2"/>
              </a:rPr>
              <a:t>…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Not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good</a:t>
            </a:r>
            <a:r>
              <a:rPr lang="es-ES" dirty="0" smtClean="0">
                <a:sym typeface="Wingdings" pitchFamily="2" charset="2"/>
              </a:rPr>
              <a:t>? Refine </a:t>
            </a:r>
            <a:r>
              <a:rPr lang="es-ES" dirty="0" err="1" smtClean="0">
                <a:sym typeface="Wingdings" pitchFamily="2" charset="2"/>
              </a:rPr>
              <a:t>parameters</a:t>
            </a:r>
            <a:r>
              <a:rPr lang="es-ES" dirty="0" smtClean="0">
                <a:sym typeface="Wingdings" pitchFamily="2" charset="2"/>
              </a:rPr>
              <a:t>, </a:t>
            </a:r>
            <a:r>
              <a:rPr lang="es-ES" dirty="0" err="1" smtClean="0">
                <a:sym typeface="Wingdings" pitchFamily="2" charset="2"/>
              </a:rPr>
              <a:t>repeat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until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satisfied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 smtClean="0"/>
              <a:t> – General </a:t>
            </a: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issues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51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5184576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Important</a:t>
            </a:r>
            <a:r>
              <a:rPr lang="es-ES" sz="2000" dirty="0" smtClean="0"/>
              <a:t>!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you</a:t>
            </a:r>
            <a:r>
              <a:rPr lang="es-ES" sz="2000" dirty="0" smtClean="0"/>
              <a:t> </a:t>
            </a:r>
            <a:r>
              <a:rPr lang="es-ES" sz="2000" dirty="0" err="1" smtClean="0"/>
              <a:t>have</a:t>
            </a:r>
            <a:r>
              <a:rPr lang="es-ES" sz="2000" dirty="0" smtClean="0"/>
              <a:t> </a:t>
            </a:r>
            <a:r>
              <a:rPr lang="es-ES" sz="2000" dirty="0" err="1" smtClean="0"/>
              <a:t>several</a:t>
            </a:r>
            <a:r>
              <a:rPr lang="es-ES" sz="2000" dirty="0" smtClean="0"/>
              <a:t> traces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different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r>
              <a:rPr lang="es-ES" sz="2000" dirty="0" smtClean="0"/>
              <a:t> of </a:t>
            </a:r>
            <a:r>
              <a:rPr lang="es-ES" sz="2000" dirty="0" err="1" smtClean="0"/>
              <a:t>processes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do tracking </a:t>
            </a:r>
            <a:r>
              <a:rPr lang="es-ES" sz="2000" dirty="0" err="1" smtClean="0"/>
              <a:t>later</a:t>
            </a:r>
            <a:r>
              <a:rPr lang="es-ES" sz="2000" dirty="0" smtClean="0"/>
              <a:t>…</a:t>
            </a:r>
          </a:p>
          <a:p>
            <a:pPr lvl="1"/>
            <a:r>
              <a:rPr lang="es-ES" sz="1800" dirty="0" smtClean="0"/>
              <a:t>Be </a:t>
            </a:r>
            <a:r>
              <a:rPr lang="es-ES" sz="1800" dirty="0" err="1" smtClean="0"/>
              <a:t>careful</a:t>
            </a:r>
            <a:r>
              <a:rPr lang="es-ES" sz="1800" dirty="0" smtClean="0"/>
              <a:t>,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clusters</a:t>
            </a:r>
            <a:r>
              <a:rPr lang="es-ES" sz="1800" dirty="0" smtClean="0"/>
              <a:t> “</a:t>
            </a:r>
            <a:r>
              <a:rPr lang="es-ES" sz="1800" dirty="0" err="1" smtClean="0"/>
              <a:t>move</a:t>
            </a:r>
            <a:r>
              <a:rPr lang="es-ES" sz="1800" dirty="0" smtClean="0"/>
              <a:t>” and </a:t>
            </a:r>
            <a:r>
              <a:rPr lang="es-ES" sz="1800" dirty="0" err="1" smtClean="0"/>
              <a:t>maybe</a:t>
            </a:r>
            <a:r>
              <a:rPr lang="es-ES" sz="1800" dirty="0" smtClean="0"/>
              <a:t> </a:t>
            </a:r>
            <a:r>
              <a:rPr lang="es-ES" sz="1800" dirty="0" err="1" smtClean="0"/>
              <a:t>they</a:t>
            </a:r>
            <a:r>
              <a:rPr lang="es-ES" sz="1800" dirty="0" smtClean="0"/>
              <a:t> </a:t>
            </a:r>
            <a:r>
              <a:rPr lang="es-ES" sz="1800" dirty="0" err="1" smtClean="0"/>
              <a:t>end</a:t>
            </a:r>
            <a:r>
              <a:rPr lang="es-ES" sz="1800" dirty="0" smtClean="0"/>
              <a:t> up </a:t>
            </a:r>
            <a:r>
              <a:rPr lang="es-ES" sz="1800" dirty="0" err="1" smtClean="0"/>
              <a:t>out</a:t>
            </a:r>
            <a:r>
              <a:rPr lang="es-ES" sz="1800" dirty="0" smtClean="0"/>
              <a:t> of </a:t>
            </a:r>
            <a:r>
              <a:rPr lang="es-ES" sz="1800" dirty="0" err="1" smtClean="0"/>
              <a:t>the</a:t>
            </a:r>
            <a:r>
              <a:rPr lang="es-ES" sz="1800" dirty="0" smtClean="0"/>
              <a:t> min/</a:t>
            </a:r>
            <a:r>
              <a:rPr lang="es-ES" sz="1800" dirty="0" err="1" smtClean="0"/>
              <a:t>max</a:t>
            </a:r>
            <a:r>
              <a:rPr lang="es-ES" sz="1800" dirty="0" smtClean="0"/>
              <a:t> </a:t>
            </a:r>
            <a:r>
              <a:rPr lang="es-ES" sz="1800" dirty="0" err="1" smtClean="0"/>
              <a:t>ranges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dirty="0" smtClean="0"/>
              <a:t>Use min/</a:t>
            </a:r>
            <a:r>
              <a:rPr lang="es-ES" sz="1800" dirty="0" err="1" smtClean="0"/>
              <a:t>max</a:t>
            </a:r>
            <a:r>
              <a:rPr lang="es-ES" sz="1800" dirty="0" smtClean="0"/>
              <a:t> </a:t>
            </a:r>
            <a:r>
              <a:rPr lang="es-ES" sz="1800" dirty="0" err="1" smtClean="0"/>
              <a:t>filters</a:t>
            </a:r>
            <a:r>
              <a:rPr lang="es-ES" sz="1800" dirty="0" smtClean="0"/>
              <a:t> in </a:t>
            </a:r>
            <a:r>
              <a:rPr lang="es-ES" sz="1800" dirty="0" err="1" smtClean="0"/>
              <a:t>the</a:t>
            </a:r>
            <a:r>
              <a:rPr lang="es-ES" sz="1800" dirty="0" smtClean="0"/>
              <a:t> cluster.xml </a:t>
            </a:r>
            <a:r>
              <a:rPr lang="es-ES" sz="1800" dirty="0" err="1" smtClean="0"/>
              <a:t>to</a:t>
            </a:r>
            <a:r>
              <a:rPr lang="es-ES" sz="1800" dirty="0" smtClean="0"/>
              <a:t> </a:t>
            </a:r>
            <a:r>
              <a:rPr lang="es-ES" sz="1800" dirty="0" err="1" smtClean="0"/>
              <a:t>frame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same</a:t>
            </a:r>
            <a:r>
              <a:rPr lang="es-ES" sz="1800" dirty="0" smtClean="0"/>
              <a:t> </a:t>
            </a:r>
            <a:r>
              <a:rPr lang="es-ES" sz="1800" dirty="0" err="1" smtClean="0"/>
              <a:t>regions</a:t>
            </a:r>
            <a:r>
              <a:rPr lang="es-ES" sz="1800" dirty="0" smtClean="0"/>
              <a:t>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each</a:t>
            </a:r>
            <a:r>
              <a:rPr lang="es-ES" sz="1800" dirty="0" smtClean="0"/>
              <a:t> trace. </a:t>
            </a:r>
            <a:r>
              <a:rPr lang="es-ES" sz="1800" b="1" dirty="0" err="1" smtClean="0"/>
              <a:t>Like</a:t>
            </a:r>
            <a:r>
              <a:rPr lang="es-ES" sz="1800" b="1" dirty="0" smtClean="0"/>
              <a:t> a </a:t>
            </a:r>
            <a:r>
              <a:rPr lang="es-ES" sz="1800" b="1" dirty="0" err="1" smtClean="0"/>
              <a:t>cameraman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follows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the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action</a:t>
            </a:r>
            <a:r>
              <a:rPr lang="es-ES" sz="1800" b="1" dirty="0" smtClean="0"/>
              <a:t>!</a:t>
            </a:r>
          </a:p>
          <a:p>
            <a:pPr lvl="1"/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better</a:t>
            </a:r>
            <a:r>
              <a:rPr lang="es-ES" sz="1800" dirty="0" smtClean="0"/>
              <a:t> </a:t>
            </a:r>
            <a:r>
              <a:rPr lang="es-ES" sz="1800" dirty="0" err="1" smtClean="0"/>
              <a:t>adjusted</a:t>
            </a:r>
            <a:r>
              <a:rPr lang="es-ES" sz="1800" dirty="0" smtClean="0"/>
              <a:t>,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easier</a:t>
            </a:r>
            <a:r>
              <a:rPr lang="es-ES" sz="1800" dirty="0" smtClean="0"/>
              <a:t>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tracking </a:t>
            </a:r>
            <a:r>
              <a:rPr lang="es-ES" sz="1800" dirty="0" err="1" smtClean="0"/>
              <a:t>tool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dirty="0" err="1" smtClean="0"/>
              <a:t>Example</a:t>
            </a:r>
            <a:r>
              <a:rPr lang="es-ES" sz="1800" dirty="0" smtClean="0"/>
              <a:t> of “</a:t>
            </a:r>
            <a:r>
              <a:rPr lang="es-ES" sz="1800" dirty="0" err="1" smtClean="0"/>
              <a:t>bad</a:t>
            </a:r>
            <a:r>
              <a:rPr lang="es-ES" sz="1800" dirty="0" smtClean="0"/>
              <a:t> </a:t>
            </a:r>
            <a:r>
              <a:rPr lang="es-ES" sz="1800" dirty="0" err="1" smtClean="0"/>
              <a:t>framing</a:t>
            </a:r>
            <a:r>
              <a:rPr lang="es-ES" sz="1800" dirty="0" smtClean="0"/>
              <a:t>”</a:t>
            </a:r>
          </a:p>
          <a:p>
            <a:pPr lvl="2"/>
            <a:r>
              <a:rPr lang="es-ES" sz="1600" dirty="0" smtClean="0"/>
              <a:t>Look at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left</a:t>
            </a:r>
            <a:r>
              <a:rPr lang="es-ES" sz="1600" dirty="0" smtClean="0"/>
              <a:t> </a:t>
            </a:r>
            <a:r>
              <a:rPr lang="es-ES" sz="1600" dirty="0" err="1" smtClean="0"/>
              <a:t>image</a:t>
            </a:r>
            <a:r>
              <a:rPr lang="es-ES" sz="1600" dirty="0" smtClean="0"/>
              <a:t>, </a:t>
            </a:r>
            <a:r>
              <a:rPr lang="es-ES" sz="1600" dirty="0" err="1" smtClean="0"/>
              <a:t>bottom</a:t>
            </a:r>
            <a:r>
              <a:rPr lang="es-ES" sz="1600" dirty="0" smtClean="0"/>
              <a:t> </a:t>
            </a:r>
            <a:r>
              <a:rPr lang="es-ES" sz="1600" dirty="0" err="1" smtClean="0"/>
              <a:t>region</a:t>
            </a:r>
            <a:r>
              <a:rPr lang="es-ES" sz="1600" dirty="0" smtClean="0"/>
              <a:t>, </a:t>
            </a:r>
            <a:r>
              <a:rPr lang="es-ES" sz="1600" dirty="0" err="1" smtClean="0"/>
              <a:t>it</a:t>
            </a:r>
            <a:r>
              <a:rPr lang="es-ES" sz="1600" dirty="0" smtClean="0"/>
              <a:t> </a:t>
            </a:r>
            <a:r>
              <a:rPr lang="es-ES" sz="1600" dirty="0" err="1" smtClean="0"/>
              <a:t>disappears</a:t>
            </a:r>
            <a:r>
              <a:rPr lang="es-ES" sz="1600" dirty="0" smtClean="0"/>
              <a:t> in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right</a:t>
            </a:r>
            <a:r>
              <a:rPr lang="es-ES" sz="1600" dirty="0" smtClean="0"/>
              <a:t> </a:t>
            </a:r>
            <a:r>
              <a:rPr lang="es-ES" sz="1600" dirty="0" err="1" smtClean="0"/>
              <a:t>image</a:t>
            </a:r>
            <a:r>
              <a:rPr lang="es-ES" sz="1600" dirty="0" smtClean="0"/>
              <a:t>,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good</a:t>
            </a:r>
            <a:r>
              <a:rPr lang="es-ES" sz="1600" dirty="0" smtClean="0"/>
              <a:t>!</a:t>
            </a:r>
          </a:p>
          <a:p>
            <a:pPr marL="457200" lvl="1" indent="0">
              <a:buNone/>
            </a:pPr>
            <a:endParaRPr lang="es-E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 smtClean="0"/>
              <a:t> – General </a:t>
            </a: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issues</a:t>
            </a:r>
            <a:r>
              <a:rPr lang="es-ES" dirty="0" smtClean="0"/>
              <a:t> (2)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35440" y="3274740"/>
            <a:ext cx="4299840" cy="32886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1" y="3283955"/>
            <a:ext cx="3960869" cy="30480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5805264"/>
            <a:ext cx="1656184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07904" y="5949280"/>
            <a:ext cx="3600400" cy="14401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4104" y="590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</a:rPr>
              <a:t>?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9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184576"/>
          </a:xfrm>
        </p:spPr>
        <p:txBody>
          <a:bodyPr/>
          <a:lstStyle/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adjusting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ranges</a:t>
            </a:r>
            <a:r>
              <a:rPr lang="es-ES" dirty="0" smtClean="0"/>
              <a:t>…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This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better</a:t>
            </a:r>
            <a:endParaRPr lang="es-ES" dirty="0" smtClean="0">
              <a:sym typeface="Wingdings" pitchFamily="2" charset="2"/>
            </a:endParaRPr>
          </a:p>
          <a:p>
            <a:pPr lvl="1"/>
            <a:r>
              <a:rPr lang="es-ES" dirty="0" err="1" smtClean="0">
                <a:sym typeface="Wingdings" pitchFamily="2" charset="2"/>
              </a:rPr>
              <a:t>These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two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clustered</a:t>
            </a:r>
            <a:r>
              <a:rPr lang="es-ES" dirty="0" smtClean="0">
                <a:sym typeface="Wingdings" pitchFamily="2" charset="2"/>
              </a:rPr>
              <a:t> traces are </a:t>
            </a:r>
            <a:r>
              <a:rPr lang="es-ES" dirty="0" err="1" smtClean="0">
                <a:sym typeface="Wingdings" pitchFamily="2" charset="2"/>
              </a:rPr>
              <a:t>ready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to</a:t>
            </a:r>
            <a:r>
              <a:rPr lang="es-ES" dirty="0" smtClean="0">
                <a:sym typeface="Wingdings" pitchFamily="2" charset="2"/>
              </a:rPr>
              <a:t> be </a:t>
            </a:r>
            <a:r>
              <a:rPr lang="es-ES" dirty="0" err="1" smtClean="0">
                <a:sym typeface="Wingdings" pitchFamily="2" charset="2"/>
              </a:rPr>
              <a:t>used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with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tracking </a:t>
            </a:r>
            <a:r>
              <a:rPr lang="es-ES" dirty="0" err="1" smtClean="0">
                <a:sym typeface="Wingdings" pitchFamily="2" charset="2"/>
              </a:rPr>
              <a:t>tool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 smtClean="0"/>
              <a:t> – General </a:t>
            </a: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issues</a:t>
            </a:r>
            <a:r>
              <a:rPr lang="es-ES" dirty="0" smtClean="0"/>
              <a:t> (3)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12</a:t>
            </a:fld>
            <a:endParaRPr lang="es-ES" dirty="0"/>
          </a:p>
        </p:txBody>
      </p:sp>
      <p:grpSp>
        <p:nvGrpSpPr>
          <p:cNvPr id="9" name="Group 8"/>
          <p:cNvGrpSpPr/>
          <p:nvPr/>
        </p:nvGrpSpPr>
        <p:grpSpPr>
          <a:xfrm>
            <a:off x="107640" y="1484784"/>
            <a:ext cx="8963280" cy="3672408"/>
            <a:chOff x="107640" y="1196752"/>
            <a:chExt cx="8963280" cy="3672408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64000" y="1196752"/>
              <a:ext cx="4606920" cy="34506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107640" y="1196752"/>
              <a:ext cx="4396320" cy="3672408"/>
              <a:chOff x="107640" y="1196752"/>
              <a:chExt cx="4396320" cy="3672408"/>
            </a:xfrm>
          </p:grpSpPr>
          <p:pic>
            <p:nvPicPr>
              <p:cNvPr id="5" name="Picture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" y="1196752"/>
                <a:ext cx="4396320" cy="3526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07640" y="4647352"/>
                <a:ext cx="1368016" cy="2218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18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Tracking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01088" y="6397625"/>
            <a:ext cx="442912" cy="412750"/>
          </a:xfrm>
        </p:spPr>
        <p:txBody>
          <a:bodyPr/>
          <a:lstStyle/>
          <a:p>
            <a:fld id="{4A490C5D-AEA8-4823-B9B3-806910A0ECF7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33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friendly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quantify</a:t>
            </a:r>
            <a:r>
              <a:rPr lang="es-ES" dirty="0" smtClean="0"/>
              <a:t> and </a:t>
            </a:r>
            <a:r>
              <a:rPr lang="es-ES" dirty="0" err="1" smtClean="0"/>
              <a:t>visualize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evolution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clusters</a:t>
            </a:r>
            <a:r>
              <a:rPr lang="es-ES" dirty="0" smtClean="0"/>
              <a:t> </a:t>
            </a:r>
            <a:r>
              <a:rPr lang="es-ES" dirty="0" err="1" smtClean="0"/>
              <a:t>among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traces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has 2 </a:t>
            </a:r>
            <a:r>
              <a:rPr lang="es-ES" dirty="0" err="1" smtClean="0"/>
              <a:t>parts</a:t>
            </a:r>
            <a:endParaRPr lang="es-ES" dirty="0" smtClean="0"/>
          </a:p>
          <a:p>
            <a:pPr lvl="1"/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of “</a:t>
            </a:r>
            <a:r>
              <a:rPr lang="es-ES" dirty="0" err="1" smtClean="0"/>
              <a:t>who-is-who</a:t>
            </a:r>
            <a:r>
              <a:rPr lang="es-ES" dirty="0" smtClean="0"/>
              <a:t>”,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heuristics</a:t>
            </a:r>
            <a:endParaRPr lang="es-ES" dirty="0" smtClean="0"/>
          </a:p>
          <a:p>
            <a:pPr lvl="1"/>
            <a:r>
              <a:rPr lang="es-ES" dirty="0" smtClean="0"/>
              <a:t>A </a:t>
            </a:r>
            <a:r>
              <a:rPr lang="es-ES" dirty="0" err="1" smtClean="0"/>
              <a:t>visualization</a:t>
            </a:r>
            <a:r>
              <a:rPr lang="es-ES" dirty="0" smtClean="0"/>
              <a:t> GUI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heuristics</a:t>
            </a:r>
            <a:endParaRPr lang="es-ES" dirty="0" smtClean="0"/>
          </a:p>
          <a:p>
            <a:pPr lvl="1"/>
            <a:r>
              <a:rPr lang="es-ES" dirty="0" smtClean="0"/>
              <a:t>Position (default), </a:t>
            </a:r>
            <a:r>
              <a:rPr lang="es-ES" dirty="0" err="1" smtClean="0"/>
              <a:t>Callstack</a:t>
            </a:r>
            <a:r>
              <a:rPr lang="es-ES" dirty="0" smtClean="0"/>
              <a:t>, </a:t>
            </a:r>
            <a:r>
              <a:rPr lang="es-ES" dirty="0" err="1" smtClean="0"/>
              <a:t>SPMDiness</a:t>
            </a:r>
            <a:r>
              <a:rPr lang="es-ES" dirty="0" smtClean="0"/>
              <a:t>, </a:t>
            </a:r>
            <a:r>
              <a:rPr lang="es-ES" dirty="0" err="1" smtClean="0"/>
              <a:t>Density</a:t>
            </a:r>
            <a:r>
              <a:rPr lang="es-ES" dirty="0" smtClean="0"/>
              <a:t> &amp; </a:t>
            </a:r>
            <a:r>
              <a:rPr lang="es-ES" dirty="0" err="1" smtClean="0"/>
              <a:t>Alignment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analyzing</a:t>
            </a:r>
            <a:r>
              <a:rPr lang="es-ES" dirty="0" smtClean="0"/>
              <a:t> </a:t>
            </a:r>
            <a:r>
              <a:rPr lang="es-ES" dirty="0" err="1" smtClean="0"/>
              <a:t>multiple</a:t>
            </a:r>
            <a:r>
              <a:rPr lang="es-ES" dirty="0" smtClean="0"/>
              <a:t> traces</a:t>
            </a:r>
          </a:p>
          <a:p>
            <a:pPr lvl="1"/>
            <a:r>
              <a:rPr lang="es-ES" dirty="0" err="1" smtClean="0"/>
              <a:t>Scaling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cores</a:t>
            </a:r>
            <a:r>
              <a:rPr lang="es-ES" dirty="0" smtClean="0"/>
              <a:t> (64 – 128 – 256… </a:t>
            </a:r>
            <a:r>
              <a:rPr lang="es-ES" dirty="0" err="1" smtClean="0"/>
              <a:t>CPU’s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microarchitecture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 smtClean="0"/>
          </a:p>
          <a:p>
            <a:pPr lvl="1"/>
            <a:r>
              <a:rPr lang="es-ES" dirty="0" err="1" smtClean="0"/>
              <a:t>Changing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pPr lvl="1"/>
            <a:r>
              <a:rPr lang="es-ES" dirty="0" err="1" smtClean="0"/>
              <a:t>Trying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compiler</a:t>
            </a:r>
            <a:r>
              <a:rPr lang="es-ES" dirty="0" smtClean="0"/>
              <a:t> </a:t>
            </a:r>
            <a:r>
              <a:rPr lang="es-ES" dirty="0" err="1" smtClean="0"/>
              <a:t>optimizations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Tracking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60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Load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 module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starting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folder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files </a:t>
            </a:r>
            <a:r>
              <a:rPr lang="es-ES" dirty="0" err="1" smtClean="0"/>
              <a:t>generated</a:t>
            </a:r>
            <a:r>
              <a:rPr lang="es-ES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endParaRPr lang="es-ES" dirty="0" smtClean="0"/>
          </a:p>
          <a:p>
            <a:pPr lvl="1"/>
            <a:r>
              <a:rPr lang="es-ES" dirty="0" err="1" smtClean="0"/>
              <a:t>E.g</a:t>
            </a:r>
            <a:r>
              <a:rPr lang="es-ES" dirty="0" smtClean="0"/>
              <a:t>.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2 </a:t>
            </a:r>
            <a:r>
              <a:rPr lang="es-ES" dirty="0" err="1" smtClean="0"/>
              <a:t>or</a:t>
            </a:r>
            <a:r>
              <a:rPr lang="es-ES" dirty="0" smtClean="0"/>
              <a:t> more traces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increasing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cores</a:t>
            </a:r>
            <a:r>
              <a:rPr lang="es-ES" dirty="0" smtClean="0"/>
              <a:t>:</a:t>
            </a:r>
            <a:endParaRPr lang="es-ES" dirty="0"/>
          </a:p>
          <a:p>
            <a:pPr lvl="2"/>
            <a:r>
              <a:rPr lang="es-ES" dirty="0" smtClean="0"/>
              <a:t>64.prv, 128.prv, 256.prv…</a:t>
            </a:r>
          </a:p>
          <a:p>
            <a:pPr lvl="1"/>
            <a:r>
              <a:rPr lang="es-ES" dirty="0" smtClean="0"/>
              <a:t>And </a:t>
            </a:r>
            <a:r>
              <a:rPr lang="es-ES" dirty="0" err="1" smtClean="0"/>
              <a:t>obtained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clustered</a:t>
            </a:r>
            <a:r>
              <a:rPr lang="es-ES" dirty="0" smtClean="0"/>
              <a:t> traces:</a:t>
            </a:r>
          </a:p>
          <a:p>
            <a:pPr lvl="2"/>
            <a:r>
              <a:rPr lang="es-ES" dirty="0" smtClean="0"/>
              <a:t>64.clustered.prv, 128.clustered.prv, 256.clustered.prv…</a:t>
            </a:r>
            <a:endParaRPr lang="es-ES" dirty="0"/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Tracking – </a:t>
            </a:r>
            <a:r>
              <a:rPr lang="es-ES" dirty="0" err="1" smtClean="0"/>
              <a:t>Setting</a:t>
            </a:r>
            <a:r>
              <a:rPr lang="es-ES" dirty="0" smtClean="0"/>
              <a:t> up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7128792" cy="69837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module load BSCTOOLS</a:t>
            </a:r>
            <a:endParaRPr lang="es-E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2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400600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tracking </a:t>
            </a:r>
            <a:r>
              <a:rPr lang="es-ES" dirty="0" err="1" smtClean="0"/>
              <a:t>analysis</a:t>
            </a:r>
            <a:endParaRPr lang="es-ES" dirty="0" smtClean="0"/>
          </a:p>
          <a:p>
            <a:pPr lvl="1"/>
            <a:r>
              <a:rPr lang="es-ES" dirty="0" err="1" smtClean="0"/>
              <a:t>Remember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pass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traces in a </a:t>
            </a:r>
            <a:r>
              <a:rPr lang="es-ES" dirty="0" err="1" smtClean="0"/>
              <a:t>logical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Tracking </a:t>
            </a:r>
            <a:r>
              <a:rPr lang="es-ES" dirty="0" err="1" smtClean="0"/>
              <a:t>results</a:t>
            </a:r>
            <a:r>
              <a:rPr lang="es-ES" dirty="0" smtClean="0"/>
              <a:t>: </a:t>
            </a:r>
            <a:r>
              <a:rPr lang="es-ES" dirty="0" err="1" smtClean="0"/>
              <a:t>TRACKING.RESULTS.xtrack</a:t>
            </a:r>
            <a:endParaRPr lang="es-ES" dirty="0" smtClean="0"/>
          </a:p>
          <a:p>
            <a:pPr lvl="1"/>
            <a:r>
              <a:rPr lang="es-ES" dirty="0" smtClean="0"/>
              <a:t>Open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Xtrack</a:t>
            </a:r>
            <a:r>
              <a:rPr lang="es-ES" dirty="0" smtClean="0"/>
              <a:t> GUI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new traces (*.</a:t>
            </a:r>
            <a:r>
              <a:rPr lang="es-ES" dirty="0" err="1" smtClean="0"/>
              <a:t>clustered.tracked.prv</a:t>
            </a:r>
            <a:r>
              <a:rPr lang="es-ES" dirty="0" smtClean="0"/>
              <a:t>) </a:t>
            </a:r>
            <a:r>
              <a:rPr lang="es-ES" dirty="0" err="1" smtClean="0"/>
              <a:t>with</a:t>
            </a:r>
            <a:r>
              <a:rPr lang="es-ES" dirty="0" smtClean="0"/>
              <a:t> new </a:t>
            </a:r>
            <a:r>
              <a:rPr lang="es-ES" dirty="0" err="1" smtClean="0"/>
              <a:t>colors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clusters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Tracking – </a:t>
            </a:r>
            <a:r>
              <a:rPr lang="es-ES" dirty="0" err="1" smtClean="0"/>
              <a:t>Running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971600" y="1700808"/>
            <a:ext cx="7128792" cy="1656184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tracking </a:t>
            </a:r>
          </a:p>
          <a:p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64.clustered.prv </a:t>
            </a:r>
          </a:p>
          <a:p>
            <a:r>
              <a:rPr lang="es-E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128.clustered.prv </a:t>
            </a:r>
          </a:p>
          <a:p>
            <a:r>
              <a:rPr lang="es-E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256.clustered.prv</a:t>
            </a:r>
          </a:p>
          <a:p>
            <a:r>
              <a:rPr lang="es-E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...</a:t>
            </a:r>
            <a:endParaRPr lang="es-E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653136"/>
            <a:ext cx="7128792" cy="720080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xtrack</a:t>
            </a:r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TRACKING.RESULTS.xtrack</a:t>
            </a:r>
            <a:endParaRPr lang="es-E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6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5877272"/>
            <a:ext cx="8928992" cy="648072"/>
          </a:xfrm>
        </p:spPr>
        <p:txBody>
          <a:bodyPr/>
          <a:lstStyle/>
          <a:p>
            <a:r>
              <a:rPr lang="es-ES" dirty="0" err="1" smtClean="0"/>
              <a:t>Comments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Xtrack</a:t>
            </a:r>
            <a:r>
              <a:rPr lang="es-ES" dirty="0" smtClean="0"/>
              <a:t> -- GUI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3" y="548680"/>
            <a:ext cx="8632617" cy="5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8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Window</a:t>
            </a:r>
            <a:r>
              <a:rPr lang="es-ES" sz="2000" dirty="0" smtClean="0"/>
              <a:t> A shows a </a:t>
            </a:r>
            <a:r>
              <a:rPr lang="es-ES" sz="2000" dirty="0" err="1" smtClean="0"/>
              <a:t>clustering</a:t>
            </a:r>
            <a:r>
              <a:rPr lang="es-ES" sz="2000" dirty="0" smtClean="0"/>
              <a:t> </a:t>
            </a:r>
            <a:r>
              <a:rPr lang="es-ES" sz="2000" dirty="0" err="1" smtClean="0"/>
              <a:t>scatter</a:t>
            </a:r>
            <a:r>
              <a:rPr lang="es-ES" sz="2000" dirty="0" smtClean="0"/>
              <a:t> </a:t>
            </a:r>
            <a:r>
              <a:rPr lang="es-ES" sz="2000" dirty="0" err="1" smtClean="0"/>
              <a:t>plot</a:t>
            </a:r>
            <a:r>
              <a:rPr lang="es-ES" sz="2000" dirty="0" smtClean="0"/>
              <a:t>, </a:t>
            </a:r>
            <a:r>
              <a:rPr lang="es-ES" sz="2000" dirty="0" err="1" smtClean="0"/>
              <a:t>by</a:t>
            </a:r>
            <a:r>
              <a:rPr lang="es-ES" sz="2000" dirty="0" smtClean="0"/>
              <a:t> default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Instructions</a:t>
            </a:r>
            <a:r>
              <a:rPr lang="es-ES" sz="2000" dirty="0" smtClean="0"/>
              <a:t> / IPC </a:t>
            </a:r>
            <a:r>
              <a:rPr lang="es-ES" sz="2000" dirty="0" err="1" smtClean="0"/>
              <a:t>plot</a:t>
            </a:r>
            <a:r>
              <a:rPr lang="es-ES" sz="2000" dirty="0" smtClean="0"/>
              <a:t>.</a:t>
            </a:r>
          </a:p>
          <a:p>
            <a:pPr lvl="1"/>
            <a:r>
              <a:rPr lang="es-ES" sz="1800" dirty="0" err="1" smtClean="0"/>
              <a:t>Push</a:t>
            </a:r>
            <a:r>
              <a:rPr lang="es-ES" sz="1800" dirty="0" smtClean="0"/>
              <a:t> </a:t>
            </a:r>
            <a:r>
              <a:rPr lang="es-ES" sz="1800" dirty="0" err="1" smtClean="0"/>
              <a:t>button</a:t>
            </a:r>
            <a:r>
              <a:rPr lang="es-ES" sz="1800" dirty="0" smtClean="0"/>
              <a:t> </a:t>
            </a:r>
            <a:r>
              <a:rPr lang="es-ES" sz="1800" b="1" u="sng" dirty="0" smtClean="0"/>
              <a:t>1</a:t>
            </a:r>
            <a:r>
              <a:rPr lang="es-ES" sz="1800" dirty="0" smtClean="0"/>
              <a:t> (</a:t>
            </a:r>
            <a:r>
              <a:rPr lang="es-ES" sz="1800" dirty="0" err="1" smtClean="0"/>
              <a:t>dots</a:t>
            </a:r>
            <a:r>
              <a:rPr lang="es-ES" sz="1800" dirty="0" smtClean="0"/>
              <a:t> and </a:t>
            </a:r>
            <a:r>
              <a:rPr lang="es-ES" sz="1800" dirty="0" err="1" smtClean="0"/>
              <a:t>arrows</a:t>
            </a:r>
            <a:r>
              <a:rPr lang="es-ES" sz="1800" dirty="0" smtClean="0"/>
              <a:t>) </a:t>
            </a:r>
            <a:r>
              <a:rPr lang="es-ES" sz="1800" dirty="0" smtClean="0">
                <a:sym typeface="Wingdings" pitchFamily="2" charset="2"/>
              </a:rPr>
              <a:t> Shows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movement</a:t>
            </a:r>
            <a:r>
              <a:rPr lang="es-ES" sz="1800" dirty="0" smtClean="0">
                <a:sym typeface="Wingdings" pitchFamily="2" charset="2"/>
              </a:rPr>
              <a:t> of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clusters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along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different</a:t>
            </a:r>
            <a:r>
              <a:rPr lang="es-ES" sz="1800" dirty="0" smtClean="0">
                <a:sym typeface="Wingdings" pitchFamily="2" charset="2"/>
              </a:rPr>
              <a:t> traces</a:t>
            </a:r>
          </a:p>
          <a:p>
            <a:pPr lvl="1"/>
            <a:r>
              <a:rPr lang="es-ES" sz="1800" dirty="0" err="1" smtClean="0">
                <a:sym typeface="Wingdings" pitchFamily="2" charset="2"/>
              </a:rPr>
              <a:t>Now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push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b="1" u="sng" dirty="0" smtClean="0">
                <a:sym typeface="Wingdings" pitchFamily="2" charset="2"/>
              </a:rPr>
              <a:t>2</a:t>
            </a:r>
            <a:r>
              <a:rPr lang="es-ES" sz="1800" b="1" dirty="0" smtClean="0">
                <a:sym typeface="Wingdings" pitchFamily="2" charset="2"/>
              </a:rPr>
              <a:t> 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err="1" smtClean="0">
                <a:sym typeface="Wingdings" pitchFamily="2" charset="2"/>
              </a:rPr>
              <a:t>You</a:t>
            </a:r>
            <a:r>
              <a:rPr lang="es-ES" sz="1800" dirty="0" smtClean="0">
                <a:sym typeface="Wingdings" pitchFamily="2" charset="2"/>
              </a:rPr>
              <a:t> can </a:t>
            </a:r>
            <a:r>
              <a:rPr lang="es-ES" sz="1800" dirty="0" err="1" smtClean="0">
                <a:sym typeface="Wingdings" pitchFamily="2" charset="2"/>
              </a:rPr>
              <a:t>clearly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see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movement</a:t>
            </a:r>
            <a:r>
              <a:rPr lang="es-ES" sz="1800" dirty="0" smtClean="0">
                <a:sym typeface="Wingdings" pitchFamily="2" charset="2"/>
              </a:rPr>
              <a:t> of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clusters</a:t>
            </a:r>
            <a:r>
              <a:rPr lang="es-ES" sz="1800" dirty="0" smtClean="0">
                <a:sym typeface="Wingdings" pitchFamily="2" charset="2"/>
              </a:rPr>
              <a:t> in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lower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part</a:t>
            </a:r>
            <a:r>
              <a:rPr lang="es-ES" sz="1800" dirty="0" smtClean="0">
                <a:sym typeface="Wingdings" pitchFamily="2" charset="2"/>
              </a:rPr>
              <a:t> of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plot</a:t>
            </a:r>
            <a:endParaRPr lang="es-ES" sz="1800" dirty="0" smtClean="0">
              <a:sym typeface="Wingdings" pitchFamily="2" charset="2"/>
            </a:endParaRPr>
          </a:p>
          <a:p>
            <a:pPr lvl="1"/>
            <a:r>
              <a:rPr lang="es-ES" sz="1800" b="1" u="sng" dirty="0" smtClean="0">
                <a:sym typeface="Wingdings" pitchFamily="2" charset="2"/>
              </a:rPr>
              <a:t>3</a:t>
            </a:r>
            <a:r>
              <a:rPr lang="es-ES" sz="1800" dirty="0" smtClean="0">
                <a:sym typeface="Wingdings" pitchFamily="2" charset="2"/>
              </a:rPr>
              <a:t>  Divides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numbers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by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number</a:t>
            </a:r>
            <a:r>
              <a:rPr lang="es-ES" sz="1800" dirty="0" smtClean="0">
                <a:sym typeface="Wingdings" pitchFamily="2" charset="2"/>
              </a:rPr>
              <a:t> of </a:t>
            </a:r>
            <a:r>
              <a:rPr lang="es-ES" sz="1800" dirty="0" err="1" smtClean="0">
                <a:sym typeface="Wingdings" pitchFamily="2" charset="2"/>
              </a:rPr>
              <a:t>processes</a:t>
            </a:r>
            <a:r>
              <a:rPr lang="es-ES" sz="1800" dirty="0" smtClean="0">
                <a:sym typeface="Wingdings" pitchFamily="2" charset="2"/>
              </a:rPr>
              <a:t>. </a:t>
            </a:r>
            <a:r>
              <a:rPr lang="es-ES" sz="1800" dirty="0" err="1" smtClean="0">
                <a:sym typeface="Wingdings" pitchFamily="2" charset="2"/>
              </a:rPr>
              <a:t>Useful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to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see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impact</a:t>
            </a:r>
            <a:r>
              <a:rPr lang="es-ES" sz="1800" dirty="0" smtClean="0">
                <a:sym typeface="Wingdings" pitchFamily="2" charset="2"/>
              </a:rPr>
              <a:t> of </a:t>
            </a:r>
            <a:r>
              <a:rPr lang="es-ES" sz="1800" dirty="0" err="1" smtClean="0">
                <a:sym typeface="Wingdings" pitchFamily="2" charset="2"/>
              </a:rPr>
              <a:t>code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replication</a:t>
            </a:r>
            <a:r>
              <a:rPr lang="es-ES" sz="1800" dirty="0" smtClean="0">
                <a:sym typeface="Wingdings" pitchFamily="2" charset="2"/>
              </a:rPr>
              <a:t>.</a:t>
            </a:r>
          </a:p>
          <a:p>
            <a:pPr lvl="1"/>
            <a:endParaRPr lang="es-ES" sz="1800" dirty="0" smtClean="0">
              <a:sym typeface="Wingdings" pitchFamily="2" charset="2"/>
            </a:endParaRPr>
          </a:p>
          <a:p>
            <a:r>
              <a:rPr lang="es-ES" sz="2000" dirty="0" err="1" smtClean="0">
                <a:sym typeface="Wingdings" pitchFamily="2" charset="2"/>
              </a:rPr>
              <a:t>Window</a:t>
            </a:r>
            <a:r>
              <a:rPr lang="es-ES" sz="2000" dirty="0" smtClean="0">
                <a:sym typeface="Wingdings" pitchFamily="2" charset="2"/>
              </a:rPr>
              <a:t> B shows </a:t>
            </a:r>
            <a:r>
              <a:rPr lang="es-ES" sz="2000" dirty="0" err="1" smtClean="0">
                <a:sym typeface="Wingdings" pitchFamily="2" charset="2"/>
              </a:rPr>
              <a:t>correlation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plots</a:t>
            </a:r>
            <a:r>
              <a:rPr lang="es-ES" sz="2000" dirty="0" smtClean="0">
                <a:sym typeface="Wingdings" pitchFamily="2" charset="2"/>
              </a:rPr>
              <a:t>. Can be </a:t>
            </a:r>
            <a:r>
              <a:rPr lang="es-ES" sz="2000" dirty="0" err="1" smtClean="0">
                <a:sym typeface="Wingdings" pitchFamily="2" charset="2"/>
              </a:rPr>
              <a:t>modified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using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right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controls</a:t>
            </a:r>
            <a:r>
              <a:rPr lang="es-ES" sz="2000" dirty="0" smtClean="0">
                <a:sym typeface="Wingdings" pitchFamily="2" charset="2"/>
              </a:rPr>
              <a:t> (</a:t>
            </a:r>
            <a:r>
              <a:rPr lang="es-ES" sz="2000" b="1" u="sng" dirty="0" smtClean="0">
                <a:sym typeface="Wingdings" pitchFamily="2" charset="2"/>
              </a:rPr>
              <a:t>4</a:t>
            </a:r>
            <a:r>
              <a:rPr lang="es-ES" sz="2000" dirty="0" smtClean="0">
                <a:sym typeface="Wingdings" pitchFamily="2" charset="2"/>
              </a:rPr>
              <a:t>, </a:t>
            </a:r>
            <a:r>
              <a:rPr lang="es-ES" sz="2000" b="1" u="sng" dirty="0" smtClean="0">
                <a:sym typeface="Wingdings" pitchFamily="2" charset="2"/>
              </a:rPr>
              <a:t>5</a:t>
            </a:r>
            <a:r>
              <a:rPr lang="es-ES" sz="2000" dirty="0" smtClean="0">
                <a:sym typeface="Wingdings" pitchFamily="2" charset="2"/>
              </a:rPr>
              <a:t>)</a:t>
            </a:r>
          </a:p>
          <a:p>
            <a:pPr lvl="1"/>
            <a:r>
              <a:rPr lang="es-ES" sz="1800" dirty="0" smtClean="0">
                <a:sym typeface="Wingdings" pitchFamily="2" charset="2"/>
              </a:rPr>
              <a:t>Note </a:t>
            </a:r>
            <a:r>
              <a:rPr lang="es-ES" sz="1800" dirty="0" err="1" smtClean="0">
                <a:sym typeface="Wingdings" pitchFamily="2" charset="2"/>
              </a:rPr>
              <a:t>that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only</a:t>
            </a:r>
            <a:r>
              <a:rPr lang="es-ES" sz="1800" dirty="0" smtClean="0">
                <a:sym typeface="Wingdings" pitchFamily="2" charset="2"/>
              </a:rPr>
              <a:t> shows a </a:t>
            </a:r>
            <a:r>
              <a:rPr lang="es-ES" sz="1800" dirty="0" err="1" smtClean="0">
                <a:sym typeface="Wingdings" pitchFamily="2" charset="2"/>
              </a:rPr>
              <a:t>straight</a:t>
            </a:r>
            <a:r>
              <a:rPr lang="es-ES" sz="1800" dirty="0" smtClean="0">
                <a:sym typeface="Wingdings" pitchFamily="2" charset="2"/>
              </a:rPr>
              <a:t> line </a:t>
            </a:r>
            <a:r>
              <a:rPr lang="es-ES" sz="1800" dirty="0" err="1" smtClean="0">
                <a:sym typeface="Wingdings" pitchFamily="2" charset="2"/>
              </a:rPr>
              <a:t>because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we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only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used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two</a:t>
            </a:r>
            <a:r>
              <a:rPr lang="es-ES" sz="1800" dirty="0" smtClean="0">
                <a:sym typeface="Wingdings" pitchFamily="2" charset="2"/>
              </a:rPr>
              <a:t> traces (128, 256 </a:t>
            </a:r>
            <a:r>
              <a:rPr lang="es-ES" sz="1800" dirty="0" err="1" smtClean="0">
                <a:sym typeface="Wingdings" pitchFamily="2" charset="2"/>
              </a:rPr>
              <a:t>cores</a:t>
            </a:r>
            <a:r>
              <a:rPr lang="es-ES" sz="1800" dirty="0" smtClean="0">
                <a:sym typeface="Wingdings" pitchFamily="2" charset="2"/>
              </a:rPr>
              <a:t>)</a:t>
            </a:r>
          </a:p>
          <a:p>
            <a:pPr lvl="1"/>
            <a:r>
              <a:rPr lang="es-ES" sz="1800" dirty="0" smtClean="0">
                <a:sym typeface="Wingdings" pitchFamily="2" charset="2"/>
              </a:rPr>
              <a:t>“</a:t>
            </a:r>
            <a:r>
              <a:rPr lang="es-ES" sz="1800" dirty="0" err="1" smtClean="0">
                <a:sym typeface="Wingdings" pitchFamily="2" charset="2"/>
              </a:rPr>
              <a:t>All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regions</a:t>
            </a:r>
            <a:r>
              <a:rPr lang="es-ES" sz="1800" dirty="0" smtClean="0">
                <a:sym typeface="Wingdings" pitchFamily="2" charset="2"/>
              </a:rPr>
              <a:t>” </a:t>
            </a:r>
            <a:r>
              <a:rPr lang="es-ES" sz="1800" dirty="0" err="1" smtClean="0">
                <a:sym typeface="Wingdings" pitchFamily="2" charset="2"/>
              </a:rPr>
              <a:t>means</a:t>
            </a:r>
            <a:r>
              <a:rPr lang="es-ES" sz="1800" dirty="0" smtClean="0">
                <a:sym typeface="Wingdings" pitchFamily="2" charset="2"/>
              </a:rPr>
              <a:t>: </a:t>
            </a:r>
            <a:r>
              <a:rPr lang="es-ES" sz="1800" dirty="0" err="1" smtClean="0">
                <a:sym typeface="Wingdings" pitchFamily="2" charset="2"/>
              </a:rPr>
              <a:t>all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checked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clusters</a:t>
            </a:r>
            <a:endParaRPr lang="es-ES" sz="1800" dirty="0" smtClean="0">
              <a:sym typeface="Wingdings" pitchFamily="2" charset="2"/>
            </a:endParaRPr>
          </a:p>
          <a:p>
            <a:pPr lvl="1"/>
            <a:r>
              <a:rPr lang="es-ES" sz="1800" dirty="0" smtClean="0">
                <a:sym typeface="Wingdings" pitchFamily="2" charset="2"/>
              </a:rPr>
              <a:t>“</a:t>
            </a:r>
            <a:r>
              <a:rPr lang="es-ES" sz="1800" dirty="0" err="1" smtClean="0">
                <a:sym typeface="Wingdings" pitchFamily="2" charset="2"/>
              </a:rPr>
              <a:t>For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region</a:t>
            </a:r>
            <a:r>
              <a:rPr lang="es-ES" sz="1800" dirty="0" smtClean="0">
                <a:sym typeface="Wingdings" pitchFamily="2" charset="2"/>
              </a:rPr>
              <a:t> 1” </a:t>
            </a:r>
            <a:r>
              <a:rPr lang="es-ES" sz="1800" dirty="0" err="1" smtClean="0">
                <a:sym typeface="Wingdings" pitchFamily="2" charset="2"/>
              </a:rPr>
              <a:t>means</a:t>
            </a:r>
            <a:r>
              <a:rPr lang="es-ES" sz="1800" dirty="0" smtClean="0">
                <a:sym typeface="Wingdings" pitchFamily="2" charset="2"/>
              </a:rPr>
              <a:t>: </a:t>
            </a:r>
            <a:r>
              <a:rPr lang="es-ES" sz="1800" dirty="0" err="1" smtClean="0">
                <a:sym typeface="Wingdings" pitchFamily="2" charset="2"/>
              </a:rPr>
              <a:t>you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clicked</a:t>
            </a:r>
            <a:r>
              <a:rPr lang="es-ES" sz="1800" dirty="0" smtClean="0">
                <a:sym typeface="Wingdings" pitchFamily="2" charset="2"/>
              </a:rPr>
              <a:t>/</a:t>
            </a:r>
            <a:r>
              <a:rPr lang="es-ES" sz="1800" dirty="0" err="1" smtClean="0">
                <a:sym typeface="Wingdings" pitchFamily="2" charset="2"/>
              </a:rPr>
              <a:t>selected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Cluster</a:t>
            </a:r>
            <a:r>
              <a:rPr lang="es-ES" sz="1800" dirty="0" smtClean="0">
                <a:sym typeface="Wingdings" pitchFamily="2" charset="2"/>
              </a:rPr>
              <a:t> 1 </a:t>
            </a:r>
            <a:r>
              <a:rPr lang="es-ES" sz="1800" dirty="0" err="1" smtClean="0">
                <a:sym typeface="Wingdings" pitchFamily="2" charset="2"/>
              </a:rPr>
              <a:t>label</a:t>
            </a:r>
            <a:r>
              <a:rPr lang="es-ES" sz="1800" dirty="0" smtClean="0">
                <a:sym typeface="Wingdings" pitchFamily="2" charset="2"/>
              </a:rPr>
              <a:t> </a:t>
            </a:r>
          </a:p>
          <a:p>
            <a:pPr lvl="1"/>
            <a:r>
              <a:rPr lang="es-ES" sz="1800" dirty="0" smtClean="0">
                <a:sym typeface="Wingdings" pitchFamily="2" charset="2"/>
              </a:rPr>
              <a:t>In </a:t>
            </a:r>
            <a:r>
              <a:rPr lang="es-ES" sz="1800" dirty="0" err="1" smtClean="0">
                <a:sym typeface="Wingdings" pitchFamily="2" charset="2"/>
              </a:rPr>
              <a:t>this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example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you</a:t>
            </a:r>
            <a:r>
              <a:rPr lang="es-ES" sz="1800" dirty="0" smtClean="0">
                <a:sym typeface="Wingdings" pitchFamily="2" charset="2"/>
              </a:rPr>
              <a:t> can </a:t>
            </a:r>
            <a:r>
              <a:rPr lang="es-ES" sz="1800" dirty="0" err="1" smtClean="0">
                <a:sym typeface="Wingdings" pitchFamily="2" charset="2"/>
              </a:rPr>
              <a:t>see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how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Total </a:t>
            </a:r>
            <a:r>
              <a:rPr lang="es-ES" sz="1800" dirty="0" err="1" smtClean="0">
                <a:sym typeface="Wingdings" pitchFamily="2" charset="2"/>
              </a:rPr>
              <a:t>instructions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were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reduced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to</a:t>
            </a:r>
            <a:r>
              <a:rPr lang="es-ES" sz="1800" dirty="0" smtClean="0">
                <a:sym typeface="Wingdings" pitchFamily="2" charset="2"/>
              </a:rPr>
              <a:t> 50% </a:t>
            </a:r>
            <a:r>
              <a:rPr lang="es-ES" sz="1800" dirty="0" err="1" smtClean="0">
                <a:sym typeface="Wingdings" pitchFamily="2" charset="2"/>
              </a:rPr>
              <a:t>for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Cluster</a:t>
            </a:r>
            <a:r>
              <a:rPr lang="es-ES" sz="1800" dirty="0" smtClean="0">
                <a:sym typeface="Wingdings" pitchFamily="2" charset="2"/>
              </a:rPr>
              <a:t> 1 (top </a:t>
            </a:r>
            <a:r>
              <a:rPr lang="es-ES" sz="1800" dirty="0" err="1" smtClean="0">
                <a:sym typeface="Wingdings" pitchFamily="2" charset="2"/>
              </a:rPr>
              <a:t>plot</a:t>
            </a:r>
            <a:r>
              <a:rPr lang="es-ES" sz="1800" dirty="0" smtClean="0">
                <a:sym typeface="Wingdings" pitchFamily="2" charset="2"/>
              </a:rPr>
              <a:t>)</a:t>
            </a:r>
          </a:p>
          <a:p>
            <a:pPr lvl="1"/>
            <a:endParaRPr lang="es-ES" sz="1800" dirty="0" smtClean="0">
              <a:sym typeface="Wingdings" pitchFamily="2" charset="2"/>
            </a:endParaRPr>
          </a:p>
          <a:p>
            <a:r>
              <a:rPr lang="es-ES" sz="2000" dirty="0" smtClean="0">
                <a:sym typeface="Wingdings" pitchFamily="2" charset="2"/>
              </a:rPr>
              <a:t>Play </a:t>
            </a:r>
            <a:r>
              <a:rPr lang="es-ES" sz="2000" dirty="0" err="1" smtClean="0">
                <a:sym typeface="Wingdings" pitchFamily="2" charset="2"/>
              </a:rPr>
              <a:t>around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with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the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controls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to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understand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better</a:t>
            </a:r>
            <a:r>
              <a:rPr lang="es-ES" sz="2000" dirty="0" smtClean="0">
                <a:sym typeface="Wingdings" pitchFamily="2" charset="2"/>
              </a:rPr>
              <a:t>!</a:t>
            </a:r>
            <a:endParaRPr lang="es-E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Xtrack</a:t>
            </a:r>
            <a:r>
              <a:rPr lang="es-ES" dirty="0" smtClean="0"/>
              <a:t> – GUI (2)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52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thanks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Constan Gómez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putting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slides</a:t>
            </a:r>
            <a:r>
              <a:rPr lang="es-ES" dirty="0" smtClean="0"/>
              <a:t>, </a:t>
            </a:r>
            <a:r>
              <a:rPr lang="es-ES" dirty="0" err="1" smtClean="0"/>
              <a:t>tips</a:t>
            </a:r>
            <a:r>
              <a:rPr lang="es-ES" dirty="0" smtClean="0"/>
              <a:t> &amp; </a:t>
            </a:r>
            <a:r>
              <a:rPr lang="es-ES" dirty="0" err="1" smtClean="0"/>
              <a:t>tricks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Acknowledgement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5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01088" y="6397625"/>
            <a:ext cx="442912" cy="412750"/>
          </a:xfrm>
        </p:spPr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89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Apply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input traces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 err="1"/>
              <a:t>Setting</a:t>
            </a:r>
            <a:r>
              <a:rPr lang="es-ES" sz="2400" dirty="0"/>
              <a:t>  up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environment</a:t>
            </a:r>
            <a:endParaRPr lang="es-ES" sz="2400" dirty="0"/>
          </a:p>
          <a:p>
            <a:pPr marL="857250" lvl="1" indent="-457200">
              <a:buFont typeface="+mj-lt"/>
              <a:buAutoNum type="arabicPeriod"/>
            </a:pPr>
            <a:r>
              <a:rPr lang="es-ES" sz="2400" dirty="0" err="1"/>
              <a:t>Running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cluster</a:t>
            </a:r>
            <a:r>
              <a:rPr lang="es-ES" sz="2400" dirty="0"/>
              <a:t> </a:t>
            </a:r>
            <a:r>
              <a:rPr lang="es-ES" sz="2400" dirty="0" err="1"/>
              <a:t>analysis</a:t>
            </a:r>
            <a:endParaRPr lang="es-ES" sz="2400" dirty="0"/>
          </a:p>
          <a:p>
            <a:pPr marL="857250" lvl="1" indent="-457200">
              <a:buFont typeface="+mj-lt"/>
              <a:buAutoNum type="arabicPeriod"/>
            </a:pPr>
            <a:r>
              <a:rPr lang="es-ES" sz="2400" dirty="0" err="1"/>
              <a:t>Result</a:t>
            </a:r>
            <a:r>
              <a:rPr lang="es-ES" sz="2400" dirty="0"/>
              <a:t> output files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ES" sz="2400" dirty="0"/>
              <a:t>General </a:t>
            </a:r>
            <a:r>
              <a:rPr lang="es-ES" sz="2400" dirty="0" err="1"/>
              <a:t>tips</a:t>
            </a:r>
            <a:r>
              <a:rPr lang="es-ES" sz="2400" dirty="0"/>
              <a:t> and </a:t>
            </a:r>
            <a:r>
              <a:rPr lang="es-ES" sz="2400" dirty="0" err="1"/>
              <a:t>common</a:t>
            </a:r>
            <a:r>
              <a:rPr lang="es-ES" sz="2400" dirty="0"/>
              <a:t> </a:t>
            </a:r>
            <a:r>
              <a:rPr lang="es-ES" sz="2400" dirty="0" err="1"/>
              <a:t>issues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Apply</a:t>
            </a:r>
            <a:r>
              <a:rPr lang="es-ES" dirty="0" smtClean="0"/>
              <a:t> tracking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clustered</a:t>
            </a:r>
            <a:r>
              <a:rPr lang="es-ES" dirty="0" smtClean="0"/>
              <a:t> traces</a:t>
            </a:r>
          </a:p>
          <a:p>
            <a:pPr marL="857250" lvl="1" indent="-457200">
              <a:buFont typeface="+mj-lt"/>
              <a:buAutoNum type="arabicPeriod" startAt="5"/>
            </a:pPr>
            <a:r>
              <a:rPr lang="es-ES" sz="2400" dirty="0" err="1"/>
              <a:t>Setting</a:t>
            </a:r>
            <a:r>
              <a:rPr lang="es-ES" sz="2400" dirty="0"/>
              <a:t> up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environment</a:t>
            </a:r>
            <a:endParaRPr lang="es-ES" sz="2400" dirty="0"/>
          </a:p>
          <a:p>
            <a:pPr marL="857250" lvl="1" indent="-457200">
              <a:buFont typeface="+mj-lt"/>
              <a:buAutoNum type="arabicPeriod" startAt="5"/>
            </a:pPr>
            <a:r>
              <a:rPr lang="es-ES" sz="2400" dirty="0" err="1"/>
              <a:t>Running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tracking </a:t>
            </a:r>
            <a:r>
              <a:rPr lang="es-ES" sz="2400" dirty="0" err="1"/>
              <a:t>analysis</a:t>
            </a:r>
            <a:endParaRPr lang="es-ES" sz="2400" dirty="0"/>
          </a:p>
          <a:p>
            <a:pPr marL="857250" lvl="1" indent="-457200">
              <a:buFont typeface="+mj-lt"/>
              <a:buAutoNum type="arabicPeriod" startAt="5"/>
            </a:pPr>
            <a:r>
              <a:rPr lang="es-ES" sz="2400" dirty="0" err="1"/>
              <a:t>Visualize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Xtrack</a:t>
            </a:r>
            <a:r>
              <a:rPr lang="es-ES" sz="2400" dirty="0"/>
              <a:t> GUI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8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184576"/>
          </a:xfrm>
        </p:spPr>
        <p:txBody>
          <a:bodyPr/>
          <a:lstStyle/>
          <a:p>
            <a:r>
              <a:rPr lang="es-ES" sz="2000" dirty="0" err="1" smtClean="0"/>
              <a:t>Characterizes</a:t>
            </a:r>
            <a:r>
              <a:rPr lang="es-ES" sz="2000" dirty="0" smtClean="0"/>
              <a:t> </a:t>
            </a:r>
            <a:r>
              <a:rPr lang="es-ES" sz="2000" dirty="0" err="1" smtClean="0"/>
              <a:t>computing</a:t>
            </a:r>
            <a:r>
              <a:rPr lang="es-ES" sz="2000" dirty="0" smtClean="0"/>
              <a:t> </a:t>
            </a:r>
            <a:r>
              <a:rPr lang="es-ES" sz="2000" dirty="0" err="1" smtClean="0"/>
              <a:t>bursts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are similar and </a:t>
            </a:r>
            <a:r>
              <a:rPr lang="es-ES" sz="2000" dirty="0" err="1" smtClean="0"/>
              <a:t>groups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r>
              <a:rPr lang="es-ES" sz="2000" dirty="0" smtClean="0"/>
              <a:t> </a:t>
            </a:r>
            <a:r>
              <a:rPr lang="es-ES" sz="2000" dirty="0" err="1" smtClean="0"/>
              <a:t>into</a:t>
            </a:r>
            <a:r>
              <a:rPr lang="es-ES" sz="2000" dirty="0" smtClean="0"/>
              <a:t> </a:t>
            </a:r>
            <a:r>
              <a:rPr lang="es-ES" sz="2000" dirty="0" err="1" smtClean="0"/>
              <a:t>clusters</a:t>
            </a:r>
            <a:endParaRPr lang="es-ES" sz="20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sz="2000" dirty="0"/>
          </a:p>
          <a:p>
            <a:r>
              <a:rPr lang="es-ES" sz="2000" dirty="0" err="1" smtClean="0"/>
              <a:t>Allows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study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behavior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clusters</a:t>
            </a:r>
            <a:r>
              <a:rPr lang="es-ES" sz="2000" dirty="0" smtClean="0"/>
              <a:t> </a:t>
            </a:r>
            <a:r>
              <a:rPr lang="es-ES" sz="2000" dirty="0" err="1" smtClean="0"/>
              <a:t>separately</a:t>
            </a:r>
            <a:r>
              <a:rPr lang="es-ES" sz="2000" dirty="0" smtClean="0"/>
              <a:t>, </a:t>
            </a:r>
            <a:r>
              <a:rPr lang="es-ES" sz="2000" dirty="0" err="1" smtClean="0"/>
              <a:t>identify</a:t>
            </a:r>
            <a:r>
              <a:rPr lang="es-ES" sz="2000" dirty="0" smtClean="0"/>
              <a:t> </a:t>
            </a:r>
            <a:r>
              <a:rPr lang="es-ES" sz="2000" dirty="0" err="1" smtClean="0"/>
              <a:t>patterns</a:t>
            </a:r>
            <a:r>
              <a:rPr lang="es-ES" sz="2000" dirty="0" smtClean="0"/>
              <a:t>, etc. </a:t>
            </a:r>
            <a:endParaRPr lang="es-E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7784" y="1268760"/>
            <a:ext cx="6838920" cy="25189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4776792"/>
            <a:ext cx="4426560" cy="1460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18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184576"/>
          </a:xfrm>
        </p:spPr>
        <p:txBody>
          <a:bodyPr>
            <a:normAutofit/>
          </a:bodyPr>
          <a:lstStyle/>
          <a:p>
            <a:r>
              <a:rPr lang="es-ES" dirty="0" smtClean="0"/>
              <a:t>General </a:t>
            </a:r>
            <a:r>
              <a:rPr lang="es-ES" dirty="0" err="1" smtClean="0"/>
              <a:t>information</a:t>
            </a:r>
            <a:r>
              <a:rPr lang="es-ES" dirty="0" smtClean="0"/>
              <a:t> :</a:t>
            </a:r>
          </a:p>
          <a:p>
            <a:pPr marL="457200" lvl="1" indent="0">
              <a:buNone/>
            </a:pPr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://www.bsc.es/computer-sciences/performance-tools/clustering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Download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:</a:t>
            </a:r>
            <a:endParaRPr lang="es-ES" dirty="0"/>
          </a:p>
          <a:p>
            <a:pPr marL="457200" lvl="1" indent="0">
              <a:buNone/>
            </a:pP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www.bsc.es/computer-sciences/performance-tools/downloads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 smtClean="0"/>
              <a:t>User</a:t>
            </a:r>
            <a:r>
              <a:rPr lang="es-ES" dirty="0" smtClean="0"/>
              <a:t> guide &amp; more </a:t>
            </a:r>
            <a:r>
              <a:rPr lang="es-ES" dirty="0" err="1" smtClean="0"/>
              <a:t>details</a:t>
            </a:r>
            <a:r>
              <a:rPr lang="es-ES" dirty="0" smtClean="0"/>
              <a:t>:</a:t>
            </a:r>
          </a:p>
          <a:p>
            <a:pPr marL="457200" lvl="1" indent="0">
              <a:buNone/>
            </a:pPr>
            <a:r>
              <a:rPr lang="es-ES" dirty="0">
                <a:hlinkClick r:id="rId4"/>
              </a:rPr>
              <a:t>http://www.bsc.es/sites/default/files/public/computer_science/performance_tools/clusteringsuite_manual.pdf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8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Recommended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remotely</a:t>
            </a:r>
            <a:r>
              <a:rPr lang="es-ES" dirty="0" smtClean="0"/>
              <a:t> </a:t>
            </a:r>
            <a:r>
              <a:rPr lang="es-ES" dirty="0" err="1" smtClean="0"/>
              <a:t>connected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BSC machines</a:t>
            </a:r>
          </a:p>
          <a:p>
            <a:pPr lvl="1"/>
            <a:r>
              <a:rPr lang="es-ES" dirty="0" err="1" smtClean="0"/>
              <a:t>Everything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configured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modules</a:t>
            </a:r>
          </a:p>
          <a:p>
            <a:endParaRPr lang="es-ES" dirty="0" smtClean="0"/>
          </a:p>
          <a:p>
            <a:r>
              <a:rPr lang="es-ES" dirty="0" smtClean="0"/>
              <a:t>Load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 module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The</a:t>
            </a:r>
            <a:r>
              <a:rPr lang="es-ES" dirty="0" smtClean="0"/>
              <a:t> input traces </a:t>
            </a:r>
            <a:r>
              <a:rPr lang="es-ES" dirty="0" err="1" smtClean="0"/>
              <a:t>must</a:t>
            </a:r>
            <a:r>
              <a:rPr lang="es-ES" dirty="0" smtClean="0"/>
              <a:t> </a:t>
            </a:r>
            <a:r>
              <a:rPr lang="es-ES" dirty="0" err="1" smtClean="0"/>
              <a:t>contain</a:t>
            </a:r>
            <a:r>
              <a:rPr lang="es-ES" dirty="0" smtClean="0"/>
              <a:t> PAPI </a:t>
            </a:r>
            <a:r>
              <a:rPr lang="es-ES" dirty="0" err="1" smtClean="0"/>
              <a:t>counters</a:t>
            </a:r>
            <a:r>
              <a:rPr lang="es-ES" dirty="0" smtClean="0"/>
              <a:t> data</a:t>
            </a:r>
          </a:p>
          <a:p>
            <a:pPr lvl="1"/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Extrae </a:t>
            </a:r>
            <a:r>
              <a:rPr lang="es-ES" dirty="0" err="1" smtClean="0"/>
              <a:t>configuration</a:t>
            </a:r>
            <a:r>
              <a:rPr lang="es-ES" dirty="0" smtClean="0"/>
              <a:t> (extrae.xml), </a:t>
            </a:r>
            <a:r>
              <a:rPr lang="es-ES" dirty="0" err="1" smtClean="0"/>
              <a:t>activate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&lt;</a:t>
            </a:r>
            <a:r>
              <a:rPr lang="es-ES" dirty="0" err="1" smtClean="0"/>
              <a:t>counters</a:t>
            </a:r>
            <a:r>
              <a:rPr lang="es-ES" dirty="0" smtClean="0"/>
              <a:t>&gt; </a:t>
            </a:r>
            <a:r>
              <a:rPr lang="es-ES" dirty="0" err="1" smtClean="0"/>
              <a:t>section</a:t>
            </a:r>
            <a:endParaRPr lang="es-ES" dirty="0" smtClean="0"/>
          </a:p>
          <a:p>
            <a:pPr lvl="1"/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sure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 PAPI_TOT_INS and PAPI_TOT_CYC in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counters</a:t>
            </a:r>
            <a:r>
              <a:rPr lang="es-ES" dirty="0" smtClean="0"/>
              <a:t> sets</a:t>
            </a:r>
          </a:p>
          <a:p>
            <a:pPr marL="457200" lvl="1" indent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Setting</a:t>
            </a:r>
            <a:r>
              <a:rPr lang="es-ES" dirty="0" smtClean="0"/>
              <a:t> up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971600" y="2924944"/>
            <a:ext cx="7128792" cy="69837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module load BSCTOOLS</a:t>
            </a:r>
            <a:endParaRPr lang="es-E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4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 smtClean="0"/>
          </a:p>
          <a:p>
            <a:pPr lvl="1"/>
            <a:r>
              <a:rPr lang="es-ES" dirty="0" err="1" smtClean="0"/>
              <a:t>Copy</a:t>
            </a:r>
            <a:r>
              <a:rPr lang="es-ES" dirty="0" smtClean="0"/>
              <a:t> a </a:t>
            </a:r>
            <a:r>
              <a:rPr lang="es-ES" dirty="0" err="1" smtClean="0"/>
              <a:t>configuration</a:t>
            </a:r>
            <a:r>
              <a:rPr lang="es-ES" dirty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$CLUSTERING_HOME/share/</a:t>
            </a:r>
            <a:r>
              <a:rPr lang="es-ES" dirty="0" err="1" smtClean="0"/>
              <a:t>example</a:t>
            </a:r>
            <a:r>
              <a:rPr lang="es-ES" dirty="0" smtClean="0"/>
              <a:t>/cluster.xml</a:t>
            </a:r>
          </a:p>
          <a:p>
            <a:endParaRPr lang="es-ES" dirty="0" smtClean="0"/>
          </a:p>
          <a:p>
            <a:r>
              <a:rPr lang="es-ES" dirty="0" smtClean="0"/>
              <a:t>Tune </a:t>
            </a:r>
            <a:r>
              <a:rPr lang="es-ES" dirty="0" err="1" smtClean="0"/>
              <a:t>main</a:t>
            </a:r>
            <a:r>
              <a:rPr lang="es-ES" dirty="0" smtClean="0"/>
              <a:t> cluster.xml </a:t>
            </a:r>
            <a:r>
              <a:rPr lang="es-ES" dirty="0" err="1" smtClean="0"/>
              <a:t>settings</a:t>
            </a:r>
            <a:endParaRPr lang="es-ES" dirty="0" smtClean="0"/>
          </a:p>
          <a:p>
            <a:pPr lvl="1"/>
            <a:r>
              <a:rPr lang="es-ES" dirty="0" err="1" smtClean="0"/>
              <a:t>Epsilon</a:t>
            </a:r>
            <a:endParaRPr lang="es-ES" dirty="0"/>
          </a:p>
          <a:p>
            <a:pPr lvl="2"/>
            <a:r>
              <a:rPr lang="es-ES" dirty="0" err="1" smtClean="0"/>
              <a:t>Radius</a:t>
            </a:r>
            <a:r>
              <a:rPr lang="es-ES" dirty="0" smtClean="0"/>
              <a:t> in </a:t>
            </a:r>
            <a:r>
              <a:rPr lang="es-ES" dirty="0" err="1" smtClean="0"/>
              <a:t>which</a:t>
            </a:r>
            <a:r>
              <a:rPr lang="es-ES" dirty="0" smtClean="0"/>
              <a:t> a </a:t>
            </a:r>
            <a:r>
              <a:rPr lang="es-ES" dirty="0" err="1" smtClean="0"/>
              <a:t>computing</a:t>
            </a:r>
            <a:r>
              <a:rPr lang="es-ES" dirty="0" smtClean="0"/>
              <a:t> </a:t>
            </a:r>
            <a:r>
              <a:rPr lang="es-ES" dirty="0" err="1" smtClean="0"/>
              <a:t>burst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still</a:t>
            </a:r>
            <a:r>
              <a:rPr lang="es-ES" dirty="0" smtClean="0"/>
              <a:t> be </a:t>
            </a:r>
            <a:r>
              <a:rPr lang="es-ES" dirty="0" err="1" smtClean="0"/>
              <a:t>considered</a:t>
            </a:r>
            <a:r>
              <a:rPr lang="es-ES" dirty="0" smtClean="0"/>
              <a:t> similar</a:t>
            </a:r>
          </a:p>
          <a:p>
            <a:pPr lvl="1"/>
            <a:r>
              <a:rPr lang="es-ES" dirty="0" smtClean="0"/>
              <a:t>Min </a:t>
            </a:r>
            <a:r>
              <a:rPr lang="es-ES" dirty="0" err="1" smtClean="0"/>
              <a:t>points</a:t>
            </a:r>
            <a:endParaRPr lang="es-ES" dirty="0" smtClean="0"/>
          </a:p>
          <a:p>
            <a:pPr lvl="2"/>
            <a:r>
              <a:rPr lang="es-ES" dirty="0" err="1" smtClean="0"/>
              <a:t>Minimum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similar </a:t>
            </a:r>
            <a:r>
              <a:rPr lang="es-ES" dirty="0" err="1" smtClean="0"/>
              <a:t>computing</a:t>
            </a:r>
            <a:r>
              <a:rPr lang="es-ES" dirty="0" smtClean="0"/>
              <a:t> </a:t>
            </a:r>
            <a:r>
              <a:rPr lang="es-ES" dirty="0" err="1" smtClean="0"/>
              <a:t>bursts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 a </a:t>
            </a:r>
            <a:r>
              <a:rPr lang="es-ES" dirty="0" err="1" smtClean="0"/>
              <a:t>cluster</a:t>
            </a:r>
            <a:endParaRPr lang="es-ES" dirty="0" smtClean="0"/>
          </a:p>
          <a:p>
            <a:pPr lvl="1"/>
            <a:r>
              <a:rPr lang="es-ES" dirty="0" err="1" smtClean="0"/>
              <a:t>Range</a:t>
            </a:r>
            <a:r>
              <a:rPr lang="es-ES" dirty="0" smtClean="0"/>
              <a:t> min/</a:t>
            </a:r>
            <a:r>
              <a:rPr lang="es-ES" dirty="0" err="1" smtClean="0"/>
              <a:t>max</a:t>
            </a:r>
            <a:endParaRPr lang="es-ES" dirty="0" smtClean="0"/>
          </a:p>
          <a:p>
            <a:pPr lvl="2"/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/>
              <a:t> </a:t>
            </a:r>
            <a:r>
              <a:rPr lang="es-ES" dirty="0" err="1" smtClean="0"/>
              <a:t>focus</a:t>
            </a:r>
            <a:r>
              <a:rPr lang="es-ES" dirty="0" smtClean="0"/>
              <a:t> in a </a:t>
            </a:r>
            <a:r>
              <a:rPr lang="es-ES" dirty="0" err="1" smtClean="0"/>
              <a:t>specific</a:t>
            </a:r>
            <a:r>
              <a:rPr lang="es-ES" dirty="0"/>
              <a:t> </a:t>
            </a:r>
            <a:r>
              <a:rPr lang="es-ES" dirty="0" err="1" smtClean="0"/>
              <a:t>area</a:t>
            </a:r>
            <a:endParaRPr lang="es-ES" dirty="0" smtClean="0"/>
          </a:p>
          <a:p>
            <a:pPr lvl="1"/>
            <a:r>
              <a:rPr lang="es-ES" dirty="0" err="1" smtClean="0"/>
              <a:t>Duration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endParaRPr lang="es-ES" dirty="0" smtClean="0"/>
          </a:p>
          <a:p>
            <a:pPr lvl="2"/>
            <a:r>
              <a:rPr lang="es-ES" dirty="0" err="1" smtClean="0"/>
              <a:t>Discard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short </a:t>
            </a:r>
            <a:r>
              <a:rPr lang="es-ES" dirty="0" err="1" smtClean="0"/>
              <a:t>computations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457200" lvl="1" indent="0"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Setting</a:t>
            </a:r>
            <a:r>
              <a:rPr lang="es-ES" dirty="0" smtClean="0"/>
              <a:t> up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13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476672"/>
            <a:ext cx="7848872" cy="6165304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command</a:t>
            </a:r>
            <a:r>
              <a:rPr lang="es-ES" sz="2000" dirty="0" smtClean="0"/>
              <a:t>-line…</a:t>
            </a:r>
          </a:p>
          <a:p>
            <a:pPr marL="0" indent="0">
              <a:buNone/>
            </a:pPr>
            <a:endParaRPr lang="es-ES" sz="1800" dirty="0"/>
          </a:p>
          <a:p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Paraver</a:t>
            </a:r>
            <a:r>
              <a:rPr lang="es-ES" sz="2000" dirty="0" smtClean="0"/>
              <a:t>…</a:t>
            </a:r>
          </a:p>
          <a:p>
            <a:pPr lvl="1"/>
            <a:r>
              <a:rPr lang="es-ES" sz="1800" dirty="0" err="1" smtClean="0"/>
              <a:t>Click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“</a:t>
            </a:r>
            <a:r>
              <a:rPr lang="es-ES" sz="1800" dirty="0" err="1" smtClean="0"/>
              <a:t>Run</a:t>
            </a:r>
            <a:r>
              <a:rPr lang="es-ES" sz="1800" dirty="0" smtClean="0"/>
              <a:t> </a:t>
            </a:r>
            <a:r>
              <a:rPr lang="es-ES" sz="1800" dirty="0" err="1" smtClean="0"/>
              <a:t>Application</a:t>
            </a:r>
            <a:r>
              <a:rPr lang="es-ES" sz="1800" dirty="0" smtClean="0"/>
              <a:t>” </a:t>
            </a:r>
            <a:r>
              <a:rPr lang="es-ES" sz="1800" dirty="0" err="1" smtClean="0"/>
              <a:t>icon</a:t>
            </a:r>
            <a:r>
              <a:rPr lang="es-ES" sz="1800" dirty="0" smtClean="0"/>
              <a:t> in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Toolbar</a:t>
            </a:r>
            <a:endParaRPr lang="es-ES" sz="1800" dirty="0" smtClean="0"/>
          </a:p>
          <a:p>
            <a:pPr lvl="2"/>
            <a:r>
              <a:rPr lang="es-ES" sz="1600" dirty="0" err="1" smtClean="0"/>
              <a:t>Application</a:t>
            </a:r>
            <a:r>
              <a:rPr lang="es-ES" sz="1600" dirty="0" smtClean="0"/>
              <a:t>: </a:t>
            </a:r>
            <a:r>
              <a:rPr lang="es-ES" sz="1600" dirty="0" err="1" smtClean="0"/>
              <a:t>Clustering</a:t>
            </a:r>
            <a:endParaRPr lang="es-ES" sz="1600" dirty="0" smtClean="0"/>
          </a:p>
          <a:p>
            <a:pPr lvl="2"/>
            <a:r>
              <a:rPr lang="es-ES" sz="1600" dirty="0" err="1" smtClean="0"/>
              <a:t>Select</a:t>
            </a:r>
            <a:r>
              <a:rPr lang="es-ES" sz="1600" dirty="0" smtClean="0"/>
              <a:t> </a:t>
            </a:r>
            <a:r>
              <a:rPr lang="es-ES" sz="1600" dirty="0" err="1" smtClean="0"/>
              <a:t>your</a:t>
            </a:r>
            <a:r>
              <a:rPr lang="es-ES" sz="1600" dirty="0" smtClean="0"/>
              <a:t> trace file…</a:t>
            </a:r>
          </a:p>
          <a:p>
            <a:pPr lvl="2"/>
            <a:r>
              <a:rPr lang="es-ES" sz="1600" dirty="0" err="1" smtClean="0"/>
              <a:t>Select</a:t>
            </a:r>
            <a:r>
              <a:rPr lang="es-ES" sz="1600" dirty="0" smtClean="0"/>
              <a:t> </a:t>
            </a:r>
            <a:r>
              <a:rPr lang="es-ES" sz="1600" dirty="0" err="1" smtClean="0"/>
              <a:t>your</a:t>
            </a:r>
            <a:r>
              <a:rPr lang="es-ES" sz="1600" dirty="0" smtClean="0"/>
              <a:t> cluster.xml file…</a:t>
            </a:r>
          </a:p>
          <a:p>
            <a:pPr lvl="2"/>
            <a:r>
              <a:rPr lang="es-ES" sz="1600" dirty="0" err="1" smtClean="0"/>
              <a:t>Algorithm</a:t>
            </a:r>
            <a:r>
              <a:rPr lang="es-ES" sz="1600" dirty="0" smtClean="0"/>
              <a:t>: XML </a:t>
            </a:r>
            <a:r>
              <a:rPr lang="es-ES" sz="1600" dirty="0" err="1" smtClean="0"/>
              <a:t>defined</a:t>
            </a:r>
            <a:endParaRPr lang="es-ES" sz="1600" dirty="0"/>
          </a:p>
          <a:p>
            <a:pPr lvl="2"/>
            <a:r>
              <a:rPr lang="es-ES" sz="1600" dirty="0" err="1" smtClean="0"/>
              <a:t>Press</a:t>
            </a:r>
            <a:r>
              <a:rPr lang="es-ES" sz="1600" dirty="0" smtClean="0"/>
              <a:t> “</a:t>
            </a:r>
            <a:r>
              <a:rPr lang="es-ES" sz="1600" dirty="0" err="1" smtClean="0"/>
              <a:t>Run</a:t>
            </a:r>
            <a:r>
              <a:rPr lang="es-ES" sz="1600" dirty="0" smtClean="0"/>
              <a:t>”</a:t>
            </a:r>
          </a:p>
          <a:p>
            <a:pPr lvl="1"/>
            <a:r>
              <a:rPr lang="es-ES" sz="1800" dirty="0" err="1" smtClean="0"/>
              <a:t>Alternatively</a:t>
            </a:r>
            <a:r>
              <a:rPr lang="es-ES" sz="1800" dirty="0" smtClean="0"/>
              <a:t>, </a:t>
            </a:r>
            <a:r>
              <a:rPr lang="es-ES" sz="1800" dirty="0" err="1" smtClean="0"/>
              <a:t>right</a:t>
            </a:r>
            <a:r>
              <a:rPr lang="es-ES" sz="1800" dirty="0" smtClean="0"/>
              <a:t> </a:t>
            </a:r>
            <a:r>
              <a:rPr lang="es-ES" sz="1800" dirty="0" err="1" smtClean="0"/>
              <a:t>click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r>
              <a:rPr lang="es-ES" sz="1800" dirty="0" err="1" smtClean="0"/>
              <a:t>any</a:t>
            </a:r>
            <a:r>
              <a:rPr lang="es-ES" sz="1800" dirty="0" smtClean="0"/>
              <a:t> </a:t>
            </a:r>
            <a:r>
              <a:rPr lang="es-ES" sz="1800" dirty="0" err="1" smtClean="0"/>
              <a:t>timeline</a:t>
            </a:r>
            <a:r>
              <a:rPr lang="es-ES" sz="1800" dirty="0" smtClean="0"/>
              <a:t> 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err="1" smtClean="0">
                <a:sym typeface="Wingdings" pitchFamily="2" charset="2"/>
              </a:rPr>
              <a:t>Run</a:t>
            </a:r>
            <a:r>
              <a:rPr lang="es-ES" sz="1800" dirty="0" smtClean="0">
                <a:sym typeface="Wingdings" pitchFamily="2" charset="2"/>
              </a:rPr>
              <a:t>  </a:t>
            </a:r>
            <a:r>
              <a:rPr lang="es-ES" sz="1800" dirty="0" err="1" smtClean="0">
                <a:sym typeface="Wingdings" pitchFamily="2" charset="2"/>
              </a:rPr>
              <a:t>Clustering</a:t>
            </a:r>
            <a:endParaRPr lang="es-ES" sz="1800" dirty="0" smtClean="0">
              <a:sym typeface="Wingdings" pitchFamily="2" charset="2"/>
            </a:endParaRPr>
          </a:p>
          <a:p>
            <a:pPr lvl="2"/>
            <a:r>
              <a:rPr lang="es-ES" sz="1600" dirty="0" smtClean="0">
                <a:sym typeface="Wingdings" pitchFamily="2" charset="2"/>
              </a:rPr>
              <a:t>In </a:t>
            </a:r>
            <a:r>
              <a:rPr lang="es-ES" sz="1600" dirty="0" err="1" smtClean="0">
                <a:sym typeface="Wingdings" pitchFamily="2" charset="2"/>
              </a:rPr>
              <a:t>this</a:t>
            </a:r>
            <a:r>
              <a:rPr lang="es-ES" sz="1600" dirty="0" smtClean="0">
                <a:sym typeface="Wingdings" pitchFamily="2" charset="2"/>
              </a:rPr>
              <a:t> case </a:t>
            </a:r>
            <a:r>
              <a:rPr lang="es-ES" sz="1600" dirty="0" err="1" smtClean="0">
                <a:sym typeface="Wingdings" pitchFamily="2" charset="2"/>
              </a:rPr>
              <a:t>you</a:t>
            </a:r>
            <a:r>
              <a:rPr lang="es-ES" sz="1600" dirty="0" smtClean="0">
                <a:sym typeface="Wingdings" pitchFamily="2" charset="2"/>
              </a:rPr>
              <a:t> </a:t>
            </a:r>
            <a:r>
              <a:rPr lang="es-ES" sz="1600" dirty="0" err="1" smtClean="0">
                <a:sym typeface="Wingdings" pitchFamily="2" charset="2"/>
              </a:rPr>
              <a:t>may</a:t>
            </a:r>
            <a:r>
              <a:rPr lang="es-ES" sz="1600" dirty="0" smtClean="0">
                <a:sym typeface="Wingdings" pitchFamily="2" charset="2"/>
              </a:rPr>
              <a:t> </a:t>
            </a:r>
            <a:r>
              <a:rPr lang="es-ES" sz="1600" dirty="0" err="1" smtClean="0">
                <a:sym typeface="Wingdings" pitchFamily="2" charset="2"/>
              </a:rPr>
              <a:t>want</a:t>
            </a:r>
            <a:r>
              <a:rPr lang="es-ES" sz="1600" dirty="0" smtClean="0">
                <a:sym typeface="Wingdings" pitchFamily="2" charset="2"/>
              </a:rPr>
              <a:t> </a:t>
            </a:r>
            <a:r>
              <a:rPr lang="es-ES" sz="1600" dirty="0" err="1" smtClean="0">
                <a:sym typeface="Wingdings" pitchFamily="2" charset="2"/>
              </a:rPr>
              <a:t>to</a:t>
            </a:r>
            <a:r>
              <a:rPr lang="es-ES" sz="1600" dirty="0" smtClean="0">
                <a:sym typeface="Wingdings" pitchFamily="2" charset="2"/>
              </a:rPr>
              <a:t> </a:t>
            </a:r>
            <a:r>
              <a:rPr lang="es-ES" sz="1600" dirty="0" err="1" smtClean="0">
                <a:sym typeface="Wingdings" pitchFamily="2" charset="2"/>
              </a:rPr>
              <a:t>check</a:t>
            </a:r>
            <a:r>
              <a:rPr lang="es-ES" sz="1600" dirty="0" smtClean="0">
                <a:sym typeface="Wingdings" pitchFamily="2" charset="2"/>
              </a:rPr>
              <a:t>…</a:t>
            </a:r>
          </a:p>
          <a:p>
            <a:pPr lvl="3"/>
            <a:r>
              <a:rPr lang="es-ES" sz="1400" dirty="0" smtClean="0">
                <a:sym typeface="Wingdings" pitchFamily="2" charset="2"/>
              </a:rPr>
              <a:t>“Use </a:t>
            </a:r>
            <a:r>
              <a:rPr lang="es-ES" sz="1400" dirty="0" err="1" smtClean="0">
                <a:sym typeface="Wingdings" pitchFamily="2" charset="2"/>
              </a:rPr>
              <a:t>semantic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window</a:t>
            </a:r>
            <a:r>
              <a:rPr lang="es-ES" sz="1400" dirty="0" smtClean="0">
                <a:sym typeface="Wingdings" pitchFamily="2" charset="2"/>
              </a:rPr>
              <a:t> as </a:t>
            </a:r>
            <a:r>
              <a:rPr lang="es-ES" sz="1400" dirty="0" err="1" smtClean="0">
                <a:sym typeface="Wingdings" pitchFamily="2" charset="2"/>
              </a:rPr>
              <a:t>bursts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divider</a:t>
            </a:r>
            <a:r>
              <a:rPr lang="es-ES" sz="1400" dirty="0" smtClean="0">
                <a:sym typeface="Wingdings" pitchFamily="2" charset="2"/>
              </a:rPr>
              <a:t>” </a:t>
            </a:r>
          </a:p>
          <a:p>
            <a:pPr marL="1828800" lvl="4" indent="0">
              <a:buNone/>
            </a:pPr>
            <a:r>
              <a:rPr lang="es-ES" sz="1400" dirty="0" smtClean="0">
                <a:sym typeface="Wingdings" pitchFamily="2" charset="2"/>
              </a:rPr>
              <a:t> </a:t>
            </a:r>
            <a:r>
              <a:rPr lang="es-ES" sz="1400" dirty="0" err="1" smtClean="0">
                <a:sym typeface="Wingdings" pitchFamily="2" charset="2"/>
              </a:rPr>
              <a:t>The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analysis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will</a:t>
            </a:r>
            <a:r>
              <a:rPr lang="es-ES" sz="1400" dirty="0" smtClean="0">
                <a:sym typeface="Wingdings" pitchFamily="2" charset="2"/>
              </a:rPr>
              <a:t> be </a:t>
            </a:r>
            <a:r>
              <a:rPr lang="es-ES" sz="1400" dirty="0" err="1" smtClean="0">
                <a:sym typeface="Wingdings" pitchFamily="2" charset="2"/>
              </a:rPr>
              <a:t>applied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to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the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phases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that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you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see</a:t>
            </a:r>
            <a:r>
              <a:rPr lang="es-ES" sz="1400" dirty="0" smtClean="0">
                <a:sym typeface="Wingdings" pitchFamily="2" charset="2"/>
              </a:rPr>
              <a:t> in </a:t>
            </a:r>
            <a:r>
              <a:rPr lang="es-ES" sz="1400" dirty="0" err="1" smtClean="0">
                <a:sym typeface="Wingdings" pitchFamily="2" charset="2"/>
              </a:rPr>
              <a:t>the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timeline</a:t>
            </a:r>
            <a:endParaRPr lang="es-ES" sz="1400" dirty="0" smtClean="0">
              <a:sym typeface="Wingdings" pitchFamily="2" charset="2"/>
            </a:endParaRPr>
          </a:p>
          <a:p>
            <a:pPr lvl="3"/>
            <a:r>
              <a:rPr lang="es-ES" sz="1400" dirty="0" smtClean="0">
                <a:sym typeface="Wingdings" pitchFamily="2" charset="2"/>
              </a:rPr>
              <a:t>“Use </a:t>
            </a:r>
            <a:r>
              <a:rPr lang="es-ES" sz="1400" dirty="0" err="1" smtClean="0">
                <a:sym typeface="Wingdings" pitchFamily="2" charset="2"/>
              </a:rPr>
              <a:t>semantic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values</a:t>
            </a:r>
            <a:r>
              <a:rPr lang="es-ES" sz="1400" dirty="0" smtClean="0">
                <a:sym typeface="Wingdings" pitchFamily="2" charset="2"/>
              </a:rPr>
              <a:t> as </a:t>
            </a:r>
            <a:r>
              <a:rPr lang="es-ES" sz="1400" dirty="0" err="1" smtClean="0">
                <a:sym typeface="Wingdings" pitchFamily="2" charset="2"/>
              </a:rPr>
              <a:t>clustering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dimensions</a:t>
            </a:r>
            <a:r>
              <a:rPr lang="es-ES" sz="1400" dirty="0" smtClean="0">
                <a:sym typeface="Wingdings" pitchFamily="2" charset="2"/>
              </a:rPr>
              <a:t>”</a:t>
            </a:r>
          </a:p>
          <a:p>
            <a:pPr lvl="4">
              <a:buFont typeface="Wingdings"/>
              <a:buChar char="è"/>
            </a:pPr>
            <a:r>
              <a:rPr lang="es-ES" sz="1400" dirty="0" err="1" smtClean="0">
                <a:sym typeface="Wingdings" pitchFamily="2" charset="2"/>
              </a:rPr>
              <a:t>The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values</a:t>
            </a:r>
            <a:r>
              <a:rPr lang="es-ES" sz="1400" dirty="0" smtClean="0">
                <a:sym typeface="Wingdings" pitchFamily="2" charset="2"/>
              </a:rPr>
              <a:t> of </a:t>
            </a:r>
            <a:r>
              <a:rPr lang="es-ES" sz="1400" dirty="0" err="1" smtClean="0">
                <a:sym typeface="Wingdings" pitchFamily="2" charset="2"/>
              </a:rPr>
              <a:t>the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timeline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will</a:t>
            </a:r>
            <a:r>
              <a:rPr lang="es-ES" sz="1400" dirty="0" smtClean="0">
                <a:sym typeface="Wingdings" pitchFamily="2" charset="2"/>
              </a:rPr>
              <a:t> be </a:t>
            </a:r>
            <a:r>
              <a:rPr lang="es-ES" sz="1400" dirty="0" err="1" smtClean="0">
                <a:sym typeface="Wingdings" pitchFamily="2" charset="2"/>
              </a:rPr>
              <a:t>used</a:t>
            </a:r>
            <a:r>
              <a:rPr lang="es-ES" sz="1400" dirty="0" smtClean="0">
                <a:sym typeface="Wingdings" pitchFamily="2" charset="2"/>
              </a:rPr>
              <a:t> as </a:t>
            </a:r>
            <a:r>
              <a:rPr lang="es-ES" sz="1400" dirty="0" err="1" smtClean="0">
                <a:sym typeface="Wingdings" pitchFamily="2" charset="2"/>
              </a:rPr>
              <a:t>the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similarity</a:t>
            </a:r>
            <a:r>
              <a:rPr lang="es-ES" sz="1400" dirty="0" smtClean="0">
                <a:sym typeface="Wingdings" pitchFamily="2" charset="2"/>
              </a:rPr>
              <a:t> </a:t>
            </a:r>
            <a:r>
              <a:rPr lang="es-ES" sz="1400" dirty="0" err="1" smtClean="0">
                <a:sym typeface="Wingdings" pitchFamily="2" charset="2"/>
              </a:rPr>
              <a:t>metric</a:t>
            </a:r>
            <a:endParaRPr lang="es-ES" sz="1400" dirty="0" smtClean="0">
              <a:sym typeface="Wingdings" pitchFamily="2" charset="2"/>
            </a:endParaRPr>
          </a:p>
          <a:p>
            <a:pPr lvl="1"/>
            <a:r>
              <a:rPr lang="es-ES" sz="1800" dirty="0" err="1" smtClean="0">
                <a:sym typeface="Wingdings" pitchFamily="2" charset="2"/>
              </a:rPr>
              <a:t>Always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check</a:t>
            </a:r>
            <a:r>
              <a:rPr lang="es-ES" sz="1800" dirty="0" smtClean="0">
                <a:sym typeface="Wingdings" pitchFamily="2" charset="2"/>
              </a:rPr>
              <a:t> “</a:t>
            </a:r>
            <a:r>
              <a:rPr lang="es-ES" sz="1800" dirty="0" err="1" smtClean="0">
                <a:sym typeface="Wingdings" pitchFamily="2" charset="2"/>
              </a:rPr>
              <a:t>Generate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sequences</a:t>
            </a:r>
            <a:r>
              <a:rPr lang="es-ES" sz="1800" dirty="0" smtClean="0">
                <a:sym typeface="Wingdings" pitchFamily="2" charset="2"/>
              </a:rPr>
              <a:t> file”  “</a:t>
            </a:r>
            <a:r>
              <a:rPr lang="es-ES" sz="1800" dirty="0" err="1" smtClean="0">
                <a:sym typeface="Wingdings" pitchFamily="2" charset="2"/>
              </a:rPr>
              <a:t>Numbered</a:t>
            </a:r>
            <a:r>
              <a:rPr lang="es-ES" sz="1800" dirty="0" smtClean="0">
                <a:sym typeface="Wingdings" pitchFamily="2" charset="2"/>
              </a:rPr>
              <a:t>”</a:t>
            </a:r>
            <a:endParaRPr lang="es-E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 smtClean="0"/>
              <a:t> – </a:t>
            </a:r>
            <a:r>
              <a:rPr lang="es-ES" dirty="0" err="1" smtClean="0"/>
              <a:t>Running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971600" y="980728"/>
            <a:ext cx="7128792" cy="1080120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BurstClustering</a:t>
            </a:r>
            <a:endParaRPr lang="es-E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-a -d cluster.xml</a:t>
            </a:r>
          </a:p>
          <a:p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-i &lt;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input_trace.prv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-o &lt;</a:t>
            </a:r>
            <a:r>
              <a:rPr lang="es-E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output_trace.prv</a:t>
            </a:r>
            <a:r>
              <a:rPr lang="es-E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&gt;load BSCTOOLS</a:t>
            </a:r>
            <a:endParaRPr lang="es-E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3356992"/>
            <a:ext cx="2615873" cy="4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2240" y="3356992"/>
            <a:ext cx="360040" cy="41904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72200" y="2996952"/>
            <a:ext cx="360040" cy="36004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6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output files</a:t>
            </a:r>
          </a:p>
          <a:p>
            <a:pPr lvl="1"/>
            <a:r>
              <a:rPr lang="es-ES" dirty="0" smtClean="0"/>
              <a:t>A new trace: &lt;</a:t>
            </a:r>
            <a:r>
              <a:rPr lang="es-ES" dirty="0" err="1" smtClean="0"/>
              <a:t>trace_clustered</a:t>
            </a:r>
            <a:r>
              <a:rPr lang="es-ES" dirty="0" smtClean="0"/>
              <a:t>&gt;.</a:t>
            </a:r>
            <a:r>
              <a:rPr lang="es-ES" dirty="0" err="1" smtClean="0"/>
              <a:t>prv</a:t>
            </a:r>
            <a:endParaRPr lang="es-ES" dirty="0" smtClean="0"/>
          </a:p>
          <a:p>
            <a:pPr lvl="2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visualize</a:t>
            </a:r>
            <a:r>
              <a:rPr lang="es-ES" dirty="0" smtClean="0"/>
              <a:t> in </a:t>
            </a:r>
            <a:r>
              <a:rPr lang="es-ES" dirty="0" err="1" smtClean="0"/>
              <a:t>Paraver</a:t>
            </a:r>
            <a:r>
              <a:rPr lang="es-ES" dirty="0" smtClean="0"/>
              <a:t>,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configuration</a:t>
            </a:r>
            <a:r>
              <a:rPr lang="es-ES" dirty="0" smtClean="0"/>
              <a:t> file:</a:t>
            </a:r>
          </a:p>
          <a:p>
            <a:pPr lvl="3"/>
            <a:r>
              <a:rPr lang="es-ES" dirty="0" err="1" smtClean="0"/>
              <a:t>clustering</a:t>
            </a:r>
            <a:r>
              <a:rPr lang="es-ES" dirty="0" smtClean="0"/>
              <a:t>/</a:t>
            </a:r>
            <a:r>
              <a:rPr lang="es-ES" dirty="0" err="1" smtClean="0"/>
              <a:t>clusterID_window.cfg</a:t>
            </a:r>
            <a:endParaRPr lang="es-ES" dirty="0" smtClean="0"/>
          </a:p>
          <a:p>
            <a:pPr lvl="2"/>
            <a:endParaRPr lang="es-ES" dirty="0"/>
          </a:p>
          <a:p>
            <a:pPr lvl="1"/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Instructions</a:t>
            </a:r>
            <a:r>
              <a:rPr lang="es-ES" dirty="0" smtClean="0"/>
              <a:t> / IPC </a:t>
            </a:r>
            <a:r>
              <a:rPr lang="es-ES" dirty="0" err="1" smtClean="0"/>
              <a:t>scatter</a:t>
            </a:r>
            <a:r>
              <a:rPr lang="es-ES" dirty="0" smtClean="0"/>
              <a:t> </a:t>
            </a:r>
            <a:r>
              <a:rPr lang="es-ES" dirty="0" err="1" smtClean="0"/>
              <a:t>plot</a:t>
            </a:r>
            <a:endParaRPr lang="es-ES" dirty="0" smtClean="0"/>
          </a:p>
          <a:p>
            <a:pPr lvl="2"/>
            <a:r>
              <a:rPr lang="es-ES" dirty="0" smtClean="0"/>
              <a:t>Open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GNUplot</a:t>
            </a:r>
            <a:endParaRPr lang="es-ES" dirty="0" smtClean="0"/>
          </a:p>
          <a:p>
            <a:pPr lvl="2"/>
            <a:endParaRPr lang="es-ES" dirty="0"/>
          </a:p>
          <a:p>
            <a:pPr lvl="2"/>
            <a:endParaRPr lang="es-ES" dirty="0" smtClean="0"/>
          </a:p>
          <a:p>
            <a:pPr lvl="2"/>
            <a:endParaRPr lang="es-ES" dirty="0"/>
          </a:p>
          <a:p>
            <a:pPr lvl="1"/>
            <a:r>
              <a:rPr lang="es-ES" dirty="0" err="1" smtClean="0"/>
              <a:t>Clusters</a:t>
            </a:r>
            <a:r>
              <a:rPr lang="es-ES" dirty="0" smtClean="0"/>
              <a:t> </a:t>
            </a:r>
            <a:r>
              <a:rPr lang="es-ES" dirty="0" err="1" smtClean="0"/>
              <a:t>statistics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2"/>
            <a:r>
              <a:rPr lang="es-ES" dirty="0" smtClean="0"/>
              <a:t>“% Total </a:t>
            </a:r>
            <a:r>
              <a:rPr lang="es-ES" dirty="0" err="1" smtClean="0"/>
              <a:t>duration</a:t>
            </a:r>
            <a:r>
              <a:rPr lang="es-ES" dirty="0" smtClean="0"/>
              <a:t> “ </a:t>
            </a:r>
            <a:r>
              <a:rPr lang="es-ES" dirty="0" err="1" smtClean="0"/>
              <a:t>quantifies</a:t>
            </a:r>
            <a:r>
              <a:rPr lang="es-ES" dirty="0" smtClean="0"/>
              <a:t> “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r>
              <a:rPr lang="es-ES" dirty="0" smtClean="0"/>
              <a:t>”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cluster</a:t>
            </a:r>
            <a:endParaRPr lang="es-ES" dirty="0" smtClean="0"/>
          </a:p>
          <a:p>
            <a:pPr lvl="2"/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numeration</a:t>
            </a:r>
            <a:r>
              <a:rPr lang="es-ES" dirty="0" smtClean="0"/>
              <a:t> </a:t>
            </a:r>
            <a:r>
              <a:rPr lang="es-ES" dirty="0" err="1" smtClean="0"/>
              <a:t>ordered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metric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Cluster</a:t>
            </a:r>
            <a:r>
              <a:rPr lang="es-ES" dirty="0" smtClean="0">
                <a:sym typeface="Wingdings" pitchFamily="2" charset="2"/>
              </a:rPr>
              <a:t> 1 </a:t>
            </a:r>
            <a:r>
              <a:rPr lang="es-ES" dirty="0" err="1" smtClean="0">
                <a:sym typeface="Wingdings" pitchFamily="2" charset="2"/>
              </a:rPr>
              <a:t>is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highest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Clustering</a:t>
            </a:r>
            <a:r>
              <a:rPr lang="es-ES" dirty="0" smtClean="0"/>
              <a:t> – Output files </a:t>
            </a:r>
            <a:r>
              <a:rPr lang="es-ES" dirty="0" err="1" smtClean="0"/>
              <a:t>generated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971600" y="3356992"/>
            <a:ext cx="7128792" cy="576064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gnuplot</a:t>
            </a:r>
            <a:r>
              <a:rPr lang="es-E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trace_clustered</a:t>
            </a:r>
            <a:r>
              <a:rPr lang="es-E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&gt;.*.</a:t>
            </a:r>
            <a:r>
              <a:rPr lang="es-E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gnuplot</a:t>
            </a:r>
            <a:endParaRPr lang="es-E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653136"/>
            <a:ext cx="7128792" cy="576064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s-E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es-E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trace_clustered</a:t>
            </a:r>
            <a:r>
              <a:rPr lang="es-E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&gt;.clusters_info.csv</a:t>
            </a:r>
            <a:endParaRPr lang="es-E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51491"/>
      </p:ext>
    </p:extLst>
  </p:cSld>
  <p:clrMapOvr>
    <a:masterClrMapping/>
  </p:clrMapOvr>
</p:sld>
</file>

<file path=ppt/theme/theme1.xml><?xml version="1.0" encoding="utf-8"?>
<a:theme xmlns:a="http://schemas.openxmlformats.org/drawingml/2006/main" name="BSC">
  <a:themeElements>
    <a:clrScheme name="BSC-CNS">
      <a:dk1>
        <a:srgbClr val="0058A9"/>
      </a:dk1>
      <a:lt1>
        <a:sysClr val="window" lastClr="FFFFFF"/>
      </a:lt1>
      <a:dk2>
        <a:srgbClr val="5D91D1"/>
      </a:dk2>
      <a:lt2>
        <a:srgbClr val="DBE7F5"/>
      </a:lt2>
      <a:accent1>
        <a:srgbClr val="B4CCEA"/>
      </a:accent1>
      <a:accent2>
        <a:srgbClr val="87AEDD"/>
      </a:accent2>
      <a:accent3>
        <a:srgbClr val="5D91D1"/>
      </a:accent3>
      <a:accent4>
        <a:srgbClr val="326BB0"/>
      </a:accent4>
      <a:accent5>
        <a:srgbClr val="295993"/>
      </a:accent5>
      <a:accent6>
        <a:srgbClr val="004990"/>
      </a:accent6>
      <a:hlink>
        <a:srgbClr val="002E5C"/>
      </a:hlink>
      <a:folHlink>
        <a:srgbClr val="214775"/>
      </a:folHlink>
    </a:clrScheme>
    <a:fontScheme name="BSC-C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Tracking</Template>
  <TotalTime>13514</TotalTime>
  <Words>1090</Words>
  <Application>Microsoft Office PowerPoint</Application>
  <PresentationFormat>On-screen Show (4:3)</PresentationFormat>
  <Paragraphs>228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BSC</vt:lpstr>
      <vt:lpstr>Hints &amp; Tips to Apply Clustering &amp; Tracking Analysis</vt:lpstr>
      <vt:lpstr>Clustering</vt:lpstr>
      <vt:lpstr>Steps</vt:lpstr>
      <vt:lpstr>Clustering</vt:lpstr>
      <vt:lpstr>Clustering</vt:lpstr>
      <vt:lpstr>Clustering – Setting up the environment</vt:lpstr>
      <vt:lpstr>Clustering – Setting up the environment</vt:lpstr>
      <vt:lpstr>Clustering – Running the analysis</vt:lpstr>
      <vt:lpstr>Clustering – Output files generated</vt:lpstr>
      <vt:lpstr>Clustering – General tips and issues</vt:lpstr>
      <vt:lpstr>Clustering – General tips and issues (2)</vt:lpstr>
      <vt:lpstr>Clustering – General tips and issues (3)</vt:lpstr>
      <vt:lpstr>Tracking</vt:lpstr>
      <vt:lpstr>Tracking</vt:lpstr>
      <vt:lpstr>Tracking – Setting up the environment</vt:lpstr>
      <vt:lpstr>Tracking – Running the analysis</vt:lpstr>
      <vt:lpstr>Xtrack -- GUI</vt:lpstr>
      <vt:lpstr>Xtrack – GUI (2)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Usefulness of Object Tracking Techniques in Performance Analysis</dc:title>
  <dc:creator>bscuser</dc:creator>
  <cp:lastModifiedBy>bscuser</cp:lastModifiedBy>
  <cp:revision>1004</cp:revision>
  <dcterms:created xsi:type="dcterms:W3CDTF">2013-10-21T14:25:54Z</dcterms:created>
  <dcterms:modified xsi:type="dcterms:W3CDTF">2015-12-11T15:28:35Z</dcterms:modified>
</cp:coreProperties>
</file>