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8" r:id="rId3"/>
    <p:sldId id="261" r:id="rId4"/>
    <p:sldId id="259" r:id="rId5"/>
    <p:sldId id="264" r:id="rId6"/>
    <p:sldId id="265" r:id="rId7"/>
    <p:sldId id="266" r:id="rId8"/>
    <p:sldId id="263" r:id="rId9"/>
    <p:sldId id="268" r:id="rId10"/>
    <p:sldId id="269" r:id="rId11"/>
    <p:sldId id="267" r:id="rId12"/>
    <p:sldId id="270" r:id="rId13"/>
    <p:sldId id="271" r:id="rId14"/>
    <p:sldId id="272" r:id="rId15"/>
    <p:sldId id="273" r:id="rId16"/>
    <p:sldId id="279" r:id="rId17"/>
    <p:sldId id="280" r:id="rId18"/>
    <p:sldId id="275" r:id="rId19"/>
    <p:sldId id="276" r:id="rId20"/>
    <p:sldId id="274"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1D29B6-2FE6-4012-AE17-CB1D63460B09}" type="datetimeFigureOut">
              <a:rPr lang="en-US" smtClean="0"/>
              <a:t>1/28/2017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15B41-C9D7-4CEB-826F-A9FAE552734F}" type="slidenum">
              <a:rPr lang="en-US" smtClean="0"/>
              <a:t>‹#›</a:t>
            </a:fld>
            <a:endParaRPr lang="en-US" dirty="0"/>
          </a:p>
        </p:txBody>
      </p:sp>
    </p:spTree>
    <p:extLst>
      <p:ext uri="{BB962C8B-B14F-4D97-AF65-F5344CB8AC3E}">
        <p14:creationId xmlns:p14="http://schemas.microsoft.com/office/powerpoint/2010/main" val="44834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a:t>
            </a:fld>
            <a:endParaRPr lang="en-US" dirty="0"/>
          </a:p>
        </p:txBody>
      </p:sp>
    </p:spTree>
    <p:extLst>
      <p:ext uri="{BB962C8B-B14F-4D97-AF65-F5344CB8AC3E}">
        <p14:creationId xmlns:p14="http://schemas.microsoft.com/office/powerpoint/2010/main" val="1776867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10</a:t>
            </a:fld>
            <a:endParaRPr lang="en-US" dirty="0"/>
          </a:p>
        </p:txBody>
      </p:sp>
    </p:spTree>
    <p:extLst>
      <p:ext uri="{BB962C8B-B14F-4D97-AF65-F5344CB8AC3E}">
        <p14:creationId xmlns:p14="http://schemas.microsoft.com/office/powerpoint/2010/main" val="1915288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11</a:t>
            </a:fld>
            <a:endParaRPr lang="en-US" dirty="0"/>
          </a:p>
        </p:txBody>
      </p:sp>
    </p:spTree>
    <p:extLst>
      <p:ext uri="{BB962C8B-B14F-4D97-AF65-F5344CB8AC3E}">
        <p14:creationId xmlns:p14="http://schemas.microsoft.com/office/powerpoint/2010/main" val="984332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12</a:t>
            </a:fld>
            <a:endParaRPr lang="en-US" dirty="0"/>
          </a:p>
        </p:txBody>
      </p:sp>
    </p:spTree>
    <p:extLst>
      <p:ext uri="{BB962C8B-B14F-4D97-AF65-F5344CB8AC3E}">
        <p14:creationId xmlns:p14="http://schemas.microsoft.com/office/powerpoint/2010/main" val="2177380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13</a:t>
            </a:fld>
            <a:endParaRPr lang="en-US" dirty="0"/>
          </a:p>
        </p:txBody>
      </p:sp>
    </p:spTree>
    <p:extLst>
      <p:ext uri="{BB962C8B-B14F-4D97-AF65-F5344CB8AC3E}">
        <p14:creationId xmlns:p14="http://schemas.microsoft.com/office/powerpoint/2010/main" val="324091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14</a:t>
            </a:fld>
            <a:endParaRPr lang="en-US" dirty="0"/>
          </a:p>
        </p:txBody>
      </p:sp>
    </p:spTree>
    <p:extLst>
      <p:ext uri="{BB962C8B-B14F-4D97-AF65-F5344CB8AC3E}">
        <p14:creationId xmlns:p14="http://schemas.microsoft.com/office/powerpoint/2010/main" val="400984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15</a:t>
            </a:fld>
            <a:endParaRPr lang="en-US" dirty="0"/>
          </a:p>
        </p:txBody>
      </p:sp>
    </p:spTree>
    <p:extLst>
      <p:ext uri="{BB962C8B-B14F-4D97-AF65-F5344CB8AC3E}">
        <p14:creationId xmlns:p14="http://schemas.microsoft.com/office/powerpoint/2010/main" val="2817002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16</a:t>
            </a:fld>
            <a:endParaRPr lang="en-US" dirty="0"/>
          </a:p>
        </p:txBody>
      </p:sp>
    </p:spTree>
    <p:extLst>
      <p:ext uri="{BB962C8B-B14F-4D97-AF65-F5344CB8AC3E}">
        <p14:creationId xmlns:p14="http://schemas.microsoft.com/office/powerpoint/2010/main" val="4283532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17</a:t>
            </a:fld>
            <a:endParaRPr lang="en-US" dirty="0"/>
          </a:p>
        </p:txBody>
      </p:sp>
    </p:spTree>
    <p:extLst>
      <p:ext uri="{BB962C8B-B14F-4D97-AF65-F5344CB8AC3E}">
        <p14:creationId xmlns:p14="http://schemas.microsoft.com/office/powerpoint/2010/main" val="2365047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18</a:t>
            </a:fld>
            <a:endParaRPr lang="en-US" dirty="0"/>
          </a:p>
        </p:txBody>
      </p:sp>
    </p:spTree>
    <p:extLst>
      <p:ext uri="{BB962C8B-B14F-4D97-AF65-F5344CB8AC3E}">
        <p14:creationId xmlns:p14="http://schemas.microsoft.com/office/powerpoint/2010/main" val="1826269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19</a:t>
            </a:fld>
            <a:endParaRPr lang="en-US" dirty="0"/>
          </a:p>
        </p:txBody>
      </p:sp>
    </p:spTree>
    <p:extLst>
      <p:ext uri="{BB962C8B-B14F-4D97-AF65-F5344CB8AC3E}">
        <p14:creationId xmlns:p14="http://schemas.microsoft.com/office/powerpoint/2010/main" val="288565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2</a:t>
            </a:fld>
            <a:endParaRPr lang="en-US" dirty="0"/>
          </a:p>
        </p:txBody>
      </p:sp>
    </p:spTree>
    <p:extLst>
      <p:ext uri="{BB962C8B-B14F-4D97-AF65-F5344CB8AC3E}">
        <p14:creationId xmlns:p14="http://schemas.microsoft.com/office/powerpoint/2010/main" val="4266844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20</a:t>
            </a:fld>
            <a:endParaRPr lang="en-US" dirty="0"/>
          </a:p>
        </p:txBody>
      </p:sp>
    </p:spTree>
    <p:extLst>
      <p:ext uri="{BB962C8B-B14F-4D97-AF65-F5344CB8AC3E}">
        <p14:creationId xmlns:p14="http://schemas.microsoft.com/office/powerpoint/2010/main" val="2818050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21</a:t>
            </a:fld>
            <a:endParaRPr lang="en-US" dirty="0"/>
          </a:p>
        </p:txBody>
      </p:sp>
    </p:spTree>
    <p:extLst>
      <p:ext uri="{BB962C8B-B14F-4D97-AF65-F5344CB8AC3E}">
        <p14:creationId xmlns:p14="http://schemas.microsoft.com/office/powerpoint/2010/main" val="1660477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22</a:t>
            </a:fld>
            <a:endParaRPr lang="en-US" dirty="0"/>
          </a:p>
        </p:txBody>
      </p:sp>
    </p:spTree>
    <p:extLst>
      <p:ext uri="{BB962C8B-B14F-4D97-AF65-F5344CB8AC3E}">
        <p14:creationId xmlns:p14="http://schemas.microsoft.com/office/powerpoint/2010/main" val="1065789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3</a:t>
            </a:fld>
            <a:endParaRPr lang="en-US" dirty="0"/>
          </a:p>
        </p:txBody>
      </p:sp>
    </p:spTree>
    <p:extLst>
      <p:ext uri="{BB962C8B-B14F-4D97-AF65-F5344CB8AC3E}">
        <p14:creationId xmlns:p14="http://schemas.microsoft.com/office/powerpoint/2010/main" val="3244990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4</a:t>
            </a:fld>
            <a:endParaRPr lang="en-US" dirty="0"/>
          </a:p>
        </p:txBody>
      </p:sp>
    </p:spTree>
    <p:extLst>
      <p:ext uri="{BB962C8B-B14F-4D97-AF65-F5344CB8AC3E}">
        <p14:creationId xmlns:p14="http://schemas.microsoft.com/office/powerpoint/2010/main" val="238002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5</a:t>
            </a:fld>
            <a:endParaRPr lang="en-US" dirty="0"/>
          </a:p>
        </p:txBody>
      </p:sp>
    </p:spTree>
    <p:extLst>
      <p:ext uri="{BB962C8B-B14F-4D97-AF65-F5344CB8AC3E}">
        <p14:creationId xmlns:p14="http://schemas.microsoft.com/office/powerpoint/2010/main" val="172889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6</a:t>
            </a:fld>
            <a:endParaRPr lang="en-US" dirty="0"/>
          </a:p>
        </p:txBody>
      </p:sp>
    </p:spTree>
    <p:extLst>
      <p:ext uri="{BB962C8B-B14F-4D97-AF65-F5344CB8AC3E}">
        <p14:creationId xmlns:p14="http://schemas.microsoft.com/office/powerpoint/2010/main" val="82505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7</a:t>
            </a:fld>
            <a:endParaRPr lang="en-US" dirty="0"/>
          </a:p>
        </p:txBody>
      </p:sp>
    </p:spTree>
    <p:extLst>
      <p:ext uri="{BB962C8B-B14F-4D97-AF65-F5344CB8AC3E}">
        <p14:creationId xmlns:p14="http://schemas.microsoft.com/office/powerpoint/2010/main" val="2478142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8</a:t>
            </a:fld>
            <a:endParaRPr lang="en-US" dirty="0"/>
          </a:p>
        </p:txBody>
      </p:sp>
    </p:spTree>
    <p:extLst>
      <p:ext uri="{BB962C8B-B14F-4D97-AF65-F5344CB8AC3E}">
        <p14:creationId xmlns:p14="http://schemas.microsoft.com/office/powerpoint/2010/main" val="12896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B15B41-C9D7-4CEB-826F-A9FAE552734F}" type="slidenum">
              <a:rPr lang="en-US" smtClean="0"/>
              <a:t>9</a:t>
            </a:fld>
            <a:endParaRPr lang="en-US" dirty="0"/>
          </a:p>
        </p:txBody>
      </p:sp>
    </p:spTree>
    <p:extLst>
      <p:ext uri="{BB962C8B-B14F-4D97-AF65-F5344CB8AC3E}">
        <p14:creationId xmlns:p14="http://schemas.microsoft.com/office/powerpoint/2010/main" val="53308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DBCA673-3DCE-4E05-9C6F-5A88A2C10BFC}" type="datetimeFigureOut">
              <a:rPr lang="en-US" smtClean="0"/>
              <a:t>1/28/2017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EB7C41FB-5E40-4B59-8466-8844BCBD9FDF}"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BCA673-3DCE-4E05-9C6F-5A88A2C10BFC}" type="datetimeFigureOut">
              <a:rPr lang="en-US" smtClean="0"/>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BCA673-3DCE-4E05-9C6F-5A88A2C10BFC}" type="datetimeFigureOut">
              <a:rPr lang="en-US" smtClean="0"/>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BCA673-3DCE-4E05-9C6F-5A88A2C10BFC}" type="datetimeFigureOut">
              <a:rPr lang="en-US" smtClean="0"/>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DBCA673-3DCE-4E05-9C6F-5A88A2C10BFC}" type="datetimeFigureOut">
              <a:rPr lang="en-US" smtClean="0"/>
              <a:t>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C41FB-5E40-4B59-8466-8844BCBD9FDF}"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BCA673-3DCE-4E05-9C6F-5A88A2C10BFC}" type="datetimeFigureOut">
              <a:rPr lang="en-US" smtClean="0"/>
              <a:t>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DBCA673-3DCE-4E05-9C6F-5A88A2C10BFC}" type="datetimeFigureOut">
              <a:rPr lang="en-US" smtClean="0"/>
              <a:t>1/28/2017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BCA673-3DCE-4E05-9C6F-5A88A2C10BFC}" type="datetimeFigureOut">
              <a:rPr lang="en-US" smtClean="0"/>
              <a:t>1/28/2017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CA673-3DCE-4E05-9C6F-5A88A2C10BFC}" type="datetimeFigureOut">
              <a:rPr lang="en-US" smtClean="0"/>
              <a:t>1/28/2017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BCA673-3DCE-4E05-9C6F-5A88A2C10BFC}" type="datetimeFigureOut">
              <a:rPr lang="en-US" smtClean="0"/>
              <a:t>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7C41FB-5E40-4B59-8466-8844BCBD9FDF}"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BCA673-3DCE-4E05-9C6F-5A88A2C10BFC}" type="datetimeFigureOut">
              <a:rPr lang="en-US" smtClean="0"/>
              <a:t>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B7C41FB-5E40-4B59-8466-8844BCBD9FDF}"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DBCA673-3DCE-4E05-9C6F-5A88A2C10BFC}" type="datetimeFigureOut">
              <a:rPr lang="en-US" smtClean="0"/>
              <a:t>1/28/2017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B7C41FB-5E40-4B59-8466-8844BCBD9FDF}"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C:\Users\Admin\Downloads\applause6.mp3" TargetMode="External"/><Relationship Id="rId1" Type="http://schemas.microsoft.com/office/2007/relationships/media" Target="file:///C:\Users\Admin\Downloads\applause6.mp3" TargetMode="External"/><Relationship Id="rId6" Type="http://schemas.openxmlformats.org/officeDocument/2006/relationships/image" Target="../media/image32.png"/><Relationship Id="rId5" Type="http://schemas.openxmlformats.org/officeDocument/2006/relationships/audio" Target="../media/audio1.wav"/><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sic Operation.png"/>
          <p:cNvPicPr>
            <a:picLocks noChangeAspect="1"/>
          </p:cNvPicPr>
          <p:nvPr/>
        </p:nvPicPr>
        <p:blipFill>
          <a:blip r:embed="rId3" cstate="print"/>
          <a:stretch>
            <a:fillRect/>
          </a:stretch>
        </p:blipFill>
        <p:spPr>
          <a:xfrm>
            <a:off x="685800" y="1905000"/>
            <a:ext cx="8001000" cy="4572000"/>
          </a:xfrm>
          <a:prstGeom prst="rect">
            <a:avLst/>
          </a:prstGeom>
        </p:spPr>
      </p:pic>
      <p:sp>
        <p:nvSpPr>
          <p:cNvPr id="6" name="Rectangle 5"/>
          <p:cNvSpPr/>
          <p:nvPr/>
        </p:nvSpPr>
        <p:spPr>
          <a:xfrm>
            <a:off x="457200" y="533400"/>
            <a:ext cx="8458200" cy="12954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09600" y="6858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General </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Workflow</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Merging </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Branch correct way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3794" name="Picture 2"/>
          <p:cNvPicPr>
            <a:picLocks noChangeAspect="1" noChangeArrowheads="1"/>
          </p:cNvPicPr>
          <p:nvPr/>
        </p:nvPicPr>
        <p:blipFill>
          <a:blip r:embed="rId3" cstate="print"/>
          <a:srcRect/>
          <a:stretch>
            <a:fillRect/>
          </a:stretch>
        </p:blipFill>
        <p:spPr bwMode="auto">
          <a:xfrm>
            <a:off x="228599" y="2590800"/>
            <a:ext cx="3876541" cy="3276600"/>
          </a:xfrm>
          <a:prstGeom prst="rect">
            <a:avLst/>
          </a:prstGeom>
          <a:noFill/>
          <a:ln w="9525">
            <a:noFill/>
            <a:miter lim="800000"/>
            <a:headEnd/>
            <a:tailEnd/>
          </a:ln>
        </p:spPr>
      </p:pic>
      <p:pic>
        <p:nvPicPr>
          <p:cNvPr id="33795" name="Picture 3"/>
          <p:cNvPicPr>
            <a:picLocks noChangeAspect="1" noChangeArrowheads="1"/>
          </p:cNvPicPr>
          <p:nvPr/>
        </p:nvPicPr>
        <p:blipFill>
          <a:blip r:embed="rId4" cstate="print"/>
          <a:srcRect/>
          <a:stretch>
            <a:fillRect/>
          </a:stretch>
        </p:blipFill>
        <p:spPr bwMode="auto">
          <a:xfrm>
            <a:off x="4267200" y="2550812"/>
            <a:ext cx="4523476" cy="3336583"/>
          </a:xfrm>
          <a:prstGeom prst="rect">
            <a:avLst/>
          </a:prstGeom>
          <a:noFill/>
          <a:ln w="9525">
            <a:noFill/>
            <a:miter lim="800000"/>
            <a:headEnd/>
            <a:tailEnd/>
          </a:ln>
        </p:spPr>
      </p:pic>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Rebase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685800" y="2286000"/>
            <a:ext cx="7924800" cy="3585597"/>
          </a:xfrm>
          <a:prstGeom prst="rect">
            <a:avLst/>
          </a:prstGeom>
          <a:solidFill>
            <a:schemeClr val="bg1">
              <a:lumMod val="85000"/>
              <a:lumOff val="15000"/>
            </a:schemeClr>
          </a:solidFill>
        </p:spPr>
        <p:txBody>
          <a:bodyPr wrap="square" rtlCol="0">
            <a:spAutoFit/>
          </a:bodyPr>
          <a:lstStyle/>
          <a:p>
            <a:r>
              <a:rPr lang="en-US" sz="2270" b="1" dirty="0">
                <a:latin typeface="Courier New" pitchFamily="49" charset="0"/>
              </a:rPr>
              <a:t>The second way of combining work between branches is rebasing. Rebasing essentially takes a set of commits, "copies" them, and plops them down somewhere else.</a:t>
            </a:r>
          </a:p>
          <a:p>
            <a:r>
              <a:rPr lang="en-US" sz="2270" b="1" dirty="0">
                <a:latin typeface="Courier New" pitchFamily="49" charset="0"/>
              </a:rPr>
              <a:t>While this sounds confusing, the advantage of rebasing is that it can be used to make a nice linear sequence of commits. The commit log / history of the repository will be a lot cleaner if only rebasing is allowed</a:t>
            </a:r>
            <a:r>
              <a:rPr lang="en-US" sz="2270" b="1" dirty="0" smtClean="0">
                <a:latin typeface="Courier New" pitchFamily="49" charset="0"/>
              </a:rPr>
              <a:t>.</a:t>
            </a:r>
          </a:p>
          <a:p>
            <a:endParaRPr lang="en-US" sz="2270" b="1" dirty="0">
              <a:latin typeface="Courier New" pitchFamily="49" charset="0"/>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Rebase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4818" name="Picture 2"/>
          <p:cNvPicPr>
            <a:picLocks noChangeAspect="1" noChangeArrowheads="1"/>
          </p:cNvPicPr>
          <p:nvPr/>
        </p:nvPicPr>
        <p:blipFill>
          <a:blip r:embed="rId3" cstate="print"/>
          <a:srcRect/>
          <a:stretch>
            <a:fillRect/>
          </a:stretch>
        </p:blipFill>
        <p:spPr bwMode="auto">
          <a:xfrm>
            <a:off x="152400" y="1828800"/>
            <a:ext cx="4648200" cy="4648200"/>
          </a:xfrm>
          <a:prstGeom prst="rect">
            <a:avLst/>
          </a:prstGeom>
          <a:noFill/>
          <a:ln w="9525">
            <a:noFill/>
            <a:miter lim="800000"/>
            <a:headEnd/>
            <a:tailEnd/>
          </a:ln>
        </p:spPr>
      </p:pic>
      <p:pic>
        <p:nvPicPr>
          <p:cNvPr id="34819" name="Picture 3"/>
          <p:cNvPicPr>
            <a:picLocks noChangeAspect="1" noChangeArrowheads="1"/>
          </p:cNvPicPr>
          <p:nvPr/>
        </p:nvPicPr>
        <p:blipFill>
          <a:blip r:embed="rId4" cstate="print"/>
          <a:srcRect/>
          <a:stretch>
            <a:fillRect/>
          </a:stretch>
        </p:blipFill>
        <p:spPr bwMode="auto">
          <a:xfrm>
            <a:off x="4876800" y="1828800"/>
            <a:ext cx="4114800" cy="4648200"/>
          </a:xfrm>
          <a:prstGeom prst="rect">
            <a:avLst/>
          </a:prstGeom>
          <a:noFill/>
          <a:ln w="9525">
            <a:noFill/>
            <a:miter lim="800000"/>
            <a:headEnd/>
            <a:tailEnd/>
          </a:ln>
        </p:spPr>
      </p:pic>
    </p:spTree>
  </p:cSld>
  <p:clrMapOvr>
    <a:masterClrMapping/>
  </p:clrMapOvr>
  <p:transition>
    <p:comb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Rebase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5842" name="Picture 2"/>
          <p:cNvPicPr>
            <a:picLocks noChangeAspect="1" noChangeArrowheads="1"/>
          </p:cNvPicPr>
          <p:nvPr/>
        </p:nvPicPr>
        <p:blipFill>
          <a:blip r:embed="rId3" cstate="print"/>
          <a:srcRect/>
          <a:stretch>
            <a:fillRect/>
          </a:stretch>
        </p:blipFill>
        <p:spPr bwMode="auto">
          <a:xfrm>
            <a:off x="3429000" y="1676399"/>
            <a:ext cx="5486400" cy="4945487"/>
          </a:xfrm>
          <a:prstGeom prst="rect">
            <a:avLst/>
          </a:prstGeom>
          <a:noFill/>
          <a:ln w="9525">
            <a:noFill/>
            <a:miter lim="800000"/>
            <a:headEnd/>
            <a:tailEnd/>
          </a:ln>
        </p:spPr>
      </p:pic>
      <p:pic>
        <p:nvPicPr>
          <p:cNvPr id="35844" name="Picture 4"/>
          <p:cNvPicPr>
            <a:picLocks noChangeAspect="1" noChangeArrowheads="1"/>
          </p:cNvPicPr>
          <p:nvPr/>
        </p:nvPicPr>
        <p:blipFill>
          <a:blip r:embed="rId4" cstate="print"/>
          <a:srcRect/>
          <a:stretch>
            <a:fillRect/>
          </a:stretch>
        </p:blipFill>
        <p:spPr bwMode="auto">
          <a:xfrm>
            <a:off x="381000" y="1905000"/>
            <a:ext cx="2819400" cy="533400"/>
          </a:xfrm>
          <a:prstGeom prst="rect">
            <a:avLst/>
          </a:prstGeom>
          <a:noFill/>
          <a:ln w="9525">
            <a:noFill/>
            <a:miter lim="800000"/>
            <a:headEnd/>
            <a:tailEnd/>
          </a:ln>
        </p:spPr>
      </p:pic>
    </p:spTree>
  </p:cSld>
  <p:clrMapOvr>
    <a:masterClrMapping/>
  </p:clrMapOvr>
  <p:transition>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Rebase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6866" name="Picture 2"/>
          <p:cNvPicPr>
            <a:picLocks noChangeAspect="1" noChangeArrowheads="1"/>
          </p:cNvPicPr>
          <p:nvPr/>
        </p:nvPicPr>
        <p:blipFill>
          <a:blip r:embed="rId3" cstate="print"/>
          <a:srcRect/>
          <a:stretch>
            <a:fillRect/>
          </a:stretch>
        </p:blipFill>
        <p:spPr bwMode="auto">
          <a:xfrm>
            <a:off x="228600" y="1981200"/>
            <a:ext cx="2514600" cy="685800"/>
          </a:xfrm>
          <a:prstGeom prst="rect">
            <a:avLst/>
          </a:prstGeom>
          <a:noFill/>
          <a:ln w="9525">
            <a:noFill/>
            <a:miter lim="800000"/>
            <a:headEnd/>
            <a:tailEnd/>
          </a:ln>
        </p:spPr>
      </p:pic>
      <p:pic>
        <p:nvPicPr>
          <p:cNvPr id="36870" name="Picture 6"/>
          <p:cNvPicPr>
            <a:picLocks noChangeAspect="1" noChangeArrowheads="1"/>
          </p:cNvPicPr>
          <p:nvPr/>
        </p:nvPicPr>
        <p:blipFill>
          <a:blip r:embed="rId4" cstate="print"/>
          <a:srcRect/>
          <a:stretch>
            <a:fillRect/>
          </a:stretch>
        </p:blipFill>
        <p:spPr bwMode="auto">
          <a:xfrm>
            <a:off x="3429000" y="1752600"/>
            <a:ext cx="5410200" cy="4767454"/>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Rebase</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7891" name="Picture 3"/>
          <p:cNvPicPr>
            <a:picLocks noChangeAspect="1" noChangeArrowheads="1"/>
          </p:cNvPicPr>
          <p:nvPr/>
        </p:nvPicPr>
        <p:blipFill>
          <a:blip r:embed="rId3" cstate="print"/>
          <a:srcRect/>
          <a:stretch>
            <a:fillRect/>
          </a:stretch>
        </p:blipFill>
        <p:spPr bwMode="auto">
          <a:xfrm>
            <a:off x="304800" y="2667000"/>
            <a:ext cx="2590800" cy="914400"/>
          </a:xfrm>
          <a:prstGeom prst="rect">
            <a:avLst/>
          </a:prstGeom>
          <a:noFill/>
          <a:ln w="9525">
            <a:noFill/>
            <a:miter lim="800000"/>
            <a:headEnd/>
            <a:tailEnd/>
          </a:ln>
        </p:spPr>
      </p:pic>
      <p:pic>
        <p:nvPicPr>
          <p:cNvPr id="37894" name="Picture 6"/>
          <p:cNvPicPr>
            <a:picLocks noChangeAspect="1" noChangeArrowheads="1"/>
          </p:cNvPicPr>
          <p:nvPr/>
        </p:nvPicPr>
        <p:blipFill>
          <a:blip r:embed="rId4" cstate="print"/>
          <a:srcRect/>
          <a:stretch>
            <a:fillRect/>
          </a:stretch>
        </p:blipFill>
        <p:spPr bwMode="auto">
          <a:xfrm>
            <a:off x="3429000" y="1859280"/>
            <a:ext cx="5410200" cy="4693920"/>
          </a:xfrm>
          <a:prstGeom prst="rect">
            <a:avLst/>
          </a:prstGeom>
          <a:noFill/>
          <a:ln w="9525">
            <a:noFill/>
            <a:miter lim="800000"/>
            <a:headEnd/>
            <a:tailEnd/>
          </a:ln>
        </p:spPr>
      </p:pic>
    </p:spTree>
  </p:cSld>
  <p:clrMapOvr>
    <a:masterClrMapping/>
  </p:clrMapOvr>
  <p:transition>
    <p:wheel spokes="3"/>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Deleting 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Picture 3"/>
          <p:cNvPicPr>
            <a:picLocks noChangeAspect="1"/>
          </p:cNvPicPr>
          <p:nvPr/>
        </p:nvPicPr>
        <p:blipFill>
          <a:blip r:embed="rId3"/>
          <a:stretch>
            <a:fillRect/>
          </a:stretch>
        </p:blipFill>
        <p:spPr>
          <a:xfrm>
            <a:off x="135821" y="2342866"/>
            <a:ext cx="2324100" cy="247650"/>
          </a:xfrm>
          <a:prstGeom prst="rect">
            <a:avLst/>
          </a:prstGeom>
        </p:spPr>
      </p:pic>
      <p:pic>
        <p:nvPicPr>
          <p:cNvPr id="5" name="Picture 4"/>
          <p:cNvPicPr>
            <a:picLocks noChangeAspect="1"/>
          </p:cNvPicPr>
          <p:nvPr/>
        </p:nvPicPr>
        <p:blipFill>
          <a:blip r:embed="rId4"/>
          <a:stretch>
            <a:fillRect/>
          </a:stretch>
        </p:blipFill>
        <p:spPr>
          <a:xfrm>
            <a:off x="3581401" y="2362200"/>
            <a:ext cx="5334000" cy="2543175"/>
          </a:xfrm>
          <a:prstGeom prst="rect">
            <a:avLst/>
          </a:prstGeom>
        </p:spPr>
      </p:pic>
      <p:pic>
        <p:nvPicPr>
          <p:cNvPr id="7" name="Picture 6"/>
          <p:cNvPicPr>
            <a:picLocks noChangeAspect="1"/>
          </p:cNvPicPr>
          <p:nvPr/>
        </p:nvPicPr>
        <p:blipFill>
          <a:blip r:embed="rId5"/>
          <a:stretch>
            <a:fillRect/>
          </a:stretch>
        </p:blipFill>
        <p:spPr>
          <a:xfrm>
            <a:off x="135821" y="2590516"/>
            <a:ext cx="1247775" cy="171450"/>
          </a:xfrm>
          <a:prstGeom prst="rect">
            <a:avLst/>
          </a:prstGeom>
        </p:spPr>
      </p:pic>
      <p:pic>
        <p:nvPicPr>
          <p:cNvPr id="9" name="Picture 8"/>
          <p:cNvPicPr>
            <a:picLocks noChangeAspect="1"/>
          </p:cNvPicPr>
          <p:nvPr/>
        </p:nvPicPr>
        <p:blipFill>
          <a:blip r:embed="rId6"/>
          <a:stretch>
            <a:fillRect/>
          </a:stretch>
        </p:blipFill>
        <p:spPr>
          <a:xfrm>
            <a:off x="140939" y="2765378"/>
            <a:ext cx="2038350" cy="276225"/>
          </a:xfrm>
          <a:prstGeom prst="rect">
            <a:avLst/>
          </a:prstGeom>
        </p:spPr>
      </p:pic>
      <p:pic>
        <p:nvPicPr>
          <p:cNvPr id="10" name="Picture 9"/>
          <p:cNvPicPr>
            <a:picLocks noChangeAspect="1"/>
          </p:cNvPicPr>
          <p:nvPr/>
        </p:nvPicPr>
        <p:blipFill>
          <a:blip r:embed="rId7"/>
          <a:stretch>
            <a:fillRect/>
          </a:stretch>
        </p:blipFill>
        <p:spPr>
          <a:xfrm>
            <a:off x="141509" y="3041603"/>
            <a:ext cx="1242088" cy="257618"/>
          </a:xfrm>
          <a:prstGeom prst="rect">
            <a:avLst/>
          </a:prstGeom>
        </p:spPr>
      </p:pic>
    </p:spTree>
    <p:extLst>
      <p:ext uri="{BB962C8B-B14F-4D97-AF65-F5344CB8AC3E}">
        <p14:creationId xmlns:p14="http://schemas.microsoft.com/office/powerpoint/2010/main" val="34544549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Deleting 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3"/>
          <a:stretch>
            <a:fillRect/>
          </a:stretch>
        </p:blipFill>
        <p:spPr>
          <a:xfrm>
            <a:off x="1232279" y="2209800"/>
            <a:ext cx="7693481" cy="4343400"/>
          </a:xfrm>
          <a:prstGeom prst="rect">
            <a:avLst/>
          </a:prstGeom>
        </p:spPr>
      </p:pic>
      <p:sp>
        <p:nvSpPr>
          <p:cNvPr id="3" name="TextBox 2"/>
          <p:cNvSpPr txBox="1"/>
          <p:nvPr/>
        </p:nvSpPr>
        <p:spPr>
          <a:xfrm>
            <a:off x="1295400" y="2438400"/>
            <a:ext cx="2734101" cy="369332"/>
          </a:xfrm>
          <a:prstGeom prst="rect">
            <a:avLst/>
          </a:prstGeom>
          <a:solidFill>
            <a:schemeClr val="bg1"/>
          </a:solidFill>
        </p:spPr>
        <p:txBody>
          <a:bodyPr wrap="square" rtlCol="0">
            <a:spAutoFit/>
          </a:bodyPr>
          <a:lstStyle/>
          <a:p>
            <a:r>
              <a:rPr lang="en-US" b="1" dirty="0"/>
              <a:t>$</a:t>
            </a:r>
            <a:r>
              <a:rPr lang="en-US" dirty="0"/>
              <a:t> git branch -d </a:t>
            </a:r>
            <a:r>
              <a:rPr lang="en-US" dirty="0" err="1"/>
              <a:t>bugFix</a:t>
            </a:r>
            <a:endParaRPr lang="en-US" dirty="0"/>
          </a:p>
        </p:txBody>
      </p:sp>
    </p:spTree>
    <p:extLst>
      <p:ext uri="{BB962C8B-B14F-4D97-AF65-F5344CB8AC3E}">
        <p14:creationId xmlns:p14="http://schemas.microsoft.com/office/powerpoint/2010/main" val="119007275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6082" name="Picture 2" descr="Image result for question mark clipart"/>
          <p:cNvPicPr>
            <a:picLocks noChangeAspect="1" noChangeArrowheads="1"/>
          </p:cNvPicPr>
          <p:nvPr/>
        </p:nvPicPr>
        <p:blipFill>
          <a:blip r:embed="rId3" cstate="print"/>
          <a:srcRect/>
          <a:stretch>
            <a:fillRect/>
          </a:stretch>
        </p:blipFill>
        <p:spPr bwMode="auto">
          <a:xfrm>
            <a:off x="2286000" y="1905000"/>
            <a:ext cx="4724400" cy="4419600"/>
          </a:xfrm>
          <a:prstGeom prst="rect">
            <a:avLst/>
          </a:prstGeom>
          <a:noFill/>
        </p:spPr>
      </p:pic>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Learn Git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9" name="applause6.mp3">
            <a:hlinkClick r:id="" action="ppaction://media"/>
          </p:cNvPr>
          <p:cNvPicPr>
            <a:picLocks noChangeAspect="1"/>
          </p:cNvPicPr>
          <p:nvPr>
            <a:audioFile r:link="rId2"/>
            <p:extLst>
              <p:ext uri="{DAA4B4D4-6D71-4841-9C94-3DE7FCFB9230}">
                <p14:media xmlns:p14="http://schemas.microsoft.com/office/powerpoint/2010/main" r:link="rId1"/>
              </p:ext>
            </p:extLst>
          </p:nvPr>
        </p:nvPicPr>
        <p:blipFill>
          <a:blip r:embed="rId6" cstate="print"/>
          <a:stretch>
            <a:fillRect/>
          </a:stretch>
        </p:blipFill>
        <p:spPr>
          <a:xfrm>
            <a:off x="4419600" y="2819400"/>
            <a:ext cx="304800" cy="304800"/>
          </a:xfrm>
          <a:prstGeom prst="rect">
            <a:avLst/>
          </a:prstGeom>
        </p:spPr>
      </p:pic>
      <p:sp>
        <p:nvSpPr>
          <p:cNvPr id="7" name="TextBox 6"/>
          <p:cNvSpPr txBox="1"/>
          <p:nvPr/>
        </p:nvSpPr>
        <p:spPr>
          <a:xfrm>
            <a:off x="1219200" y="2667000"/>
            <a:ext cx="7086600" cy="580159"/>
          </a:xfrm>
          <a:prstGeom prst="rect">
            <a:avLst/>
          </a:prstGeom>
          <a:solidFill>
            <a:schemeClr val="bg1">
              <a:lumMod val="85000"/>
              <a:lumOff val="15000"/>
            </a:schemeClr>
          </a:solidFill>
        </p:spPr>
        <p:txBody>
          <a:bodyPr wrap="square" rtlCol="0">
            <a:spAutoFit/>
          </a:bodyPr>
          <a:lstStyle/>
          <a:p>
            <a:r>
              <a:rPr lang="en-US" sz="3170" b="1" dirty="0" smtClean="0">
                <a:latin typeface="Calibri" pitchFamily="34" charset="0"/>
              </a:rPr>
              <a:t>http://</a:t>
            </a:r>
            <a:r>
              <a:rPr lang="en-US" sz="3090" b="1" dirty="0" smtClean="0">
                <a:latin typeface="Calibri" pitchFamily="34" charset="0"/>
              </a:rPr>
              <a:t>learngitbranching.js.org</a:t>
            </a:r>
            <a:r>
              <a:rPr lang="en-US" dirty="0" smtClean="0"/>
              <a:t>/</a:t>
            </a:r>
            <a:endParaRPr lang="en-US" dirty="0"/>
          </a:p>
        </p:txBody>
      </p:sp>
    </p:spTree>
  </p:cSld>
  <p:clrMapOvr>
    <a:masterClrMapping/>
  </p:clrMapOvr>
  <p:transition spd="med">
    <p:sndAc>
      <p:stSnd>
        <p:snd r:embed="rId5" name="applause6.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352"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Create New</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055" name="Picture 7"/>
          <p:cNvPicPr>
            <a:picLocks noChangeAspect="1" noChangeArrowheads="1"/>
          </p:cNvPicPr>
          <p:nvPr/>
        </p:nvPicPr>
        <p:blipFill>
          <a:blip r:embed="rId3" cstate="print"/>
          <a:srcRect/>
          <a:stretch>
            <a:fillRect/>
          </a:stretch>
        </p:blipFill>
        <p:spPr bwMode="auto">
          <a:xfrm>
            <a:off x="381000" y="1828800"/>
            <a:ext cx="8305800" cy="450056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Created New</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Created New</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Created New</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 Commit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2533" name="Picture 5"/>
          <p:cNvPicPr>
            <a:picLocks noChangeAspect="1" noChangeArrowheads="1"/>
          </p:cNvPicPr>
          <p:nvPr/>
        </p:nvPicPr>
        <p:blipFill>
          <a:blip r:embed="rId3" cstate="print"/>
          <a:srcRect/>
          <a:stretch>
            <a:fillRect/>
          </a:stretch>
        </p:blipFill>
        <p:spPr bwMode="auto">
          <a:xfrm>
            <a:off x="304800" y="2286000"/>
            <a:ext cx="8703527" cy="4152900"/>
          </a:xfrm>
          <a:prstGeom prst="rect">
            <a:avLst/>
          </a:prstGeom>
          <a:noFill/>
          <a:ln w="9525">
            <a:noFill/>
            <a:miter lim="800000"/>
            <a:headEnd/>
            <a:tailEnd/>
          </a:ln>
        </p:spPr>
      </p:pic>
      <p:sp>
        <p:nvSpPr>
          <p:cNvPr id="14" name="PubOvalCallout"/>
          <p:cNvSpPr>
            <a:spLocks noEditPoints="1" noChangeArrowheads="1"/>
          </p:cNvSpPr>
          <p:nvPr/>
        </p:nvSpPr>
        <p:spPr bwMode="auto">
          <a:xfrm>
            <a:off x="381000" y="1676400"/>
            <a:ext cx="2362200" cy="914400"/>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Litebulb"/>
          <p:cNvSpPr>
            <a:spLocks noEditPoints="1" noChangeArrowheads="1"/>
          </p:cNvSpPr>
          <p:nvPr/>
        </p:nvSpPr>
        <p:spPr bwMode="auto">
          <a:xfrm>
            <a:off x="762000" y="1752600"/>
            <a:ext cx="381000" cy="53340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304800" y="762000"/>
            <a:ext cx="8382000"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Let’s checkout New</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Branch and commit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077" name="Picture 5"/>
          <p:cNvPicPr>
            <a:picLocks noChangeAspect="1" noChangeArrowheads="1"/>
          </p:cNvPicPr>
          <p:nvPr/>
        </p:nvPicPr>
        <p:blipFill>
          <a:blip r:embed="rId3" cstate="print"/>
          <a:srcRect/>
          <a:stretch>
            <a:fillRect/>
          </a:stretch>
        </p:blipFill>
        <p:spPr bwMode="auto">
          <a:xfrm>
            <a:off x="228600" y="2514600"/>
            <a:ext cx="4191000" cy="2209800"/>
          </a:xfrm>
          <a:prstGeom prst="rect">
            <a:avLst/>
          </a:prstGeom>
          <a:noFill/>
          <a:ln w="9525">
            <a:noFill/>
            <a:miter lim="800000"/>
            <a:headEnd/>
            <a:tailEnd/>
          </a:ln>
        </p:spPr>
      </p:pic>
      <p:pic>
        <p:nvPicPr>
          <p:cNvPr id="3078" name="Picture 6"/>
          <p:cNvPicPr>
            <a:picLocks noChangeAspect="1" noChangeArrowheads="1"/>
          </p:cNvPicPr>
          <p:nvPr/>
        </p:nvPicPr>
        <p:blipFill>
          <a:blip r:embed="rId4" cstate="print"/>
          <a:srcRect/>
          <a:stretch>
            <a:fillRect/>
          </a:stretch>
        </p:blipFill>
        <p:spPr bwMode="auto">
          <a:xfrm>
            <a:off x="4648200" y="2819400"/>
            <a:ext cx="4070037" cy="3276600"/>
          </a:xfrm>
          <a:prstGeom prst="rect">
            <a:avLst/>
          </a:prstGeom>
          <a:noFill/>
          <a:ln w="9525">
            <a:noFill/>
            <a:miter lim="800000"/>
            <a:headEnd/>
            <a:tailEnd/>
          </a:ln>
        </p:spPr>
      </p:pic>
      <p:sp>
        <p:nvSpPr>
          <p:cNvPr id="15" name="PubOvalCallout"/>
          <p:cNvSpPr>
            <a:spLocks noEditPoints="1" noChangeArrowheads="1"/>
          </p:cNvSpPr>
          <p:nvPr/>
        </p:nvSpPr>
        <p:spPr bwMode="auto">
          <a:xfrm>
            <a:off x="228600" y="4953000"/>
            <a:ext cx="1676400" cy="838200"/>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a:p>
        </p:txBody>
      </p:sp>
      <p:sp>
        <p:nvSpPr>
          <p:cNvPr id="16" name="Litebulb"/>
          <p:cNvSpPr>
            <a:spLocks noEditPoints="1" noChangeArrowheads="1"/>
          </p:cNvSpPr>
          <p:nvPr/>
        </p:nvSpPr>
        <p:spPr bwMode="auto">
          <a:xfrm>
            <a:off x="457200" y="5029200"/>
            <a:ext cx="381000" cy="45720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TextBox 16"/>
          <p:cNvSpPr txBox="1"/>
          <p:nvPr/>
        </p:nvSpPr>
        <p:spPr>
          <a:xfrm>
            <a:off x="304800" y="5791200"/>
            <a:ext cx="3886200" cy="646331"/>
          </a:xfrm>
          <a:prstGeom prst="rect">
            <a:avLst/>
          </a:prstGeom>
          <a:solidFill>
            <a:schemeClr val="bg1">
              <a:lumMod val="85000"/>
              <a:lumOff val="15000"/>
            </a:schemeClr>
          </a:solidFill>
        </p:spPr>
        <p:txBody>
          <a:bodyPr wrap="square" rtlCol="0">
            <a:spAutoFit/>
          </a:bodyPr>
          <a:lstStyle/>
          <a:p>
            <a:r>
              <a:rPr lang="en-US" dirty="0" smtClean="0"/>
              <a:t>Here we can start enhancement in new  branch </a:t>
            </a:r>
            <a:endParaRPr lang="en-US"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0" y="762001"/>
            <a:ext cx="8686800" cy="258532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Create New</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Branch and Checkout at the same time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4578" name="Picture 2"/>
          <p:cNvPicPr>
            <a:picLocks noChangeAspect="1" noChangeArrowheads="1"/>
          </p:cNvPicPr>
          <p:nvPr/>
        </p:nvPicPr>
        <p:blipFill>
          <a:blip r:embed="rId3" cstate="print"/>
          <a:srcRect/>
          <a:stretch>
            <a:fillRect/>
          </a:stretch>
        </p:blipFill>
        <p:spPr bwMode="auto">
          <a:xfrm>
            <a:off x="228600" y="3276600"/>
            <a:ext cx="4038600" cy="990600"/>
          </a:xfrm>
          <a:prstGeom prst="rect">
            <a:avLst/>
          </a:prstGeom>
          <a:noFill/>
          <a:ln w="9525">
            <a:noFill/>
            <a:miter lim="800000"/>
            <a:headEnd/>
            <a:tailEnd/>
          </a:ln>
        </p:spPr>
      </p:pic>
      <p:pic>
        <p:nvPicPr>
          <p:cNvPr id="24579" name="Picture 3"/>
          <p:cNvPicPr>
            <a:picLocks noChangeAspect="1" noChangeArrowheads="1"/>
          </p:cNvPicPr>
          <p:nvPr/>
        </p:nvPicPr>
        <p:blipFill>
          <a:blip r:embed="rId4" cstate="print"/>
          <a:srcRect/>
          <a:stretch>
            <a:fillRect/>
          </a:stretch>
        </p:blipFill>
        <p:spPr bwMode="auto">
          <a:xfrm>
            <a:off x="4495800" y="3200400"/>
            <a:ext cx="4226928" cy="35052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Commit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5603" name="Picture 3"/>
          <p:cNvPicPr>
            <a:picLocks noChangeAspect="1" noChangeArrowheads="1"/>
          </p:cNvPicPr>
          <p:nvPr/>
        </p:nvPicPr>
        <p:blipFill>
          <a:blip r:embed="rId3" cstate="print"/>
          <a:srcRect/>
          <a:stretch>
            <a:fillRect/>
          </a:stretch>
        </p:blipFill>
        <p:spPr bwMode="auto">
          <a:xfrm>
            <a:off x="4191001" y="1676400"/>
            <a:ext cx="4840198" cy="4877384"/>
          </a:xfrm>
          <a:prstGeom prst="rect">
            <a:avLst/>
          </a:prstGeom>
          <a:noFill/>
          <a:ln w="9525">
            <a:noFill/>
            <a:miter lim="800000"/>
            <a:headEnd/>
            <a:tailEnd/>
          </a:ln>
        </p:spPr>
      </p:pic>
      <p:pic>
        <p:nvPicPr>
          <p:cNvPr id="25604" name="Picture 4"/>
          <p:cNvPicPr>
            <a:picLocks noChangeAspect="1" noChangeArrowheads="1"/>
          </p:cNvPicPr>
          <p:nvPr/>
        </p:nvPicPr>
        <p:blipFill>
          <a:blip r:embed="rId4" cstate="print"/>
          <a:srcRect/>
          <a:stretch>
            <a:fillRect/>
          </a:stretch>
        </p:blipFill>
        <p:spPr bwMode="auto">
          <a:xfrm>
            <a:off x="0" y="2209800"/>
            <a:ext cx="4191000" cy="13716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Branches and Merging</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838200" y="2286000"/>
            <a:ext cx="7543800" cy="3508653"/>
          </a:xfrm>
          <a:prstGeom prst="rect">
            <a:avLst/>
          </a:prstGeom>
          <a:solidFill>
            <a:schemeClr val="bg1">
              <a:lumMod val="85000"/>
              <a:lumOff val="15000"/>
            </a:schemeClr>
          </a:solidFill>
        </p:spPr>
        <p:txBody>
          <a:bodyPr wrap="square" rtlCol="0">
            <a:spAutoFit/>
          </a:bodyPr>
          <a:lstStyle/>
          <a:p>
            <a:r>
              <a:rPr lang="en-US" dirty="0"/>
              <a:t>Now we </a:t>
            </a:r>
            <a:r>
              <a:rPr lang="en-US" dirty="0" smtClean="0"/>
              <a:t>will combine </a:t>
            </a:r>
            <a:r>
              <a:rPr lang="en-US" dirty="0"/>
              <a:t>the work from two different branches together. This will allow us to branch off, develop a new feature, and then combine it back </a:t>
            </a:r>
            <a:r>
              <a:rPr lang="en-US" dirty="0" smtClean="0"/>
              <a:t>in.</a:t>
            </a:r>
            <a:endParaRPr lang="en-US" dirty="0" smtClean="0"/>
          </a:p>
          <a:p>
            <a:endParaRPr lang="en-US" dirty="0" smtClean="0"/>
          </a:p>
          <a:p>
            <a:r>
              <a:rPr lang="en-US" dirty="0" smtClean="0"/>
              <a:t>The </a:t>
            </a:r>
            <a:r>
              <a:rPr lang="en-US" dirty="0"/>
              <a:t>first method to combine work that we will examine is </a:t>
            </a:r>
            <a:r>
              <a:rPr lang="en-US" dirty="0" smtClean="0"/>
              <a:t>”</a:t>
            </a:r>
            <a:r>
              <a:rPr lang="en-US" sz="2400" b="1" u="sng" dirty="0" smtClean="0">
                <a:solidFill>
                  <a:srgbClr val="FF0000"/>
                </a:solidFill>
              </a:rPr>
              <a:t>git merge</a:t>
            </a:r>
            <a:r>
              <a:rPr lang="en-US" dirty="0" smtClean="0">
                <a:solidFill>
                  <a:srgbClr val="FF0000"/>
                </a:solidFill>
              </a:rPr>
              <a:t>”</a:t>
            </a:r>
            <a:r>
              <a:rPr lang="en-US" dirty="0" smtClean="0"/>
              <a:t>. </a:t>
            </a:r>
            <a:r>
              <a:rPr lang="en-US" dirty="0"/>
              <a:t>Merging in Git creates a special commit that has two unique parents. A commit with two parents essentially means "I want to include all the work from this parent over here and this one over here, </a:t>
            </a:r>
            <a:r>
              <a:rPr lang="en-US" i="1" dirty="0"/>
              <a:t>and</a:t>
            </a:r>
            <a:r>
              <a:rPr lang="en-US" dirty="0"/>
              <a:t> the set of all their parents</a:t>
            </a:r>
            <a:r>
              <a:rPr lang="en-US" dirty="0" smtClean="0"/>
              <a:t>.“</a:t>
            </a:r>
          </a:p>
          <a:p>
            <a:endParaRPr lang="en-US" dirty="0"/>
          </a:p>
          <a:p>
            <a:endParaRPr lang="en-US" dirty="0" smtClean="0"/>
          </a:p>
          <a:p>
            <a:endParaRPr lang="en-US" dirty="0"/>
          </a:p>
        </p:txBody>
      </p:sp>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Merging </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1745" name="Picture 1"/>
          <p:cNvPicPr>
            <a:picLocks noChangeAspect="1" noChangeArrowheads="1"/>
          </p:cNvPicPr>
          <p:nvPr/>
        </p:nvPicPr>
        <p:blipFill>
          <a:blip r:embed="rId3" cstate="print"/>
          <a:srcRect/>
          <a:stretch>
            <a:fillRect/>
          </a:stretch>
        </p:blipFill>
        <p:spPr bwMode="auto">
          <a:xfrm>
            <a:off x="152399" y="2057400"/>
            <a:ext cx="4191001" cy="3886200"/>
          </a:xfrm>
          <a:prstGeom prst="rect">
            <a:avLst/>
          </a:prstGeom>
          <a:noFill/>
          <a:ln w="9525">
            <a:noFill/>
            <a:miter lim="800000"/>
            <a:headEnd/>
            <a:tailEnd/>
          </a:ln>
        </p:spPr>
      </p:pic>
      <p:pic>
        <p:nvPicPr>
          <p:cNvPr id="31746" name="Picture 2"/>
          <p:cNvPicPr>
            <a:picLocks noChangeAspect="1" noChangeArrowheads="1"/>
          </p:cNvPicPr>
          <p:nvPr/>
        </p:nvPicPr>
        <p:blipFill>
          <a:blip r:embed="rId4" cstate="print"/>
          <a:srcRect/>
          <a:stretch>
            <a:fillRect/>
          </a:stretch>
        </p:blipFill>
        <p:spPr bwMode="auto">
          <a:xfrm>
            <a:off x="4572000" y="2133600"/>
            <a:ext cx="4191000" cy="3781425"/>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914400"/>
            <a:ext cx="7010400" cy="762000"/>
          </a:xfrm>
          <a:prstGeom prst="rect">
            <a:avLst/>
          </a:prstGeom>
          <a:noFill/>
        </p:spPr>
        <p:txBody>
          <a:bodyPr wrap="none" lIns="91440" tIns="45720" rIns="91440" bIns="45720">
            <a:prstTxWarp prst="textDeflate">
              <a:avLst/>
            </a:prstTxWarp>
            <a:spAutoFit/>
          </a:bodyPr>
          <a:lstStyle/>
          <a:p>
            <a:pPr algn="ctr"/>
            <a:r>
              <a:rPr lang="en-US" sz="5400" b="1" cap="all" spc="0" dirty="0" smtClean="0">
                <a:ln w="9000" cmpd="sng">
                  <a:solidFill>
                    <a:srgbClr val="FFC000"/>
                  </a:solidFill>
                  <a:prstDash val="solid"/>
                </a:ln>
                <a:solidFill>
                  <a:srgbClr val="FFFF00"/>
                </a:solidFill>
                <a:effectLst>
                  <a:reflection blurRad="12700" stA="28000" endPos="45000" dist="1000" dir="5400000" sy="-100000" algn="bl" rotWithShape="0"/>
                </a:effectLst>
              </a:rPr>
              <a:t>  </a:t>
            </a:r>
            <a:endParaRPr lang="en-US" sz="5400" b="1" cap="all" spc="0" dirty="0">
              <a:ln w="9000" cmpd="sng">
                <a:solidFill>
                  <a:srgbClr val="FFC000"/>
                </a:solidFill>
                <a:prstDash val="solid"/>
              </a:ln>
              <a:solidFill>
                <a:srgbClr val="FFFF00"/>
              </a:solidFill>
              <a:effectLst>
                <a:reflection blurRad="12700" stA="28000" endPos="45000" dist="1000" dir="5400000" sy="-100000" algn="bl" rotWithShape="0"/>
              </a:effectLst>
            </a:endParaRPr>
          </a:p>
        </p:txBody>
      </p:sp>
      <p:sp>
        <p:nvSpPr>
          <p:cNvPr id="8" name="Rectangle 7"/>
          <p:cNvSpPr/>
          <p:nvPr/>
        </p:nvSpPr>
        <p:spPr>
          <a:xfrm>
            <a:off x="685800" y="762000"/>
            <a:ext cx="800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Merging Branch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2771" name="Picture 3"/>
          <p:cNvPicPr>
            <a:picLocks noChangeAspect="1" noChangeArrowheads="1"/>
          </p:cNvPicPr>
          <p:nvPr/>
        </p:nvPicPr>
        <p:blipFill>
          <a:blip r:embed="rId3" cstate="print"/>
          <a:srcRect/>
          <a:stretch>
            <a:fillRect/>
          </a:stretch>
        </p:blipFill>
        <p:spPr bwMode="auto">
          <a:xfrm>
            <a:off x="228600" y="1981200"/>
            <a:ext cx="3048000" cy="685800"/>
          </a:xfrm>
          <a:prstGeom prst="rect">
            <a:avLst/>
          </a:prstGeom>
          <a:noFill/>
          <a:ln w="9525">
            <a:noFill/>
            <a:miter lim="800000"/>
            <a:headEnd/>
            <a:tailEnd/>
          </a:ln>
        </p:spPr>
      </p:pic>
      <p:pic>
        <p:nvPicPr>
          <p:cNvPr id="32772" name="Picture 4"/>
          <p:cNvPicPr>
            <a:picLocks noChangeAspect="1" noChangeArrowheads="1"/>
          </p:cNvPicPr>
          <p:nvPr/>
        </p:nvPicPr>
        <p:blipFill>
          <a:blip r:embed="rId4" cstate="print"/>
          <a:srcRect/>
          <a:stretch>
            <a:fillRect/>
          </a:stretch>
        </p:blipFill>
        <p:spPr bwMode="auto">
          <a:xfrm>
            <a:off x="3581400" y="2286000"/>
            <a:ext cx="5393094" cy="4114800"/>
          </a:xfrm>
          <a:prstGeom prst="rect">
            <a:avLst/>
          </a:prstGeom>
          <a:noFill/>
          <a:ln w="9525">
            <a:noFill/>
            <a:miter lim="800000"/>
            <a:headEnd/>
            <a:tailEnd/>
          </a:ln>
        </p:spPr>
      </p:pic>
      <p:sp>
        <p:nvSpPr>
          <p:cNvPr id="7" name="TextBox 6"/>
          <p:cNvSpPr txBox="1"/>
          <p:nvPr/>
        </p:nvSpPr>
        <p:spPr>
          <a:xfrm>
            <a:off x="152400" y="3124200"/>
            <a:ext cx="3200400" cy="2062103"/>
          </a:xfrm>
          <a:prstGeom prst="rect">
            <a:avLst/>
          </a:prstGeom>
          <a:solidFill>
            <a:schemeClr val="bg1">
              <a:lumMod val="85000"/>
              <a:lumOff val="15000"/>
            </a:schemeClr>
          </a:solidFill>
        </p:spPr>
        <p:txBody>
          <a:bodyPr wrap="square" rtlCol="0">
            <a:spAutoFit/>
          </a:bodyPr>
          <a:lstStyle/>
          <a:p>
            <a:r>
              <a:rPr lang="en-US" sz="1600" dirty="0" smtClean="0"/>
              <a:t>See that? First of all, master now points to a commit that has two parents. If you follow the arrows up the commit tree from master, you will hit every commit along the way to the root. This means that master contains all the work in the repository now.</a:t>
            </a:r>
            <a:endParaRPr lang="en-US" sz="1600" dirty="0"/>
          </a:p>
        </p:txBody>
      </p:sp>
    </p:spTree>
  </p:cSld>
  <p:clrMapOvr>
    <a:masterClrMapping/>
  </p:clrMapOvr>
  <p:transition>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tf00001191</Template>
  <TotalTime>452</TotalTime>
  <Words>225</Words>
  <Application>Microsoft Office PowerPoint</Application>
  <PresentationFormat>On-screen Show (4:3)</PresentationFormat>
  <Paragraphs>76</Paragraphs>
  <Slides>22</Slides>
  <Notes>22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Constantia</vt:lpstr>
      <vt:lpstr>Courier New</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Bhavin Shah</dc:creator>
  <cp:lastModifiedBy>Bhavin Shah</cp:lastModifiedBy>
  <cp:revision>68</cp:revision>
  <dcterms:created xsi:type="dcterms:W3CDTF">2017-01-28T21:31:01Z</dcterms:created>
  <dcterms:modified xsi:type="dcterms:W3CDTF">2017-01-29T05:07:46Z</dcterms:modified>
</cp:coreProperties>
</file>