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Roboto" panose="02000000000000000000" pitchFamily="2" charset="0"/>
      <p:regular r:id="rId11"/>
      <p:bold r:id="rId12"/>
    </p:embeddedFont>
    <p:embeddedFont>
      <p:font typeface="Roboto Medium" panose="020000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1A"/>
    <a:srgbClr val="00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1" d="100"/>
          <a:sy n="51" d="100"/>
        </p:scale>
        <p:origin x="84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97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526" y="0"/>
            <a:ext cx="14630400" cy="8229600"/>
          </a:xfrm>
          <a:prstGeom prst="rect">
            <a:avLst/>
          </a:prstGeom>
          <a:solidFill>
            <a:srgbClr val="000018">
              <a:alpha val="80000"/>
            </a:srgbClr>
          </a:solidFill>
          <a:ln/>
        </p:spPr>
        <p:txBody>
          <a:bodyPr/>
          <a:lstStyle/>
          <a:p>
            <a:endParaRPr lang="en-US" dirty="0"/>
          </a:p>
        </p:txBody>
      </p:sp>
      <p:sp>
        <p:nvSpPr>
          <p:cNvPr id="4" name="Text 1"/>
          <p:cNvSpPr/>
          <p:nvPr/>
        </p:nvSpPr>
        <p:spPr>
          <a:xfrm>
            <a:off x="793790" y="3045976"/>
            <a:ext cx="693693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Online Examination System</a:t>
            </a:r>
            <a:endParaRPr lang="en-US" sz="4450" dirty="0"/>
          </a:p>
        </p:txBody>
      </p:sp>
      <p:sp>
        <p:nvSpPr>
          <p:cNvPr id="5" name="Text 2"/>
          <p:cNvSpPr/>
          <p:nvPr/>
        </p:nvSpPr>
        <p:spPr>
          <a:xfrm>
            <a:off x="793790" y="4094917"/>
            <a:ext cx="13042821" cy="1088708"/>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This presentation outlines the project proposal for our Online Examination System, developed using Object-Oriented Programming (OOP) in C++. The system aims to enhance the examination process for students, teachers, and administrators by integrating automation, security, and user-friendly interfaces. </a:t>
            </a:r>
          </a:p>
          <a:p>
            <a:pPr marL="0" indent="0">
              <a:lnSpc>
                <a:spcPts val="2850"/>
              </a:lnSpc>
              <a:buNone/>
            </a:pPr>
            <a:endParaRPr lang="en-US" sz="1750" dirty="0">
              <a:solidFill>
                <a:srgbClr val="CFD0D8"/>
              </a:solidFill>
              <a:latin typeface="Roboto" pitchFamily="34" charset="0"/>
              <a:ea typeface="Roboto" pitchFamily="34" charset="-122"/>
              <a:cs typeface="Roboto" pitchFamily="34" charset="-120"/>
            </a:endParaRPr>
          </a:p>
          <a:p>
            <a:pPr marL="0" indent="0">
              <a:lnSpc>
                <a:spcPts val="2850"/>
              </a:lnSpc>
              <a:buNone/>
            </a:pPr>
            <a:endParaRPr lang="en-US" sz="2000" dirty="0">
              <a:solidFill>
                <a:srgbClr val="CFD0D8"/>
              </a:solidFill>
              <a:latin typeface="Roboto" pitchFamily="34" charset="0"/>
              <a:ea typeface="Roboto" pitchFamily="34" charset="-122"/>
              <a:cs typeface="Roboto" pitchFamily="34" charset="-120"/>
            </a:endParaRPr>
          </a:p>
          <a:p>
            <a:pPr marL="0" indent="0">
              <a:lnSpc>
                <a:spcPts val="2850"/>
              </a:lnSpc>
              <a:buNone/>
            </a:pPr>
            <a:r>
              <a:rPr lang="en-US" sz="2400" b="1" dirty="0">
                <a:solidFill>
                  <a:srgbClr val="CFD0D8"/>
                </a:solidFill>
                <a:latin typeface="Roboto" pitchFamily="34" charset="0"/>
                <a:ea typeface="Roboto" pitchFamily="34" charset="-122"/>
                <a:cs typeface="Roboto" pitchFamily="34" charset="-120"/>
              </a:rPr>
              <a:t>GROUP F</a:t>
            </a:r>
          </a:p>
          <a:p>
            <a:pPr marL="0" indent="0">
              <a:lnSpc>
                <a:spcPts val="2850"/>
              </a:lnSpc>
              <a:buNone/>
            </a:pPr>
            <a:r>
              <a:rPr lang="en-US" sz="2000" dirty="0">
                <a:solidFill>
                  <a:srgbClr val="CFD0D8"/>
                </a:solidFill>
                <a:latin typeface="Roboto" pitchFamily="34" charset="0"/>
                <a:ea typeface="Roboto" pitchFamily="34" charset="-122"/>
                <a:cs typeface="Roboto" pitchFamily="34" charset="-120"/>
              </a:rPr>
              <a:t>BSCE-24002 Abdullah Tariq</a:t>
            </a:r>
          </a:p>
          <a:p>
            <a:pPr marL="0" indent="0">
              <a:lnSpc>
                <a:spcPts val="2850"/>
              </a:lnSpc>
              <a:buNone/>
            </a:pPr>
            <a:r>
              <a:rPr lang="en-US" sz="2000" dirty="0">
                <a:solidFill>
                  <a:srgbClr val="CFD0D8"/>
                </a:solidFill>
                <a:latin typeface="Roboto" pitchFamily="34" charset="0"/>
                <a:ea typeface="Roboto" pitchFamily="34" charset="-122"/>
                <a:cs typeface="Roboto" pitchFamily="34" charset="-120"/>
              </a:rPr>
              <a:t>BSCE-24034 Muhammad </a:t>
            </a:r>
            <a:r>
              <a:rPr lang="en-US" sz="2000" dirty="0" err="1">
                <a:solidFill>
                  <a:srgbClr val="CFD0D8"/>
                </a:solidFill>
                <a:latin typeface="Roboto" pitchFamily="34" charset="0"/>
                <a:ea typeface="Roboto" pitchFamily="34" charset="-122"/>
                <a:cs typeface="Roboto" pitchFamily="34" charset="-120"/>
              </a:rPr>
              <a:t>Umais</a:t>
            </a:r>
            <a:r>
              <a:rPr lang="en-US" sz="2000" dirty="0">
                <a:solidFill>
                  <a:srgbClr val="CFD0D8"/>
                </a:solidFill>
                <a:latin typeface="Roboto" pitchFamily="34" charset="0"/>
                <a:ea typeface="Roboto" pitchFamily="34" charset="-122"/>
                <a:cs typeface="Roboto" pitchFamily="34" charset="-120"/>
              </a:rPr>
              <a:t> Ahsan</a:t>
            </a:r>
          </a:p>
          <a:p>
            <a:pPr marL="0" indent="0">
              <a:lnSpc>
                <a:spcPts val="2850"/>
              </a:lnSpc>
              <a:buNone/>
            </a:pPr>
            <a:r>
              <a:rPr lang="en-US" sz="2000" dirty="0">
                <a:solidFill>
                  <a:srgbClr val="CFD0D8"/>
                </a:solidFill>
                <a:latin typeface="Roboto" pitchFamily="34" charset="0"/>
                <a:ea typeface="Roboto" pitchFamily="34" charset="-122"/>
                <a:cs typeface="Roboto" pitchFamily="34" charset="-120"/>
              </a:rPr>
              <a:t>BSCE-24043 Taha Mughal</a:t>
            </a:r>
          </a:p>
          <a:p>
            <a:pPr marL="0" indent="0">
              <a:lnSpc>
                <a:spcPts val="2850"/>
              </a:lnSpc>
              <a:buNone/>
            </a:pPr>
            <a:r>
              <a:rPr lang="en-US" sz="2000" dirty="0">
                <a:solidFill>
                  <a:srgbClr val="CFD0D8"/>
                </a:solidFill>
                <a:latin typeface="Roboto" pitchFamily="34" charset="0"/>
                <a:ea typeface="Roboto" pitchFamily="34" charset="-122"/>
                <a:cs typeface="Roboto" pitchFamily="34" charset="-120"/>
              </a:rPr>
              <a:t>BSCE-24050 </a:t>
            </a:r>
            <a:r>
              <a:rPr lang="en-US" sz="2000" dirty="0" err="1">
                <a:solidFill>
                  <a:srgbClr val="CFD0D8"/>
                </a:solidFill>
                <a:latin typeface="Roboto" pitchFamily="34" charset="0"/>
                <a:ea typeface="Roboto" pitchFamily="34" charset="-122"/>
                <a:cs typeface="Roboto" pitchFamily="34" charset="-120"/>
              </a:rPr>
              <a:t>Aneeka</a:t>
            </a:r>
            <a:r>
              <a:rPr lang="en-US" sz="2000" dirty="0">
                <a:solidFill>
                  <a:srgbClr val="CFD0D8"/>
                </a:solidFill>
                <a:latin typeface="Roboto" pitchFamily="34" charset="0"/>
                <a:ea typeface="Roboto" pitchFamily="34" charset="-122"/>
                <a:cs typeface="Roboto" pitchFamily="34" charset="-120"/>
              </a:rPr>
              <a:t> Muzammil</a:t>
            </a:r>
          </a:p>
          <a:p>
            <a:pPr marL="0" indent="0">
              <a:lnSpc>
                <a:spcPts val="2850"/>
              </a:lnSpc>
              <a:buNone/>
            </a:pPr>
            <a:r>
              <a:rPr lang="en-US" sz="2000" dirty="0">
                <a:solidFill>
                  <a:srgbClr val="CFD0D8"/>
                </a:solidFill>
                <a:latin typeface="Roboto" pitchFamily="34" charset="0"/>
                <a:ea typeface="Roboto" pitchFamily="34" charset="-122"/>
                <a:cs typeface="Roboto" pitchFamily="34" charset="-120"/>
              </a:rPr>
              <a:t>BSCE-24052 Syed Muhammad </a:t>
            </a:r>
            <a:r>
              <a:rPr lang="en-US" sz="2000" dirty="0" err="1">
                <a:solidFill>
                  <a:srgbClr val="CFD0D8"/>
                </a:solidFill>
                <a:latin typeface="Roboto" pitchFamily="34" charset="0"/>
                <a:ea typeface="Roboto" pitchFamily="34" charset="-122"/>
                <a:cs typeface="Roboto" pitchFamily="34" charset="-120"/>
              </a:rPr>
              <a:t>Moiz</a:t>
            </a:r>
            <a:r>
              <a:rPr lang="en-US" sz="2000" dirty="0">
                <a:solidFill>
                  <a:srgbClr val="CFD0D8"/>
                </a:solidFill>
                <a:latin typeface="Roboto" pitchFamily="34" charset="0"/>
                <a:ea typeface="Roboto" pitchFamily="34" charset="-122"/>
                <a:cs typeface="Roboto" pitchFamily="34" charset="-120"/>
              </a:rPr>
              <a:t> Mehdi</a:t>
            </a:r>
          </a:p>
          <a:p>
            <a:pPr marL="0" indent="0">
              <a:lnSpc>
                <a:spcPts val="2850"/>
              </a:lnSpc>
              <a:buNone/>
            </a:pPr>
            <a:r>
              <a:rPr lang="en-US" sz="1750" dirty="0">
                <a:solidFill>
                  <a:srgbClr val="CFD0D8"/>
                </a:solidFill>
                <a:latin typeface="Roboto" pitchFamily="34" charset="0"/>
                <a:ea typeface="Roboto" pitchFamily="34" charset="-122"/>
                <a:cs typeface="Roboto" pitchFamily="34" charset="-12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Project Overview</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The system enables students to take online exams, teachers to create and manage exams, and administrators to oversee the entire process. It streamlines the examination process, offering flexibility, efficiency, and automation.</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Technology</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Built using C++ and incorporating OOP principles, the system prioritizes modularity, reusability, and efficiency. The system utilizes file handling for data persistence, ensuring data security and integrity.</a:t>
            </a:r>
            <a:endParaRPr lang="en-US" sz="1750" dirty="0"/>
          </a:p>
        </p:txBody>
      </p:sp>
      <p:sp>
        <p:nvSpPr>
          <p:cNvPr id="7" name="Rectangle: Rounded Corners 6">
            <a:extLst>
              <a:ext uri="{FF2B5EF4-FFF2-40B4-BE49-F238E27FC236}">
                <a16:creationId xmlns:a16="http://schemas.microsoft.com/office/drawing/2014/main" id="{4CF37EEF-3D80-A43D-04BC-7E0DE7F157FB}"/>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5052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Key Objectives</a:t>
            </a:r>
            <a:endParaRPr lang="en-US" sz="4450" dirty="0"/>
          </a:p>
        </p:txBody>
      </p:sp>
      <p:sp>
        <p:nvSpPr>
          <p:cNvPr id="3" name="Shape 1"/>
          <p:cNvSpPr/>
          <p:nvPr/>
        </p:nvSpPr>
        <p:spPr>
          <a:xfrm>
            <a:off x="793790" y="2768084"/>
            <a:ext cx="510302" cy="510302"/>
          </a:xfrm>
          <a:prstGeom prst="roundRect">
            <a:avLst>
              <a:gd name="adj" fmla="val 18669"/>
            </a:avLst>
          </a:prstGeom>
          <a:solidFill>
            <a:srgbClr val="182567"/>
          </a:solidFill>
          <a:ln w="7620">
            <a:solidFill>
              <a:srgbClr val="313E80"/>
            </a:solidFill>
            <a:prstDash val="solid"/>
          </a:ln>
        </p:spPr>
      </p:sp>
      <p:sp>
        <p:nvSpPr>
          <p:cNvPr id="4" name="Text 2"/>
          <p:cNvSpPr/>
          <p:nvPr/>
        </p:nvSpPr>
        <p:spPr>
          <a:xfrm>
            <a:off x="878860" y="281058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1</a:t>
            </a:r>
            <a:endParaRPr lang="en-US" sz="2650" dirty="0"/>
          </a:p>
        </p:txBody>
      </p:sp>
      <p:sp>
        <p:nvSpPr>
          <p:cNvPr id="5" name="Text 3"/>
          <p:cNvSpPr/>
          <p:nvPr/>
        </p:nvSpPr>
        <p:spPr>
          <a:xfrm>
            <a:off x="1530906" y="2768084"/>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Develop a secure and scalable online examination system that meets the evolving needs of a modern educational institution.</a:t>
            </a:r>
            <a:endParaRPr lang="en-US" sz="1750" dirty="0"/>
          </a:p>
        </p:txBody>
      </p:sp>
      <p:sp>
        <p:nvSpPr>
          <p:cNvPr id="6" name="Shape 4"/>
          <p:cNvSpPr/>
          <p:nvPr/>
        </p:nvSpPr>
        <p:spPr>
          <a:xfrm>
            <a:off x="5216962" y="2768084"/>
            <a:ext cx="510302" cy="510302"/>
          </a:xfrm>
          <a:prstGeom prst="roundRect">
            <a:avLst>
              <a:gd name="adj" fmla="val 18669"/>
            </a:avLst>
          </a:prstGeom>
          <a:solidFill>
            <a:srgbClr val="182567"/>
          </a:solidFill>
          <a:ln w="7620">
            <a:solidFill>
              <a:srgbClr val="313E80"/>
            </a:solidFill>
            <a:prstDash val="solid"/>
          </a:ln>
        </p:spPr>
      </p:sp>
      <p:sp>
        <p:nvSpPr>
          <p:cNvPr id="7" name="Text 5"/>
          <p:cNvSpPr/>
          <p:nvPr/>
        </p:nvSpPr>
        <p:spPr>
          <a:xfrm>
            <a:off x="5302032" y="281058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2</a:t>
            </a:r>
            <a:endParaRPr lang="en-US" sz="2650" dirty="0"/>
          </a:p>
        </p:txBody>
      </p:sp>
      <p:sp>
        <p:nvSpPr>
          <p:cNvPr id="8" name="Text 6"/>
          <p:cNvSpPr/>
          <p:nvPr/>
        </p:nvSpPr>
        <p:spPr>
          <a:xfrm>
            <a:off x="5954078" y="2768084"/>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Implement core OOP principles such as encapsulation, inheritance, polymorphism, templates, and operator overloading to promote code clarity, maintainability, and reusability.</a:t>
            </a:r>
            <a:endParaRPr lang="en-US" sz="1750" dirty="0"/>
          </a:p>
        </p:txBody>
      </p:sp>
      <p:sp>
        <p:nvSpPr>
          <p:cNvPr id="9" name="Shape 7"/>
          <p:cNvSpPr/>
          <p:nvPr/>
        </p:nvSpPr>
        <p:spPr>
          <a:xfrm>
            <a:off x="9640133" y="2768084"/>
            <a:ext cx="510302" cy="510302"/>
          </a:xfrm>
          <a:prstGeom prst="roundRect">
            <a:avLst>
              <a:gd name="adj" fmla="val 18669"/>
            </a:avLst>
          </a:prstGeom>
          <a:solidFill>
            <a:srgbClr val="182567"/>
          </a:solidFill>
          <a:ln w="7620">
            <a:solidFill>
              <a:srgbClr val="313E80"/>
            </a:solidFill>
            <a:prstDash val="solid"/>
          </a:ln>
        </p:spPr>
      </p:sp>
      <p:sp>
        <p:nvSpPr>
          <p:cNvPr id="10" name="Text 8"/>
          <p:cNvSpPr/>
          <p:nvPr/>
        </p:nvSpPr>
        <p:spPr>
          <a:xfrm>
            <a:off x="9725204" y="281058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3</a:t>
            </a:r>
            <a:endParaRPr lang="en-US" sz="2650" dirty="0"/>
          </a:p>
        </p:txBody>
      </p:sp>
      <p:sp>
        <p:nvSpPr>
          <p:cNvPr id="11" name="Text 9"/>
          <p:cNvSpPr/>
          <p:nvPr/>
        </p:nvSpPr>
        <p:spPr>
          <a:xfrm>
            <a:off x="10377249" y="2768084"/>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Ensure data persistence using robust file handling techniques, guaranteeing data security, integrity, and accessibility across different user roles.</a:t>
            </a:r>
            <a:endParaRPr lang="en-US" sz="1750" dirty="0"/>
          </a:p>
        </p:txBody>
      </p:sp>
      <p:sp>
        <p:nvSpPr>
          <p:cNvPr id="12" name="Shape 10"/>
          <p:cNvSpPr/>
          <p:nvPr/>
        </p:nvSpPr>
        <p:spPr>
          <a:xfrm>
            <a:off x="793790" y="5790367"/>
            <a:ext cx="510302" cy="510302"/>
          </a:xfrm>
          <a:prstGeom prst="roundRect">
            <a:avLst>
              <a:gd name="adj" fmla="val 18669"/>
            </a:avLst>
          </a:prstGeom>
          <a:solidFill>
            <a:srgbClr val="182567"/>
          </a:solidFill>
          <a:ln w="7620">
            <a:solidFill>
              <a:srgbClr val="313E80"/>
            </a:solidFill>
            <a:prstDash val="solid"/>
          </a:ln>
        </p:spPr>
      </p:sp>
      <p:sp>
        <p:nvSpPr>
          <p:cNvPr id="13" name="Text 11"/>
          <p:cNvSpPr/>
          <p:nvPr/>
        </p:nvSpPr>
        <p:spPr>
          <a:xfrm>
            <a:off x="878860" y="583287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4</a:t>
            </a:r>
            <a:endParaRPr lang="en-US" sz="2650" dirty="0"/>
          </a:p>
        </p:txBody>
      </p:sp>
      <p:sp>
        <p:nvSpPr>
          <p:cNvPr id="14" name="Text 12"/>
          <p:cNvSpPr/>
          <p:nvPr/>
        </p:nvSpPr>
        <p:spPr>
          <a:xfrm>
            <a:off x="1530906" y="5790367"/>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Automate grading and evaluation processes to improve efficiency, reduce manual effort, and provide timely feedback to students and teachers.</a:t>
            </a:r>
            <a:endParaRPr lang="en-US" sz="1750" dirty="0"/>
          </a:p>
        </p:txBody>
      </p:sp>
      <p:sp>
        <p:nvSpPr>
          <p:cNvPr id="15" name="Shape 13"/>
          <p:cNvSpPr/>
          <p:nvPr/>
        </p:nvSpPr>
        <p:spPr>
          <a:xfrm>
            <a:off x="7428667" y="5790367"/>
            <a:ext cx="510302" cy="510302"/>
          </a:xfrm>
          <a:prstGeom prst="roundRect">
            <a:avLst>
              <a:gd name="adj" fmla="val 18669"/>
            </a:avLst>
          </a:prstGeom>
          <a:solidFill>
            <a:srgbClr val="182567"/>
          </a:solidFill>
          <a:ln w="7620">
            <a:solidFill>
              <a:srgbClr val="313E80"/>
            </a:solidFill>
            <a:prstDash val="solid"/>
          </a:ln>
        </p:spPr>
      </p:sp>
      <p:sp>
        <p:nvSpPr>
          <p:cNvPr id="16" name="Text 14"/>
          <p:cNvSpPr/>
          <p:nvPr/>
        </p:nvSpPr>
        <p:spPr>
          <a:xfrm>
            <a:off x="7513737" y="583287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5</a:t>
            </a:r>
            <a:endParaRPr lang="en-US" sz="2650" dirty="0"/>
          </a:p>
        </p:txBody>
      </p:sp>
      <p:sp>
        <p:nvSpPr>
          <p:cNvPr id="17" name="Text 15"/>
          <p:cNvSpPr/>
          <p:nvPr/>
        </p:nvSpPr>
        <p:spPr>
          <a:xfrm>
            <a:off x="8165783" y="5790367"/>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Provide an intuitive and user-friendly interface for different user roles (Admin, Teacher, Student), ensuring easy navigation and access to necessary functionalities.</a:t>
            </a:r>
            <a:endParaRPr lang="en-US" sz="1750" dirty="0"/>
          </a:p>
        </p:txBody>
      </p:sp>
      <p:sp>
        <p:nvSpPr>
          <p:cNvPr id="18" name="Rectangle: Rounded Corners 17">
            <a:extLst>
              <a:ext uri="{FF2B5EF4-FFF2-40B4-BE49-F238E27FC236}">
                <a16:creationId xmlns:a16="http://schemas.microsoft.com/office/drawing/2014/main" id="{FCC31222-5250-EC71-0DA7-4AF2DACBA3B5}"/>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5607"/>
            <a:ext cx="669917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User Management Module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3852505"/>
            <a:ext cx="6244709" cy="1088708"/>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The module manages user registration, authentication, and profile updates, ensuring secure access to the system for different user roles.</a:t>
            </a:r>
            <a:endParaRPr lang="en-US" sz="200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Responsibilities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Umais is responsible for implementing the User Management Module. The module includes classes for user, admin, teacher, and student, along with a UserManager class to handle registration and authentication. The module also leverages template classes for list management and operator overloading for data representation.</a:t>
            </a:r>
            <a:endParaRPr lang="en-US" sz="2000" dirty="0"/>
          </a:p>
        </p:txBody>
      </p:sp>
      <p:sp>
        <p:nvSpPr>
          <p:cNvPr id="7" name="Rectangle: Rounded Corners 6">
            <a:extLst>
              <a:ext uri="{FF2B5EF4-FFF2-40B4-BE49-F238E27FC236}">
                <a16:creationId xmlns:a16="http://schemas.microsoft.com/office/drawing/2014/main" id="{B24DBD0C-EEC3-3BE4-58B1-362C016B953C}"/>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95607"/>
            <a:ext cx="9727763"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Exam Creation &amp; Management Module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3852505"/>
            <a:ext cx="6244709" cy="725805"/>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Teachers can create, edit, and delete exams, allowing them to tailor exams to specific courses and levels.</a:t>
            </a:r>
            <a:endParaRPr lang="en-US" sz="200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Responsibilities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Taha is responsible for the Exam Creation &amp; Management Module, which includes classes for Exam, Question, MCQ, Descriptive, and ExamManager. The module supports different question types and allows teachers to manage exams efficiently. Template classes and operator overloading further enhance the module's functionality.</a:t>
            </a:r>
            <a:endParaRPr lang="en-US" sz="2000" dirty="0"/>
          </a:p>
        </p:txBody>
      </p:sp>
      <p:sp>
        <p:nvSpPr>
          <p:cNvPr id="7" name="Rectangle: Rounded Corners 6">
            <a:extLst>
              <a:ext uri="{FF2B5EF4-FFF2-40B4-BE49-F238E27FC236}">
                <a16:creationId xmlns:a16="http://schemas.microsoft.com/office/drawing/2014/main" id="{90A18004-DEAA-3D32-9946-E7208F424206}"/>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95607"/>
            <a:ext cx="11311057"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Exam Conducting &amp; Student Attempt Module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3852505"/>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This module handles exam attempts, answer submission, and implements time-based exam control to ensure a fair and efficient testing environment.</a:t>
            </a:r>
            <a:endParaRPr lang="en-US" sz="175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Responsibilities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Moiz is responsible for the Exam Conducting &amp; Student Attempt Module. The module features classes for ExamSession, AnswerSheet, and Timer. It manages exam sessions, answer submissions, and implements time limits. Template classes and operator overloading contribute to the module's effectiveness.</a:t>
            </a:r>
            <a:endParaRPr lang="en-US" sz="1750" dirty="0"/>
          </a:p>
        </p:txBody>
      </p:sp>
      <p:sp>
        <p:nvSpPr>
          <p:cNvPr id="7" name="Rectangle: Rounded Corners 6">
            <a:extLst>
              <a:ext uri="{FF2B5EF4-FFF2-40B4-BE49-F238E27FC236}">
                <a16:creationId xmlns:a16="http://schemas.microsoft.com/office/drawing/2014/main" id="{0B25DC79-FCA0-E103-39F6-BAB520D3D1CF}"/>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995607"/>
            <a:ext cx="904398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Result Evaluation &amp; Grading Module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3852505"/>
            <a:ext cx="6244709" cy="1451610"/>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This module automates grading, generates student reports, and enables teachers to review student performance. The module ensures efficient evaluation and provides insights for both students and teachers.</a:t>
            </a:r>
            <a:endParaRPr lang="en-US" sz="200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Responsibilities</a:t>
            </a:r>
            <a:endParaRPr lang="en-US" sz="2200" dirty="0"/>
          </a:p>
        </p:txBody>
      </p:sp>
      <p:sp>
        <p:nvSpPr>
          <p:cNvPr id="6" name="Text 4"/>
          <p:cNvSpPr/>
          <p:nvPr/>
        </p:nvSpPr>
        <p:spPr>
          <a:xfrm>
            <a:off x="7612047" y="3852505"/>
            <a:ext cx="6244709" cy="2177415"/>
          </a:xfrm>
          <a:prstGeom prst="rect">
            <a:avLst/>
          </a:prstGeom>
          <a:noFill/>
          <a:ln/>
        </p:spPr>
        <p:txBody>
          <a:bodyPr wrap="square" lIns="0" tIns="0" rIns="0" bIns="0" rtlCol="0" anchor="t"/>
          <a:lstStyle/>
          <a:p>
            <a:pPr marL="0" indent="0">
              <a:lnSpc>
                <a:spcPts val="2850"/>
              </a:lnSpc>
              <a:buNone/>
            </a:pPr>
            <a:r>
              <a:rPr lang="en-US" sz="2000" dirty="0">
                <a:solidFill>
                  <a:srgbClr val="CFD0D8"/>
                </a:solidFill>
                <a:latin typeface="Roboto" pitchFamily="34" charset="0"/>
                <a:ea typeface="Roboto" pitchFamily="34" charset="-122"/>
                <a:cs typeface="Roboto" pitchFamily="34" charset="-120"/>
              </a:rPr>
              <a:t>Aneeka is responsible for the Result Evaluation &amp; Grading Module. The module includes classes for Grader, Result, and ReportCard. It automates grading, generates reports, and allows teachers to review student performance. Template classes and operator overloading simplify the grading process.</a:t>
            </a:r>
            <a:endParaRPr lang="en-US" sz="2000" dirty="0"/>
          </a:p>
        </p:txBody>
      </p:sp>
      <p:sp>
        <p:nvSpPr>
          <p:cNvPr id="7" name="Rectangle: Rounded Corners 6">
            <a:extLst>
              <a:ext uri="{FF2B5EF4-FFF2-40B4-BE49-F238E27FC236}">
                <a16:creationId xmlns:a16="http://schemas.microsoft.com/office/drawing/2014/main" id="{92FA025D-B65A-35BC-A359-84AA5BB4B153}"/>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995607"/>
            <a:ext cx="1031105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File Handling &amp; Data Persistence Module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Purpose</a:t>
            </a:r>
            <a:endParaRPr lang="en-US" sz="2200" dirty="0"/>
          </a:p>
        </p:txBody>
      </p:sp>
      <p:sp>
        <p:nvSpPr>
          <p:cNvPr id="4" name="Text 2"/>
          <p:cNvSpPr/>
          <p:nvPr/>
        </p:nvSpPr>
        <p:spPr>
          <a:xfrm>
            <a:off x="793790" y="3852505"/>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This module ensures data is saved and retrieved securely, maintaining the integrity and consistency of the examination system.</a:t>
            </a:r>
            <a:endParaRPr lang="en-US" sz="175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Responsibilities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Abdullah is responsible for the File Handling &amp; Data Persistence Module, which uses classes like FileHandler and DataManager to handle file operations and implement the Singleton pattern for secure data management. The module leverages </a:t>
            </a:r>
            <a:r>
              <a:rPr lang="en-US" sz="2000" dirty="0">
                <a:solidFill>
                  <a:srgbClr val="CFD0D8"/>
                </a:solidFill>
                <a:latin typeface="Roboto" pitchFamily="34" charset="0"/>
                <a:ea typeface="Roboto" pitchFamily="34" charset="-122"/>
                <a:cs typeface="Roboto" pitchFamily="34" charset="-120"/>
              </a:rPr>
              <a:t>template</a:t>
            </a:r>
            <a:r>
              <a:rPr lang="en-US" sz="1750" dirty="0">
                <a:solidFill>
                  <a:srgbClr val="CFD0D8"/>
                </a:solidFill>
                <a:latin typeface="Roboto" pitchFamily="34" charset="0"/>
                <a:ea typeface="Roboto" pitchFamily="34" charset="-122"/>
                <a:cs typeface="Roboto" pitchFamily="34" charset="-120"/>
              </a:rPr>
              <a:t> classes and operator overloading for efficient file handling.</a:t>
            </a:r>
            <a:endParaRPr lang="en-US" sz="1750" dirty="0"/>
          </a:p>
        </p:txBody>
      </p:sp>
      <p:sp>
        <p:nvSpPr>
          <p:cNvPr id="7" name="Rectangle: Rounded Corners 6">
            <a:extLst>
              <a:ext uri="{FF2B5EF4-FFF2-40B4-BE49-F238E27FC236}">
                <a16:creationId xmlns:a16="http://schemas.microsoft.com/office/drawing/2014/main" id="{D6AD69EA-4BC9-0C38-9E43-073627CA88D1}"/>
              </a:ext>
            </a:extLst>
          </p:cNvPr>
          <p:cNvSpPr/>
          <p:nvPr/>
        </p:nvSpPr>
        <p:spPr>
          <a:xfrm>
            <a:off x="12776886" y="7710616"/>
            <a:ext cx="1729946" cy="407773"/>
          </a:xfrm>
          <a:prstGeom prst="roundRect">
            <a:avLst/>
          </a:prstGeom>
          <a:solidFill>
            <a:srgbClr val="00001A"/>
          </a:solidFill>
          <a:ln>
            <a:solidFill>
              <a:srgbClr val="000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19"/>
                </a:solidFill>
              </a:l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675</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Medium</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Taha Mughal</cp:lastModifiedBy>
  <cp:revision>4</cp:revision>
  <dcterms:created xsi:type="dcterms:W3CDTF">2025-03-07T19:30:19Z</dcterms:created>
  <dcterms:modified xsi:type="dcterms:W3CDTF">2025-03-09T12:01:48Z</dcterms:modified>
</cp:coreProperties>
</file>