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305" r:id="rId7"/>
    <p:sldId id="285" r:id="rId8"/>
    <p:sldId id="322" r:id="rId9"/>
    <p:sldId id="324" r:id="rId10"/>
  </p:sldIdLst>
  <p:sldSz cx="9144000" cy="5864225"/>
  <p:notesSz cx="6858000" cy="9144000"/>
  <p:embeddedFontLst>
    <p:embeddedFont>
      <p:font typeface="SimSun" panose="02010600030101010101" pitchFamily="2" charset="-122"/>
      <p:regular r:id="rId14"/>
    </p:embeddedFont>
    <p:embeddedFont>
      <p:font typeface="Miriam Libre" panose="00000500000000000000"/>
      <p:regular r:id="rId15"/>
    </p:embeddedFont>
    <p:embeddedFont>
      <p:font typeface="Barlow Light" panose="00000500000000000000"/>
      <p:regular r:id="rId16"/>
    </p:embeddedFont>
    <p:embeddedFont>
      <p:font typeface="Barlow" panose="00000500000000000000"/>
      <p:regular r:id="rId17"/>
      <p:bold r:id="rId18"/>
      <p:italic r:id="rId19"/>
      <p:boldItalic r:id="rId20"/>
    </p:embeddedFont>
    <p:embeddedFont>
      <p:font typeface="Work Sans" panose="00000500000000000000"/>
      <p:regular r:id="rId21"/>
      <p:bold r:id="rId22"/>
    </p:embeddedFont>
    <p:embeddedFont>
      <p:font typeface="Segoe UI Black" panose="020B0A02040204020203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756010" y="685800"/>
            <a:ext cx="534663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 idx="2"/>
          </p:nvPr>
        </p:nvSpPr>
        <p:spPr>
          <a:xfrm>
            <a:off x="756010" y="685800"/>
            <a:ext cx="534663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/>
              <a:t>Rehan will do introduction</a:t>
            </a:r>
            <a:endParaRPr lang="en-IE"/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/>
              <a:t>Quick intro what the application is</a:t>
            </a:r>
            <a:endParaRPr lang="en-IE"/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/>
              <a:t>Functionalities</a:t>
            </a:r>
            <a:endParaRPr lang="en-IE"/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 idx="2"/>
          </p:nvPr>
        </p:nvSpPr>
        <p:spPr>
          <a:xfrm>
            <a:off x="756010" y="685800"/>
            <a:ext cx="534663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 idx="2"/>
          </p:nvPr>
        </p:nvSpPr>
        <p:spPr>
          <a:xfrm>
            <a:off x="756010" y="685800"/>
            <a:ext cx="534663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 idx="2"/>
          </p:nvPr>
        </p:nvSpPr>
        <p:spPr>
          <a:xfrm>
            <a:off x="756010" y="685800"/>
            <a:ext cx="534663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 idx="2"/>
          </p:nvPr>
        </p:nvSpPr>
        <p:spPr>
          <a:xfrm>
            <a:off x="756010" y="685800"/>
            <a:ext cx="534663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 idx="2"/>
          </p:nvPr>
        </p:nvSpPr>
        <p:spPr>
          <a:xfrm>
            <a:off x="756010" y="685800"/>
            <a:ext cx="534663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 idx="2"/>
          </p:nvPr>
        </p:nvSpPr>
        <p:spPr>
          <a:xfrm>
            <a:off x="756010" y="685800"/>
            <a:ext cx="534663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122525" y="2271085"/>
            <a:ext cx="4899000" cy="1322408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5245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5245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5245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5245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5245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5245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5245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5245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5245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864634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12" name="Shape 12"/>
          <p:cNvGrpSpPr/>
          <p:nvPr/>
        </p:nvGrpSpPr>
        <p:grpSpPr>
          <a:xfrm>
            <a:off x="557947" y="-10"/>
            <a:ext cx="1564584" cy="3221187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62413"/>
            <a:ext cx="1043197" cy="3115109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3156214"/>
            <a:ext cx="1389642" cy="2786875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750247"/>
            <a:ext cx="1768658" cy="3114402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517886"/>
            <a:ext cx="336000" cy="8291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864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31" name="Shape 231"/>
          <p:cNvSpPr txBox="1"/>
          <p:nvPr>
            <p:ph type="sldNum" idx="12"/>
          </p:nvPr>
        </p:nvSpPr>
        <p:spPr>
          <a:xfrm>
            <a:off x="8808000" y="2517768"/>
            <a:ext cx="336000" cy="829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864634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5153661"/>
            <a:ext cx="336000" cy="10388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35" name="Shape 235"/>
          <p:cNvSpPr txBox="1"/>
          <p:nvPr>
            <p:ph type="sldNum" idx="12"/>
          </p:nvPr>
        </p:nvSpPr>
        <p:spPr>
          <a:xfrm>
            <a:off x="4116400" y="5481384"/>
            <a:ext cx="911100" cy="383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864634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864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1" name="Shape 61"/>
          <p:cNvSpPr/>
          <p:nvPr/>
        </p:nvSpPr>
        <p:spPr>
          <a:xfrm rot="-5400000">
            <a:off x="4403950" y="5153661"/>
            <a:ext cx="336000" cy="10388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2" name="Shape 62"/>
          <p:cNvSpPr txBox="1"/>
          <p:nvPr>
            <p:ph type="body" idx="1"/>
          </p:nvPr>
        </p:nvSpPr>
        <p:spPr>
          <a:xfrm>
            <a:off x="2848484" y="941152"/>
            <a:ext cx="3447000" cy="398227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521335" lvl="0" indent="-434340" algn="ctr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SzPts val="2400"/>
              <a:buChar char="▹"/>
              <a:defRPr i="1"/>
            </a:lvl1pPr>
            <a:lvl2pPr marL="1042670" lvl="1" indent="-43434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564005" lvl="2" indent="-43434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2085340" lvl="3" indent="-43434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606675" lvl="4" indent="-43434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128010" lvl="5" indent="-43434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649345" lvl="6" indent="-43434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170045" lvl="7" indent="-43434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692015" lvl="8" indent="-43434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Shape 63"/>
          <p:cNvSpPr txBox="1"/>
          <p:nvPr/>
        </p:nvSpPr>
        <p:spPr>
          <a:xfrm>
            <a:off x="3593400" y="22085"/>
            <a:ext cx="1957200" cy="74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42" tIns="104242" rIns="104242" bIns="104242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210" b="1">
                <a:solidFill>
                  <a:srgbClr val="A5B0FE"/>
                </a:solidFill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“</a:t>
            </a:r>
            <a:endParaRPr sz="8210" b="1">
              <a:solidFill>
                <a:srgbClr val="A5B0FE"/>
              </a:solidFill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</p:txBody>
      </p:sp>
      <p:sp>
        <p:nvSpPr>
          <p:cNvPr id="64" name="Shape 64"/>
          <p:cNvSpPr txBox="1"/>
          <p:nvPr>
            <p:ph type="sldNum" idx="12"/>
          </p:nvPr>
        </p:nvSpPr>
        <p:spPr>
          <a:xfrm>
            <a:off x="4116400" y="5481526"/>
            <a:ext cx="911100" cy="383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808421"/>
            <a:ext cx="2267050" cy="2056214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2000144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517886"/>
            <a:ext cx="336000" cy="8291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5" name="Shape 85"/>
          <p:cNvSpPr txBox="1"/>
          <p:nvPr>
            <p:ph type="sldNum" idx="12"/>
          </p:nvPr>
        </p:nvSpPr>
        <p:spPr>
          <a:xfrm>
            <a:off x="8808000" y="2517886"/>
            <a:ext cx="336000" cy="829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864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57200" y="669271"/>
            <a:ext cx="5138700" cy="97761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type="body" idx="1"/>
          </p:nvPr>
        </p:nvSpPr>
        <p:spPr>
          <a:xfrm>
            <a:off x="457200" y="1889716"/>
            <a:ext cx="5138700" cy="362687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21335" lvl="0" indent="-434340">
              <a:spcBef>
                <a:spcPts val="685"/>
              </a:spcBef>
              <a:spcAft>
                <a:spcPts val="0"/>
              </a:spcAft>
              <a:buSzPts val="2400"/>
              <a:buChar char="▹"/>
              <a:defRPr/>
            </a:lvl1pPr>
            <a:lvl2pPr marL="1042670" lvl="1" indent="-43434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564005" lvl="2" indent="-43434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2085340" lvl="3" indent="-43434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606675" lvl="4" indent="-43434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128010" lvl="5" indent="-43434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649345" lvl="6" indent="-43434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170045" lvl="7" indent="-43434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692015" lvl="8" indent="-43434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Shape 89"/>
          <p:cNvGrpSpPr/>
          <p:nvPr/>
        </p:nvGrpSpPr>
        <p:grpSpPr>
          <a:xfrm>
            <a:off x="6422240" y="-71"/>
            <a:ext cx="1652475" cy="2588546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3049887"/>
            <a:ext cx="1551087" cy="2814734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517886"/>
            <a:ext cx="336000" cy="8291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864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669271"/>
            <a:ext cx="5138700" cy="97761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type="body" idx="1"/>
          </p:nvPr>
        </p:nvSpPr>
        <p:spPr>
          <a:xfrm>
            <a:off x="457200" y="1906762"/>
            <a:ext cx="2494200" cy="359745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21335" lvl="0" indent="-391160">
              <a:spcBef>
                <a:spcPts val="685"/>
              </a:spcBef>
              <a:spcAft>
                <a:spcPts val="0"/>
              </a:spcAft>
              <a:buSzPts val="1800"/>
              <a:buChar char="▹"/>
              <a:defRPr sz="2050"/>
            </a:lvl1pPr>
            <a:lvl2pPr marL="1042670" lvl="1" indent="-39116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050"/>
            </a:lvl2pPr>
            <a:lvl3pPr marL="1564005" lvl="2" indent="-39116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050"/>
            </a:lvl3pPr>
            <a:lvl4pPr marL="2085340" lvl="3" indent="-39116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50"/>
            </a:lvl4pPr>
            <a:lvl5pPr marL="2606675" lvl="4" indent="-39116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050"/>
            </a:lvl5pPr>
            <a:lvl6pPr marL="3128010" lvl="5" indent="-39116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050"/>
            </a:lvl6pPr>
            <a:lvl7pPr marL="3649345" lvl="6" indent="-39116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50"/>
            </a:lvl7pPr>
            <a:lvl8pPr marL="4170045" lvl="7" indent="-39116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050"/>
            </a:lvl8pPr>
            <a:lvl9pPr marL="4692015" lvl="8" indent="-39116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050"/>
            </a:lvl9pPr>
          </a:lstStyle>
          <a:p/>
        </p:txBody>
      </p:sp>
      <p:sp>
        <p:nvSpPr>
          <p:cNvPr id="116" name="Shape 116"/>
          <p:cNvSpPr txBox="1"/>
          <p:nvPr>
            <p:ph type="body" idx="2"/>
          </p:nvPr>
        </p:nvSpPr>
        <p:spPr>
          <a:xfrm>
            <a:off x="3101652" y="1906762"/>
            <a:ext cx="2494200" cy="359745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21335" lvl="0" indent="-391160">
              <a:spcBef>
                <a:spcPts val="685"/>
              </a:spcBef>
              <a:spcAft>
                <a:spcPts val="0"/>
              </a:spcAft>
              <a:buSzPts val="1800"/>
              <a:buChar char="▹"/>
              <a:defRPr sz="2050"/>
            </a:lvl1pPr>
            <a:lvl2pPr marL="1042670" lvl="1" indent="-39116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050"/>
            </a:lvl2pPr>
            <a:lvl3pPr marL="1564005" lvl="2" indent="-39116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050"/>
            </a:lvl3pPr>
            <a:lvl4pPr marL="2085340" lvl="3" indent="-39116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50"/>
            </a:lvl4pPr>
            <a:lvl5pPr marL="2606675" lvl="4" indent="-39116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050"/>
            </a:lvl5pPr>
            <a:lvl6pPr marL="3128010" lvl="5" indent="-39116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050"/>
            </a:lvl6pPr>
            <a:lvl7pPr marL="3649345" lvl="6" indent="-39116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50"/>
            </a:lvl7pPr>
            <a:lvl8pPr marL="4170045" lvl="7" indent="-39116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050"/>
            </a:lvl8pPr>
            <a:lvl9pPr marL="4692015" lvl="8" indent="-39116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050"/>
            </a:lvl9pPr>
          </a:lstStyle>
          <a:p/>
        </p:txBody>
      </p:sp>
      <p:sp>
        <p:nvSpPr>
          <p:cNvPr id="117" name="Shape 117"/>
          <p:cNvSpPr txBox="1"/>
          <p:nvPr>
            <p:ph type="sldNum" idx="12"/>
          </p:nvPr>
        </p:nvSpPr>
        <p:spPr>
          <a:xfrm>
            <a:off x="8808000" y="2517768"/>
            <a:ext cx="336000" cy="829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789165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741449"/>
            <a:ext cx="2149388" cy="2123172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8808000" y="2517886"/>
            <a:ext cx="336000" cy="8291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6096000" cy="5864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457200" y="669271"/>
            <a:ext cx="5138700" cy="97761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type="body" idx="1"/>
          </p:nvPr>
        </p:nvSpPr>
        <p:spPr>
          <a:xfrm>
            <a:off x="457200" y="1894533"/>
            <a:ext cx="1656300" cy="348354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21335" lvl="0" indent="-347980" rtl="0">
              <a:spcBef>
                <a:spcPts val="685"/>
              </a:spcBef>
              <a:spcAft>
                <a:spcPts val="0"/>
              </a:spcAft>
              <a:buSzPts val="1200"/>
              <a:buChar char="▹"/>
              <a:defRPr sz="1370"/>
            </a:lvl1pPr>
            <a:lvl2pPr marL="1042670" lvl="1" indent="-34798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370"/>
            </a:lvl2pPr>
            <a:lvl3pPr marL="1564005" lvl="2" indent="-34798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370"/>
            </a:lvl3pPr>
            <a:lvl4pPr marL="2085340" lvl="3" indent="-34798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70"/>
            </a:lvl4pPr>
            <a:lvl5pPr marL="2606675" lvl="4" indent="-34798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370"/>
            </a:lvl5pPr>
            <a:lvl6pPr marL="3128010" lvl="5" indent="-34798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370"/>
            </a:lvl6pPr>
            <a:lvl7pPr marL="3649345" lvl="6" indent="-34798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70"/>
            </a:lvl7pPr>
            <a:lvl8pPr marL="4170045" lvl="7" indent="-34798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370"/>
            </a:lvl8pPr>
            <a:lvl9pPr marL="4692015" lvl="8" indent="-34798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370"/>
            </a:lvl9pPr>
          </a:lstStyle>
          <a:p/>
        </p:txBody>
      </p:sp>
      <p:sp>
        <p:nvSpPr>
          <p:cNvPr id="147" name="Shape 147"/>
          <p:cNvSpPr txBox="1"/>
          <p:nvPr>
            <p:ph type="body" idx="2"/>
          </p:nvPr>
        </p:nvSpPr>
        <p:spPr>
          <a:xfrm>
            <a:off x="2198350" y="1894533"/>
            <a:ext cx="1656300" cy="348354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21335" lvl="0" indent="-347980" rtl="0">
              <a:spcBef>
                <a:spcPts val="685"/>
              </a:spcBef>
              <a:spcAft>
                <a:spcPts val="0"/>
              </a:spcAft>
              <a:buSzPts val="1200"/>
              <a:buChar char="▹"/>
              <a:defRPr sz="1370"/>
            </a:lvl1pPr>
            <a:lvl2pPr marL="1042670" lvl="1" indent="-34798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370"/>
            </a:lvl2pPr>
            <a:lvl3pPr marL="1564005" lvl="2" indent="-34798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370"/>
            </a:lvl3pPr>
            <a:lvl4pPr marL="2085340" lvl="3" indent="-34798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70"/>
            </a:lvl4pPr>
            <a:lvl5pPr marL="2606675" lvl="4" indent="-34798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370"/>
            </a:lvl5pPr>
            <a:lvl6pPr marL="3128010" lvl="5" indent="-34798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370"/>
            </a:lvl6pPr>
            <a:lvl7pPr marL="3649345" lvl="6" indent="-34798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70"/>
            </a:lvl7pPr>
            <a:lvl8pPr marL="4170045" lvl="7" indent="-34798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370"/>
            </a:lvl8pPr>
            <a:lvl9pPr marL="4692015" lvl="8" indent="-34798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370"/>
            </a:lvl9pPr>
          </a:lstStyle>
          <a:p/>
        </p:txBody>
      </p:sp>
      <p:sp>
        <p:nvSpPr>
          <p:cNvPr id="148" name="Shape 148"/>
          <p:cNvSpPr txBox="1"/>
          <p:nvPr>
            <p:ph type="body" idx="3"/>
          </p:nvPr>
        </p:nvSpPr>
        <p:spPr>
          <a:xfrm>
            <a:off x="3939500" y="1894533"/>
            <a:ext cx="1656300" cy="348354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21335" lvl="0" indent="-347980" rtl="0">
              <a:spcBef>
                <a:spcPts val="685"/>
              </a:spcBef>
              <a:spcAft>
                <a:spcPts val="0"/>
              </a:spcAft>
              <a:buSzPts val="1200"/>
              <a:buChar char="▹"/>
              <a:defRPr sz="1370"/>
            </a:lvl1pPr>
            <a:lvl2pPr marL="1042670" lvl="1" indent="-34798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370"/>
            </a:lvl2pPr>
            <a:lvl3pPr marL="1564005" lvl="2" indent="-34798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370"/>
            </a:lvl3pPr>
            <a:lvl4pPr marL="2085340" lvl="3" indent="-34798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70"/>
            </a:lvl4pPr>
            <a:lvl5pPr marL="2606675" lvl="4" indent="-34798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370"/>
            </a:lvl5pPr>
            <a:lvl6pPr marL="3128010" lvl="5" indent="-34798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370"/>
            </a:lvl6pPr>
            <a:lvl7pPr marL="3649345" lvl="6" indent="-34798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70"/>
            </a:lvl7pPr>
            <a:lvl8pPr marL="4170045" lvl="7" indent="-34798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370"/>
            </a:lvl8pPr>
            <a:lvl9pPr marL="4692015" lvl="8" indent="-34798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370"/>
            </a:lvl9pPr>
          </a:lstStyle>
          <a:p/>
        </p:txBody>
      </p:sp>
      <p:sp>
        <p:nvSpPr>
          <p:cNvPr id="149" name="Shape 149"/>
          <p:cNvSpPr txBox="1"/>
          <p:nvPr>
            <p:ph type="sldNum" idx="12"/>
          </p:nvPr>
        </p:nvSpPr>
        <p:spPr>
          <a:xfrm>
            <a:off x="8808000" y="2517768"/>
            <a:ext cx="336000" cy="829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0" name="Shape 150"/>
          <p:cNvGrpSpPr/>
          <p:nvPr/>
        </p:nvGrpSpPr>
        <p:grpSpPr>
          <a:xfrm>
            <a:off x="6405913" y="-14"/>
            <a:ext cx="2347900" cy="2588432"/>
            <a:chOff x="6545263" y="855663"/>
            <a:chExt cx="2347900" cy="2270150"/>
          </a:xfrm>
        </p:grpSpPr>
        <p:sp>
          <p:nvSpPr>
            <p:cNvPr id="151" name="Shape 151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707938" y="3361319"/>
            <a:ext cx="1732075" cy="2503302"/>
            <a:chOff x="6662738" y="3806825"/>
            <a:chExt cx="1732075" cy="2195488"/>
          </a:xfrm>
        </p:grpSpPr>
        <p:sp>
          <p:nvSpPr>
            <p:cNvPr id="165" name="Shape 165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517886"/>
            <a:ext cx="336000" cy="8291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864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457200" y="669271"/>
            <a:ext cx="5138700" cy="97761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Shape 187"/>
          <p:cNvSpPr txBox="1"/>
          <p:nvPr>
            <p:ph type="sldNum" idx="12"/>
          </p:nvPr>
        </p:nvSpPr>
        <p:spPr>
          <a:xfrm>
            <a:off x="8808000" y="2517768"/>
            <a:ext cx="336000" cy="829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3361319"/>
            <a:ext cx="1732075" cy="2503302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4"/>
            <a:ext cx="1551087" cy="2814734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04242" tIns="52106" rIns="104242" bIns="52106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5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517886"/>
            <a:ext cx="336000" cy="8291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864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22" name="Shape 222"/>
          <p:cNvSpPr txBox="1"/>
          <p:nvPr>
            <p:ph type="body" idx="1"/>
          </p:nvPr>
        </p:nvSpPr>
        <p:spPr>
          <a:xfrm>
            <a:off x="6390750" y="501119"/>
            <a:ext cx="2122500" cy="4862054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521335" lvl="0" indent="-260350">
              <a:spcBef>
                <a:spcPts val="41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05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Shape 223"/>
          <p:cNvSpPr txBox="1"/>
          <p:nvPr>
            <p:ph type="sldNum" idx="12"/>
          </p:nvPr>
        </p:nvSpPr>
        <p:spPr>
          <a:xfrm>
            <a:off x="8808000" y="2517768"/>
            <a:ext cx="336000" cy="829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half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808000" y="2517886"/>
            <a:ext cx="336000" cy="8291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4566600" cy="5864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27" name="Shape 227"/>
          <p:cNvSpPr txBox="1"/>
          <p:nvPr>
            <p:ph type="sldNum" idx="12"/>
          </p:nvPr>
        </p:nvSpPr>
        <p:spPr>
          <a:xfrm>
            <a:off x="8808000" y="2517768"/>
            <a:ext cx="336000" cy="829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669271"/>
            <a:ext cx="5138700" cy="97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42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42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42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42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42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42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42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42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42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457200" y="1889716"/>
            <a:ext cx="5138700" cy="362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21335" lvl="0" indent="-434340">
              <a:spcBef>
                <a:spcPts val="685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 panose="00000500000000000000"/>
              <a:buChar char="▹"/>
              <a:defRPr sz="274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L="1042670" lvl="1" indent="-43434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 panose="00000500000000000000"/>
              <a:buChar char="￭"/>
              <a:defRPr sz="274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L="1564005" lvl="2" indent="-43434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 panose="00000500000000000000"/>
              <a:buChar char="⬝"/>
              <a:defRPr sz="274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L="2085340" lvl="3" indent="-43434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●"/>
              <a:defRPr sz="274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L="2606675" lvl="4" indent="-43434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○"/>
              <a:defRPr sz="274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L="3128010" lvl="5" indent="-43434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■"/>
              <a:defRPr sz="274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L="3649345" lvl="6" indent="-43434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●"/>
              <a:defRPr sz="274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L="4170045" lvl="7" indent="-43434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○"/>
              <a:defRPr sz="274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L="4692015" lvl="8" indent="-43434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■"/>
              <a:defRPr sz="274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808000" y="2517768"/>
            <a:ext cx="336000" cy="8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14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buNone/>
              <a:defRPr sz="114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>
              <a:buNone/>
              <a:defRPr sz="114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>
              <a:buNone/>
              <a:defRPr sz="114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>
              <a:buNone/>
              <a:defRPr sz="114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>
              <a:buNone/>
              <a:defRPr sz="114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>
              <a:buNone/>
              <a:defRPr sz="114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>
              <a:buNone/>
              <a:defRPr sz="114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>
              <a:buNone/>
              <a:defRPr sz="114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6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bsch2-group-h-2018/mom-say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ctrTitle"/>
          </p:nvPr>
        </p:nvSpPr>
        <p:spPr>
          <a:xfrm>
            <a:off x="1871195" y="1843100"/>
            <a:ext cx="5585855" cy="1322408"/>
          </a:xfrm>
          <a:prstGeom prst="rect">
            <a:avLst/>
          </a:prstGeom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GB" b="1"/>
              <a:t>Mom Says</a:t>
            </a:r>
            <a:endParaRPr lang="en-IE" altLang="en-GB" b="1"/>
          </a:p>
        </p:txBody>
      </p:sp>
      <p:sp>
        <p:nvSpPr>
          <p:cNvPr id="1" name="Shape 240"/>
          <p:cNvSpPr txBox="1"/>
          <p:nvPr/>
        </p:nvSpPr>
        <p:spPr>
          <a:xfrm>
            <a:off x="1377679" y="946797"/>
            <a:ext cx="5089923" cy="1197544"/>
          </a:xfrm>
          <a:prstGeom prst="rect">
            <a:avLst/>
          </a:prstGeom>
          <a:noFill/>
          <a:ln>
            <a:noFill/>
          </a:ln>
        </p:spPr>
        <p:txBody>
          <a:bodyPr wrap="square" lIns="104242" tIns="104242" rIns="104242" bIns="10424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4600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4600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4600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4600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4600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4600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4600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4600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4600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GB" sz="3190" i="1"/>
              <a:t>Mobile Application</a:t>
            </a:r>
            <a:endParaRPr lang="en-IE" altLang="en-GB" sz="3190" i="1"/>
          </a:p>
        </p:txBody>
      </p:sp>
      <p:sp>
        <p:nvSpPr>
          <p:cNvPr id="4" name="Text Box 3"/>
          <p:cNvSpPr txBox="1"/>
          <p:nvPr/>
        </p:nvSpPr>
        <p:spPr>
          <a:xfrm>
            <a:off x="1871345" y="4540250"/>
            <a:ext cx="5991225" cy="86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IE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Github:</a:t>
            </a:r>
            <a:endParaRPr lang="en-IE" altLang="en-GB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altLang="en-US" sz="1600">
                <a:hlinkClick r:id="rId1" action="ppaction://hlinkfile"/>
              </a:rPr>
              <a:t>https://github.com/bsch2-group-h-2018/mom-says</a:t>
            </a:r>
            <a:endParaRPr lang="en-GB" altLang="en-US" sz="1600">
              <a:hlinkClick r:id="rId1" action="ppaction://hlinkfile"/>
            </a:endParaRPr>
          </a:p>
          <a:p>
            <a:pPr algn="ctr"/>
            <a:endParaRPr lang="en-GB" altLang="en-US" sz="16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74332" y="309772"/>
            <a:ext cx="5859161" cy="977610"/>
          </a:xfrm>
          <a:prstGeom prst="rect">
            <a:avLst/>
          </a:prstGeom>
        </p:spPr>
        <p:txBody>
          <a:bodyPr spcFirstLastPara="1" wrap="square" lIns="104242" tIns="104242" rIns="104242" bIns="104242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GB" sz="547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H</a:t>
            </a:r>
            <a:endParaRPr lang="en-IE" altLang="en-GB" sz="547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3" name="Shape 263"/>
          <p:cNvSpPr txBox="1"/>
          <p:nvPr>
            <p:ph type="sldNum" idx="12"/>
          </p:nvPr>
        </p:nvSpPr>
        <p:spPr>
          <a:xfrm>
            <a:off x="9349770" y="2517162"/>
            <a:ext cx="383108" cy="829156"/>
          </a:xfrm>
          <a:prstGeom prst="rect">
            <a:avLst/>
          </a:prstGeom>
        </p:spPr>
        <p:txBody>
          <a:bodyPr spcFirstLastPara="1" wrap="square" lIns="104242" tIns="104242" rIns="104242" bIns="10424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40"/>
            </a:fld>
            <a:endParaRPr lang="en-GB" sz="1140"/>
          </a:p>
        </p:txBody>
      </p:sp>
      <p:graphicFrame>
        <p:nvGraphicFramePr>
          <p:cNvPr id="2" name="Table 1"/>
          <p:cNvGraphicFramePr/>
          <p:nvPr/>
        </p:nvGraphicFramePr>
        <p:xfrm>
          <a:off x="74246" y="1215534"/>
          <a:ext cx="5930265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505"/>
                <a:gridCol w="1692910"/>
                <a:gridCol w="1466850"/>
              </a:tblGrid>
              <a:tr h="659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E" altLang="en-GB" sz="1600"/>
                        <a:t>STUDENT NAME</a:t>
                      </a:r>
                      <a:endParaRPr lang="en-IE" altLang="en-GB" sz="1600"/>
                    </a:p>
                  </a:txBody>
                  <a:tcPr marL="104260" marR="104260" marT="52130" marB="5213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E" altLang="en-GB" sz="1600"/>
                        <a:t>STUDENT NUMBER</a:t>
                      </a:r>
                      <a:endParaRPr lang="en-IE" altLang="en-GB" sz="1600"/>
                    </a:p>
                  </a:txBody>
                  <a:tcPr marL="104260" marR="104260" marT="52130" marB="5213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 sz="1600"/>
                    </a:p>
                  </a:txBody>
                  <a:tcPr marL="104260" marR="104260" marT="52130" marB="52130"/>
                </a:tc>
              </a:tr>
              <a:tr h="54292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050" b="0">
                          <a:latin typeface="+mj-lt"/>
                          <a:cs typeface="Arial" panose="020B0604020202020204" pitchFamily="34" charset="0"/>
                        </a:rPr>
                        <a:t>Jodeyne Teneza</a:t>
                      </a:r>
                      <a:endParaRPr lang="en-US" altLang="zh-CN" sz="2050" b="0"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581" marR="32581" marT="86882" marB="86882" vert="horz" anchor="b"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050" b="0">
                          <a:latin typeface="+mj-lt"/>
                          <a:cs typeface="Arial" panose="020B0604020202020204" pitchFamily="34" charset="0"/>
                        </a:rPr>
                        <a:t>x16408022</a:t>
                      </a:r>
                      <a:endParaRPr lang="en-US" altLang="zh-CN" sz="2050" b="0"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581" marR="32581" marT="86882" marB="86882" vert="horz" anchor="b"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050" b="0">
                          <a:latin typeface="+mj-lt"/>
                          <a:cs typeface="Arial" panose="020B0604020202020204" pitchFamily="34" charset="0"/>
                        </a:rPr>
                        <a:t>BSHC</a:t>
                      </a:r>
                      <a:endParaRPr lang="en-US" altLang="zh-CN" sz="2050" b="0"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6882" marB="86882" vert="horz" anchor="t"/>
                </a:tc>
              </a:tr>
              <a:tr h="466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E" altLang="en-GB" sz="2050" b="0">
                          <a:latin typeface="+mj-lt"/>
                        </a:rPr>
                        <a:t>Penuel Maypa</a:t>
                      </a:r>
                      <a:endParaRPr lang="en-IE" altLang="en-GB" sz="2050" b="0">
                        <a:latin typeface="+mj-lt"/>
                      </a:endParaRPr>
                    </a:p>
                  </a:txBody>
                  <a:tcPr marL="104260" marR="104260" marT="52130" marB="5213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E" altLang="en-GB" sz="2050" b="0">
                          <a:latin typeface="+mj-lt"/>
                        </a:rPr>
                        <a:t>x16382003</a:t>
                      </a:r>
                      <a:endParaRPr lang="en-IE" altLang="en-GB" sz="2050" b="0">
                        <a:latin typeface="+mj-lt"/>
                      </a:endParaRPr>
                    </a:p>
                  </a:txBody>
                  <a:tcPr marL="104260" marR="104260" marT="52130" marB="5213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50" b="0">
                          <a:latin typeface="+mj-lt"/>
                          <a:cs typeface="Arial" panose="020B0604020202020204" pitchFamily="34" charset="0"/>
                          <a:sym typeface="+mn-ea"/>
                        </a:rPr>
                        <a:t>BSHC</a:t>
                      </a:r>
                      <a:endParaRPr lang="en-US" altLang="zh-CN" sz="2050" b="0">
                        <a:latin typeface="+mj-lt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104260" marR="104260" marT="52130" marB="52130"/>
                </a:tc>
              </a:tr>
              <a:tr h="54229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050" b="0">
                          <a:latin typeface="+mj-lt"/>
                          <a:cs typeface="Arial" panose="020B0604020202020204" pitchFamily="34" charset="0"/>
                        </a:rPr>
                        <a:t>Lee Sharidan</a:t>
                      </a:r>
                      <a:endParaRPr lang="en-US" altLang="zh-CN" sz="2050" b="0"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581" marR="32581" marT="86882" marB="86882" vert="horz" anchor="b"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050" b="0">
                          <a:latin typeface="+mj-lt"/>
                          <a:cs typeface="Arial" panose="020B0604020202020204" pitchFamily="34" charset="0"/>
                        </a:rPr>
                        <a:t>x16353613</a:t>
                      </a:r>
                      <a:endParaRPr lang="en-US" altLang="zh-CN" sz="2050" b="0"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581" marR="32581" marT="86882" marB="86882" vert="horz" anchor="b"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050" b="0">
                          <a:latin typeface="+mj-lt"/>
                          <a:cs typeface="Arial" panose="020B0604020202020204" pitchFamily="34" charset="0"/>
                        </a:rPr>
                        <a:t>HCC</a:t>
                      </a:r>
                      <a:endParaRPr lang="en-US" altLang="zh-CN" sz="2050" b="0"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6882" marB="86882" vert="horz" anchor="t"/>
                </a:tc>
              </a:tr>
              <a:tr h="54356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050" b="0">
                          <a:latin typeface="+mj-lt"/>
                          <a:cs typeface="Arial" panose="020B0604020202020204" pitchFamily="34" charset="0"/>
                        </a:rPr>
                        <a:t>Alpheus Kakkattupara</a:t>
                      </a:r>
                      <a:endParaRPr lang="en-US" altLang="zh-CN" sz="2050" b="0"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581" marR="32581" marT="86882" marB="86882" vert="horz" anchor="b"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050" b="0">
                          <a:latin typeface="+mj-lt"/>
                          <a:cs typeface="Arial" panose="020B0604020202020204" pitchFamily="34" charset="0"/>
                        </a:rPr>
                        <a:t>x16120078</a:t>
                      </a:r>
                      <a:endParaRPr lang="en-US" altLang="zh-CN" sz="2050" b="0"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581" marR="32581" marT="86882" marB="86882" vert="horz" anchor="b"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050" b="0">
                          <a:latin typeface="+mj-lt"/>
                          <a:cs typeface="Arial" panose="020B0604020202020204" pitchFamily="34" charset="0"/>
                        </a:rPr>
                        <a:t>HCBC</a:t>
                      </a:r>
                      <a:endParaRPr lang="en-US" altLang="zh-CN" sz="2050" b="0"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6882" marB="86882" vert="horz" anchor="t"/>
                </a:tc>
              </a:tr>
              <a:tr h="54229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050" b="0">
                          <a:latin typeface="+mj-lt"/>
                          <a:cs typeface="Arial" panose="020B0604020202020204" pitchFamily="34" charset="0"/>
                        </a:rPr>
                        <a:t>Rehan Naeem</a:t>
                      </a:r>
                      <a:endParaRPr lang="en-US" altLang="zh-CN" sz="2050" b="0"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581" marR="32581" marT="86882" marB="86882" vert="horz" anchor="b"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050" b="0">
                          <a:latin typeface="+mj-lt"/>
                          <a:cs typeface="Arial" panose="020B0604020202020204" pitchFamily="34" charset="0"/>
                        </a:rPr>
                        <a:t>x16333223</a:t>
                      </a:r>
                      <a:endParaRPr lang="en-US" altLang="zh-CN" sz="2050" b="0"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581" marR="32581" marT="86882" marB="86882" vert="horz" anchor="b"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050" b="0">
                          <a:latin typeface="+mj-lt"/>
                          <a:cs typeface="Arial" panose="020B0604020202020204" pitchFamily="34" charset="0"/>
                        </a:rPr>
                        <a:t>BSHC</a:t>
                      </a:r>
                      <a:endParaRPr lang="en-US" altLang="zh-CN" sz="2050" b="0"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6882" marB="86882" vert="horz" anchor="t"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628900" y="4653280"/>
            <a:ext cx="3155315" cy="798830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square" rtlCol="0">
            <a:spAutoFit/>
          </a:bodyPr>
          <a:p>
            <a:r>
              <a:rPr lang="en-IE" altLang="en-GB" b="1">
                <a:latin typeface="+mj-lt"/>
                <a:sym typeface="+mn-ea"/>
              </a:rPr>
              <a:t>Project Manager </a:t>
            </a:r>
            <a:endParaRPr lang="en-IE" altLang="en-GB" b="1">
              <a:latin typeface="+mj-lt"/>
              <a:sym typeface="+mn-ea"/>
            </a:endParaRPr>
          </a:p>
          <a:p>
            <a:r>
              <a:rPr lang="en-IE" altLang="en-GB" sz="1200">
                <a:latin typeface="+mj-lt"/>
                <a:sym typeface="+mn-ea"/>
              </a:rPr>
              <a:t>	</a:t>
            </a:r>
            <a:r>
              <a:rPr lang="en-IE" altLang="en-GB" sz="1600" b="1" i="1">
                <a:latin typeface="+mj-lt"/>
                <a:sym typeface="+mn-ea"/>
              </a:rPr>
              <a:t>Penuel Maypa</a:t>
            </a:r>
            <a:endParaRPr lang="en-IE" altLang="en-GB" sz="1600" b="1" i="1">
              <a:latin typeface="+mj-lt"/>
              <a:sym typeface="+mn-ea"/>
            </a:endParaRPr>
          </a:p>
          <a:p>
            <a:endParaRPr lang="en-IE" altLang="en-GB" sz="1600" b="1" i="1">
              <a:latin typeface="+mj-lt"/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ctrTitle"/>
          </p:nvPr>
        </p:nvSpPr>
        <p:spPr>
          <a:xfrm>
            <a:off x="1719580" y="679450"/>
            <a:ext cx="5163820" cy="672465"/>
          </a:xfrm>
          <a:prstGeom prst="rect">
            <a:avLst/>
          </a:prstGeom>
        </p:spPr>
        <p:txBody>
          <a:bodyPr spcFirstLastPara="1" wrap="square" lIns="104242" tIns="104242" rIns="104242" bIns="104242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Black" panose="020B0A02040204020203" charset="0"/>
              </a:rPr>
              <a:t>Chore Management System</a:t>
            </a:r>
            <a:endParaRPr lang="en-IE" sz="280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 Black" panose="020B0A02040204020203" charset="0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1574800" y="52705"/>
            <a:ext cx="4101465" cy="961390"/>
          </a:xfrm>
          <a:prstGeom prst="rect">
            <a:avLst/>
          </a:prstGeom>
          <a:noFill/>
          <a:ln>
            <a:noFill/>
          </a:ln>
        </p:spPr>
        <p:txBody>
          <a:bodyPr wrap="square" lIns="104242" tIns="104242" rIns="104242" bIns="10424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GB" sz="4800" b="1"/>
              <a:t>Mom Says</a:t>
            </a:r>
            <a:endParaRPr lang="en-IE" altLang="en-GB" sz="4800" b="1"/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262890"/>
            <a:ext cx="1767840" cy="1767840"/>
          </a:xfrm>
          <a:prstGeom prst="rect">
            <a:avLst/>
          </a:prstGeom>
        </p:spPr>
      </p:pic>
      <p:pic>
        <p:nvPicPr>
          <p:cNvPr id="6" name="Picture 5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5" y="2508885"/>
            <a:ext cx="1255395" cy="1296035"/>
          </a:xfrm>
          <a:prstGeom prst="rect">
            <a:avLst/>
          </a:prstGeom>
        </p:spPr>
      </p:pic>
      <p:pic>
        <p:nvPicPr>
          <p:cNvPr id="7" name="Picture 6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20" y="2589530"/>
            <a:ext cx="1405890" cy="1134745"/>
          </a:xfrm>
          <a:prstGeom prst="rect">
            <a:avLst/>
          </a:prstGeom>
        </p:spPr>
      </p:pic>
      <p:pic>
        <p:nvPicPr>
          <p:cNvPr id="8" name="Picture 7" descr="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655" y="3898900"/>
            <a:ext cx="1090295" cy="137985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37690" y="2340610"/>
            <a:ext cx="3404235" cy="3023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10" name="Picture 9" descr="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400" y="2760345"/>
            <a:ext cx="1579880" cy="1383665"/>
          </a:xfrm>
          <a:prstGeom prst="rect">
            <a:avLst/>
          </a:prstGeom>
        </p:spPr>
      </p:pic>
      <p:pic>
        <p:nvPicPr>
          <p:cNvPr id="11" name="Picture 10" descr="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680" y="4297045"/>
            <a:ext cx="1825625" cy="134239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2040000">
            <a:off x="1054100" y="1861185"/>
            <a:ext cx="868045" cy="793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3" name="Right Arrow 12"/>
          <p:cNvSpPr/>
          <p:nvPr/>
        </p:nvSpPr>
        <p:spPr>
          <a:xfrm>
            <a:off x="5256530" y="2760345"/>
            <a:ext cx="1250315" cy="793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4" name="Right Arrow 13"/>
          <p:cNvSpPr/>
          <p:nvPr/>
        </p:nvSpPr>
        <p:spPr>
          <a:xfrm rot="1260000">
            <a:off x="5361940" y="4022090"/>
            <a:ext cx="1116965" cy="793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747010" y="1757045"/>
            <a:ext cx="1585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E" altLang="en-GB" sz="3200" b="1"/>
              <a:t>App </a:t>
            </a:r>
            <a:endParaRPr lang="en-IE" altLang="en-GB" sz="3200" b="1"/>
          </a:p>
        </p:txBody>
      </p:sp>
      <p:sp>
        <p:nvSpPr>
          <p:cNvPr id="17" name="Rounded Rectangle 16"/>
          <p:cNvSpPr/>
          <p:nvPr/>
        </p:nvSpPr>
        <p:spPr>
          <a:xfrm>
            <a:off x="5676265" y="1352550"/>
            <a:ext cx="3195320" cy="599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5831840" y="1483360"/>
            <a:ext cx="271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E" altLang="en-GB" sz="1800" b="1"/>
              <a:t>Messaging Service API</a:t>
            </a:r>
            <a:endParaRPr lang="en-IE" altLang="en-GB" sz="1800" b="1"/>
          </a:p>
        </p:txBody>
      </p:sp>
      <p:sp>
        <p:nvSpPr>
          <p:cNvPr id="19" name="Bent Arrow 18"/>
          <p:cNvSpPr/>
          <p:nvPr/>
        </p:nvSpPr>
        <p:spPr>
          <a:xfrm>
            <a:off x="4064000" y="1419860"/>
            <a:ext cx="1442085" cy="7639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7155180" y="1335405"/>
            <a:ext cx="520700" cy="1987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E" alt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ctrTitle"/>
          </p:nvPr>
        </p:nvSpPr>
        <p:spPr>
          <a:xfrm>
            <a:off x="1719580" y="679450"/>
            <a:ext cx="5163820" cy="672465"/>
          </a:xfrm>
          <a:prstGeom prst="rect">
            <a:avLst/>
          </a:prstGeom>
        </p:spPr>
        <p:txBody>
          <a:bodyPr spcFirstLastPara="1" wrap="square" lIns="104242" tIns="104242" rIns="104242" bIns="104242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Black" panose="020B0A02040204020203" charset="0"/>
              </a:rPr>
              <a:t>Chore Management System</a:t>
            </a:r>
            <a:endParaRPr lang="en-IE" sz="280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 Black" panose="020B0A02040204020203" charset="0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1574800" y="52705"/>
            <a:ext cx="4101465" cy="961390"/>
          </a:xfrm>
          <a:prstGeom prst="rect">
            <a:avLst/>
          </a:prstGeom>
          <a:noFill/>
          <a:ln>
            <a:noFill/>
          </a:ln>
        </p:spPr>
        <p:txBody>
          <a:bodyPr wrap="square" lIns="104242" tIns="104242" rIns="104242" bIns="10424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GB" sz="4800" b="1"/>
              <a:t>Mom Says</a:t>
            </a:r>
            <a:endParaRPr lang="en-IE" altLang="en-GB" sz="4800" b="1"/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52705"/>
            <a:ext cx="1767840" cy="1767840"/>
          </a:xfrm>
          <a:prstGeom prst="rect">
            <a:avLst/>
          </a:prstGeom>
        </p:spPr>
      </p:pic>
      <p:pic>
        <p:nvPicPr>
          <p:cNvPr id="6" name="Picture 5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80" y="367665"/>
            <a:ext cx="1255395" cy="1296035"/>
          </a:xfrm>
          <a:prstGeom prst="rect">
            <a:avLst/>
          </a:prstGeom>
        </p:spPr>
      </p:pic>
      <p:pic>
        <p:nvPicPr>
          <p:cNvPr id="10" name="Picture 9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255" y="2150745"/>
            <a:ext cx="1579880" cy="1383665"/>
          </a:xfrm>
          <a:prstGeom prst="rect">
            <a:avLst/>
          </a:prstGeom>
        </p:spPr>
      </p:pic>
      <p:pic>
        <p:nvPicPr>
          <p:cNvPr id="11" name="Picture 10" descr="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780" y="3936365"/>
            <a:ext cx="1825625" cy="1342390"/>
          </a:xfrm>
          <a:prstGeom prst="rect">
            <a:avLst/>
          </a:prstGeom>
        </p:spPr>
      </p:pic>
      <p:sp>
        <p:nvSpPr>
          <p:cNvPr id="1" name="Pentagon 0"/>
          <p:cNvSpPr/>
          <p:nvPr/>
        </p:nvSpPr>
        <p:spPr>
          <a:xfrm>
            <a:off x="631825" y="1663700"/>
            <a:ext cx="5641975" cy="11487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en-GB" b="1" dirty="0">
                <a:sym typeface="+mn-ea"/>
              </a:rPr>
              <a:t>The idea of the app is to let a parent or admin send chores to a child account</a:t>
            </a:r>
            <a:endParaRPr lang="en-GB" altLang="en-US" b="1" dirty="0">
              <a:sym typeface="+mn-ea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589280" y="2940050"/>
            <a:ext cx="5641975" cy="11487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en-GB" b="1" dirty="0">
                <a:sym typeface="+mn-ea"/>
              </a:rPr>
              <a:t>Children gain XP points after each chore is done, these XP points can build up to a reward</a:t>
            </a:r>
            <a:endParaRPr lang="en-GB" altLang="en-US" b="1" dirty="0">
              <a:sym typeface="+mn-ea"/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631825" y="4216400"/>
            <a:ext cx="5641975" cy="11487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en-GB" b="1" dirty="0">
                <a:sym typeface="+mn-ea"/>
              </a:rPr>
              <a:t>This app could be further developed in the future into businesses with managers sending staff tasks to be done </a:t>
            </a:r>
            <a:endParaRPr lang="en-GB" altLang="en-US" b="1" dirty="0"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1574800" y="52705"/>
            <a:ext cx="4101465" cy="961390"/>
          </a:xfrm>
          <a:prstGeom prst="rect">
            <a:avLst/>
          </a:prstGeom>
          <a:noFill/>
          <a:ln>
            <a:noFill/>
          </a:ln>
        </p:spPr>
        <p:txBody>
          <a:bodyPr wrap="square" lIns="104242" tIns="104242" rIns="104242" bIns="10424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GB" sz="4800" b="1"/>
              <a:t>Mom Says</a:t>
            </a:r>
            <a:endParaRPr lang="en-IE" altLang="en-GB" sz="48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0" y="674370"/>
            <a:ext cx="2252980" cy="4515485"/>
          </a:xfrm>
          <a:prstGeom prst="rect">
            <a:avLst/>
          </a:prstGeom>
        </p:spPr>
      </p:pic>
      <p:sp>
        <p:nvSpPr>
          <p:cNvPr id="22" name="Pentagon 21"/>
          <p:cNvSpPr/>
          <p:nvPr/>
        </p:nvSpPr>
        <p:spPr>
          <a:xfrm>
            <a:off x="348615" y="1285875"/>
            <a:ext cx="5432425" cy="563245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IE" altLang="en-GB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Send the chores to one or more children</a:t>
            </a:r>
            <a:endParaRPr lang="en-IE" altLang="en-GB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" name="Pentagon 22"/>
          <p:cNvSpPr/>
          <p:nvPr/>
        </p:nvSpPr>
        <p:spPr>
          <a:xfrm>
            <a:off x="348615" y="2666365"/>
            <a:ext cx="5432425" cy="65405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IE" altLang="en-GB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Send out constant reminder via text through Viber or WhatsApp etc.</a:t>
            </a:r>
            <a:endParaRPr lang="en-IE" altLang="en-GB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348615" y="3483610"/>
            <a:ext cx="5432425" cy="65405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IE" altLang="en-GB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Re-occurrence option -- daily, weekly</a:t>
            </a:r>
            <a:endParaRPr lang="en-IE" altLang="en-GB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348615" y="1995170"/>
            <a:ext cx="5432425" cy="563245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IE" altLang="en-GB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Schedule Reminder</a:t>
            </a:r>
            <a:endParaRPr lang="en-IE" altLang="en-GB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332105" y="4256405"/>
            <a:ext cx="5432425" cy="65405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IE" altLang="en-GB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Reward System</a:t>
            </a:r>
            <a:endParaRPr lang="en-IE" altLang="en-GB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654685" y="441960"/>
            <a:ext cx="3524250" cy="642620"/>
          </a:xfrm>
          <a:prstGeom prst="rect">
            <a:avLst/>
          </a:prstGeom>
          <a:noFill/>
          <a:ln>
            <a:noFill/>
          </a:ln>
        </p:spPr>
        <p:txBody>
          <a:bodyPr wrap="square" lIns="104242" tIns="104242" rIns="104242" bIns="10424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GB" sz="3600" b="1"/>
              <a:t>Technologies </a:t>
            </a:r>
            <a:endParaRPr lang="en-IE" altLang="en-GB" sz="3600" b="1"/>
          </a:p>
        </p:txBody>
      </p:sp>
      <p:sp>
        <p:nvSpPr>
          <p:cNvPr id="6" name="Rounded Rectangle 5"/>
          <p:cNvSpPr/>
          <p:nvPr/>
        </p:nvSpPr>
        <p:spPr>
          <a:xfrm>
            <a:off x="1897380" y="2809875"/>
            <a:ext cx="56546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E" altLang="en-GB" sz="1800" b="1"/>
              <a:t>Firebase Real-time NoSQL Database.</a:t>
            </a:r>
            <a:endParaRPr lang="en-IE" altLang="en-GB" sz="1800" b="1"/>
          </a:p>
          <a:p>
            <a:pPr algn="l"/>
            <a:r>
              <a:rPr lang="en-IE" altLang="en-GB" sz="1800" b="1"/>
              <a:t>- Stored as JSON Object </a:t>
            </a:r>
            <a:endParaRPr lang="en-IE" altLang="en-GB" sz="1800" b="1"/>
          </a:p>
        </p:txBody>
      </p:sp>
      <p:sp>
        <p:nvSpPr>
          <p:cNvPr id="8" name="Rounded Rectangle 7"/>
          <p:cNvSpPr/>
          <p:nvPr/>
        </p:nvSpPr>
        <p:spPr>
          <a:xfrm>
            <a:off x="1977390" y="3803650"/>
            <a:ext cx="5574665" cy="550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E" altLang="en-GB" sz="1800" b="1"/>
              <a:t>Firebase Authentication .</a:t>
            </a:r>
            <a:endParaRPr lang="en-IE" altLang="en-GB" sz="1800" b="1"/>
          </a:p>
          <a:p>
            <a:pPr algn="l"/>
            <a:r>
              <a:rPr lang="en-IE" altLang="en-GB" sz="1800" b="1"/>
              <a:t> </a:t>
            </a:r>
            <a:endParaRPr lang="en-IE" altLang="en-GB" sz="1800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" y="1196340"/>
            <a:ext cx="974725" cy="80327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978025" y="1999615"/>
            <a:ext cx="5575300" cy="633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E" altLang="en-GB" sz="1800" b="1"/>
              <a:t>Google's Firebase Services for our Back-End</a:t>
            </a:r>
            <a:endParaRPr lang="en-IE" altLang="en-GB" sz="1800" b="1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" y="2028190"/>
            <a:ext cx="1264285" cy="6280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" y="2738120"/>
            <a:ext cx="1132205" cy="7893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5" y="3654425"/>
            <a:ext cx="1132205" cy="70612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757045" y="1084580"/>
            <a:ext cx="5854700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E" altLang="en-GB" sz="1800" b="1"/>
              <a:t>Android Studio as our main IDE</a:t>
            </a:r>
            <a:endParaRPr lang="en-IE" altLang="en-GB" sz="1800" b="1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35" y="4570730"/>
            <a:ext cx="1131570" cy="84328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897380" y="4517390"/>
            <a:ext cx="557466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E" altLang="en-GB" sz="1800" b="1"/>
              <a:t>CloudRail's API to programmatically send and receive messages via messaging services. </a:t>
            </a:r>
            <a:endParaRPr lang="en-IE" altLang="en-GB" sz="1800" b="1"/>
          </a:p>
          <a:p>
            <a:pPr algn="l"/>
            <a:r>
              <a:rPr lang="en-IE" altLang="en-GB" sz="1800" b="1"/>
              <a:t> </a:t>
            </a:r>
            <a:endParaRPr lang="en-IE" altLang="en-GB" sz="1800" b="1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654685" y="441960"/>
            <a:ext cx="4002405" cy="642620"/>
          </a:xfrm>
          <a:prstGeom prst="rect">
            <a:avLst/>
          </a:prstGeom>
          <a:noFill/>
          <a:ln>
            <a:noFill/>
          </a:ln>
        </p:spPr>
        <p:txBody>
          <a:bodyPr wrap="square" lIns="104242" tIns="104242" rIns="104242" bIns="10424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 panose="00000500000000000000"/>
              <a:buNone/>
              <a:defRPr sz="5245" b="0" i="0" u="none" strike="noStrike" cap="none">
                <a:solidFill>
                  <a:srgbClr val="000000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GB" sz="3600" b="1"/>
              <a:t>Responsibilities</a:t>
            </a:r>
            <a:endParaRPr lang="en-IE" altLang="en-GB" sz="3600" b="1"/>
          </a:p>
        </p:txBody>
      </p:sp>
      <p:sp>
        <p:nvSpPr>
          <p:cNvPr id="6" name="Rounded Rectangle 5"/>
          <p:cNvSpPr/>
          <p:nvPr/>
        </p:nvSpPr>
        <p:spPr>
          <a:xfrm>
            <a:off x="501015" y="3559175"/>
            <a:ext cx="3750945" cy="1521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E" altLang="en-GB" sz="1800" b="1"/>
              <a:t>Rehan </a:t>
            </a:r>
            <a:endParaRPr lang="en-IE" altLang="en-GB" sz="1800" b="1"/>
          </a:p>
          <a:p>
            <a:pPr algn="l"/>
            <a:r>
              <a:rPr lang="en-IE" altLang="en-GB" sz="1600" b="1"/>
              <a:t>- Main Package</a:t>
            </a:r>
            <a:endParaRPr lang="en-IE" altLang="en-GB" sz="1600" b="1"/>
          </a:p>
          <a:p>
            <a:pPr algn="l"/>
            <a:r>
              <a:rPr lang="en-IE" altLang="en-GB" sz="1600" b="1"/>
              <a:t>- CloudRail API messaging Integration</a:t>
            </a:r>
            <a:endParaRPr lang="en-IE" altLang="en-GB" sz="1600" b="1"/>
          </a:p>
          <a:p>
            <a:pPr algn="l"/>
            <a:r>
              <a:rPr lang="en-IE" altLang="en-GB" sz="1600" b="1"/>
              <a:t>- Score System</a:t>
            </a:r>
            <a:endParaRPr lang="en-IE" altLang="en-GB" sz="1600" b="1"/>
          </a:p>
        </p:txBody>
      </p:sp>
      <p:sp>
        <p:nvSpPr>
          <p:cNvPr id="8" name="Rounded Rectangle 7"/>
          <p:cNvSpPr/>
          <p:nvPr/>
        </p:nvSpPr>
        <p:spPr>
          <a:xfrm>
            <a:off x="4791075" y="2051685"/>
            <a:ext cx="3909695" cy="1313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E" altLang="en-GB" sz="1800" b="1"/>
              <a:t>Alpheus</a:t>
            </a:r>
            <a:endParaRPr lang="en-IE" altLang="en-GB" sz="1800" b="1"/>
          </a:p>
          <a:p>
            <a:pPr algn="l"/>
            <a:r>
              <a:rPr lang="en-IE" altLang="en-GB" b="1"/>
              <a:t>- Firebase Authentication/ Integration</a:t>
            </a:r>
            <a:endParaRPr lang="en-IE" altLang="en-GB" b="1"/>
          </a:p>
          <a:p>
            <a:pPr algn="l"/>
            <a:r>
              <a:rPr lang="en-IE" altLang="en-GB" b="1"/>
              <a:t>- Score System</a:t>
            </a:r>
            <a:endParaRPr lang="en-IE" altLang="en-GB" b="1"/>
          </a:p>
          <a:p>
            <a:pPr algn="l"/>
            <a:r>
              <a:rPr lang="en-IE" altLang="en-GB" b="1"/>
              <a:t>- Main Package</a:t>
            </a:r>
            <a:endParaRPr lang="en-IE" altLang="en-GB" b="1"/>
          </a:p>
        </p:txBody>
      </p:sp>
      <p:sp>
        <p:nvSpPr>
          <p:cNvPr id="14" name="Rounded Rectangle 13"/>
          <p:cNvSpPr/>
          <p:nvPr/>
        </p:nvSpPr>
        <p:spPr>
          <a:xfrm>
            <a:off x="4791710" y="308610"/>
            <a:ext cx="390906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E" altLang="en-GB" sz="1800" b="1"/>
              <a:t>JODEYNE</a:t>
            </a:r>
            <a:endParaRPr lang="en-IE" altLang="en-GB" sz="1800" b="1"/>
          </a:p>
          <a:p>
            <a:pPr algn="l"/>
            <a:r>
              <a:rPr lang="en-IE" altLang="en-GB" sz="1800" b="1"/>
              <a:t>- </a:t>
            </a:r>
            <a:r>
              <a:rPr lang="en-IE" altLang="en-GB" sz="1600" b="1"/>
              <a:t>GUI / UI</a:t>
            </a:r>
            <a:endParaRPr lang="en-IE" altLang="en-GB" sz="1600" b="1"/>
          </a:p>
          <a:p>
            <a:pPr algn="l"/>
            <a:r>
              <a:rPr lang="en-IE" altLang="en-GB" sz="1600" b="1"/>
              <a:t>- Main Package</a:t>
            </a:r>
            <a:endParaRPr lang="en-IE" altLang="en-GB" sz="1600" b="1"/>
          </a:p>
          <a:p>
            <a:pPr algn="l"/>
            <a:r>
              <a:rPr lang="en-IE" altLang="en-GB" sz="1600" b="1"/>
              <a:t>- Database Integration</a:t>
            </a:r>
            <a:endParaRPr lang="en-IE" altLang="en-GB" sz="1600" b="1"/>
          </a:p>
          <a:p>
            <a:pPr algn="l"/>
            <a:r>
              <a:rPr lang="en-IE" altLang="en-GB" sz="1600" b="1"/>
              <a:t>- Graphic Design</a:t>
            </a:r>
            <a:endParaRPr lang="en-IE" altLang="en-GB" sz="1600" b="1"/>
          </a:p>
        </p:txBody>
      </p:sp>
      <p:sp>
        <p:nvSpPr>
          <p:cNvPr id="19" name="Rounded Rectangle 18"/>
          <p:cNvSpPr/>
          <p:nvPr/>
        </p:nvSpPr>
        <p:spPr>
          <a:xfrm>
            <a:off x="654685" y="1357630"/>
            <a:ext cx="3750310" cy="1830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E" altLang="en-GB" sz="1800" b="1"/>
              <a:t>PENUEL</a:t>
            </a:r>
            <a:endParaRPr lang="en-IE" altLang="en-GB" sz="1800" b="1"/>
          </a:p>
          <a:p>
            <a:pPr algn="l"/>
            <a:r>
              <a:rPr lang="en-IE" altLang="en-GB" sz="1600" b="1"/>
              <a:t>- Project Manager</a:t>
            </a:r>
            <a:endParaRPr lang="en-IE" altLang="en-GB" sz="1600" b="1"/>
          </a:p>
          <a:p>
            <a:pPr algn="l"/>
            <a:r>
              <a:rPr lang="en-IE" altLang="en-GB" sz="1600" b="1"/>
              <a:t>- Firebase Admin / Manager</a:t>
            </a:r>
            <a:endParaRPr lang="en-IE" altLang="en-GB" sz="1600" b="1"/>
          </a:p>
          <a:p>
            <a:pPr algn="l"/>
            <a:r>
              <a:rPr lang="en-IE" altLang="en-GB" sz="1600" b="1"/>
              <a:t>- Database Integration</a:t>
            </a:r>
            <a:endParaRPr lang="en-IE" altLang="en-GB" sz="1600" b="1"/>
          </a:p>
          <a:p>
            <a:pPr algn="l"/>
            <a:r>
              <a:rPr lang="en-IE" altLang="en-GB" sz="1600" b="1"/>
              <a:t>- Main Packege</a:t>
            </a:r>
            <a:endParaRPr lang="en-IE" altLang="en-GB" sz="1600" b="1"/>
          </a:p>
          <a:p>
            <a:pPr algn="l"/>
            <a:r>
              <a:rPr lang="en-IE" altLang="en-GB" sz="1600" b="1"/>
              <a:t>- Version Control Manager</a:t>
            </a:r>
            <a:endParaRPr lang="en-IE" altLang="en-GB" sz="1600" b="1"/>
          </a:p>
          <a:p>
            <a:pPr algn="l"/>
            <a:r>
              <a:rPr lang="en-IE" altLang="en-GB" sz="1600" b="1"/>
              <a:t>- Testing / Bug Fixer</a:t>
            </a:r>
            <a:endParaRPr lang="en-IE" altLang="en-GB" sz="1600" b="1"/>
          </a:p>
        </p:txBody>
      </p:sp>
      <p:sp>
        <p:nvSpPr>
          <p:cNvPr id="21" name="Rounded Rectangle 20"/>
          <p:cNvSpPr/>
          <p:nvPr/>
        </p:nvSpPr>
        <p:spPr>
          <a:xfrm>
            <a:off x="4605655" y="3573145"/>
            <a:ext cx="3969385" cy="1507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E" altLang="en-GB" sz="1800" b="1"/>
              <a:t>LEE</a:t>
            </a:r>
            <a:endParaRPr lang="en-IE" altLang="en-GB" sz="1800" b="1"/>
          </a:p>
          <a:p>
            <a:pPr algn="l"/>
            <a:r>
              <a:rPr lang="en-IE" altLang="en-GB" b="1"/>
              <a:t>- Firebase Authentication / Integration</a:t>
            </a:r>
            <a:endParaRPr lang="en-IE" altLang="en-GB" b="1"/>
          </a:p>
          <a:p>
            <a:pPr algn="l"/>
            <a:r>
              <a:rPr lang="en-IE" altLang="en-GB" b="1"/>
              <a:t>- Log In and Registration</a:t>
            </a:r>
            <a:endParaRPr lang="en-IE" altLang="en-GB" b="1"/>
          </a:p>
          <a:p>
            <a:pPr algn="l"/>
            <a:r>
              <a:rPr lang="en-IE" altLang="en-GB" b="1"/>
              <a:t>-  Main Package</a:t>
            </a:r>
            <a:endParaRPr lang="en-IE" altLang="en-GB" b="1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Presentation</Application>
  <PresentationFormat/>
  <Paragraphs>126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Arial</vt:lpstr>
      <vt:lpstr>Miriam Libre</vt:lpstr>
      <vt:lpstr>Barlow Light</vt:lpstr>
      <vt:lpstr>Barlow</vt:lpstr>
      <vt:lpstr>Calibri</vt:lpstr>
      <vt:lpstr>Work Sans</vt:lpstr>
      <vt:lpstr>Segoe UI Black</vt:lpstr>
      <vt:lpstr>Microsoft YaHei</vt:lpstr>
      <vt:lpstr/>
      <vt:lpstr>Arial Unicode MS</vt:lpstr>
      <vt:lpstr>Liberation Mono</vt:lpstr>
      <vt:lpstr>Roderigo template</vt:lpstr>
      <vt:lpstr>Mom Says</vt:lpstr>
      <vt:lpstr>Group H</vt:lpstr>
      <vt:lpstr>Chore Management System</vt:lpstr>
      <vt:lpstr>Chore Management System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 Says</dc:title>
  <dc:creator/>
  <cp:lastModifiedBy>Admin</cp:lastModifiedBy>
  <cp:revision>29</cp:revision>
  <dcterms:created xsi:type="dcterms:W3CDTF">2018-03-05T10:51:00Z</dcterms:created>
  <dcterms:modified xsi:type="dcterms:W3CDTF">2018-04-22T14:17:07Z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2057-10.2.0.6020</vt:lpwstr>
  </property>
</Properties>
</file>