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3D4A-C304-D82B-C856-FCCB60EA0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030E3-BB08-8948-7190-85FBD2DB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3412-F861-E00A-5D06-5EAAF6E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4FF6-FA42-F274-3CA6-9876E3D7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8140A-9C8D-07E3-400F-AB84AEB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0FF9-B807-951C-E543-29A5D3EF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D2A18-C2D1-C302-723B-73CBECB8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60D9-BD69-C181-B413-D239EA3C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9368-E02D-1EFB-AB44-4B8F1470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FB15A-FEFD-43D6-E443-56EFF3C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B5996-E471-4123-7E97-E03EE5835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CCA88-1669-6A0D-3599-687CBA49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9D050-3D14-3027-EE6A-3C5D6747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F24C-2F7F-286F-B548-94ED8883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945-DB5A-16B7-5CC2-4A8462EA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C47F-47AA-9B9E-8EED-7B946E5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1E6F-A4DE-6857-3DE8-9C5096BF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FACA-FA30-502B-36ED-C9251FC5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CA55-E0FD-2873-2C8B-B9EA21CE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8149-2F7A-1ECA-BBE5-F95F41B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64B5-306D-A78E-562D-71F2AF26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22A3-1C87-9003-B17C-B8CD965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6480-0EA3-E348-BB29-B0997E88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9B4E-0C9F-A25E-9D04-2EA87293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ED127-BB49-1FB5-179E-B79BCBF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F2BA-9213-F201-4950-9F32A52E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FCCF-F938-F81D-D370-405233DD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31831-1A91-7541-7903-B6612694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D6F3-F8F0-C967-9452-EE864BA4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EAAC-3B40-9AAE-AD9C-F4F69506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C95B-EC77-7F13-DF2D-5B66769C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C28-632D-87B9-DEB8-E7E4C8E8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EC18F-A87C-489E-BAF8-6A52216D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8D17E-B7F0-72EA-D50A-4A6C67503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A7197-4355-7569-73E1-44D06E864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A74B0-553D-91FE-4E58-800681987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619EF-7E07-B64A-CE2C-CE00BAB1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7F365-BD45-6D25-26C4-66C154FA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BB828-E1BF-9F8F-7955-E3A4230C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08D7-DE09-4E84-4E11-E958FB53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A4964-0B89-74ED-9AAA-0816F711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36085-A7C7-86E9-CCDF-F48AF14E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DB4EB-B00C-8544-7411-B0C8A82B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05700-E1A0-AFA3-38B1-7D2FFC83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981F1-A83B-6C78-9E1E-8C172E43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D053C-75E5-6377-AD51-5A0E11AE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B179-464E-CC65-F42B-2F9246F0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CA04-4E6E-4782-F0E5-707979C0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9D9C-BEA7-37CB-B14E-DA5C9691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B600-A8EE-9677-643F-22DF3EC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021A-E7B5-4DED-D346-58FFA783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CE15-DA3C-E1BA-086E-4CF6B799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B13D-90BA-608C-FBD9-23BD2EB3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FC7AA-AB3D-9374-6272-7C175F106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8C4FF-4C11-1883-8B3B-4C7EE8B9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657C-ED26-B8CC-2840-356EEAF3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3007-52F3-EE04-4560-6E4EE642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3EF0-5275-9224-BC49-CFEFA3F0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5D1DB-6466-D9CB-1659-E4726709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653D-6877-3631-B20A-8F8B2A726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7B87-E778-5B1E-171E-3AE709387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9A20-99F2-4B7C-9458-3A06BD02DC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AEAE-6200-E49E-401C-388F68CE1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77D3-B254-9E67-9759-767A9D14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3823-6E17-4887-B535-332F56F9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8159-4CDF-D5AC-91BE-8AEE1EDAB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62B4C-C691-9FE0-4F37-84DBD26DB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Barbara Schmitz </a:t>
            </a:r>
          </a:p>
          <a:p>
            <a:r>
              <a:rPr lang="en-US" dirty="0"/>
              <a:t>Data Mining 7118</a:t>
            </a:r>
          </a:p>
        </p:txBody>
      </p:sp>
    </p:spTree>
    <p:extLst>
      <p:ext uri="{BB962C8B-B14F-4D97-AF65-F5344CB8AC3E}">
        <p14:creationId xmlns:p14="http://schemas.microsoft.com/office/powerpoint/2010/main" val="285928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0AEA-C944-7A88-68C7-08FF6D61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061E-594B-685A-32B5-51316CC0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61603" cy="4351338"/>
          </a:xfrm>
        </p:spPr>
        <p:txBody>
          <a:bodyPr/>
          <a:lstStyle/>
          <a:p>
            <a:r>
              <a:rPr lang="en-US" sz="2400" dirty="0"/>
              <a:t>Correlations between genres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Animation and Children are bit highly correlated in the data (0.64)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Action and Adventure,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Fantasy and Children,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Sci-fi and Action are bit moderately correlated</a:t>
            </a:r>
          </a:p>
          <a:p>
            <a:r>
              <a:rPr lang="en-US" sz="2400" dirty="0"/>
              <a:t>Likely to be in similar clusters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9F61D-9A10-0302-4D61-AAD22111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16" y="475359"/>
            <a:ext cx="7411484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7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EFC4-970B-379D-4B75-D67C7E62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29E2-D95E-3405-4069-16E668E9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45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density distributions of every genre.</a:t>
            </a:r>
          </a:p>
          <a:p>
            <a:r>
              <a:rPr lang="en-US" dirty="0"/>
              <a:t>People rarely rate movies lower than 3 stars, which contributes to a right-skewed distribution. The Thriller genre is bit normally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89DC-004C-423E-A8CD-F464B8BC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35" y="2981024"/>
            <a:ext cx="9327750" cy="36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8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33E7-378E-627A-765F-72833ACE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F00B-0392-77DC-1894-CF4CF1CD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76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Using PCA as a dimensionality method, we see much of the variance can be explained in 3 principal components because it tapers off.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909CF-3352-2A71-3FD2-8119D6A0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54" y="1968708"/>
            <a:ext cx="660174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AD0-9AA8-4D8B-17E2-CBBE64CC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DE78-0A9E-8A89-DE3A-28559BE8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7845" cy="874443"/>
          </a:xfrm>
        </p:spPr>
        <p:txBody>
          <a:bodyPr/>
          <a:lstStyle/>
          <a:p>
            <a:r>
              <a:rPr lang="en-US" sz="2400" dirty="0"/>
              <a:t>For K-Means, to find the optimal k clusters, I used the elbow method.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62ABD-6B34-CB7F-A0A6-90E7E440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13" y="2653764"/>
            <a:ext cx="7135221" cy="3839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35EF5B-C58A-BF68-6187-464D3C1726D7}"/>
              </a:ext>
            </a:extLst>
          </p:cNvPr>
          <p:cNvSpPr txBox="1"/>
          <p:nvPr/>
        </p:nvSpPr>
        <p:spPr>
          <a:xfrm>
            <a:off x="838200" y="3105509"/>
            <a:ext cx="3381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unclear if 3 or 4 is the “elbow” so I choose 4 for the number for clusters for the </a:t>
            </a:r>
            <a:br>
              <a:rPr lang="en-US" sz="2400" dirty="0"/>
            </a:br>
            <a:r>
              <a:rPr lang="en-US" sz="2400" dirty="0"/>
              <a:t>K-means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403469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2E1B-6ED0-D4ED-996F-2FE6BBF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12BA2-A25D-00EF-2AF2-E0CC939A4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652" y="2080728"/>
            <a:ext cx="4134427" cy="41344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878FA-52CF-D3DA-4B99-1B6678DC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88" y="2277374"/>
            <a:ext cx="5722874" cy="4263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1405-D610-1013-CB21-0D27E2D5F3BB}"/>
              </a:ext>
            </a:extLst>
          </p:cNvPr>
          <p:cNvSpPr txBox="1"/>
          <p:nvPr/>
        </p:nvSpPr>
        <p:spPr>
          <a:xfrm>
            <a:off x="914652" y="1526786"/>
            <a:ext cx="698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Visualizing the clusters with optimal k=4 in 3D and 2D. </a:t>
            </a:r>
          </a:p>
        </p:txBody>
      </p:sp>
    </p:spTree>
    <p:extLst>
      <p:ext uri="{BB962C8B-B14F-4D97-AF65-F5344CB8AC3E}">
        <p14:creationId xmlns:p14="http://schemas.microsoft.com/office/powerpoint/2010/main" val="51079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A8AB-F4B3-1603-AD86-F876B058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2D9-BBD7-4168-EF02-65C0AF17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194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can see in this cloud map, the top 10 genres in cluster 2.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 did this for all 4 clusters.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CFC9C-CC38-5184-A398-2EA9DFF7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98" y="1690688"/>
            <a:ext cx="843080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4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6C96-276B-86FD-6508-CB4CF6F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0100-C49A-235C-BCC9-E79C64BD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get recommended movies for User 3, I made a function to basically</a:t>
            </a:r>
          </a:p>
          <a:p>
            <a:pPr lvl="1"/>
            <a:r>
              <a:rPr lang="en-US" dirty="0"/>
              <a:t>Get a list of movie user-x has watched</a:t>
            </a:r>
          </a:p>
          <a:p>
            <a:pPr lvl="1"/>
            <a:r>
              <a:rPr lang="en-US" dirty="0"/>
              <a:t>Get the cluster number of user-x</a:t>
            </a:r>
          </a:p>
          <a:p>
            <a:pPr lvl="1"/>
            <a:r>
              <a:rPr lang="en-US" dirty="0"/>
              <a:t>Get a list of movies user-x has not watched</a:t>
            </a:r>
          </a:p>
          <a:p>
            <a:pPr lvl="1"/>
            <a:r>
              <a:rPr lang="en-US" dirty="0"/>
              <a:t>Get a list of top movies in cluster that user-x belongs to</a:t>
            </a:r>
          </a:p>
          <a:p>
            <a:pPr lvl="1"/>
            <a:r>
              <a:rPr lang="en-US" dirty="0"/>
              <a:t>Get movie title and movie id in cluster that user-x belongs to</a:t>
            </a:r>
          </a:p>
          <a:p>
            <a:pPr lvl="1"/>
            <a:r>
              <a:rPr lang="en-US" dirty="0"/>
              <a:t>Recommend the top 25 movies in said cluster user-x belongs to that user-x has not watched.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C8331-BAA9-4912-A21C-330F5FDF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34" y="2018129"/>
            <a:ext cx="5361837" cy="3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9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7349-8494-3DF9-77A6-CC0574B2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– User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EE2E-1F5A-BA46-674F-3DF75F0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3309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Using a user-based approach, I created a matrix for user-item based on </a:t>
            </a:r>
            <a:r>
              <a:rPr lang="en-US" sz="2400" dirty="0" err="1"/>
              <a:t>userId</a:t>
            </a:r>
            <a:r>
              <a:rPr lang="en-US" sz="2400" dirty="0"/>
              <a:t>, movie title, and rating. </a:t>
            </a:r>
          </a:p>
          <a:p>
            <a:r>
              <a:rPr lang="en-US" sz="2400" dirty="0"/>
              <a:t>I got a correlation value for users, set as user 1.  </a:t>
            </a:r>
          </a:p>
          <a:p>
            <a:r>
              <a:rPr lang="en-US" sz="2400" dirty="0"/>
              <a:t>Predict user 222’s rating for </a:t>
            </a:r>
            <a:r>
              <a:rPr lang="en-US" sz="2400" dirty="0" err="1"/>
              <a:t>movieID</a:t>
            </a:r>
            <a:r>
              <a:rPr lang="en-US" sz="2400" dirty="0"/>
              <a:t> 365 (Forest Gump). This user has not rated this movie yet. </a:t>
            </a:r>
          </a:p>
          <a:p>
            <a:r>
              <a:rPr lang="en-US" sz="2400" dirty="0"/>
              <a:t>If the prediction rating is higher than the actual rating, then the system can recommend the movie to the user.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2A858-93C8-2F02-8F36-4A5048AA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75" y="1825625"/>
            <a:ext cx="4717355" cy="125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0307E-0A85-E023-C39F-ECC9D09F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21" y="3772548"/>
            <a:ext cx="4553309" cy="11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699D-3EC2-3E41-97B2-6FDB67D7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1B865-DB99-CDC8-7BFB-301853299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87" y="1610417"/>
            <a:ext cx="7047943" cy="4289580"/>
          </a:xfrm>
        </p:spPr>
      </p:pic>
    </p:spTree>
    <p:extLst>
      <p:ext uri="{BB962C8B-B14F-4D97-AF65-F5344CB8AC3E}">
        <p14:creationId xmlns:p14="http://schemas.microsoft.com/office/powerpoint/2010/main" val="67214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D7EC-1179-8640-23BB-6160AFBC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79CA-0520-569F-4B2D-58EA304B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6332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E94E-F363-FC86-1B2B-011D77BF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7D27-9960-EEF1-8FD8-AE8FD959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movie recommendation system using the </a:t>
            </a:r>
            <a:r>
              <a:rPr lang="en-US" dirty="0" err="1"/>
              <a:t>movielens</a:t>
            </a:r>
            <a:r>
              <a:rPr lang="en-US" dirty="0"/>
              <a:t> 100k dataset</a:t>
            </a:r>
          </a:p>
          <a:p>
            <a:r>
              <a:rPr lang="en-US" dirty="0"/>
              <a:t>This is useful for the field of marketing where we see recommendation systems on platforms such as Amazon, and of course Netflix. </a:t>
            </a:r>
          </a:p>
          <a:p>
            <a:r>
              <a:rPr lang="en-US" dirty="0"/>
              <a:t>This has been difficult as in the past, Netflix has created a contest for the Best Recommender System with a $1 million prize.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2467-569C-092D-BA6E-F0FD67CE9832}"/>
              </a:ext>
            </a:extLst>
          </p:cNvPr>
          <p:cNvSpPr txBox="1"/>
          <p:nvPr/>
        </p:nvSpPr>
        <p:spPr>
          <a:xfrm>
            <a:off x="966159" y="5409212"/>
            <a:ext cx="89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https://www.technologyreview.com/2006/10/06/273459/the-1-million-netflix-challenge/</a:t>
            </a:r>
          </a:p>
        </p:txBody>
      </p:sp>
    </p:spTree>
    <p:extLst>
      <p:ext uri="{BB962C8B-B14F-4D97-AF65-F5344CB8AC3E}">
        <p14:creationId xmlns:p14="http://schemas.microsoft.com/office/powerpoint/2010/main" val="4282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D242-1F30-A0C2-DD98-912E1427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C801-A7A3-2DC5-68BA-8EBB1ED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cleaning the data and doing exploratory data analysis…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Principal Component Analysis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K-Means Clustering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Elbow Method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57822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891E-E63E-768F-D427-B826E471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BFFE-2F0F-A8A2-92A4-774DBA6E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rate movies similarly will be useful when suggesting an unseen movie to x-user.</a:t>
            </a:r>
          </a:p>
          <a:p>
            <a:r>
              <a:rPr lang="en-US" dirty="0"/>
              <a:t>Each cluster will be distinct via genre. </a:t>
            </a:r>
          </a:p>
          <a:p>
            <a:r>
              <a:rPr lang="en-US" dirty="0"/>
              <a:t>A larger dataset would yield more accurate results.</a:t>
            </a:r>
          </a:p>
        </p:txBody>
      </p:sp>
    </p:spTree>
    <p:extLst>
      <p:ext uri="{BB962C8B-B14F-4D97-AF65-F5344CB8AC3E}">
        <p14:creationId xmlns:p14="http://schemas.microsoft.com/office/powerpoint/2010/main" val="350145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B166-9B91-DFDF-86F9-6651D9AA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(</a:t>
            </a:r>
            <a:r>
              <a:rPr lang="en-US" dirty="0" err="1"/>
              <a:t>MovieLens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7B95-FF5B-6A3D-F8E5-C9629A88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smaller dataset</a:t>
            </a:r>
          </a:p>
          <a:p>
            <a:r>
              <a:rPr lang="en-US" dirty="0"/>
              <a:t>Can be found here: https://grouplens.org/datasets/movielens/</a:t>
            </a:r>
          </a:p>
          <a:p>
            <a:r>
              <a:rPr lang="en-US" dirty="0"/>
              <a:t>Small: 100,000 ratings and 3,600 tag applications applied to 9,000 movies by 600 users. Last updated 9/2018.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BF23-7C79-3CF6-2BB0-02A9E91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cont.,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B09D-D148-48F4-183F-23644359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 dictionary: </a:t>
            </a:r>
          </a:p>
          <a:p>
            <a:r>
              <a:rPr lang="en-US" dirty="0"/>
              <a:t>Using 2 </a:t>
            </a:r>
            <a:r>
              <a:rPr lang="en-US" dirty="0" err="1"/>
              <a:t>dataframe</a:t>
            </a:r>
            <a:r>
              <a:rPr lang="en-US" dirty="0"/>
              <a:t>, a Movie and Rating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For Movies, its features are </a:t>
            </a:r>
          </a:p>
          <a:p>
            <a:pPr lvl="1"/>
            <a:r>
              <a:rPr lang="en-US" dirty="0" err="1"/>
              <a:t>movieId</a:t>
            </a:r>
            <a:r>
              <a:rPr lang="en-US" dirty="0"/>
              <a:t> : Unique id for each movie.</a:t>
            </a:r>
          </a:p>
          <a:p>
            <a:pPr lvl="1"/>
            <a:r>
              <a:rPr lang="en-US" dirty="0"/>
              <a:t>title : Name of the movie.</a:t>
            </a:r>
          </a:p>
          <a:p>
            <a:pPr lvl="1"/>
            <a:r>
              <a:rPr lang="en-US" dirty="0"/>
              <a:t>genres : list of genres of movie(</a:t>
            </a:r>
            <a:r>
              <a:rPr lang="en-US" dirty="0" err="1"/>
              <a:t>Type-ex:Comedy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Ratings, its features are 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 : Unique id for each user.</a:t>
            </a:r>
          </a:p>
          <a:p>
            <a:pPr lvl="1"/>
            <a:r>
              <a:rPr lang="en-US" dirty="0" err="1"/>
              <a:t>movieId</a:t>
            </a:r>
            <a:r>
              <a:rPr lang="en-US" dirty="0"/>
              <a:t> : Unique id for each movie.</a:t>
            </a:r>
          </a:p>
          <a:p>
            <a:pPr lvl="1"/>
            <a:r>
              <a:rPr lang="en-US" dirty="0"/>
              <a:t>ratings : Values which are rated by the user for each movie (0.5-5.0)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5981-9F5B-E498-EDBB-E3C6466F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E04F-330E-337B-94BE-F96353C5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351338"/>
          </a:xfrm>
        </p:spPr>
        <p:txBody>
          <a:bodyPr/>
          <a:lstStyle/>
          <a:p>
            <a:r>
              <a:rPr lang="en-US" dirty="0"/>
              <a:t>Want to separate the genres and extract time for title for year release.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Want to drop the timestamp for rating.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BB3D8-A324-B0FC-1FBF-056FF82E5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46" y="1629751"/>
            <a:ext cx="5353797" cy="2753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35D24-507E-C446-70D1-F240334D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775" y="4701191"/>
            <a:ext cx="253400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4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1040-62E8-A951-0EB4-0913B58A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F2DF-394D-E48A-9B47-0F43DE0B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7536" cy="4351338"/>
          </a:xfrm>
        </p:spPr>
        <p:txBody>
          <a:bodyPr/>
          <a:lstStyle/>
          <a:p>
            <a:r>
              <a:rPr lang="en-US" dirty="0"/>
              <a:t>Most of the user Ratings fall between 3.0 and 4.0. </a:t>
            </a:r>
          </a:p>
          <a:p>
            <a:r>
              <a:rPr lang="en-US" dirty="0"/>
              <a:t>Looks Gaussian/Normally distributed.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F3AD4-434C-B786-9C73-661A80E1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50" y="1005709"/>
            <a:ext cx="5515745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E43F-40E0-9A75-74B0-C7C2AE5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Statistics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75B8-B0B1-C1E0-286E-896F9674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8577" cy="4351338"/>
          </a:xfrm>
        </p:spPr>
        <p:txBody>
          <a:bodyPr/>
          <a:lstStyle/>
          <a:p>
            <a:r>
              <a:rPr lang="en-US" dirty="0"/>
              <a:t>Most of the movies were released between 1990-2000.</a:t>
            </a:r>
          </a:p>
          <a:p>
            <a:r>
              <a:rPr lang="en-US" dirty="0"/>
              <a:t>Left-skewed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EFE62-48A4-22AF-E989-B4602FB3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64" y="2259897"/>
            <a:ext cx="463932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693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Movie Recommendation System </vt:lpstr>
      <vt:lpstr>The Goal </vt:lpstr>
      <vt:lpstr>Implementation</vt:lpstr>
      <vt:lpstr>Assumptions</vt:lpstr>
      <vt:lpstr>The Dataset (MovieLens)</vt:lpstr>
      <vt:lpstr>The Dataset cont.,</vt:lpstr>
      <vt:lpstr>Data Cleaning </vt:lpstr>
      <vt:lpstr>A Few Statistics</vt:lpstr>
      <vt:lpstr>A Few Statistics </vt:lpstr>
      <vt:lpstr>A Few Statistics </vt:lpstr>
      <vt:lpstr>A Few Statistics</vt:lpstr>
      <vt:lpstr>Principal Component Analysis (PCA)</vt:lpstr>
      <vt:lpstr>Elbow Method</vt:lpstr>
      <vt:lpstr>The 4 Clusters</vt:lpstr>
      <vt:lpstr>K-Means Clustering </vt:lpstr>
      <vt:lpstr>K-Means Recommendation System</vt:lpstr>
      <vt:lpstr>Collaborative Filtering – User Item</vt:lpstr>
      <vt:lpstr>RMSE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</dc:title>
  <dc:creator>Barbara Lian-Rose Schmitz (bschmitz)</dc:creator>
  <cp:lastModifiedBy>Barbara Lian-Rose Schmitz (bschmitz)</cp:lastModifiedBy>
  <cp:revision>1</cp:revision>
  <dcterms:created xsi:type="dcterms:W3CDTF">2022-11-01T21:02:47Z</dcterms:created>
  <dcterms:modified xsi:type="dcterms:W3CDTF">2022-11-01T22:05:43Z</dcterms:modified>
</cp:coreProperties>
</file>