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796" r:id="rId2"/>
    <p:sldId id="797" r:id="rId3"/>
    <p:sldId id="807" r:id="rId4"/>
    <p:sldId id="802" r:id="rId5"/>
    <p:sldId id="798" r:id="rId6"/>
    <p:sldId id="799" r:id="rId7"/>
    <p:sldId id="800" r:id="rId8"/>
    <p:sldId id="803" r:id="rId9"/>
    <p:sldId id="804" r:id="rId10"/>
    <p:sldId id="808" r:id="rId11"/>
    <p:sldId id="805" r:id="rId12"/>
    <p:sldId id="806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w" initials="N" lastIdx="2" clrIdx="0">
    <p:extLst/>
  </p:cmAuthor>
  <p:cmAuthor id="2" name="Ashot Arzumanyan" initials="AA" lastIdx="51" clrIdx="1">
    <p:extLst/>
  </p:cmAuthor>
  <p:cmAuthor id="3" name="Anna Grigoryan" initials="AG" lastIdx="49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57CD"/>
    <a:srgbClr val="C00000"/>
    <a:srgbClr val="262626"/>
    <a:srgbClr val="C0504D"/>
    <a:srgbClr val="C3D2FB"/>
    <a:srgbClr val="D9D9D9"/>
    <a:srgbClr val="000000"/>
    <a:srgbClr val="903A38"/>
    <a:srgbClr val="F9F9F9"/>
    <a:srgbClr val="963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5332" autoAdjust="0"/>
  </p:normalViewPr>
  <p:slideViewPr>
    <p:cSldViewPr>
      <p:cViewPr>
        <p:scale>
          <a:sx n="70" d="100"/>
          <a:sy n="70" d="100"/>
        </p:scale>
        <p:origin x="200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r">
              <a:defRPr sz="1200"/>
            </a:lvl1pPr>
          </a:lstStyle>
          <a:p>
            <a:fld id="{19F330B2-86BF-4A1E-BCBF-45DAD7FE03D6}" type="datetimeFigureOut">
              <a:rPr lang="en-US" smtClean="0"/>
              <a:pPr/>
              <a:t>07-Apr-18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r">
              <a:defRPr sz="1200"/>
            </a:lvl1pPr>
          </a:lstStyle>
          <a:p>
            <a:fld id="{D7817643-B47E-4A53-8093-8D764C38BF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r">
              <a:defRPr sz="1200"/>
            </a:lvl1pPr>
          </a:lstStyle>
          <a:p>
            <a:fld id="{59DB1C67-293A-4DBF-B9B9-E513769D4134}" type="datetimeFigureOut">
              <a:rPr lang="en-US" smtClean="0"/>
              <a:pPr/>
              <a:t>07-Apr-18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8" tIns="46584" rIns="93168" bIns="465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68" tIns="46584" rIns="93168" bIns="4658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r">
              <a:defRPr sz="1200"/>
            </a:lvl1pPr>
          </a:lstStyle>
          <a:p>
            <a:fld id="{D153C127-8687-4CF7-AA62-61BC33C77A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6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noProof="0" dirty="0" smtClean="0"/>
          </a:p>
          <a:p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3C127-8687-4CF7-AA62-61BC33C77AB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48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noProof="0" dirty="0" smtClean="0"/>
          </a:p>
          <a:p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3C127-8687-4CF7-AA62-61BC33C77AB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7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noProof="0" dirty="0" smtClean="0"/>
          </a:p>
          <a:p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3C127-8687-4CF7-AA62-61BC33C77AB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16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noProof="0" dirty="0" smtClean="0"/>
          </a:p>
          <a:p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3C127-8687-4CF7-AA62-61BC33C77A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8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noProof="0" dirty="0" smtClean="0"/>
          </a:p>
          <a:p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3C127-8687-4CF7-AA62-61BC33C77A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28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noProof="0" dirty="0" smtClean="0"/>
              <a:t>Any company/participants that want to participate.</a:t>
            </a:r>
            <a:endParaRPr lang="en-US" baseline="0" noProof="0" dirty="0" smtClean="0"/>
          </a:p>
          <a:p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3C127-8687-4CF7-AA62-61BC33C77A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1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noProof="0" dirty="0" smtClean="0"/>
          </a:p>
          <a:p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3C127-8687-4CF7-AA62-61BC33C77A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91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noProof="0" dirty="0" smtClean="0"/>
          </a:p>
          <a:p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3C127-8687-4CF7-AA62-61BC33C77A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19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noProof="0" dirty="0" smtClean="0"/>
          </a:p>
          <a:p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3C127-8687-4CF7-AA62-61BC33C77A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70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noProof="0" dirty="0" smtClean="0"/>
          </a:p>
          <a:p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3C127-8687-4CF7-AA62-61BC33C77A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73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noProof="0" dirty="0" smtClean="0"/>
          </a:p>
          <a:p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3C127-8687-4CF7-AA62-61BC33C77A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C00000"/>
          </a:solidFill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A089-7B34-40E9-98ED-D23CDCD11E00}" type="datetime1">
              <a:rPr lang="en-US" smtClean="0"/>
              <a:pPr/>
              <a:t>07-Apr-18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AD43-22E1-4EE6-AC87-6E9B913E5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5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0B94-109B-4BC1-9468-88DC9E40E396}" type="datetime1">
              <a:rPr lang="en-US" smtClean="0"/>
              <a:pPr/>
              <a:t>07-Apr-18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AD43-22E1-4EE6-AC87-6E9B913E5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0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B3DB-9C55-4498-8341-3D68C6247FA5}" type="datetime1">
              <a:rPr lang="en-US" smtClean="0"/>
              <a:pPr/>
              <a:t>07-Apr-18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AD43-22E1-4EE6-AC87-6E9B913E5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15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BB2B-E37E-41EC-984A-28527044782A}" type="datetime1">
              <a:rPr lang="en-US" smtClean="0"/>
              <a:pPr/>
              <a:t>07-Apr-18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AD43-22E1-4EE6-AC87-6E9B913E5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6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4DA2-C8A5-491A-8A93-E6AE12D54BDB}" type="datetime1">
              <a:rPr lang="en-US" smtClean="0"/>
              <a:pPr/>
              <a:t>07-Apr-18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AD43-22E1-4EE6-AC87-6E9B913E543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43333" r="75000" b="25892"/>
          <a:stretch/>
        </p:blipFill>
        <p:spPr>
          <a:xfrm>
            <a:off x="0" y="0"/>
            <a:ext cx="457200" cy="148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18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76600" y="3300413"/>
            <a:ext cx="5443400" cy="1500187"/>
          </a:xfrm>
        </p:spPr>
        <p:txBody>
          <a:bodyPr anchor="b">
            <a:normAutofit/>
          </a:bodyPr>
          <a:lstStyle>
            <a:lvl1pPr marL="0" indent="0" algn="r">
              <a:buNone/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5362-1666-4465-997B-398F14D73E77}" type="datetime1">
              <a:rPr lang="en-US" smtClean="0"/>
              <a:pPr/>
              <a:t>07-Apr-18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AD43-22E1-4EE6-AC87-6E9B913E543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76600" y="4953000"/>
            <a:ext cx="58674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17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600"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2BDA947-7C5C-4D54-A9CD-A04F01BA919B}" type="datetime1">
              <a:rPr lang="en-US" smtClean="0"/>
              <a:pPr/>
              <a:t>07-Apr-18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DF9AD43-22E1-4EE6-AC87-6E9B913E54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14478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53400" y="6324600"/>
            <a:ext cx="0" cy="381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00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600"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2667000" cy="3916363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2BDA947-7C5C-4D54-A9CD-A04F01BA919B}" type="datetime1">
              <a:rPr lang="en-US" smtClean="0"/>
              <a:pPr/>
              <a:t>07-Apr-18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DF9AD43-22E1-4EE6-AC87-6E9B913E54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14478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53400" y="6324600"/>
            <a:ext cx="0" cy="381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352800" y="2209800"/>
            <a:ext cx="2667000" cy="3916363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172200" y="2209800"/>
            <a:ext cx="2667000" cy="3916363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6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BC66-6504-4400-BEF5-F65AC4E61A96}" type="datetime1">
              <a:rPr lang="en-US" smtClean="0"/>
              <a:pPr/>
              <a:t>07-Apr-18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AD43-22E1-4EE6-AC87-6E9B913E54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04800" cy="14478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153400" y="6324600"/>
            <a:ext cx="0" cy="381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19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571C-7F6A-41F9-8749-1BC911C23935}" type="datetime1">
              <a:rPr lang="en-US" smtClean="0"/>
              <a:pPr/>
              <a:t>07-Apr-18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AD43-22E1-4EE6-AC87-6E9B913E5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5E2F-0BEA-4591-B8B2-4CE2A97EEE77}" type="datetime1">
              <a:rPr lang="en-US" smtClean="0"/>
              <a:pPr/>
              <a:t>07-Apr-18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AD43-22E1-4EE6-AC87-6E9B913E5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3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5127-1FE4-4210-964D-4DA00F3F33C7}" type="datetime1">
              <a:rPr lang="en-US" smtClean="0"/>
              <a:pPr/>
              <a:t>07-Apr-18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AD43-22E1-4EE6-AC87-6E9B913E5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46670-BA4B-40DC-91E4-AE73E3547B7E}" type="datetime1">
              <a:rPr lang="en-US" smtClean="0"/>
              <a:pPr/>
              <a:t>07-Apr-18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9AD43-22E1-4EE6-AC87-6E9B913E5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0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AD43-22E1-4EE6-AC87-6E9B913E543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2" descr="Résultats de recherche d'images pour « blockchain 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5098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" name="ZoneTexte 8"/>
          <p:cNvSpPr txBox="1">
            <a:spLocks/>
          </p:cNvSpPr>
          <p:nvPr/>
        </p:nvSpPr>
        <p:spPr>
          <a:xfrm>
            <a:off x="1714500" y="-28575"/>
            <a:ext cx="5715000" cy="7719036"/>
          </a:xfrm>
          <a:prstGeom prst="rect">
            <a:avLst/>
          </a:prstGeom>
          <a:solidFill>
            <a:srgbClr val="DDDEFB">
              <a:alpha val="71000"/>
            </a:srgbClr>
          </a:solidFill>
          <a:ln>
            <a:noFill/>
          </a:ln>
          <a:effectLst>
            <a:softEdge rad="635000"/>
          </a:effectLst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pPr marL="0" indent="0" algn="ctr">
              <a:buFont typeface="Arial" pitchFamily="34" charset="0"/>
              <a:buNone/>
              <a:defRPr/>
            </a:pPr>
            <a:endParaRPr lang="en-US" dirty="0" smtClean="0">
              <a:latin typeface="Arial Narrow" panose="020B0606020202030204" pitchFamily="34" charset="0"/>
            </a:endParaRPr>
          </a:p>
          <a:p>
            <a:pPr marL="0" indent="0" algn="ctr">
              <a:buFont typeface="Arial" pitchFamily="34" charset="0"/>
              <a:buNone/>
              <a:defRPr/>
            </a:pPr>
            <a:r>
              <a:rPr lang="en-US" sz="8000" b="1" dirty="0" smtClean="0">
                <a:solidFill>
                  <a:srgbClr val="002060"/>
                </a:solidFill>
                <a:latin typeface="Aquaduct" pitchFamily="2" charset="0"/>
                <a:cs typeface="Calibri" panose="020F0502020204030204" pitchFamily="34" charset="0"/>
              </a:rPr>
              <a:t>Ipse</a:t>
            </a:r>
          </a:p>
          <a:p>
            <a:pPr marL="0" indent="0" algn="ctr">
              <a:buFont typeface="Arial" pitchFamily="34" charset="0"/>
              <a:buNone/>
              <a:defRPr/>
            </a:pPr>
            <a:endParaRPr lang="en-US" sz="5400" b="1" dirty="0">
              <a:solidFill>
                <a:srgbClr val="002060"/>
              </a:solidFill>
              <a:latin typeface="Aquaduct" pitchFamily="2" charset="0"/>
              <a:cs typeface="Calibri" panose="020F0502020204030204" pitchFamily="34" charset="0"/>
            </a:endParaRPr>
          </a:p>
          <a:p>
            <a:pPr marL="0" indent="0" algn="ctr">
              <a:buFont typeface="Arial" pitchFamily="34" charset="0"/>
              <a:buNone/>
              <a:defRPr/>
            </a:pP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latin typeface="Aquaduct" pitchFamily="2" charset="0"/>
                <a:cs typeface="Calibri" panose="020F0502020204030204" pitchFamily="34" charset="0"/>
              </a:rPr>
              <a:t>Your self-sovereign identity</a:t>
            </a:r>
            <a:endParaRPr lang="en-US" sz="4400" dirty="0" smtClean="0">
              <a:solidFill>
                <a:schemeClr val="accent3">
                  <a:lumMod val="75000"/>
                </a:schemeClr>
              </a:solidFill>
              <a:latin typeface="Aquaduct" pitchFamily="2" charset="0"/>
            </a:endParaRPr>
          </a:p>
          <a:p>
            <a:pPr marL="0" indent="0" algn="ctr">
              <a:buFont typeface="Arial" pitchFamily="34" charset="0"/>
              <a:buNone/>
              <a:defRPr/>
            </a:pPr>
            <a:endParaRPr lang="en-US" b="1" dirty="0" smtClean="0">
              <a:solidFill>
                <a:srgbClr val="002060"/>
              </a:solidFill>
              <a:latin typeface="Aquaduct" pitchFamily="2" charset="0"/>
            </a:endParaRPr>
          </a:p>
          <a:p>
            <a:pPr marL="0" indent="0" algn="ctr">
              <a:buFont typeface="Arial" pitchFamily="34" charset="0"/>
              <a:buNone/>
              <a:defRPr/>
            </a:pPr>
            <a:endParaRPr lang="en-US" b="1" dirty="0" smtClean="0">
              <a:solidFill>
                <a:srgbClr val="002060"/>
              </a:solidFill>
              <a:latin typeface="Aquaduct" pitchFamily="2" charset="0"/>
            </a:endParaRPr>
          </a:p>
          <a:p>
            <a:pPr marL="0" indent="0" algn="ctr">
              <a:buFont typeface="Arial" pitchFamily="34" charset="0"/>
              <a:buNone/>
              <a:defRPr/>
            </a:pPr>
            <a:endParaRPr lang="en-US" b="1" dirty="0" smtClean="0">
              <a:solidFill>
                <a:srgbClr val="002060"/>
              </a:solidFill>
              <a:latin typeface="Aquaduct" pitchFamily="2" charset="0"/>
            </a:endParaRPr>
          </a:p>
          <a:p>
            <a:pPr marL="0" indent="0" algn="ctr">
              <a:buFont typeface="Arial" pitchFamily="34" charset="0"/>
              <a:buNone/>
              <a:defRPr/>
            </a:pPr>
            <a:endParaRPr lang="en-US" dirty="0" smtClean="0">
              <a:latin typeface="Arial Narrow" panose="020B0606020202030204" pitchFamily="34" charset="0"/>
            </a:endParaRPr>
          </a:p>
          <a:p>
            <a:pPr marL="0" indent="0" algn="ctr">
              <a:buFont typeface="Arial" pitchFamily="34" charset="0"/>
              <a:buNone/>
              <a:defRPr/>
            </a:pPr>
            <a:endParaRPr lang="en-US" dirty="0" smtClean="0">
              <a:latin typeface="Arial Narrow" panose="020B0606020202030204" pitchFamily="34" charset="0"/>
            </a:endParaRPr>
          </a:p>
          <a:p>
            <a:pPr marL="0" indent="0" algn="ctr">
              <a:buFont typeface="Arial" pitchFamily="34" charset="0"/>
              <a:buNone/>
              <a:defRPr/>
            </a:pPr>
            <a:endParaRPr lang="en-US" dirty="0" smtClean="0">
              <a:latin typeface="Arial Narrow" panose="020B0606020202030204" pitchFamily="34" charset="0"/>
            </a:endParaRPr>
          </a:p>
          <a:p>
            <a:pPr marL="0" indent="0" algn="ctr">
              <a:buFont typeface="Arial" pitchFamily="34" charset="0"/>
              <a:buNone/>
              <a:defRPr/>
            </a:pP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9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2089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43333" r="75000" b="25892"/>
          <a:stretch/>
        </p:blipFill>
        <p:spPr>
          <a:xfrm>
            <a:off x="0" y="0"/>
            <a:ext cx="457200" cy="1480433"/>
          </a:xfrm>
          <a:prstGeom prst="rect">
            <a:avLst/>
          </a:prstGeom>
        </p:spPr>
      </p:pic>
      <p:pic>
        <p:nvPicPr>
          <p:cNvPr id="8" name="Picture 2" descr="Résultats de recherche d'images pour « blockchain »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0" t="65469"/>
          <a:stretch/>
        </p:blipFill>
        <p:spPr bwMode="auto">
          <a:xfrm>
            <a:off x="0" y="1"/>
            <a:ext cx="467505" cy="148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30497" y="22314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What makes Ipse special</a:t>
            </a:r>
            <a:endParaRPr lang="en-US" sz="4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279635"/>
              </p:ext>
            </p:extLst>
          </p:nvPr>
        </p:nvGraphicFramePr>
        <p:xfrm>
          <a:off x="500160" y="2057400"/>
          <a:ext cx="8259936" cy="421213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64984">
                  <a:extLst>
                    <a:ext uri="{9D8B030D-6E8A-4147-A177-3AD203B41FA5}">
                      <a16:colId xmlns:a16="http://schemas.microsoft.com/office/drawing/2014/main" val="1259176361"/>
                    </a:ext>
                  </a:extLst>
                </a:gridCol>
                <a:gridCol w="2064984">
                  <a:extLst>
                    <a:ext uri="{9D8B030D-6E8A-4147-A177-3AD203B41FA5}">
                      <a16:colId xmlns:a16="http://schemas.microsoft.com/office/drawing/2014/main" val="100867118"/>
                    </a:ext>
                  </a:extLst>
                </a:gridCol>
                <a:gridCol w="2064984">
                  <a:extLst>
                    <a:ext uri="{9D8B030D-6E8A-4147-A177-3AD203B41FA5}">
                      <a16:colId xmlns:a16="http://schemas.microsoft.com/office/drawing/2014/main" val="1793220898"/>
                    </a:ext>
                  </a:extLst>
                </a:gridCol>
                <a:gridCol w="2064984">
                  <a:extLst>
                    <a:ext uri="{9D8B030D-6E8A-4147-A177-3AD203B41FA5}">
                      <a16:colId xmlns:a16="http://schemas.microsoft.com/office/drawing/2014/main" val="1390074257"/>
                    </a:ext>
                  </a:extLst>
                </a:gridCol>
              </a:tblGrid>
              <a:tr h="67745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Ipse</a:t>
                      </a:r>
                      <a:endParaRPr lang="fr-FR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UPorte</a:t>
                      </a:r>
                      <a:endParaRPr lang="fr-FR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Open-Zeppelin</a:t>
                      </a:r>
                      <a:endParaRPr lang="fr-FR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698814"/>
                  </a:ext>
                </a:extLst>
              </a:tr>
              <a:tr h="935536">
                <a:tc>
                  <a:txBody>
                    <a:bodyPr/>
                    <a:lstStyle/>
                    <a:p>
                      <a:r>
                        <a:rPr lang="en-US" dirty="0" smtClean="0"/>
                        <a:t>App for users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185467"/>
                  </a:ext>
                </a:extLst>
              </a:tr>
              <a:tr h="935536">
                <a:tc>
                  <a:txBody>
                    <a:bodyPr/>
                    <a:lstStyle/>
                    <a:p>
                      <a:r>
                        <a:rPr lang="en-US" dirty="0" smtClean="0"/>
                        <a:t>Library for partners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871793"/>
                  </a:ext>
                </a:extLst>
              </a:tr>
              <a:tr h="728071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Very High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977226"/>
                  </a:ext>
                </a:extLst>
              </a:tr>
              <a:tr h="935536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094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5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2089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43333" r="75000" b="25892"/>
          <a:stretch/>
        </p:blipFill>
        <p:spPr>
          <a:xfrm>
            <a:off x="0" y="0"/>
            <a:ext cx="457200" cy="1480433"/>
          </a:xfrm>
          <a:prstGeom prst="rect">
            <a:avLst/>
          </a:prstGeom>
        </p:spPr>
      </p:pic>
      <p:pic>
        <p:nvPicPr>
          <p:cNvPr id="8" name="Picture 2" descr="Résultats de recherche d'images pour « blockchain »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0" t="65469"/>
          <a:stretch/>
        </p:blipFill>
        <p:spPr bwMode="auto">
          <a:xfrm>
            <a:off x="0" y="1"/>
            <a:ext cx="467505" cy="148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30497" y="22314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Revenue Model</a:t>
            </a:r>
            <a:endParaRPr lang="en-US" sz="4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7505" y="2514600"/>
            <a:ext cx="2656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Fees</a:t>
            </a: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from</a:t>
            </a: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Partners</a:t>
            </a:r>
            <a:endParaRPr lang="fr-FR" sz="2800" i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2514599"/>
            <a:ext cx="265669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Fees</a:t>
            </a: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from</a:t>
            </a:r>
            <a:endParaRPr lang="fr-FR" sz="2800" i="1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Users</a:t>
            </a:r>
            <a:endParaRPr lang="fr-FR" sz="2800" i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7754" y="2730043"/>
            <a:ext cx="2656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or</a:t>
            </a:r>
            <a:endParaRPr lang="fr-FR" sz="2800" i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50292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Based</a:t>
            </a: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on </a:t>
            </a:r>
            <a:r>
              <a:rPr lang="en-US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monthly</a:t>
            </a: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 </a:t>
            </a: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subscription</a:t>
            </a:r>
            <a:endParaRPr lang="fr-FR" sz="2800" i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97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2089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43333" r="75000" b="25892"/>
          <a:stretch/>
        </p:blipFill>
        <p:spPr>
          <a:xfrm>
            <a:off x="0" y="0"/>
            <a:ext cx="457200" cy="1480433"/>
          </a:xfrm>
          <a:prstGeom prst="rect">
            <a:avLst/>
          </a:prstGeom>
        </p:spPr>
      </p:pic>
      <p:pic>
        <p:nvPicPr>
          <p:cNvPr id="8" name="Picture 2" descr="Résultats de recherche d'images pour « blockchain »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0" t="65469"/>
          <a:stretch/>
        </p:blipFill>
        <p:spPr bwMode="auto">
          <a:xfrm>
            <a:off x="0" y="1"/>
            <a:ext cx="467505" cy="148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30497" y="22314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Set-up costs</a:t>
            </a:r>
            <a:endParaRPr lang="en-US" sz="4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431855"/>
              </p:ext>
            </p:extLst>
          </p:nvPr>
        </p:nvGraphicFramePr>
        <p:xfrm>
          <a:off x="1219200" y="1371582"/>
          <a:ext cx="6477000" cy="4958442"/>
        </p:xfrm>
        <a:graphic>
          <a:graphicData uri="http://schemas.openxmlformats.org/drawingml/2006/table">
            <a:tbl>
              <a:tblPr/>
              <a:tblGrid>
                <a:gridCol w="932785">
                  <a:extLst>
                    <a:ext uri="{9D8B030D-6E8A-4147-A177-3AD203B41FA5}">
                      <a16:colId xmlns:a16="http://schemas.microsoft.com/office/drawing/2014/main" val="578294905"/>
                    </a:ext>
                  </a:extLst>
                </a:gridCol>
                <a:gridCol w="2737784">
                  <a:extLst>
                    <a:ext uri="{9D8B030D-6E8A-4147-A177-3AD203B41FA5}">
                      <a16:colId xmlns:a16="http://schemas.microsoft.com/office/drawing/2014/main" val="1136433357"/>
                    </a:ext>
                  </a:extLst>
                </a:gridCol>
                <a:gridCol w="2806431">
                  <a:extLst>
                    <a:ext uri="{9D8B030D-6E8A-4147-A177-3AD203B41FA5}">
                      <a16:colId xmlns:a16="http://schemas.microsoft.com/office/drawing/2014/main" val="1939811973"/>
                    </a:ext>
                  </a:extLst>
                </a:gridCol>
              </a:tblGrid>
              <a:tr h="234521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CA" sz="1000" b="1" i="0" u="none" strike="noStrike">
                          <a:effectLst/>
                          <a:latin typeface="Verdana" panose="020B0604030504040204" pitchFamily="34" charset="0"/>
                        </a:rPr>
                        <a:t>Fixed assets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1" i="0" u="none" strike="noStrike">
                          <a:effectLst/>
                          <a:latin typeface="Verdana" panose="020B060403050404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755134"/>
                  </a:ext>
                </a:extLst>
              </a:tr>
              <a:tr h="234521"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Equipment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$25,000.00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141787"/>
                  </a:ext>
                </a:extLst>
              </a:tr>
              <a:tr h="234521"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Furniture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$10,000.00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849573"/>
                  </a:ext>
                </a:extLst>
              </a:tr>
              <a:tr h="234521"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Fixtures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$5,000.00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352417"/>
                  </a:ext>
                </a:extLst>
              </a:tr>
              <a:tr h="245688"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Other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$10,000.00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553686"/>
                  </a:ext>
                </a:extLst>
              </a:tr>
              <a:tr h="234521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CA" sz="1000" b="1" i="0" u="none" strike="noStrike">
                          <a:effectLst/>
                          <a:latin typeface="Verdana" panose="020B0604030504040204" pitchFamily="34" charset="0"/>
                        </a:rPr>
                        <a:t>Total fixed assets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000" b="0" i="0" u="none" strike="noStrike" dirty="0">
                          <a:effectLst/>
                          <a:latin typeface="Verdana" panose="020B0604030504040204" pitchFamily="34" charset="0"/>
                        </a:rPr>
                        <a:t>$50,000.00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840719"/>
                  </a:ext>
                </a:extLst>
              </a:tr>
              <a:tr h="234521"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1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003975"/>
                  </a:ext>
                </a:extLst>
              </a:tr>
              <a:tr h="234521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CA" sz="1000" b="1" i="0" u="none" strike="noStrike">
                          <a:effectLst/>
                          <a:latin typeface="Verdana" panose="020B0604030504040204" pitchFamily="34" charset="0"/>
                        </a:rPr>
                        <a:t>Initial costs (before opening)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1" i="0" u="none" strike="noStrike">
                          <a:effectLst/>
                          <a:latin typeface="Verdana" panose="020B060403050404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076354"/>
                  </a:ext>
                </a:extLst>
              </a:tr>
              <a:tr h="234521"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Legal and Tax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$150,000.00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569429"/>
                  </a:ext>
                </a:extLst>
              </a:tr>
              <a:tr h="234521"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Marketing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$200,000.00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27440"/>
                  </a:ext>
                </a:extLst>
              </a:tr>
              <a:tr h="234521"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Software Development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$200,000.00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13332"/>
                  </a:ext>
                </a:extLst>
              </a:tr>
              <a:tr h="234521"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Management and Executive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$300,000.00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57638"/>
                  </a:ext>
                </a:extLst>
              </a:tr>
              <a:tr h="234521"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Other Administrativ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$50,000.00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42792"/>
                  </a:ext>
                </a:extLst>
              </a:tr>
              <a:tr h="234521"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Fund Management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$50,000.00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283384"/>
                  </a:ext>
                </a:extLst>
              </a:tr>
              <a:tr h="457875"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Strategic Partnerships Building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$100,000.00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36280"/>
                  </a:ext>
                </a:extLst>
              </a:tr>
              <a:tr h="234521"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Initial advertising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$0.00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917215"/>
                  </a:ext>
                </a:extLst>
              </a:tr>
              <a:tr h="245688"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Other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$10,000.00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5599"/>
                  </a:ext>
                </a:extLst>
              </a:tr>
              <a:tr h="234521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CA" sz="1000" b="1" i="0" u="none" strike="noStrike">
                          <a:effectLst/>
                          <a:latin typeface="Verdana" panose="020B0604030504040204" pitchFamily="34" charset="0"/>
                        </a:rPr>
                        <a:t>Total initial costs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$1,060,000.00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870245"/>
                  </a:ext>
                </a:extLst>
              </a:tr>
              <a:tr h="245688"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10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44272"/>
                  </a:ext>
                </a:extLst>
              </a:tr>
              <a:tr h="245688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CA" sz="1000" b="1" i="0" u="none" strike="noStrike">
                          <a:effectLst/>
                          <a:latin typeface="Verdana" panose="020B0604030504040204" pitchFamily="34" charset="0"/>
                        </a:rPr>
                        <a:t>Total funds for setup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000" b="0" i="0" u="none" strike="noStrike" dirty="0">
                          <a:effectLst/>
                          <a:latin typeface="Verdana" panose="020B0604030504040204" pitchFamily="34" charset="0"/>
                        </a:rPr>
                        <a:t>$1,110,000.00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178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8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The current situation with digital identity</a:t>
            </a:r>
            <a:endParaRPr lang="en-US" sz="40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2089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43333" r="75000" b="25892"/>
          <a:stretch/>
        </p:blipFill>
        <p:spPr>
          <a:xfrm>
            <a:off x="0" y="0"/>
            <a:ext cx="457200" cy="1480433"/>
          </a:xfrm>
          <a:prstGeom prst="rect">
            <a:avLst/>
          </a:prstGeom>
        </p:spPr>
      </p:pic>
      <p:pic>
        <p:nvPicPr>
          <p:cNvPr id="8" name="Picture 2" descr="Résultats de recherche d'images pour « blockchain »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0" t="65469"/>
          <a:stretch/>
        </p:blipFill>
        <p:spPr bwMode="auto">
          <a:xfrm>
            <a:off x="0" y="1"/>
            <a:ext cx="467505" cy="148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8391" y="3962400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20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Users</a:t>
            </a:r>
            <a:r>
              <a:rPr lang="fr-FR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need</a:t>
            </a:r>
            <a:r>
              <a:rPr lang="fr-FR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to </a:t>
            </a:r>
            <a:r>
              <a:rPr lang="fr-FR" sz="20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remember</a:t>
            </a:r>
            <a:r>
              <a:rPr lang="fr-FR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dozens</a:t>
            </a:r>
            <a:r>
              <a:rPr lang="fr-FR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of </a:t>
            </a:r>
            <a:r>
              <a:rPr lang="fr-FR" sz="20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accounts</a:t>
            </a:r>
            <a:r>
              <a:rPr lang="fr-FR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and </a:t>
            </a:r>
            <a:r>
              <a:rPr lang="fr-FR" sz="20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passwords</a:t>
            </a:r>
            <a:endParaRPr lang="fr-FR" sz="2000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3984171"/>
            <a:ext cx="213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20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Managing</a:t>
            </a:r>
            <a:r>
              <a:rPr lang="fr-FR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your</a:t>
            </a:r>
            <a:r>
              <a:rPr lang="fr-FR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online </a:t>
            </a:r>
            <a:r>
              <a:rPr lang="fr-FR" sz="20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identity</a:t>
            </a:r>
            <a:r>
              <a:rPr lang="fr-FR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is</a:t>
            </a:r>
            <a:r>
              <a:rPr lang="fr-FR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complicated</a:t>
            </a:r>
            <a:endParaRPr lang="fr-FR" sz="2000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48600" y="3962400"/>
            <a:ext cx="198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Millions of </a:t>
            </a:r>
            <a:r>
              <a:rPr lang="fr-FR" sz="20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accounts</a:t>
            </a:r>
            <a:r>
              <a:rPr lang="fr-FR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are </a:t>
            </a:r>
            <a:r>
              <a:rPr lang="fr-FR" sz="20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hacked</a:t>
            </a:r>
            <a:r>
              <a:rPr lang="fr-FR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each</a:t>
            </a:r>
            <a:r>
              <a:rPr lang="fr-FR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year</a:t>
            </a:r>
            <a:endParaRPr lang="fr-FR" sz="2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18" name="Picture 4" descr="Résultats de recherche d'images pour « credit card online security »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133600"/>
            <a:ext cx="1819600" cy="141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ésultats de recherche d'images pour « too many password »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5" t="24263"/>
          <a:stretch/>
        </p:blipFill>
        <p:spPr bwMode="auto">
          <a:xfrm>
            <a:off x="3529417" y="1890105"/>
            <a:ext cx="2002391" cy="190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Résultats de recherche d'images pour « too many password »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25" y="2086099"/>
            <a:ext cx="1981200" cy="14774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59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Ipse has the solution!</a:t>
            </a:r>
            <a:endParaRPr lang="en-US" sz="40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2089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43333" r="75000" b="25892"/>
          <a:stretch/>
        </p:blipFill>
        <p:spPr>
          <a:xfrm>
            <a:off x="0" y="0"/>
            <a:ext cx="457200" cy="1480433"/>
          </a:xfrm>
          <a:prstGeom prst="rect">
            <a:avLst/>
          </a:prstGeom>
        </p:spPr>
      </p:pic>
      <p:pic>
        <p:nvPicPr>
          <p:cNvPr id="8" name="Picture 2" descr="Résultats de recherche d'images pour « blockchain »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0" t="65469"/>
          <a:stretch/>
        </p:blipFill>
        <p:spPr bwMode="auto">
          <a:xfrm>
            <a:off x="0" y="1"/>
            <a:ext cx="467505" cy="148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27941" y="4800600"/>
            <a:ext cx="441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A simple, </a:t>
            </a: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easy</a:t>
            </a: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and </a:t>
            </a: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secure</a:t>
            </a: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solution to </a:t>
            </a: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handle</a:t>
            </a: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 </a:t>
            </a: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your</a:t>
            </a: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digital </a:t>
            </a: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identity</a:t>
            </a: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!</a:t>
            </a:r>
            <a:endParaRPr lang="fr-FR" sz="2800" i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8194" name="Picture 2" descr="RÃ©sultats de recherche d'images pour Â«Â cryptochicks blockchainÂ Â»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02204"/>
            <a:ext cx="3255629" cy="325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6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2089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43333" r="75000" b="25892"/>
          <a:stretch/>
        </p:blipFill>
        <p:spPr>
          <a:xfrm>
            <a:off x="0" y="0"/>
            <a:ext cx="457200" cy="1480433"/>
          </a:xfrm>
          <a:prstGeom prst="rect">
            <a:avLst/>
          </a:prstGeom>
        </p:spPr>
      </p:pic>
      <p:pic>
        <p:nvPicPr>
          <p:cNvPr id="8" name="Picture 2" descr="Résultats de recherche d'images pour « blockchain »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0" t="65469"/>
          <a:stretch/>
        </p:blipFill>
        <p:spPr bwMode="auto">
          <a:xfrm>
            <a:off x="0" y="1"/>
            <a:ext cx="467505" cy="148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87828" y="2603331"/>
            <a:ext cx="129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User fills in their data</a:t>
            </a:r>
            <a:endParaRPr lang="en-US" sz="2000" i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How it works</a:t>
            </a:r>
            <a:endParaRPr lang="en-US" sz="4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9600" y="1625515"/>
            <a:ext cx="685800" cy="647700"/>
          </a:xfrm>
          <a:prstGeom prst="ellipse">
            <a:avLst/>
          </a:prstGeom>
          <a:noFill/>
          <a:ln w="63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</a:rPr>
              <a:t>1</a:t>
            </a:r>
            <a:endParaRPr lang="fr-FR" sz="3200" b="1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77143" y="2603331"/>
            <a:ext cx="129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Ipse validates the data with th</a:t>
            </a:r>
            <a:r>
              <a:rPr lang="en-US" sz="20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e government</a:t>
            </a:r>
            <a:endParaRPr lang="en-US" sz="2000" i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16136" y="2559784"/>
            <a:ext cx="129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Ipse stores the data on the </a:t>
            </a:r>
            <a:r>
              <a:rPr lang="en-US" sz="20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blockchain</a:t>
            </a:r>
            <a:r>
              <a:rPr lang="en-US" sz="20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via smart contract</a:t>
            </a:r>
            <a:endParaRPr lang="en-US" sz="2000" i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05500" y="2559784"/>
            <a:ext cx="1295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User receives notification from Ipse</a:t>
            </a:r>
            <a:endParaRPr lang="en-US" sz="2000" i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96200" y="2559784"/>
            <a:ext cx="129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User generates QR code</a:t>
            </a:r>
            <a:endParaRPr lang="en-US" sz="2000" i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332264" y="1600200"/>
            <a:ext cx="685800" cy="647700"/>
          </a:xfrm>
          <a:prstGeom prst="ellipse">
            <a:avLst/>
          </a:prstGeom>
          <a:noFill/>
          <a:ln w="63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</a:rPr>
              <a:t>2</a:t>
            </a:r>
            <a:endParaRPr lang="fr-FR" sz="3200" b="1" dirty="0">
              <a:solidFill>
                <a:srgbClr val="00206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992335" y="1600200"/>
            <a:ext cx="685800" cy="647700"/>
          </a:xfrm>
          <a:prstGeom prst="ellipse">
            <a:avLst/>
          </a:prstGeom>
          <a:noFill/>
          <a:ln w="63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</a:rPr>
              <a:t>3</a:t>
            </a:r>
            <a:endParaRPr lang="fr-FR" sz="3200" b="1" dirty="0">
              <a:solidFill>
                <a:srgbClr val="00206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867400" y="1604566"/>
            <a:ext cx="685800" cy="647700"/>
          </a:xfrm>
          <a:prstGeom prst="ellipse">
            <a:avLst/>
          </a:prstGeom>
          <a:noFill/>
          <a:ln w="63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</a:rPr>
              <a:t>4</a:t>
            </a:r>
            <a:endParaRPr lang="fr-FR" sz="3200" b="1" dirty="0">
              <a:solidFill>
                <a:srgbClr val="00206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42465" y="1600200"/>
            <a:ext cx="685800" cy="647700"/>
          </a:xfrm>
          <a:prstGeom prst="ellipse">
            <a:avLst/>
          </a:prstGeom>
          <a:noFill/>
          <a:ln w="63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</a:rPr>
              <a:t>5</a:t>
            </a:r>
            <a:endParaRPr lang="fr-FR" sz="3200" b="1" dirty="0">
              <a:solidFill>
                <a:srgbClr val="002060"/>
              </a:solidFill>
            </a:endParaRPr>
          </a:p>
        </p:txBody>
      </p:sp>
      <p:pic>
        <p:nvPicPr>
          <p:cNvPr id="2050" name="Picture 2" descr="RÃ©sultats de recherche d'images pour Â«Â government iconÂ Â»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28" y="5029200"/>
            <a:ext cx="1012372" cy="101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s de recherche d'images pour Â«Â blockchain iconÂ Â»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029200"/>
            <a:ext cx="957489" cy="95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1" y="4909107"/>
            <a:ext cx="990600" cy="99504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175" y="4690028"/>
            <a:ext cx="747713" cy="135154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690028"/>
            <a:ext cx="747713" cy="135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5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2089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43333" r="75000" b="25892"/>
          <a:stretch/>
        </p:blipFill>
        <p:spPr>
          <a:xfrm>
            <a:off x="0" y="0"/>
            <a:ext cx="457200" cy="1480433"/>
          </a:xfrm>
          <a:prstGeom prst="rect">
            <a:avLst/>
          </a:prstGeom>
        </p:spPr>
      </p:pic>
      <p:pic>
        <p:nvPicPr>
          <p:cNvPr id="8" name="Picture 2" descr="Résultats de recherche d'images pour « blockchain »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0" t="65469"/>
          <a:stretch/>
        </p:blipFill>
        <p:spPr bwMode="auto">
          <a:xfrm>
            <a:off x="0" y="1"/>
            <a:ext cx="467505" cy="148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010515" y="3548062"/>
            <a:ext cx="1066800" cy="1066800"/>
          </a:xfrm>
          <a:prstGeom prst="ellipse">
            <a:avLst/>
          </a:prstGeom>
          <a:solidFill>
            <a:srgbClr val="002060"/>
          </a:solidFill>
          <a:ln w="63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Ipse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370202" y="382360"/>
            <a:ext cx="2347424" cy="1524000"/>
          </a:xfrm>
          <a:prstGeom prst="ellipse">
            <a:avLst/>
          </a:prstGeom>
          <a:noFill/>
          <a:ln w="63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 err="1" smtClean="0">
                <a:solidFill>
                  <a:srgbClr val="002060"/>
                </a:solidFill>
              </a:rPr>
              <a:t>Government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6200" y="2971800"/>
            <a:ext cx="2619375" cy="2590800"/>
          </a:xfrm>
          <a:prstGeom prst="ellipse">
            <a:avLst/>
          </a:prstGeom>
          <a:noFill/>
          <a:ln w="63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2060"/>
                </a:solidFill>
              </a:rPr>
              <a:t>E-commerce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2060"/>
                </a:solidFill>
              </a:rPr>
              <a:t>Social Media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2060"/>
                </a:solidFill>
              </a:rPr>
              <a:t>Web services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rgbClr val="002060"/>
                </a:solidFill>
              </a:rPr>
              <a:t>Any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dirty="0" err="1" smtClean="0">
                <a:solidFill>
                  <a:srgbClr val="002060"/>
                </a:solidFill>
              </a:rPr>
              <a:t>company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dirty="0" err="1" smtClean="0">
                <a:solidFill>
                  <a:srgbClr val="002060"/>
                </a:solidFill>
              </a:rPr>
              <a:t>that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dirty="0" err="1" smtClean="0">
                <a:solidFill>
                  <a:srgbClr val="002060"/>
                </a:solidFill>
              </a:rPr>
              <a:t>requires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dirty="0" err="1" smtClean="0">
                <a:solidFill>
                  <a:srgbClr val="002060"/>
                </a:solidFill>
              </a:rPr>
              <a:t>idnetity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34200" y="3695700"/>
            <a:ext cx="1066800" cy="1066800"/>
          </a:xfrm>
          <a:prstGeom prst="ellipse">
            <a:avLst/>
          </a:prstGeom>
          <a:solidFill>
            <a:srgbClr val="92D050"/>
          </a:solidFill>
          <a:ln w="63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 smtClean="0">
                <a:solidFill>
                  <a:srgbClr val="002060"/>
                </a:solidFill>
              </a:rPr>
              <a:t>User</a:t>
            </a:r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14548" y="2119312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343525" y="45339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3829050" y="2391102"/>
            <a:ext cx="124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4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Confoirmation</a:t>
            </a:r>
            <a:r>
              <a:rPr lang="fr-FR" sz="14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/Validation</a:t>
            </a:r>
            <a:endParaRPr lang="fr-FR" sz="1400" i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343525" y="3962400"/>
            <a:ext cx="1377194" cy="1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01519" y="4065916"/>
            <a:ext cx="1323144" cy="326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4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Id</a:t>
            </a:r>
            <a:r>
              <a:rPr lang="fr-FR" sz="14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entity</a:t>
            </a:r>
            <a:r>
              <a:rPr lang="fr-FR" sz="14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APP</a:t>
            </a:r>
            <a:endParaRPr lang="fr-FR" sz="1400" i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575" y="447675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68183" y="4027817"/>
            <a:ext cx="1323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4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Library</a:t>
            </a:r>
            <a:endParaRPr lang="fr-FR" sz="1400" i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10" idx="4"/>
            <a:endCxn id="11" idx="4"/>
          </p:cNvCxnSpPr>
          <p:nvPr/>
        </p:nvCxnSpPr>
        <p:spPr>
          <a:xfrm rot="5400000" flipH="1" flipV="1">
            <a:off x="4026694" y="2121694"/>
            <a:ext cx="800100" cy="6081712"/>
          </a:xfrm>
          <a:prstGeom prst="curvedConnector3">
            <a:avLst>
              <a:gd name="adj1" fmla="val -2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86338" y="5681662"/>
            <a:ext cx="183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4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Internet/</a:t>
            </a:r>
            <a:r>
              <a:rPr lang="fr-FR" sz="14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Blockchain</a:t>
            </a:r>
            <a:r>
              <a:rPr lang="fr-FR" sz="14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fr-FR" sz="14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based</a:t>
            </a:r>
            <a:endParaRPr lang="fr-FR" sz="1400" i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Curved Connector 31"/>
          <p:cNvCxnSpPr>
            <a:stCxn id="4" idx="4"/>
          </p:cNvCxnSpPr>
          <p:nvPr/>
        </p:nvCxnSpPr>
        <p:spPr>
          <a:xfrm rot="16200000" flipH="1">
            <a:off x="3998118" y="5160658"/>
            <a:ext cx="1100138" cy="85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1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2089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43333" r="75000" b="25892"/>
          <a:stretch/>
        </p:blipFill>
        <p:spPr>
          <a:xfrm>
            <a:off x="0" y="0"/>
            <a:ext cx="457200" cy="1480433"/>
          </a:xfrm>
          <a:prstGeom prst="rect">
            <a:avLst/>
          </a:prstGeom>
        </p:spPr>
      </p:pic>
      <p:pic>
        <p:nvPicPr>
          <p:cNvPr id="8" name="Picture 2" descr="Résultats de recherche d'images pour « blockchain »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0" t="65469"/>
          <a:stretch/>
        </p:blipFill>
        <p:spPr bwMode="auto">
          <a:xfrm>
            <a:off x="0" y="1"/>
            <a:ext cx="467505" cy="148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3810000" y="2895600"/>
            <a:ext cx="1066800" cy="1066800"/>
          </a:xfrm>
          <a:prstGeom prst="ellipse">
            <a:avLst/>
          </a:prstGeom>
          <a:solidFill>
            <a:srgbClr val="002060"/>
          </a:solidFill>
          <a:ln w="63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Ipse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43400" y="2209800"/>
            <a:ext cx="0" cy="533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3061399"/>
            <a:ext cx="232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Identity</a:t>
            </a:r>
            <a:r>
              <a:rPr lang="fr-FR" sz="20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management </a:t>
            </a:r>
            <a:r>
              <a:rPr lang="fr-FR" sz="20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app</a:t>
            </a:r>
            <a:endParaRPr lang="fr-FR" sz="2000" i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743200" y="3418840"/>
            <a:ext cx="723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7840" y="2971800"/>
            <a:ext cx="232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Library to address smart contract</a:t>
            </a:r>
            <a:endParaRPr lang="en-US" sz="2000" i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6160" y="1657290"/>
            <a:ext cx="18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20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Smart </a:t>
            </a:r>
            <a:r>
              <a:rPr lang="fr-FR" sz="20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Contract</a:t>
            </a:r>
            <a:endParaRPr lang="fr-FR" sz="2000" i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105400" y="3415342"/>
            <a:ext cx="822960" cy="1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30497" y="22314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Key Activities</a:t>
            </a:r>
            <a:endParaRPr lang="en-US" sz="4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5200" y="4863142"/>
            <a:ext cx="188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fr-FR" sz="20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Validation </a:t>
            </a:r>
            <a:r>
              <a:rPr lang="fr-FR" sz="20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with</a:t>
            </a:r>
            <a:r>
              <a:rPr lang="fr-FR" sz="20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the </a:t>
            </a:r>
            <a:r>
              <a:rPr lang="fr-FR" sz="20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government</a:t>
            </a:r>
            <a:endParaRPr lang="fr-FR" sz="2000" i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343400" y="4191000"/>
            <a:ext cx="0" cy="533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9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545366"/>
            <a:ext cx="3048000" cy="5981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32089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43333" r="75000" b="25892"/>
          <a:stretch/>
        </p:blipFill>
        <p:spPr>
          <a:xfrm>
            <a:off x="0" y="0"/>
            <a:ext cx="457200" cy="1480433"/>
          </a:xfrm>
          <a:prstGeom prst="rect">
            <a:avLst/>
          </a:prstGeom>
        </p:spPr>
      </p:pic>
      <p:pic>
        <p:nvPicPr>
          <p:cNvPr id="8" name="Picture 2" descr="Résultats de recherche d'images pour « blockchain »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0" t="65469"/>
          <a:stretch/>
        </p:blipFill>
        <p:spPr bwMode="auto">
          <a:xfrm>
            <a:off x="0" y="1"/>
            <a:ext cx="467505" cy="148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RÃ©sultats de recherche d'images pour Â«Â smartphone frameÂ Â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RÃ©sultats de recherche d'images pour Â«Â smartphone frameÂ Â»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6" descr="RÃ©sultats de recherche d'images pour Â«Â smartphone frameÂ Â»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Rounded Rectangle 10"/>
          <p:cNvSpPr/>
          <p:nvPr/>
        </p:nvSpPr>
        <p:spPr>
          <a:xfrm>
            <a:off x="1249680" y="2304172"/>
            <a:ext cx="1295400" cy="304800"/>
          </a:xfrm>
          <a:prstGeom prst="roundRect">
            <a:avLst/>
          </a:prstGeom>
          <a:noFill/>
          <a:ln w="63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050" b="1" dirty="0" smtClean="0">
                <a:solidFill>
                  <a:srgbClr val="002060"/>
                </a:solidFill>
                <a:latin typeface="Aquaduct" pitchFamily="2" charset="0"/>
              </a:rPr>
              <a:t>First Name |</a:t>
            </a:r>
            <a:endParaRPr lang="fr-FR" sz="1050" b="1" dirty="0">
              <a:solidFill>
                <a:srgbClr val="002060"/>
              </a:solidFill>
              <a:latin typeface="Aquaduct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49680" y="2857991"/>
            <a:ext cx="1295400" cy="304800"/>
          </a:xfrm>
          <a:prstGeom prst="roundRect">
            <a:avLst/>
          </a:prstGeom>
          <a:noFill/>
          <a:ln w="63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050" b="1" dirty="0" smtClean="0">
                <a:solidFill>
                  <a:srgbClr val="002060"/>
                </a:solidFill>
                <a:latin typeface="Aquaduct" pitchFamily="2" charset="0"/>
              </a:rPr>
              <a:t>Last Name</a:t>
            </a:r>
            <a:endParaRPr lang="fr-FR" sz="1050" b="1" dirty="0">
              <a:solidFill>
                <a:srgbClr val="002060"/>
              </a:solidFill>
              <a:latin typeface="Aquaduct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49680" y="3401848"/>
            <a:ext cx="1295400" cy="304800"/>
          </a:xfrm>
          <a:prstGeom prst="roundRect">
            <a:avLst/>
          </a:prstGeom>
          <a:noFill/>
          <a:ln w="63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050" b="1" dirty="0" smtClean="0">
                <a:solidFill>
                  <a:srgbClr val="002060"/>
                </a:solidFill>
                <a:latin typeface="Aquaduct" pitchFamily="2" charset="0"/>
              </a:rPr>
              <a:t>Date of </a:t>
            </a:r>
            <a:r>
              <a:rPr lang="fr-FR" sz="1050" b="1" dirty="0" err="1" smtClean="0">
                <a:solidFill>
                  <a:srgbClr val="002060"/>
                </a:solidFill>
                <a:latin typeface="Aquaduct" pitchFamily="2" charset="0"/>
              </a:rPr>
              <a:t>Birth</a:t>
            </a:r>
            <a:endParaRPr lang="fr-FR" sz="1050" b="1" dirty="0">
              <a:solidFill>
                <a:srgbClr val="002060"/>
              </a:solidFill>
              <a:latin typeface="Aquaduct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37398" y="4270940"/>
            <a:ext cx="655320" cy="30480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 w="6350">
            <a:solidFill>
              <a:schemeClr val="accent5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050" b="1" dirty="0" smtClean="0">
                <a:solidFill>
                  <a:schemeClr val="bg1"/>
                </a:solidFill>
                <a:latin typeface="Aquaduct" pitchFamily="2" charset="0"/>
              </a:rPr>
              <a:t>Change</a:t>
            </a:r>
            <a:endParaRPr lang="fr-FR" sz="1050" b="1" dirty="0">
              <a:solidFill>
                <a:schemeClr val="bg1"/>
              </a:solidFill>
              <a:latin typeface="Aquaduct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46705" y="4270940"/>
            <a:ext cx="655320" cy="304800"/>
          </a:xfrm>
          <a:prstGeom prst="roundRect">
            <a:avLst/>
          </a:prstGeom>
          <a:solidFill>
            <a:srgbClr val="002060"/>
          </a:solidFill>
          <a:ln w="63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b="1" dirty="0" smtClean="0">
                <a:solidFill>
                  <a:schemeClr val="bg1"/>
                </a:solidFill>
                <a:latin typeface="Aquaduct" pitchFamily="2" charset="0"/>
              </a:rPr>
              <a:t>Save</a:t>
            </a:r>
            <a:endParaRPr lang="fr-FR" sz="1050" b="1" dirty="0">
              <a:solidFill>
                <a:schemeClr val="bg1"/>
              </a:solidFill>
              <a:latin typeface="Aquaduct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37398" y="4762319"/>
            <a:ext cx="1464627" cy="304800"/>
          </a:xfrm>
          <a:prstGeom prst="roundRect">
            <a:avLst/>
          </a:prstGeom>
          <a:solidFill>
            <a:srgbClr val="C00000"/>
          </a:solidFill>
          <a:ln w="63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050" b="1" dirty="0" smtClean="0">
                <a:solidFill>
                  <a:schemeClr val="bg1"/>
                </a:solidFill>
                <a:latin typeface="Aquaduct" pitchFamily="2" charset="0"/>
              </a:rPr>
              <a:t>Commit</a:t>
            </a:r>
            <a:endParaRPr lang="fr-FR" sz="1050" b="1" dirty="0">
              <a:solidFill>
                <a:schemeClr val="bg1"/>
              </a:solidFill>
              <a:latin typeface="Aquaduct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9680" y="5424659"/>
            <a:ext cx="1443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000" i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Notifications</a:t>
            </a:r>
            <a:endParaRPr lang="fr-FR" sz="1000" i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ZoneTexte 8"/>
          <p:cNvSpPr txBox="1">
            <a:spLocks/>
          </p:cNvSpPr>
          <p:nvPr/>
        </p:nvSpPr>
        <p:spPr>
          <a:xfrm>
            <a:off x="910924" y="1122001"/>
            <a:ext cx="2756502" cy="812530"/>
          </a:xfrm>
          <a:prstGeom prst="rect">
            <a:avLst/>
          </a:prstGeom>
          <a:solidFill>
            <a:srgbClr val="00B0F0">
              <a:alpha val="71000"/>
            </a:srgbClr>
          </a:solidFill>
          <a:ln>
            <a:noFill/>
          </a:ln>
          <a:effectLst>
            <a:softEdge rad="635000"/>
          </a:effectLst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en-US" sz="3600" b="1" dirty="0" smtClean="0">
                <a:solidFill>
                  <a:srgbClr val="002060"/>
                </a:solidFill>
                <a:latin typeface="Aquaduct" pitchFamily="2" charset="0"/>
                <a:cs typeface="Calibri" panose="020F0502020204030204" pitchFamily="34" charset="0"/>
              </a:rPr>
              <a:t>Ipse</a:t>
            </a:r>
          </a:p>
          <a:p>
            <a:pPr marL="0" indent="0" algn="ctr">
              <a:buFont typeface="Arial" pitchFamily="34" charset="0"/>
              <a:buNone/>
              <a:defRPr/>
            </a:pPr>
            <a:r>
              <a:rPr lang="en-US" sz="900" dirty="0" smtClean="0">
                <a:latin typeface="Arial Narrow" panose="020B0606020202030204" pitchFamily="34" charset="0"/>
              </a:rPr>
              <a:t>Digital identity</a:t>
            </a:r>
            <a:endParaRPr lang="en-US" sz="900" dirty="0">
              <a:latin typeface="Arial Narrow" panose="020B060602020203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053585" y="608924"/>
            <a:ext cx="3048000" cy="5981700"/>
            <a:chOff x="5053585" y="608924"/>
            <a:chExt cx="3048000" cy="598170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3585" y="608924"/>
              <a:ext cx="3048000" cy="59817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516" y="2343825"/>
              <a:ext cx="1250343" cy="1255949"/>
            </a:xfrm>
            <a:prstGeom prst="rect">
              <a:avLst/>
            </a:prstGeom>
          </p:spPr>
        </p:pic>
        <p:sp>
          <p:nvSpPr>
            <p:cNvPr id="22" name="ZoneTexte 8"/>
            <p:cNvSpPr txBox="1">
              <a:spLocks/>
            </p:cNvSpPr>
            <p:nvPr/>
          </p:nvSpPr>
          <p:spPr>
            <a:xfrm>
              <a:off x="5252809" y="1074458"/>
              <a:ext cx="2756502" cy="646331"/>
            </a:xfrm>
            <a:prstGeom prst="rect">
              <a:avLst/>
            </a:prstGeom>
            <a:solidFill>
              <a:srgbClr val="00B0F0">
                <a:alpha val="71000"/>
              </a:srgbClr>
            </a:solidFill>
            <a:ln>
              <a:noFill/>
            </a:ln>
            <a:effectLst>
              <a:softEdge rad="635000"/>
            </a:effectLst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  <a:defRPr/>
              </a:pPr>
              <a:r>
                <a:rPr lang="en-US" sz="3600" b="1" dirty="0" smtClean="0">
                  <a:solidFill>
                    <a:srgbClr val="002060"/>
                  </a:solidFill>
                  <a:latin typeface="Aquaduct" pitchFamily="2" charset="0"/>
                  <a:cs typeface="Calibri" panose="020F0502020204030204" pitchFamily="34" charset="0"/>
                </a:rPr>
                <a:t>Ipse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647916" y="2343825"/>
              <a:ext cx="655320" cy="304800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 w="6350">
              <a:solidFill>
                <a:schemeClr val="accent5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1050" b="1" dirty="0" err="1" smtClean="0">
                  <a:solidFill>
                    <a:schemeClr val="bg1"/>
                  </a:solidFill>
                  <a:latin typeface="Aquaduct" pitchFamily="2" charset="0"/>
                </a:rPr>
                <a:t>Upload</a:t>
              </a:r>
              <a:r>
                <a:rPr lang="fr-FR" sz="1050" b="1" dirty="0" smtClean="0">
                  <a:solidFill>
                    <a:schemeClr val="bg1"/>
                  </a:solidFill>
                  <a:latin typeface="Aquaduct" pitchFamily="2" charset="0"/>
                </a:rPr>
                <a:t> Image</a:t>
              </a:r>
              <a:endParaRPr lang="fr-FR" sz="1050" b="1" dirty="0">
                <a:solidFill>
                  <a:schemeClr val="bg1"/>
                </a:solidFill>
                <a:latin typeface="Aquaduct" pitchFamily="2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647916" y="2906643"/>
              <a:ext cx="655320" cy="304800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 w="6350">
              <a:solidFill>
                <a:schemeClr val="accent5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1050" b="1" dirty="0" err="1" smtClean="0">
                  <a:solidFill>
                    <a:schemeClr val="bg1"/>
                  </a:solidFill>
                  <a:latin typeface="Aquaduct" pitchFamily="2" charset="0"/>
                </a:rPr>
                <a:t>Choose</a:t>
              </a:r>
              <a:r>
                <a:rPr lang="fr-FR" sz="1050" b="1" dirty="0" smtClean="0">
                  <a:solidFill>
                    <a:schemeClr val="bg1"/>
                  </a:solidFill>
                  <a:latin typeface="Aquaduct" pitchFamily="2" charset="0"/>
                </a:rPr>
                <a:t> style</a:t>
              </a:r>
              <a:endParaRPr lang="fr-FR" sz="1050" b="1" dirty="0">
                <a:solidFill>
                  <a:schemeClr val="bg1"/>
                </a:solidFill>
                <a:latin typeface="Aquaduct" pitchFamily="2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570922" y="4070410"/>
              <a:ext cx="1464627" cy="304800"/>
            </a:xfrm>
            <a:prstGeom prst="roundRect">
              <a:avLst/>
            </a:prstGeom>
            <a:solidFill>
              <a:srgbClr val="C00000"/>
            </a:solidFill>
            <a:ln w="63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1050" b="1" dirty="0" err="1" smtClean="0">
                  <a:solidFill>
                    <a:schemeClr val="bg1"/>
                  </a:solidFill>
                  <a:latin typeface="Aquaduct" pitchFamily="2" charset="0"/>
                </a:rPr>
                <a:t>Generate</a:t>
              </a:r>
              <a:r>
                <a:rPr lang="fr-FR" sz="1050" b="1" dirty="0" smtClean="0">
                  <a:solidFill>
                    <a:schemeClr val="bg1"/>
                  </a:solidFill>
                  <a:latin typeface="Aquaduct" pitchFamily="2" charset="0"/>
                </a:rPr>
                <a:t> QR Code</a:t>
              </a:r>
              <a:endParaRPr lang="fr-FR" sz="1050" b="1" dirty="0">
                <a:solidFill>
                  <a:schemeClr val="bg1"/>
                </a:solidFill>
                <a:latin typeface="Aquaduct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162800" y="4070410"/>
              <a:ext cx="785156" cy="304800"/>
            </a:xfrm>
            <a:prstGeom prst="roundRect">
              <a:avLst/>
            </a:prstGeom>
            <a:solidFill>
              <a:srgbClr val="002060"/>
            </a:solidFill>
            <a:ln w="63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050" b="1" dirty="0" err="1" smtClean="0">
                  <a:solidFill>
                    <a:schemeClr val="bg1"/>
                  </a:solidFill>
                  <a:latin typeface="Aquaduct" pitchFamily="2" charset="0"/>
                </a:rPr>
                <a:t>Download</a:t>
              </a:r>
              <a:endParaRPr lang="fr-FR" sz="1050" b="1" dirty="0">
                <a:solidFill>
                  <a:schemeClr val="bg1"/>
                </a:solidFill>
                <a:latin typeface="Aquaduc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74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2089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43333" r="75000" b="25892"/>
          <a:stretch/>
        </p:blipFill>
        <p:spPr>
          <a:xfrm>
            <a:off x="0" y="0"/>
            <a:ext cx="457200" cy="1480433"/>
          </a:xfrm>
          <a:prstGeom prst="rect">
            <a:avLst/>
          </a:prstGeom>
        </p:spPr>
      </p:pic>
      <p:pic>
        <p:nvPicPr>
          <p:cNvPr id="8" name="Picture 2" descr="Résultats de recherche d'images pour « blockchain »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0" t="65469"/>
          <a:stretch/>
        </p:blipFill>
        <p:spPr bwMode="auto">
          <a:xfrm>
            <a:off x="0" y="1"/>
            <a:ext cx="467505" cy="148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30497" y="22314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Customer/Target Users</a:t>
            </a:r>
            <a:endParaRPr lang="en-US" sz="4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5497" y="5029200"/>
            <a:ext cx="441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Anyone</a:t>
            </a: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who</a:t>
            </a: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wants</a:t>
            </a: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to </a:t>
            </a: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take</a:t>
            </a: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the control of </a:t>
            </a: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their</a:t>
            </a: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own</a:t>
            </a: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identity</a:t>
            </a: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!</a:t>
            </a:r>
            <a:endParaRPr lang="fr-FR" sz="2800" i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3074" name="Picture 2" descr="RÃ©sultats de recherche d'images pour Â«Â user iconÂ Â»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717" y="1320705"/>
            <a:ext cx="3481387" cy="348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2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2089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43333" r="75000" b="25892"/>
          <a:stretch/>
        </p:blipFill>
        <p:spPr>
          <a:xfrm>
            <a:off x="0" y="0"/>
            <a:ext cx="457200" cy="1480433"/>
          </a:xfrm>
          <a:prstGeom prst="rect">
            <a:avLst/>
          </a:prstGeom>
        </p:spPr>
      </p:pic>
      <p:pic>
        <p:nvPicPr>
          <p:cNvPr id="8" name="Picture 2" descr="Résultats de recherche d'images pour « blockchain »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0" t="65469"/>
          <a:stretch/>
        </p:blipFill>
        <p:spPr bwMode="auto">
          <a:xfrm>
            <a:off x="0" y="1"/>
            <a:ext cx="467505" cy="148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30497" y="22314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Solution for our Partners</a:t>
            </a:r>
            <a:endParaRPr lang="en-US" sz="4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5497" y="5029200"/>
            <a:ext cx="441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Partners</a:t>
            </a: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use </a:t>
            </a: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Ipse</a:t>
            </a: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library</a:t>
            </a: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to </a:t>
            </a: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communicate</a:t>
            </a: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with</a:t>
            </a:r>
            <a:r>
              <a:rPr lang="fr-FR" sz="2800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 the smart </a:t>
            </a:r>
            <a:r>
              <a:rPr lang="fr-FR" sz="2800" i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contract</a:t>
            </a:r>
            <a:endParaRPr lang="fr-FR" sz="2800" i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4098" name="Picture 2" descr="RÃ©sultats de recherche d'images pour Â«Â components iconÂ Â»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19200"/>
            <a:ext cx="3700055" cy="370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8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V">
      <a:dk1>
        <a:sysClr val="windowText" lastClr="000000"/>
      </a:dk1>
      <a:lt1>
        <a:sysClr val="window" lastClr="FFFFFF"/>
      </a:lt1>
      <a:dk2>
        <a:srgbClr val="C00000"/>
      </a:dk2>
      <a:lt2>
        <a:srgbClr val="F2F2F2"/>
      </a:lt2>
      <a:accent1>
        <a:srgbClr val="C00000"/>
      </a:accent1>
      <a:accent2>
        <a:srgbClr val="BFBFBF"/>
      </a:accent2>
      <a:accent3>
        <a:srgbClr val="7F7F7F"/>
      </a:accent3>
      <a:accent4>
        <a:srgbClr val="3F3F3F"/>
      </a:accent4>
      <a:accent5>
        <a:srgbClr val="262626"/>
      </a:accent5>
      <a:accent6>
        <a:srgbClr val="938953"/>
      </a:accent6>
      <a:hlink>
        <a:srgbClr val="0000FF"/>
      </a:hlink>
      <a:folHlink>
        <a:srgbClr val="800080"/>
      </a:folHlink>
    </a:clrScheme>
    <a:fontScheme name="Custom 5">
      <a:majorFont>
        <a:latin typeface="Tahoma Armenian"/>
        <a:ea typeface=""/>
        <a:cs typeface=""/>
      </a:majorFont>
      <a:minorFont>
        <a:latin typeface="Tahoma Armen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 w="6350"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spcBef>
            <a:spcPts val="300"/>
          </a:spcBef>
          <a:spcAft>
            <a:spcPts val="300"/>
          </a:spcAft>
          <a:defRPr sz="1000" dirty="0">
            <a:solidFill>
              <a:prstClr val="black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50882</TotalTime>
  <Words>312</Words>
  <Application>Microsoft Office PowerPoint</Application>
  <PresentationFormat>On-screen Show (4:3)</PresentationFormat>
  <Paragraphs>152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Aquaduct</vt:lpstr>
      <vt:lpstr>Arial</vt:lpstr>
      <vt:lpstr>Arial Narrow</vt:lpstr>
      <vt:lpstr>Calibri</vt:lpstr>
      <vt:lpstr>Tahoma Armenian</vt:lpstr>
      <vt:lpstr>Verdana</vt:lpstr>
      <vt:lpstr>Office Theme</vt:lpstr>
      <vt:lpstr>PowerPoint Presentation</vt:lpstr>
      <vt:lpstr>The current situation with digital identity</vt:lpstr>
      <vt:lpstr>Ipse has the solution!</vt:lpstr>
      <vt:lpstr>How it works</vt:lpstr>
      <vt:lpstr>PowerPoint Presentation</vt:lpstr>
      <vt:lpstr>Key Activities</vt:lpstr>
      <vt:lpstr>PowerPoint Presentation</vt:lpstr>
      <vt:lpstr>Customer/Target Users</vt:lpstr>
      <vt:lpstr>Solution for our Partners</vt:lpstr>
      <vt:lpstr>What makes Ipse special</vt:lpstr>
      <vt:lpstr>Revenue Model</vt:lpstr>
      <vt:lpstr>Set-up costs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Ashot Arzumanyan</dc:creator>
  <cp:lastModifiedBy>Tamara K</cp:lastModifiedBy>
  <cp:revision>6029</cp:revision>
  <cp:lastPrinted>2014-08-22T13:47:13Z</cp:lastPrinted>
  <dcterms:created xsi:type="dcterms:W3CDTF">2013-01-17T07:36:48Z</dcterms:created>
  <dcterms:modified xsi:type="dcterms:W3CDTF">2018-04-08T00:53:19Z</dcterms:modified>
</cp:coreProperties>
</file>